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89" r:id="rId3"/>
    <p:sldId id="290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7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39A9-EF68-4069-BE85-219BE6E52A1B}" type="datetimeFigureOut">
              <a:rPr lang="tr-TR" smtClean="0"/>
              <a:pPr/>
              <a:t>25.03.2017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E5E8-8956-4841-B53B-869B0CB1CD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52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Diagonal Corners Rounded 9"/>
          <p:cNvSpPr/>
          <p:nvPr userDrawn="1"/>
        </p:nvSpPr>
        <p:spPr>
          <a:xfrm>
            <a:off x="0" y="-1"/>
            <a:ext cx="9144000" cy="6824911"/>
          </a:xfrm>
          <a:prstGeom prst="round2DiagRect">
            <a:avLst>
              <a:gd name="adj1" fmla="val 1096"/>
              <a:gd name="adj2" fmla="val 0"/>
            </a:avLst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01595"/>
            <a:ext cx="1854203" cy="365125"/>
          </a:xfrm>
        </p:spPr>
        <p:txBody>
          <a:bodyPr/>
          <a:lstStyle/>
          <a:p>
            <a:fld id="{C4630C1E-4AA6-4E05-9AE6-3753F41FE74D}" type="datetime1">
              <a:rPr lang="tr-TR" smtClean="0"/>
              <a:t>25.03.2017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01595"/>
            <a:ext cx="361710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01595"/>
            <a:ext cx="984019" cy="365125"/>
          </a:xfrm>
        </p:spPr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17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2226-2901-412E-A756-F652717AD3D0}" type="datetime1">
              <a:rPr lang="tr-TR" smtClean="0"/>
              <a:t>25.03.2017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C4E-0A4A-4CC8-B7B1-4D1CB0965AD2}" type="datetime1">
              <a:rPr lang="tr-TR" smtClean="0"/>
              <a:t>25.03.2017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16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BA98-1660-4D41-A7CC-930B1555256F}" type="datetime1">
              <a:rPr lang="tr-TR" smtClean="0"/>
              <a:t>25.03.2017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15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EBAD-8522-4A7C-AE9B-02B059195083}" type="datetime1">
              <a:rPr lang="tr-TR" smtClean="0"/>
              <a:t>25.03.2017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39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39328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8719AF-0F57-4FCE-B524-CCE0697BFC01}" type="datetime1">
              <a:rPr lang="tr-TR" smtClean="0"/>
              <a:t>25.03.2017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39328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712" y="639328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9D18D9-0AED-45DE-954B-AC1571BE24E4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/>
          <p:cNvSpPr/>
          <p:nvPr/>
        </p:nvSpPr>
        <p:spPr>
          <a:xfrm>
            <a:off x="0" y="1"/>
            <a:ext cx="9144000" cy="6858000"/>
          </a:xfrm>
          <a:prstGeom prst="roundRect">
            <a:avLst>
              <a:gd name="adj" fmla="val 1515"/>
            </a:avLst>
          </a:prstGeom>
          <a:noFill/>
          <a:ln w="762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9" y="5976982"/>
            <a:ext cx="823653" cy="82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9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4" r:id="rId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i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Technical Reports</a:t>
            </a: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YUSUF SEVİM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781049" y="6103620"/>
            <a:ext cx="761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ysevim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@ktu.edu.tr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6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Source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17095" y="1895655"/>
            <a:ext cx="816954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tr-T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tr-TR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guideline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previously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(DOI) at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DOI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paginated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IEEE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assigned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IEEE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Xplore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Xplore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DOI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System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DOI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32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03083" y="1841242"/>
            <a:ext cx="798355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FTP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J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K. Author.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[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FTP: Directory: File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/>
              <a:t> </a:t>
            </a:r>
            <a:r>
              <a:rPr lang="tr-TR" sz="2400" i="1" dirty="0" err="1" smtClean="0">
                <a:solidFill>
                  <a:srgbClr val="0070C0"/>
                </a:solidFill>
              </a:rPr>
              <a:t>Example</a:t>
            </a:r>
            <a:r>
              <a:rPr lang="tr-TR" sz="2400" i="1" dirty="0">
                <a:solidFill>
                  <a:srgbClr val="0070C0"/>
                </a:solidFill>
              </a:rPr>
              <a:t>:</a:t>
            </a:r>
            <a:endParaRPr lang="tr-TR" sz="2400" dirty="0">
              <a:solidFill>
                <a:srgbClr val="0070C0"/>
              </a:solidFill>
            </a:endParaRP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Vidmar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(1994).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atmospheric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plasmas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reflectors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[Online].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FTP: atmnext.usc.edu Directory: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etext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/1994 File: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atmosplasma.txt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4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03083" y="1782328"/>
            <a:ext cx="798355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K. Author.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[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http://www.(URL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/>
              <a:t> </a:t>
            </a:r>
            <a:r>
              <a:rPr lang="tr-TR" sz="2400" i="1" dirty="0" err="1" smtClean="0">
                <a:solidFill>
                  <a:srgbClr val="0070C0"/>
                </a:solidFill>
              </a:rPr>
              <a:t>Example</a:t>
            </a:r>
            <a:r>
              <a:rPr lang="tr-TR" sz="2400" i="1" dirty="0">
                <a:solidFill>
                  <a:srgbClr val="0070C0"/>
                </a:solidFill>
              </a:rPr>
              <a:t>:</a:t>
            </a:r>
            <a:endParaRPr lang="tr-TR" sz="2400" dirty="0">
              <a:solidFill>
                <a:srgbClr val="0070C0"/>
              </a:solidFill>
            </a:endParaRP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Jones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(1991, May 10).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Networks (2nd ed.)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[Online].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http://www.atm.com</a:t>
            </a:r>
          </a:p>
        </p:txBody>
      </p:sp>
    </p:spTree>
    <p:extLst>
      <p:ext uri="{BB962C8B-B14F-4D97-AF65-F5344CB8AC3E}">
        <p14:creationId xmlns:p14="http://schemas.microsoft.com/office/powerpoint/2010/main" val="1708095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Patent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17095" y="1895655"/>
            <a:ext cx="816954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Patents</a:t>
            </a:r>
            <a:endParaRPr lang="tr-TR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Format: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J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K. Author,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patent,” U.S. Patent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xxx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tr-TR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J. P.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Wilkinson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Nonlinear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resonant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,” U.S. Patent 3 624 125,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July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16, 1990. </a:t>
            </a:r>
          </a:p>
          <a:p>
            <a:pPr algn="just"/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33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Standart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17095" y="1895655"/>
            <a:ext cx="816954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Standarts</a:t>
            </a:r>
            <a:endParaRPr lang="tr-TR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Format: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Standard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Standard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tr-TR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 IE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Electric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IEEE Standard 308, 1969.</a:t>
            </a:r>
          </a:p>
          <a:p>
            <a:pPr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tr-TR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Symbols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Quantities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ANSI Standard Y10.5-1968.</a:t>
            </a:r>
          </a:p>
          <a:p>
            <a:pPr algn="just"/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2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Standart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17095" y="1895655"/>
            <a:ext cx="816954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Standarts</a:t>
            </a:r>
            <a:endParaRPr lang="tr-TR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Format: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Standard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Standard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tr-TR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 IE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Electric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IEEE Standard 308, 1969.</a:t>
            </a:r>
          </a:p>
          <a:p>
            <a:pPr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tr-TR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Symbols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Quantities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ANSI Standard Y10.5-1968.</a:t>
            </a:r>
          </a:p>
          <a:p>
            <a:pPr algn="just"/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4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Theses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17095" y="1895655"/>
            <a:ext cx="816954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Theses</a:t>
            </a:r>
            <a:endParaRPr lang="tr-TR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K. Author,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M.S.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City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J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K. Author,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dissertation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dissertation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City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83572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heses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17095" y="1895655"/>
            <a:ext cx="8169541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J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O. Williams, “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Narrow-band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dissertation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Harvard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Cambridge, MA, 1993.</a:t>
            </a:r>
          </a:p>
          <a:p>
            <a:pPr lvl="0" algn="just"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Kawasaki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Parametric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thermal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nonequilibrium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nozzle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M.S.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thesis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Osaka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Osaka, Japan, 1993.</a:t>
            </a:r>
          </a:p>
          <a:p>
            <a:pPr lvl="0" algn="just"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M. Amer, “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homogeneous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magnetic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tribolium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confusum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dissertation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California, Berkeley,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16854, 1995.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abbreviation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omitted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of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name,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“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California, Berkeley.”***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[4] C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doctoral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d’etat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Grenoble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Grenoble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France, 1968.</a:t>
            </a:r>
          </a:p>
        </p:txBody>
      </p:sp>
    </p:spTree>
    <p:extLst>
      <p:ext uri="{BB962C8B-B14F-4D97-AF65-F5344CB8AC3E}">
        <p14:creationId xmlns:p14="http://schemas.microsoft.com/office/powerpoint/2010/main" val="2983684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Unpublished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17095" y="1895655"/>
            <a:ext cx="8169541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Unpublished</a:t>
            </a:r>
            <a:endParaRPr lang="tr-TR" sz="2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Format:</a:t>
            </a:r>
            <a:endParaRPr lang="tr-TR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K. Author,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J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K. Author,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unpublished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tr-TR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Harrison,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May 1995.</a:t>
            </a:r>
          </a:p>
          <a:p>
            <a:pPr algn="just">
              <a:spcAft>
                <a:spcPts val="600"/>
              </a:spcAft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B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Smith, “An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unpublished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600"/>
              </a:spcAft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Brahms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binary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arithmetic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IEEE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Repository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R-67-85.</a:t>
            </a:r>
          </a:p>
          <a:p>
            <a:pPr algn="just"/>
            <a:r>
              <a:rPr lang="tr-TR" sz="2400" dirty="0"/>
              <a:t/>
            </a:r>
            <a:br>
              <a:rPr lang="tr-TR" sz="2400" dirty="0"/>
            </a:b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184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Periodical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10364" y="1666912"/>
            <a:ext cx="8544878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Periodicals</a:t>
            </a:r>
            <a:endParaRPr lang="tr-TR" sz="2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K. Author, “Name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Periodical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xxx-xxx,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tr-TR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2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E. Kalman, “New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filtering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Basic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ser. D,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83,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95-108, Mar. 1961.</a:t>
            </a:r>
          </a:p>
          <a:p>
            <a:pPr algn="just"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Ye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Lavrova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Geographic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ionospheric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disturbances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F2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Tr. IZMIRAN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29,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31–43, 1961 (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E. R.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Directorate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Services,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Board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T384R,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1963).</a:t>
            </a:r>
          </a:p>
          <a:p>
            <a:pPr algn="just">
              <a:spcAft>
                <a:spcPts val="60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Wigner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“On 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Rayleigh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Schrodinger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perturbation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(in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Math.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Naturwiss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Anz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Ungar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Akad.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53, p. 475, 1935.</a:t>
            </a:r>
          </a:p>
          <a:p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4237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tr-T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tr-T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tr-TR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Citation</a:t>
            </a:r>
            <a:r>
              <a:rPr lang="tr-T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Reference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90863" y="1887906"/>
            <a:ext cx="8839200" cy="435483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standards in this reference are provided for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sz="2400" dirty="0" smtClean="0"/>
              <a:t>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06382"/>
              </p:ext>
            </p:extLst>
          </p:nvPr>
        </p:nvGraphicFramePr>
        <p:xfrm>
          <a:off x="1475873" y="2648550"/>
          <a:ext cx="6096000" cy="36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222"/>
                <a:gridCol w="2422357"/>
                <a:gridCol w="1684421"/>
              </a:tblGrid>
              <a:tr h="850561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Books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Conference Technical </a:t>
                      </a: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Articles</a:t>
                      </a:r>
                      <a:endParaRPr lang="tr-T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 </a:t>
                      </a: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Sources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Handbooks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Patents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Reports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Standarts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Theses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Unpublished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Periodicals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03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1" y="518161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03083" y="1895655"/>
            <a:ext cx="79835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 </a:t>
            </a:r>
            <a:endParaRPr lang="tr-TR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Format: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K. Author, “Title of chapter in the book,” 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His Published Book,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ed. City of Publisher, Country if not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USA: Abbrev. of Publisher, year,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sec.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xxx–xxx.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tr-TR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et al.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three or more names are given.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86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1" y="518161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2931" y="176904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48052" y="1769044"/>
            <a:ext cx="8719485" cy="5833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"/>
              </a:lnSpc>
              <a:spcAft>
                <a:spcPts val="0"/>
              </a:spcAft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600"/>
              </a:spcAft>
              <a:tabLst>
                <a:tab pos="254000" algn="l"/>
              </a:tabLs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[1] B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Klaus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Horn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Robot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Vision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Cambridge, MA: MIT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Press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1986.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90"/>
              </a:lnSpc>
              <a:spcAft>
                <a:spcPts val="600"/>
              </a:spcAft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600"/>
              </a:spcAft>
              <a:tabLst>
                <a:tab pos="254000" algn="l"/>
              </a:tabLs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[2] L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Stein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“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Random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patterns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,” in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Computers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You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J. S.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Brake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Ed. New York: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Wiley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1994,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pp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55-70.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85"/>
              </a:lnSpc>
              <a:spcAft>
                <a:spcPts val="600"/>
              </a:spcAft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63500" lvl="0" algn="just">
              <a:lnSpc>
                <a:spcPct val="107000"/>
              </a:lnSpc>
              <a:spcAft>
                <a:spcPts val="600"/>
              </a:spcAft>
              <a:tabLst>
                <a:tab pos="254000" algn="l"/>
              </a:tabLs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[3] R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L.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Myer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“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Parametric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oscillators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nonlinear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materials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,” in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Nonlinear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Optics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vol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4, P. G.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Harper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B. S.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Wherret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San Francisco, CA: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Academic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1977,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pp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47-160.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63500" lvl="0" algn="just">
              <a:lnSpc>
                <a:spcPct val="108000"/>
              </a:lnSpc>
              <a:spcAft>
                <a:spcPts val="600"/>
              </a:spcAft>
              <a:tabLst>
                <a:tab pos="283845" algn="l"/>
              </a:tabLs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[4] M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Abramowitz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I. A.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Stegun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.,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Handbook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Mathematical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Functions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Applied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Mathematics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Series 55). Washington, DC: NBS, 1964,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pp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32-33.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5"/>
              </a:lnSpc>
              <a:spcAft>
                <a:spcPts val="600"/>
              </a:spcAft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63500" lvl="0" algn="just">
              <a:lnSpc>
                <a:spcPct val="107000"/>
              </a:lnSpc>
              <a:spcAft>
                <a:spcPts val="600"/>
              </a:spcAft>
              <a:tabLst>
                <a:tab pos="254000" algn="l"/>
              </a:tabLs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[5] E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F.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Moore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“Gedanken-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experiments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on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sequential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machines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,” in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Automata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Studies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Ann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of Mathematical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Studies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1), C. E.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Shannon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J.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McCarthy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Princeton, NJ: Princeton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Univ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Press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1965,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pp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129-153.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5"/>
              </a:lnSpc>
              <a:spcAft>
                <a:spcPts val="60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63500" lvl="0" indent="-342900" algn="just">
              <a:lnSpc>
                <a:spcPct val="112000"/>
              </a:lnSpc>
              <a:spcAft>
                <a:spcPts val="600"/>
              </a:spcAft>
              <a:buFont typeface="+mj-lt"/>
              <a:buAutoNum type="arabicPeriod"/>
              <a:tabLst>
                <a:tab pos="254000" algn="l"/>
              </a:tabLst>
            </a:pP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47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Handbook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03083" y="1895655"/>
            <a:ext cx="798355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Handb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ooks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Format: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Manual/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Handbook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 ed.,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Name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City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xx-xx.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82931" y="4018819"/>
            <a:ext cx="7983553" cy="2309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304800" algn="l"/>
              </a:tabLs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[1] </a:t>
            </a:r>
            <a:r>
              <a:rPr lang="tr-TR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Transmission</a:t>
            </a:r>
            <a:r>
              <a:rPr lang="tr-TR" sz="22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Systems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Communications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3rd ed., Western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Electric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., Winston-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Salem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NC, 1985,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pp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44–60.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275"/>
              </a:lnSpc>
              <a:spcAft>
                <a:spcPts val="0"/>
              </a:spcAft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  <a:tabLst>
                <a:tab pos="304800" algn="l"/>
              </a:tabLs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[2] </a:t>
            </a:r>
            <a:r>
              <a:rPr lang="tr-TR" sz="22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Motorola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Semiconductor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Data Manual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Motorola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Semiconductor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Products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Inc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., Phoenix, AZ, 1989.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70"/>
              </a:lnSpc>
              <a:spcAft>
                <a:spcPts val="0"/>
              </a:spcAft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8000"/>
              </a:lnSpc>
              <a:spcAft>
                <a:spcPts val="0"/>
              </a:spcAft>
              <a:tabLst>
                <a:tab pos="304800" algn="l"/>
              </a:tabLs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[3] </a:t>
            </a:r>
            <a:r>
              <a:rPr lang="tr-TR" sz="22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RCA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Receiving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Tube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Manual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Radio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Corp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of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America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Electronic Components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Devices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Harrison, NJ,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Tech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tr-TR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Ser. RC-23, 1992.</a:t>
            </a:r>
            <a:endParaRPr lang="tr-T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2931" y="3419297"/>
            <a:ext cx="7543800" cy="6849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r-T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Handbook</a:t>
            </a:r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6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03083" y="1895655"/>
            <a:ext cx="798355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endParaRPr lang="tr-TR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Format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form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K. Author,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Name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City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5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1" y="518161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Report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2931" y="176904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74384" y="1603191"/>
            <a:ext cx="8464816" cy="5565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Reber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“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Oxygen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absorption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earth’s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atmosphere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Aerospace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Los Angeles, CA,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Angeles, CA,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TR-0200 (4230-46)-3,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1988.</a:t>
            </a:r>
          </a:p>
          <a:p>
            <a:pPr lvl="0" algn="just"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J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Davis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 R.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Cogdell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Calibration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16-foot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antenna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Texas, Austin,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NGL-006-69-3,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15, 1987.</a:t>
            </a:r>
          </a:p>
          <a:p>
            <a:pPr algn="just"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Haskell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 T. Case, “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Transient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propagation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lossless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isotropic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plasmas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USAF Cambridge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Cambridge, MA,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ARCRL-66-234 (II), 1994,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</a:t>
            </a:r>
          </a:p>
          <a:p>
            <a:pPr algn="just">
              <a:spcAft>
                <a:spcPts val="600"/>
              </a:spcAft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[4]M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Brusberg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N.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“Installation,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oblique-incidence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ionosphere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in “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Propagation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Washington-Honolulu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Stanford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Stanford, CA,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NOBSR-87615, Final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Feb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1995,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5"/>
              </a:lnSpc>
              <a:spcAft>
                <a:spcPts val="60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63500" lvl="0" indent="-342900" algn="just">
              <a:lnSpc>
                <a:spcPct val="112000"/>
              </a:lnSpc>
              <a:spcAft>
                <a:spcPts val="600"/>
              </a:spcAft>
              <a:buFont typeface="+mj-lt"/>
              <a:buAutoNum type="arabicPeriod"/>
              <a:tabLst>
                <a:tab pos="254000" algn="l"/>
              </a:tabLst>
            </a:pP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1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Technical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03083" y="1895655"/>
            <a:ext cx="798355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Technical </a:t>
            </a:r>
            <a:r>
              <a:rPr lang="tr-T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endParaRPr lang="tr-TR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form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proceedings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italics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abbreviations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62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5" y="478287"/>
            <a:ext cx="7543800" cy="6849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Technical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083" y="2221014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8547" y="1841242"/>
            <a:ext cx="874294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1]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K. Author,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in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Unabbreviated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of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City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xxx-xxx.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J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K. Author [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J. K. Author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N. Writer ] [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J. K. Author et al.], “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in [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it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appears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© [IEEE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applicable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Conference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[DOI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unpublished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tr-TR" sz="22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a </a:t>
            </a:r>
            <a:r>
              <a:rPr lang="tr-TR" sz="22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tr-TR" sz="2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1]  J. K. Author, “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Unabbrev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Name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City of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Abbrev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1812613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 3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F7E1D36F-C42D-43C5-8526-9B0C575F5DA8}" vid="{49D2B929-A8A5-4344-8DB6-C4D56EB4078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3A</Template>
  <TotalTime>922</TotalTime>
  <Words>875</Words>
  <Application>Microsoft Office PowerPoint</Application>
  <PresentationFormat>Ekran Gösterisi (4:3)</PresentationFormat>
  <Paragraphs>169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Lesson 3A</vt:lpstr>
      <vt:lpstr>Writing Technical Reports </vt:lpstr>
      <vt:lpstr>8 References  IEEE Citation Reference </vt:lpstr>
      <vt:lpstr> Book Referencing</vt:lpstr>
      <vt:lpstr> Example of Book Referencing</vt:lpstr>
      <vt:lpstr> Handbook Referencing</vt:lpstr>
      <vt:lpstr> Report Referencing</vt:lpstr>
      <vt:lpstr> Example of Report Referencing</vt:lpstr>
      <vt:lpstr> Conference Technical Article Referencing</vt:lpstr>
      <vt:lpstr> Conference Technical Article Referencing</vt:lpstr>
      <vt:lpstr> Online Source Referencing</vt:lpstr>
      <vt:lpstr> Online Source Referencing</vt:lpstr>
      <vt:lpstr> Online Source Referencing</vt:lpstr>
      <vt:lpstr> Patent Referencing</vt:lpstr>
      <vt:lpstr> Standart Referencing</vt:lpstr>
      <vt:lpstr> Standart Referencing</vt:lpstr>
      <vt:lpstr> Theses Referencing</vt:lpstr>
      <vt:lpstr> Examples of Theses Referencing</vt:lpstr>
      <vt:lpstr> Unpublished Referencing</vt:lpstr>
      <vt:lpstr> Periodical Referencing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user</dc:creator>
  <cp:lastModifiedBy>yusuf sevim</cp:lastModifiedBy>
  <cp:revision>245</cp:revision>
  <dcterms:created xsi:type="dcterms:W3CDTF">2016-10-10T09:34:51Z</dcterms:created>
  <dcterms:modified xsi:type="dcterms:W3CDTF">2017-03-25T18:51:45Z</dcterms:modified>
</cp:coreProperties>
</file>