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5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33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139A9-EF68-4069-BE85-219BE6E52A1B}" type="datetimeFigureOut">
              <a:rPr lang="tr-TR" smtClean="0"/>
              <a:pPr/>
              <a:t>12.03.2017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5E5E8-8956-4841-B53B-869B0CB1CD9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3520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Diagonal Corners Rounded 9"/>
          <p:cNvSpPr/>
          <p:nvPr userDrawn="1"/>
        </p:nvSpPr>
        <p:spPr>
          <a:xfrm>
            <a:off x="0" y="-1"/>
            <a:ext cx="9144000" cy="6824911"/>
          </a:xfrm>
          <a:prstGeom prst="round2DiagRect">
            <a:avLst>
              <a:gd name="adj1" fmla="val 1096"/>
              <a:gd name="adj2" fmla="val 0"/>
            </a:avLst>
          </a:prstGeom>
          <a:noFill/>
          <a:ln w="73025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01595"/>
            <a:ext cx="1854203" cy="365125"/>
          </a:xfrm>
        </p:spPr>
        <p:txBody>
          <a:bodyPr/>
          <a:lstStyle/>
          <a:p>
            <a:fld id="{C4630C1E-4AA6-4E05-9AE6-3753F41FE74D}" type="datetime1">
              <a:rPr lang="tr-TR" smtClean="0"/>
              <a:t>12.03.2017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01595"/>
            <a:ext cx="361710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6401595"/>
            <a:ext cx="984019" cy="365125"/>
          </a:xfrm>
        </p:spPr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174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2226-2901-412E-A756-F652717AD3D0}" type="datetime1">
              <a:rPr lang="tr-TR" smtClean="0"/>
              <a:t>12.03.2017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08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2C4E-0A4A-4CC8-B7B1-4D1CB0965AD2}" type="datetime1">
              <a:rPr lang="tr-TR" smtClean="0"/>
              <a:t>12.03.2017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16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BA98-1660-4D41-A7CC-930B1555256F}" type="datetime1">
              <a:rPr lang="tr-TR" smtClean="0"/>
              <a:t>12.03.2017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2154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EBAD-8522-4A7C-AE9B-02B059195083}" type="datetime1">
              <a:rPr lang="tr-TR" smtClean="0"/>
              <a:t>12.03.2017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539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393282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18719AF-0F57-4FCE-B524-CCE0697BFC01}" type="datetime1">
              <a:rPr lang="tr-TR" smtClean="0"/>
              <a:t>12.03.2017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393282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2712" y="6393282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89D18D9-0AED-45DE-954B-AC1571BE24E4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7"/>
          <p:cNvSpPr/>
          <p:nvPr/>
        </p:nvSpPr>
        <p:spPr>
          <a:xfrm>
            <a:off x="0" y="1"/>
            <a:ext cx="9144000" cy="6858000"/>
          </a:xfrm>
          <a:prstGeom prst="roundRect">
            <a:avLst>
              <a:gd name="adj" fmla="val 1515"/>
            </a:avLst>
          </a:prstGeom>
          <a:noFill/>
          <a:ln w="7620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39" y="5976982"/>
            <a:ext cx="823653" cy="82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89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2" r:id="rId3"/>
    <p:sldLayoutId id="2147483713" r:id="rId4"/>
    <p:sldLayoutId id="2147483714" r:id="rId5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 Technical Reports</a:t>
            </a:r>
            <a:br>
              <a:rPr lang="en-US" b="1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Yrd. Doç. Dr. Mehmet Öztürk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Metin kutusu 4"/>
          <p:cNvSpPr txBox="1"/>
          <p:nvPr/>
        </p:nvSpPr>
        <p:spPr>
          <a:xfrm>
            <a:off x="781049" y="6103620"/>
            <a:ext cx="7610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mehmetozturk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@ktu.edu.tr</a:t>
            </a:r>
          </a:p>
        </p:txBody>
      </p:sp>
    </p:spTree>
    <p:extLst>
      <p:ext uri="{BB962C8B-B14F-4D97-AF65-F5344CB8AC3E}">
        <p14:creationId xmlns:p14="http://schemas.microsoft.com/office/powerpoint/2010/main" val="1070067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tr-TR" sz="5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7.3 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I include a</a:t>
            </a: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 in a report?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908810"/>
            <a:ext cx="7543800" cy="4343400"/>
          </a:xfrm>
        </p:spPr>
        <p:txBody>
          <a:bodyPr>
            <a:normAutofit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method of referencing commonly used in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 and engineering publications is based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IEEE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with many referencing systems, there 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parts.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part provides for an in-text citation placed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to where the information is contained in 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body of the report.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referring to a reference in the text of the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put the number of the reference in square brackets.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60896" lvl="1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outcome of image segmentation very much relies upon precision of feature measurement [2].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28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Style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6.1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</a:t>
            </a: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845734"/>
            <a:ext cx="7543800" cy="4547548"/>
          </a:xfrm>
        </p:spPr>
        <p:txBody>
          <a:bodyPr>
            <a:normAutofit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Scientific or technical writing differs from literary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 in a number of ways. Primarily, the aim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technical writing is to inform rather than to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entertain. Hence, the style of writing adopted is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generally simple and concise.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example of a literary sentence might read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as: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60896" lvl="1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 wind was blowing fiercely and the air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outside was getting cooler.”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92608" lvl="1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scientific/technical sentence would probably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as: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60896" lvl="1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 wind velocity was 45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kph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which reduced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air temperature to 15°C.”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the primary aim of the report writer is to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inform, emotive language should be avoided. You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try to convey information as objectively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possible.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396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Style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6.2 Be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concise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845734"/>
            <a:ext cx="7543800" cy="4547548"/>
          </a:xfrm>
        </p:spPr>
        <p:txBody>
          <a:bodyPr>
            <a:normAutofit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 long sentences. Sentences with four or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clauses (or parts) can be confusing to the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reader.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text will often read better if you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 making two shorter sentences rather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one long sentence.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need to include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qualification or an example then a long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sentence might be acceptable.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Endeavour to write for your intended audience.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report is for your supervisor or a colleague then the use of jargon may be both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appropriate and expected. If, however, you are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 a report for a more general audience,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jargon should be avoided with simple, clear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descriptions used instead.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075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Style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6.3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person or third person?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845734"/>
            <a:ext cx="7543800" cy="4547548"/>
          </a:xfrm>
        </p:spPr>
        <p:txBody>
          <a:bodyPr>
            <a:normAutofit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strong preference is to use the third person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writing a technical report (that is to use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he, she, they, them, it). This creates a distance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you and the reader, but perhaps more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importantly it creates a formal and objective tone.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Unlike other forms of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rather than expressing personal opinion,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reports should focus on conveying factual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that is backed up by data, analysis,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modelling or reference to other publications.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Whenever possible, avoid speaking directly to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audience (you, your) or referring directly to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yourself (I, me, we, us, our).</a:t>
            </a:r>
          </a:p>
        </p:txBody>
      </p:sp>
    </p:spTree>
    <p:extLst>
      <p:ext uri="{BB962C8B-B14F-4D97-AF65-F5344CB8AC3E}">
        <p14:creationId xmlns:p14="http://schemas.microsoft.com/office/powerpoint/2010/main" val="2395941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Style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6.3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person or third person?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06018" y="1845734"/>
            <a:ext cx="7543800" cy="4547548"/>
          </a:xfrm>
        </p:spPr>
        <p:txBody>
          <a:bodyPr>
            <a:normAutofit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Awkward sentence structure can arise when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write about actions and events without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referring directly to who was involved. In such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cases choose the sentence structure that gives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most clarity and conciseness. For example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following three sentences: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0896" lvl="1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“It was observed that the deviation was large.”</a:t>
            </a:r>
          </a:p>
          <a:p>
            <a:pPr marL="743776" lvl="2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(passive, person unknown)</a:t>
            </a:r>
          </a:p>
          <a:p>
            <a:pPr marL="560896" lvl="1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 large deviation was observed.”</a:t>
            </a:r>
          </a:p>
          <a:p>
            <a:pPr marL="743776" lvl="2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(passive, person unknown)</a:t>
            </a:r>
          </a:p>
          <a:p>
            <a:pPr marL="560896" lvl="1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 observed a large deviation.”</a:t>
            </a:r>
          </a:p>
          <a:p>
            <a:pPr marL="743776" lvl="2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(active, first person)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88096" y="3308691"/>
            <a:ext cx="3767769" cy="292113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first sentence is ambiguous and wordy.</a:t>
            </a: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sentence is concise but who observed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deviation? </a:t>
            </a:r>
            <a:endParaRPr lang="tr-T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third sentence it is clear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did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05080" y="5667395"/>
            <a:ext cx="7421651" cy="908450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it is important for the reader to know that you</a:t>
            </a:r>
            <a:r>
              <a:rPr lang="tr-T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your project team members performed some</a:t>
            </a:r>
            <a:r>
              <a:rPr lang="tr-T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 or hold a particular opinion, then use the</a:t>
            </a:r>
            <a:r>
              <a:rPr lang="tr-T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person in an active clause.</a:t>
            </a:r>
          </a:p>
        </p:txBody>
      </p:sp>
      <p:sp>
        <p:nvSpPr>
          <p:cNvPr id="3" name="Right Brace 2"/>
          <p:cNvSpPr/>
          <p:nvPr/>
        </p:nvSpPr>
        <p:spPr>
          <a:xfrm>
            <a:off x="5100809" y="3229976"/>
            <a:ext cx="286438" cy="23290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773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Style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6.4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Abbreviations and acronyms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845734"/>
            <a:ext cx="7543800" cy="4547548"/>
          </a:xfrm>
        </p:spPr>
        <p:txBody>
          <a:bodyPr>
            <a:normAutofit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Abbreviations and acronyms are frequently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in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engineering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Abbreviations are pronounced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letters, for example CSIRO (Commonwealth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Scientific Industrial Research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Organisation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Whereas acronyms are often pronounced as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words, for example laser (light amplification by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stimulated emission of radiation)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an abbreviation is used for the first time in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report, the full name is provided followed by in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brackets the abbreviation. Subsequently only the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abbreviation is used.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using abbreviations,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use punctuation marks. An example of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use of an abbreviation is illustrated in the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following sentence.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 </a:t>
            </a:r>
            <a:r>
              <a:rPr 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Karadeniz Technical </a:t>
            </a:r>
            <a:r>
              <a:rPr lang="tr-TR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KTU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is</a:t>
            </a:r>
            <a:r>
              <a:rPr 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situated </a:t>
            </a:r>
            <a:r>
              <a:rPr 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Kalkınma </a:t>
            </a:r>
            <a:r>
              <a:rPr lang="tr-TR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neighborhood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Trabzon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The best</a:t>
            </a:r>
            <a:r>
              <a:rPr 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 to travel to </a:t>
            </a:r>
            <a:r>
              <a:rPr lang="tr-TR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KTU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by public transport.”</a:t>
            </a:r>
          </a:p>
        </p:txBody>
      </p:sp>
    </p:spTree>
    <p:extLst>
      <p:ext uri="{BB962C8B-B14F-4D97-AF65-F5344CB8AC3E}">
        <p14:creationId xmlns:p14="http://schemas.microsoft.com/office/powerpoint/2010/main" val="4219135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Style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6.5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Punctuation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091940" y="205740"/>
            <a:ext cx="4846319" cy="1531621"/>
          </a:xfrm>
        </p:spPr>
        <p:txBody>
          <a:bodyPr>
            <a:normAutofit fontScale="92500"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when and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use punctuation helps you Express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ideas clearly.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examples of correct use of punctuation marks are given in the table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below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29" y="1740019"/>
            <a:ext cx="7494151" cy="4836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318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tr-TR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7.1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should I reference material?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908810"/>
            <a:ext cx="7543800" cy="4091940"/>
          </a:xfrm>
        </p:spPr>
        <p:txBody>
          <a:bodyPr>
            <a:normAutofit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Whenever information is used in a report that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obtained by a student either directly or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indirectly from a textbook, conference paper,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or any other source then details of the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 of that information must be provided in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report.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requirement encompasses all types of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whether it be a direct quotation,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paraphrased or summarized information; a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sketch, plan or other illustration; and, numerical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or tables.</a:t>
            </a:r>
          </a:p>
        </p:txBody>
      </p:sp>
    </p:spTree>
    <p:extLst>
      <p:ext uri="{BB962C8B-B14F-4D97-AF65-F5344CB8AC3E}">
        <p14:creationId xmlns:p14="http://schemas.microsoft.com/office/powerpoint/2010/main" val="979941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tr-TR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7.2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Plagiarism - why reference at all?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908810"/>
            <a:ext cx="7543800" cy="4091940"/>
          </a:xfrm>
        </p:spPr>
        <p:txBody>
          <a:bodyPr>
            <a:normAutofit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 is a means of acknowledging other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people’s ideas, information and work. If you fail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adequately provide details of the source then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may be accused of plagiarism which is a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 of academic misconduct that can result in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severe consequences for the student.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important benefit of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referencing to the student is that it indicates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“you have done your research.” This can be very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 in assignments when you have been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asked to demonstrate that you have discovered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read information relevant to the topic.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eferencing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work of others is part of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academic behavior. Each university has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expected level of student behavior which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case of plagiarism is usually defined in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policy statement.</a:t>
            </a:r>
          </a:p>
        </p:txBody>
      </p:sp>
    </p:spTree>
    <p:extLst>
      <p:ext uri="{BB962C8B-B14F-4D97-AF65-F5344CB8AC3E}">
        <p14:creationId xmlns:p14="http://schemas.microsoft.com/office/powerpoint/2010/main" val="4208881573"/>
      </p:ext>
    </p:extLst>
  </p:cSld>
  <p:clrMapOvr>
    <a:masterClrMapping/>
  </p:clrMapOvr>
</p:sld>
</file>

<file path=ppt/theme/theme1.xml><?xml version="1.0" encoding="utf-8"?>
<a:theme xmlns:a="http://schemas.openxmlformats.org/drawingml/2006/main" name="Lesson 3A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.potx" id="{F7E1D36F-C42D-43C5-8526-9B0C575F5DA8}" vid="{49D2B929-A8A5-4344-8DB6-C4D56EB40786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 3A</Template>
  <TotalTime>774</TotalTime>
  <Words>1015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Lesson 3A</vt:lpstr>
      <vt:lpstr>Writing Technical Reports </vt:lpstr>
      <vt:lpstr>6 Style 6.1 Aim to inform</vt:lpstr>
      <vt:lpstr>6 Style 6.2 Be concise</vt:lpstr>
      <vt:lpstr>6 Style 6.3 First person or third person?</vt:lpstr>
      <vt:lpstr>6 Style 6.3 First person or third person?</vt:lpstr>
      <vt:lpstr>6 Style 6.4 Abbreviations and acronyms</vt:lpstr>
      <vt:lpstr>6 Style 6.5 Punctuation</vt:lpstr>
      <vt:lpstr>7 Referencing 7.1 When should I reference material?</vt:lpstr>
      <vt:lpstr>7 Referencing 7.2 Plagiarism - why reference at all?</vt:lpstr>
      <vt:lpstr>7 Referencing 7.3 How do I include a reference in a report?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Review</dc:title>
  <dc:creator>user</dc:creator>
  <cp:lastModifiedBy>Mehmet ÖZTÜRK</cp:lastModifiedBy>
  <cp:revision>228</cp:revision>
  <dcterms:created xsi:type="dcterms:W3CDTF">2016-10-10T09:34:51Z</dcterms:created>
  <dcterms:modified xsi:type="dcterms:W3CDTF">2017-03-12T10:18:48Z</dcterms:modified>
</cp:coreProperties>
</file>