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Georgia" panose="02040502050405020303" pitchFamily="18" charset="0"/>
              </a:rPr>
              <a:t>Demokrasi ve sivil toplum</a:t>
            </a:r>
            <a:br>
              <a:rPr lang="tr-TR" sz="3200" dirty="0" smtClean="0">
                <a:latin typeface="Georgia" panose="02040502050405020303" pitchFamily="18" charset="0"/>
              </a:rPr>
            </a:br>
            <a:r>
              <a:rPr lang="tr-TR" sz="3200" dirty="0" smtClean="0">
                <a:latin typeface="Georgia" panose="02040502050405020303" pitchFamily="18" charset="0"/>
              </a:rPr>
              <a:t>2. hafta</a:t>
            </a:r>
            <a:endParaRPr lang="tr-TR" sz="3200" dirty="0">
              <a:latin typeface="Georgia" panose="0204050205040502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b="1" dirty="0" smtClean="0">
                <a:latin typeface="Georgia" panose="02040502050405020303" pitchFamily="18" charset="0"/>
              </a:rPr>
              <a:t>Sivil Toplum nedir?</a:t>
            </a:r>
          </a:p>
          <a:p>
            <a:pPr algn="ctr"/>
            <a:r>
              <a:rPr lang="tr-TR" b="1" dirty="0" smtClean="0">
                <a:latin typeface="Georgia" panose="02040502050405020303" pitchFamily="18" charset="0"/>
              </a:rPr>
              <a:t>Kamuoyu ve medya</a:t>
            </a:r>
          </a:p>
          <a:p>
            <a:pPr algn="ctr"/>
            <a:endParaRPr lang="tr-TR" b="1" dirty="0">
              <a:latin typeface="Georgia" panose="02040502050405020303" pitchFamily="18" charset="0"/>
            </a:endParaRPr>
          </a:p>
          <a:p>
            <a:pPr algn="r"/>
            <a:r>
              <a:rPr lang="tr-TR" b="1" dirty="0" smtClean="0">
                <a:latin typeface="Georgia" panose="02040502050405020303" pitchFamily="18" charset="0"/>
              </a:rPr>
              <a:t>Dr. Edip öncü</a:t>
            </a:r>
            <a:endParaRPr lang="tr-TR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1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Georgia" panose="02040502050405020303" pitchFamily="18" charset="0"/>
              </a:rPr>
              <a:t>Politik kültür, demokrasi ve sivil toplum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Mahalli (</a:t>
            </a:r>
            <a:r>
              <a:rPr lang="tr-TR" dirty="0" err="1" smtClean="0"/>
              <a:t>parochial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Tabiyete</a:t>
            </a:r>
            <a:r>
              <a:rPr lang="tr-TR" dirty="0" smtClean="0"/>
              <a:t> dayalı (</a:t>
            </a:r>
            <a:r>
              <a:rPr lang="tr-TR" dirty="0" err="1" smtClean="0"/>
              <a:t>subject</a:t>
            </a:r>
            <a:r>
              <a:rPr lang="tr-TR" dirty="0" smtClean="0"/>
              <a:t>)</a:t>
            </a:r>
          </a:p>
          <a:p>
            <a:r>
              <a:rPr lang="tr-TR" dirty="0" smtClean="0"/>
              <a:t>Katılımcı (</a:t>
            </a:r>
            <a:r>
              <a:rPr lang="tr-TR" dirty="0" err="1" smtClean="0"/>
              <a:t>participant</a:t>
            </a:r>
            <a:r>
              <a:rPr lang="tr-TR" dirty="0" smtClean="0"/>
              <a:t>)</a:t>
            </a:r>
          </a:p>
          <a:p>
            <a:r>
              <a:rPr lang="tr-TR" dirty="0" smtClean="0"/>
              <a:t>Yurttaş (</a:t>
            </a:r>
            <a:r>
              <a:rPr lang="tr-TR" dirty="0" err="1" smtClean="0"/>
              <a:t>civic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Zoon</a:t>
            </a:r>
            <a:r>
              <a:rPr lang="tr-TR" dirty="0" smtClean="0"/>
              <a:t> </a:t>
            </a:r>
            <a:r>
              <a:rPr lang="tr-TR" dirty="0" err="1" smtClean="0"/>
              <a:t>politikon</a:t>
            </a:r>
            <a:r>
              <a:rPr lang="tr-TR" dirty="0" smtClean="0"/>
              <a:t>- Aristo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093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Georgia" panose="02040502050405020303" pitchFamily="18" charset="0"/>
              </a:rPr>
              <a:t>Politik kültürü oluşturan unsurlar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</a:t>
            </a:r>
          </a:p>
          <a:p>
            <a:r>
              <a:rPr lang="tr-TR" dirty="0" smtClean="0"/>
              <a:t>İnanç </a:t>
            </a:r>
            <a:r>
              <a:rPr lang="tr-TR" dirty="0" smtClean="0"/>
              <a:t>sistemi</a:t>
            </a:r>
            <a:endParaRPr lang="tr-TR" dirty="0" smtClean="0"/>
          </a:p>
          <a:p>
            <a:r>
              <a:rPr lang="tr-TR" dirty="0" smtClean="0"/>
              <a:t>Siyasal toplumsallaşma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19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KAMUOYU NEDİR?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Efkar-ı Umumiye</a:t>
            </a:r>
          </a:p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Örgütlü ve sesini duyurabilen önemli kesimlerin önemli gördükleri meseleler hakkında oluşturdukları ve diğerlerine benimsetmeye çalıştıkları fikirler bütünü.</a:t>
            </a:r>
          </a:p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Halk egemenliği fikrinin yaygınlaşması</a:t>
            </a:r>
          </a:p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Okuryazarlık oranının yükselmesi</a:t>
            </a:r>
          </a:p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İletişim olanaklarının genişlemesi</a:t>
            </a:r>
          </a:p>
          <a:p>
            <a:pPr marL="0" indent="0">
              <a:buNone/>
            </a:pPr>
            <a:r>
              <a:rPr lang="tr-TR" sz="2000" dirty="0" smtClean="0">
                <a:latin typeface="Georgia" panose="02040502050405020303" pitchFamily="18" charset="0"/>
              </a:rPr>
              <a:t>Kamuoyu her zaman çoğunluk demek değildir.</a:t>
            </a:r>
            <a:endParaRPr lang="tr-TR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8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Tartışma sorusu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eorgia" panose="02040502050405020303" pitchFamily="18" charset="0"/>
              </a:rPr>
              <a:t>Siyasetçiler veya hükümetler her zaman kamuoyunu ciddiye alırlar mı?</a:t>
            </a:r>
          </a:p>
          <a:p>
            <a:r>
              <a:rPr lang="tr-TR" dirty="0" smtClean="0">
                <a:latin typeface="Georgia" panose="02040502050405020303" pitchFamily="18" charset="0"/>
              </a:rPr>
              <a:t>Kamuoyu her zaman kararların alınmasında etkili olur mu? Olursa ne şekilde ve nereye kadar?</a:t>
            </a: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9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Medya nedir? Neye yarar?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Agenda</a:t>
            </a:r>
            <a:r>
              <a:rPr lang="tr-TR" dirty="0" smtClean="0"/>
              <a:t> </a:t>
            </a:r>
            <a:r>
              <a:rPr lang="tr-TR" dirty="0" err="1" smtClean="0"/>
              <a:t>setting</a:t>
            </a:r>
            <a:endParaRPr lang="tr-TR" dirty="0" smtClean="0"/>
          </a:p>
          <a:p>
            <a:r>
              <a:rPr lang="tr-TR" dirty="0" err="1" smtClean="0"/>
              <a:t>Watchdog</a:t>
            </a:r>
            <a:endParaRPr lang="tr-TR" dirty="0" smtClean="0"/>
          </a:p>
          <a:p>
            <a:r>
              <a:rPr lang="tr-TR" dirty="0" smtClean="0"/>
              <a:t>Propaganda</a:t>
            </a:r>
          </a:p>
          <a:p>
            <a:r>
              <a:rPr lang="tr-TR" dirty="0" err="1" smtClean="0"/>
              <a:t>Monopoly</a:t>
            </a:r>
            <a:endParaRPr lang="tr-TR" dirty="0" smtClean="0"/>
          </a:p>
          <a:p>
            <a:r>
              <a:rPr lang="tr-TR" dirty="0" err="1" smtClean="0"/>
              <a:t>Poll-survey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What</a:t>
            </a:r>
            <a:r>
              <a:rPr lang="tr-TR" sz="2000" dirty="0" smtClean="0"/>
              <a:t> ıs cıvıl </a:t>
            </a:r>
            <a:r>
              <a:rPr lang="tr-TR" sz="2000" dirty="0" err="1" smtClean="0"/>
              <a:t>socıety</a:t>
            </a:r>
            <a:r>
              <a:rPr lang="tr-TR" sz="2000" dirty="0" smtClean="0"/>
              <a:t>?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Georgia" panose="02040502050405020303" pitchFamily="18" charset="0"/>
              </a:rPr>
              <a:t>Civil</a:t>
            </a:r>
            <a:r>
              <a:rPr lang="tr-TR" sz="1800" dirty="0" smtClean="0">
                <a:latin typeface="Georgia" panose="02040502050405020303" pitchFamily="18" charset="0"/>
              </a:rPr>
              <a:t> </a:t>
            </a:r>
            <a:r>
              <a:rPr lang="tr-TR" sz="1800" dirty="0" err="1" smtClean="0">
                <a:latin typeface="Georgia" panose="02040502050405020303" pitchFamily="18" charset="0"/>
              </a:rPr>
              <a:t>society</a:t>
            </a:r>
            <a:r>
              <a:rPr lang="tr-TR" sz="1800" dirty="0" smtClean="0">
                <a:latin typeface="Georgia" panose="02040502050405020303" pitchFamily="18" charset="0"/>
              </a:rPr>
              <a:t> is a </a:t>
            </a:r>
            <a:r>
              <a:rPr lang="en-US" sz="1800" dirty="0" smtClean="0">
                <a:latin typeface="Georgia" panose="02040502050405020303" pitchFamily="18" charset="0"/>
              </a:rPr>
              <a:t>dense </a:t>
            </a:r>
            <a:r>
              <a:rPr lang="en-US" sz="1800" dirty="0">
                <a:latin typeface="Georgia" panose="02040502050405020303" pitchFamily="18" charset="0"/>
              </a:rPr>
              <a:t>network of groups, communities, networks, and ties that stand between the individual and the modern state</a:t>
            </a:r>
            <a:r>
              <a:rPr lang="en-US" sz="1800" dirty="0" smtClean="0">
                <a:latin typeface="Georgia" panose="02040502050405020303" pitchFamily="18" charset="0"/>
              </a:rPr>
              <a:t>.</a:t>
            </a:r>
            <a:endParaRPr lang="tr-TR" sz="1800" dirty="0" smtClean="0">
              <a:latin typeface="Georgia" panose="02040502050405020303" pitchFamily="18" charset="0"/>
            </a:endParaRPr>
          </a:p>
          <a:p>
            <a:r>
              <a:rPr lang="tr-TR" sz="1800" dirty="0" smtClean="0">
                <a:latin typeface="Georgia" panose="02040502050405020303" pitchFamily="18" charset="0"/>
              </a:rPr>
              <a:t>Sivil toplum birey ve devlet arasında yer alan yoğun gruplar, topluluklar ve bağlar ağıdır.</a:t>
            </a:r>
            <a:endParaRPr lang="tr-TR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7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Georgia" panose="02040502050405020303" pitchFamily="18" charset="0"/>
              </a:rPr>
              <a:t>SİVİL TOPLUM NE DEĞİLDİR?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Georgia" panose="02040502050405020303" pitchFamily="18" charset="0"/>
              </a:rPr>
              <a:t>Devlet ve bürokrasi alanı</a:t>
            </a:r>
          </a:p>
          <a:p>
            <a:r>
              <a:rPr lang="tr-TR" dirty="0" smtClean="0">
                <a:latin typeface="Georgia" panose="02040502050405020303" pitchFamily="18" charset="0"/>
              </a:rPr>
              <a:t>Askeri alan</a:t>
            </a:r>
          </a:p>
          <a:p>
            <a:r>
              <a:rPr lang="tr-TR" dirty="0" smtClean="0">
                <a:latin typeface="Georgia" panose="02040502050405020303" pitchFamily="18" charset="0"/>
              </a:rPr>
              <a:t>İş dünyası (</a:t>
            </a:r>
            <a:r>
              <a:rPr lang="tr-TR" dirty="0" err="1" smtClean="0">
                <a:latin typeface="Georgia" panose="02040502050405020303" pitchFamily="18" charset="0"/>
              </a:rPr>
              <a:t>Corporate</a:t>
            </a:r>
            <a:r>
              <a:rPr lang="tr-TR" dirty="0" smtClean="0">
                <a:latin typeface="Georgia" panose="02040502050405020303" pitchFamily="18" charset="0"/>
              </a:rPr>
              <a:t> World)</a:t>
            </a: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Georgia" panose="02040502050405020303" pitchFamily="18" charset="0"/>
              </a:rPr>
              <a:t>Sivil toplum kimdir? Neden ortaya çıkmıştır?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Georgia" panose="02040502050405020303" pitchFamily="18" charset="0"/>
              </a:rPr>
              <a:t>Devletin zor kullanma gücü modern toplumlarda hak ve adalet kavramlarını tartışmaya açmıştır.</a:t>
            </a:r>
          </a:p>
          <a:p>
            <a:r>
              <a:rPr lang="tr-TR" sz="1800" dirty="0" smtClean="0">
                <a:latin typeface="Georgia" panose="02040502050405020303" pitchFamily="18" charset="0"/>
              </a:rPr>
              <a:t>Liberal demokratik rejimin gelişip serpilebildiği ortamlarda devletin müdahale alanı dışında kalan insanlar çıkar ve baskı grupları oluşturmuşlardır.</a:t>
            </a:r>
          </a:p>
          <a:p>
            <a:r>
              <a:rPr lang="tr-TR" sz="1800" dirty="0" smtClean="0">
                <a:latin typeface="Georgia" panose="02040502050405020303" pitchFamily="18" charset="0"/>
              </a:rPr>
              <a:t>Baskı gruplarından maddi menfaat odaklı olmayanlar da vardır. Dayanışma ve yardımlaşma açısından kilit rol oynarlar. Ancak demokratik kültürün yerleşmediği toplumlarda bu gruplar </a:t>
            </a:r>
            <a:r>
              <a:rPr lang="tr-TR" sz="1800" dirty="0" err="1" smtClean="0">
                <a:latin typeface="Georgia" panose="02040502050405020303" pitchFamily="18" charset="0"/>
              </a:rPr>
              <a:t>klientelist</a:t>
            </a:r>
            <a:r>
              <a:rPr lang="tr-TR" sz="1800" dirty="0" smtClean="0">
                <a:latin typeface="Georgia" panose="02040502050405020303" pitchFamily="18" charset="0"/>
              </a:rPr>
              <a:t> ağlar oluşturabilirler</a:t>
            </a:r>
          </a:p>
          <a:p>
            <a:r>
              <a:rPr lang="tr-TR" sz="1800" dirty="0" err="1" smtClean="0">
                <a:latin typeface="Georgia" panose="02040502050405020303" pitchFamily="18" charset="0"/>
              </a:rPr>
              <a:t>Klientelizm</a:t>
            </a:r>
            <a:r>
              <a:rPr lang="tr-TR" sz="1800" dirty="0" smtClean="0">
                <a:latin typeface="Georgia" panose="02040502050405020303" pitchFamily="18" charset="0"/>
              </a:rPr>
              <a:t>/Nepotizm</a:t>
            </a:r>
            <a:endParaRPr lang="tr-TR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Georgia" panose="02040502050405020303" pitchFamily="18" charset="0"/>
              </a:rPr>
              <a:t>Demokrasinin temel nitelikleri ve </a:t>
            </a:r>
            <a:r>
              <a:rPr lang="tr-TR" sz="2000" dirty="0" err="1" smtClean="0">
                <a:latin typeface="Georgia" panose="02040502050405020303" pitchFamily="18" charset="0"/>
              </a:rPr>
              <a:t>poliarşi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Georgia" panose="02040502050405020303" pitchFamily="18" charset="0"/>
              </a:rPr>
              <a:t>Örgüt kurma ve katılma özgürlüğü</a:t>
            </a:r>
          </a:p>
          <a:p>
            <a:r>
              <a:rPr lang="tr-TR" sz="1800" dirty="0" smtClean="0">
                <a:latin typeface="Georgia" panose="02040502050405020303" pitchFamily="18" charset="0"/>
              </a:rPr>
              <a:t>İfade özgürlüğü</a:t>
            </a:r>
          </a:p>
          <a:p>
            <a:r>
              <a:rPr lang="tr-TR" sz="1800" dirty="0" smtClean="0">
                <a:latin typeface="Georgia" panose="02040502050405020303" pitchFamily="18" charset="0"/>
              </a:rPr>
              <a:t>Özgür ve çok sesli </a:t>
            </a:r>
            <a:r>
              <a:rPr lang="tr-TR" sz="1800" dirty="0" err="1" smtClean="0">
                <a:latin typeface="Georgia" panose="02040502050405020303" pitchFamily="18" charset="0"/>
              </a:rPr>
              <a:t>madyanın</a:t>
            </a:r>
            <a:r>
              <a:rPr lang="tr-TR" sz="1800" dirty="0" smtClean="0">
                <a:latin typeface="Georgia" panose="02040502050405020303" pitchFamily="18" charset="0"/>
              </a:rPr>
              <a:t> varlığı</a:t>
            </a:r>
          </a:p>
          <a:p>
            <a:r>
              <a:rPr lang="tr-TR" sz="1800" dirty="0" smtClean="0">
                <a:latin typeface="Georgia" panose="02040502050405020303" pitchFamily="18" charset="0"/>
              </a:rPr>
              <a:t>Halkın tercihlerini yansıtacak kurumların varlığı</a:t>
            </a:r>
            <a:endParaRPr lang="tr-TR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3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dirty="0" smtClean="0">
                <a:latin typeface="Georgia" panose="02040502050405020303" pitchFamily="18" charset="0"/>
              </a:rPr>
              <a:t>Toplumsal sözleşme nedir? </a:t>
            </a:r>
            <a:br>
              <a:rPr lang="tr-TR" sz="2000" dirty="0" smtClean="0">
                <a:latin typeface="Georgia" panose="02040502050405020303" pitchFamily="18" charset="0"/>
              </a:rPr>
            </a:br>
            <a:r>
              <a:rPr lang="tr-TR" sz="2000" dirty="0" smtClean="0">
                <a:latin typeface="Georgia" panose="02040502050405020303" pitchFamily="18" charset="0"/>
              </a:rPr>
              <a:t>Sivil toplum ve toplumsal sözleşme ilişkisi</a:t>
            </a:r>
            <a:endParaRPr lang="tr-TR" sz="2000" dirty="0"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Hobbes</a:t>
            </a:r>
            <a:r>
              <a:rPr lang="tr-TR" dirty="0" smtClean="0"/>
              <a:t>, Rousseau, Locke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232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117</TotalTime>
  <Words>293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Georgia</vt:lpstr>
      <vt:lpstr>Trebuchet MS</vt:lpstr>
      <vt:lpstr>Tw Cen MT</vt:lpstr>
      <vt:lpstr>Devre</vt:lpstr>
      <vt:lpstr>Demokrasi ve sivil toplum 2. hafta</vt:lpstr>
      <vt:lpstr>KAMUOYU NEDİR?</vt:lpstr>
      <vt:lpstr>Tartışma sorusu</vt:lpstr>
      <vt:lpstr>Medya nedir? Neye yarar?</vt:lpstr>
      <vt:lpstr>What ıs cıvıl socıety?</vt:lpstr>
      <vt:lpstr>SİVİL TOPLUM NE DEĞİLDİR?</vt:lpstr>
      <vt:lpstr>Sivil toplum kimdir? Neden ortaya çıkmıştır?</vt:lpstr>
      <vt:lpstr>Demokrasinin temel nitelikleri ve poliarşi</vt:lpstr>
      <vt:lpstr>Toplumsal sözleşme nedir?  Sivil toplum ve toplumsal sözleşme ilişkisi</vt:lpstr>
      <vt:lpstr>Politik kültür, demokrasi ve sivil toplum</vt:lpstr>
      <vt:lpstr>Politik kültürü oluşturan unsurlar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10</cp:revision>
  <dcterms:created xsi:type="dcterms:W3CDTF">2024-02-29T05:34:30Z</dcterms:created>
  <dcterms:modified xsi:type="dcterms:W3CDTF">2024-04-11T14:14:43Z</dcterms:modified>
</cp:coreProperties>
</file>