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1" r:id="rId4"/>
    <p:sldId id="266" r:id="rId5"/>
    <p:sldId id="258" r:id="rId6"/>
    <p:sldId id="259" r:id="rId7"/>
    <p:sldId id="260" r:id="rId8"/>
    <p:sldId id="262" r:id="rId9"/>
    <p:sldId id="263" r:id="rId10"/>
    <p:sldId id="267" r:id="rId11"/>
    <p:sldId id="268" r:id="rId12"/>
    <p:sldId id="269" r:id="rId13"/>
    <p:sldId id="270" r:id="rId14"/>
    <p:sldId id="265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6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4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6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1917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19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8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87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03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7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2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0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2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4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0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2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8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8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r>
              <a:rPr lang="tr-TR" sz="3200" smtClean="0"/>
              <a:t>demokrasi</a:t>
            </a:r>
            <a:r>
              <a:rPr lang="tr-TR" sz="3200" smtClean="0"/>
              <a:t> </a:t>
            </a:r>
            <a:r>
              <a:rPr lang="tr-TR" sz="3200" dirty="0" smtClean="0"/>
              <a:t>ve toplum</a:t>
            </a:r>
            <a:br>
              <a:rPr lang="tr-TR" sz="3200" dirty="0" smtClean="0"/>
            </a:br>
            <a:r>
              <a:rPr lang="tr-TR" sz="3200" dirty="0" smtClean="0"/>
              <a:t>3. hafta</a:t>
            </a:r>
            <a:endParaRPr lang="en-US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Liberalizm ve demokrasi</a:t>
            </a:r>
          </a:p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Liberal demokrasi</a:t>
            </a:r>
          </a:p>
          <a:p>
            <a:pPr algn="r"/>
            <a:r>
              <a:rPr lang="tr-TR" sz="2800" dirty="0" smtClean="0"/>
              <a:t>Dr. Edip öncü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715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35963"/>
          </a:xfrm>
        </p:spPr>
        <p:txBody>
          <a:bodyPr/>
          <a:lstStyle/>
          <a:p>
            <a:r>
              <a:rPr lang="tr-TR" dirty="0" smtClean="0"/>
              <a:t>özgürlük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54480"/>
            <a:ext cx="10363826" cy="4236719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Özgürlük (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freedom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Serbestlik (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lIberty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J.s.mıll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- hürriyet üstüne (on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lıberty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Herkes için eşit özgürlükle tutarlı olmak kaydıyla en geniş ölçüde özgürlük hakkı ilkesi (J.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Rawls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Mutluluk nedir?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Hayat, serbestlik ve mutluluk arayışı (mülkiyet)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4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35716"/>
          </a:xfrm>
        </p:spPr>
        <p:txBody>
          <a:bodyPr/>
          <a:lstStyle/>
          <a:p>
            <a:r>
              <a:rPr lang="tr-TR" dirty="0" smtClean="0"/>
              <a:t>akıl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87732"/>
            <a:ext cx="10363826" cy="4203468"/>
          </a:xfrm>
        </p:spPr>
        <p:txBody>
          <a:bodyPr/>
          <a:lstStyle/>
          <a:p>
            <a:r>
              <a:rPr lang="tr-TR" dirty="0" smtClean="0"/>
              <a:t>Özgürlük arayışı akla inanca, onun üstünlüğüne bağlıdır.</a:t>
            </a:r>
          </a:p>
          <a:p>
            <a:r>
              <a:rPr lang="tr-TR" dirty="0" err="1" smtClean="0"/>
              <a:t>İlerlemecilik</a:t>
            </a:r>
            <a:endParaRPr lang="tr-TR" dirty="0" smtClean="0"/>
          </a:p>
          <a:p>
            <a:r>
              <a:rPr lang="tr-TR" dirty="0" smtClean="0"/>
              <a:t>Bilim devrimi</a:t>
            </a:r>
          </a:p>
          <a:p>
            <a:r>
              <a:rPr lang="tr-TR" dirty="0" smtClean="0"/>
              <a:t>Akıl çağı</a:t>
            </a:r>
          </a:p>
          <a:p>
            <a:r>
              <a:rPr lang="tr-TR" dirty="0" smtClean="0"/>
              <a:t>Şiddet aklın iflasıdır.</a:t>
            </a:r>
          </a:p>
          <a:p>
            <a:r>
              <a:rPr lang="tr-TR" dirty="0" smtClean="0"/>
              <a:t>Gelenek, görenek </a:t>
            </a:r>
            <a:r>
              <a:rPr lang="tr-TR" dirty="0" err="1" smtClean="0"/>
              <a:t>vs</a:t>
            </a:r>
            <a:r>
              <a:rPr lang="tr-TR" dirty="0" smtClean="0"/>
              <a:t> rasyonalizm</a:t>
            </a:r>
          </a:p>
          <a:p>
            <a:r>
              <a:rPr lang="tr-TR" dirty="0" smtClean="0"/>
              <a:t>Eğitim </a:t>
            </a:r>
            <a:r>
              <a:rPr lang="tr-TR" dirty="0" err="1" smtClean="0"/>
              <a:t>vs</a:t>
            </a:r>
            <a:r>
              <a:rPr lang="tr-TR" dirty="0" smtClean="0"/>
              <a:t> batıl inanç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0770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85592"/>
          </a:xfrm>
        </p:spPr>
        <p:txBody>
          <a:bodyPr/>
          <a:lstStyle/>
          <a:p>
            <a:r>
              <a:rPr lang="tr-TR" dirty="0" smtClean="0"/>
              <a:t>adalet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704110"/>
            <a:ext cx="10363826" cy="4087089"/>
          </a:xfrm>
        </p:spPr>
        <p:txBody>
          <a:bodyPr/>
          <a:lstStyle/>
          <a:p>
            <a:r>
              <a:rPr lang="tr-TR" dirty="0" smtClean="0"/>
              <a:t>Herkese «gereken» ne ise onun verilmesidir.</a:t>
            </a:r>
          </a:p>
          <a:p>
            <a:r>
              <a:rPr lang="tr-TR" dirty="0" smtClean="0"/>
              <a:t>Sosyal adalet ödül ve nimetlerin paylaştırılmasıdır.</a:t>
            </a:r>
          </a:p>
          <a:p>
            <a:r>
              <a:rPr lang="tr-TR" dirty="0" smtClean="0"/>
              <a:t>Tüm insanların eşit doğdukları fikri</a:t>
            </a:r>
          </a:p>
          <a:p>
            <a:r>
              <a:rPr lang="tr-TR" dirty="0" smtClean="0"/>
              <a:t>Siyasal eşitlik: tek oy tek değer</a:t>
            </a:r>
          </a:p>
          <a:p>
            <a:r>
              <a:rPr lang="tr-TR" dirty="0" smtClean="0"/>
              <a:t>Bireylerin eşit olmayan beceri ve yeteneklerini geliştirmek için eşit fırsata sahip olmaları</a:t>
            </a:r>
          </a:p>
          <a:p>
            <a:r>
              <a:rPr lang="tr-TR" dirty="0" smtClean="0"/>
              <a:t>Sosyal eşitsizlik olmalı mıdır? Olmamalı mıdır?</a:t>
            </a:r>
          </a:p>
          <a:p>
            <a:r>
              <a:rPr lang="tr-TR" b="1" dirty="0" err="1" smtClean="0"/>
              <a:t>Meritokrasi</a:t>
            </a:r>
            <a:r>
              <a:rPr lang="tr-TR" dirty="0" smtClean="0"/>
              <a:t> </a:t>
            </a:r>
            <a:r>
              <a:rPr lang="tr-TR" dirty="0" err="1" smtClean="0"/>
              <a:t>vs</a:t>
            </a:r>
            <a:r>
              <a:rPr lang="tr-TR" dirty="0" smtClean="0"/>
              <a:t> kayırmacılık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8542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7527"/>
          </a:xfrm>
        </p:spPr>
        <p:txBody>
          <a:bodyPr/>
          <a:lstStyle/>
          <a:p>
            <a:r>
              <a:rPr lang="tr-TR" dirty="0" smtClean="0"/>
              <a:t>Hoşgörü ve farklılık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96044"/>
            <a:ext cx="10363826" cy="4195155"/>
          </a:xfrm>
        </p:spPr>
        <p:txBody>
          <a:bodyPr/>
          <a:lstStyle/>
          <a:p>
            <a:r>
              <a:rPr lang="tr-TR" dirty="0" smtClean="0"/>
              <a:t>Bizim onaylamadığımız bir şekilde düşünme, konuşma ve eylemde bulunmalarına göz yumma isteği.</a:t>
            </a:r>
          </a:p>
          <a:p>
            <a:r>
              <a:rPr lang="tr-TR" dirty="0" smtClean="0"/>
              <a:t>Tolerans?</a:t>
            </a:r>
          </a:p>
          <a:p>
            <a:r>
              <a:rPr lang="tr-TR" dirty="0" smtClean="0"/>
              <a:t>Bireysel özerkliğin teminatı.</a:t>
            </a:r>
          </a:p>
          <a:p>
            <a:r>
              <a:rPr lang="tr-TR" dirty="0" smtClean="0"/>
              <a:t>Faşizm?</a:t>
            </a:r>
          </a:p>
          <a:p>
            <a:r>
              <a:rPr lang="tr-TR" dirty="0" smtClean="0"/>
              <a:t>çoğulculuk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553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6443"/>
          </a:xfrm>
        </p:spPr>
        <p:txBody>
          <a:bodyPr/>
          <a:lstStyle/>
          <a:p>
            <a:r>
              <a:rPr lang="tr-TR" dirty="0" smtClean="0"/>
              <a:t>Liberal toplum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84960"/>
            <a:ext cx="10363826" cy="4580709"/>
          </a:xfrm>
        </p:spPr>
        <p:txBody>
          <a:bodyPr/>
          <a:lstStyle/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Toplum için iyi olan en çok sayıda bireyi mutlu edecek koşulların sağlanmasıdır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Toplum bireylerin toplamından ibaretse bireyler nasıl toplumu oluştururlar?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Güvencenin sağlanmasını amaçlayan toplumsal sözleşme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34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31609"/>
          </a:xfrm>
        </p:spPr>
        <p:txBody>
          <a:bodyPr/>
          <a:lstStyle/>
          <a:p>
            <a:r>
              <a:rPr lang="tr-TR" dirty="0" smtClean="0"/>
              <a:t>Liberalizmde devlet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50126"/>
            <a:ext cx="10363826" cy="4789714"/>
          </a:xfrm>
        </p:spPr>
        <p:txBody>
          <a:bodyPr/>
          <a:lstStyle/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Toplumsal sözleşmenin koşullarını uygulayacak olan devletin erki hangi noktalarda, hangi araçlarla sınırlandırılmalıdır?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4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Anayasal rejim – hukuk devleti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4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Çoğunluğun onayını almış ve yaşam, özgürlük, mülkiyet haklarını koruyan sözleşme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4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Devlet bu hakları korur ancak nasıl kullanılacaklarına karışamaz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4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Devlet erkinin söz sahibi olduğu kamusal alan vs. bireyin tamamen özerk olduğu özel alan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4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05483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LİBERALİZMİN ORTAYA ÇIKIŞI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637212"/>
            <a:ext cx="10363826" cy="4397828"/>
          </a:xfrm>
        </p:spPr>
        <p:txBody>
          <a:bodyPr/>
          <a:lstStyle/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16-17</a:t>
            </a: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. 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yüzyılda merkezi devletlerin yerleşmeye başlaması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effectLst/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Meşruiyetini geleneklerden alan siyasal otoritenin tek elde toplanması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Merkantilist anlayışla birlikte i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ktisadi </a:t>
            </a: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teşebbüsler ve kazanımlar üzerinde 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denetimin artması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effectLst/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Mutlak kralların ilahi hak (</a:t>
            </a:r>
            <a:r>
              <a:rPr lang="tr-TR" sz="2600" cap="none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divine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 </a:t>
            </a:r>
            <a:r>
              <a:rPr lang="tr-TR" sz="2600" cap="none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right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) anlayışı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effectLst/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Zamanla bu iktidarlara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 </a:t>
            </a: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effectLst/>
                <a:latin typeface="Calibri" panose="020F0502020204030204"/>
              </a:rPr>
              <a:t>karşı 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muhalefetin ideolojik temellenmesi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effectLst/>
              <a:latin typeface="Calibri" panose="020F0502020204030204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4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40614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Mutlak iktidara karşı itirazlar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Siyasal iktidarın, siyasal düzenin tek bir öğesinin elinde toplanmaması gerekir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4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İktidar, sadece toplumun talep ettiği sınırlı hedefleri gerçekleştirmek için yetkileri tanımlanmış bir araç olmalıdır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4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İktidar tüm bireyleri temsil etmelidir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4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Özgür ve eşit bireylerin örgütlenme hakkı engellenmemelidir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4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400" cap="none" dirty="0" err="1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Mutlakıyetçilik</a:t>
            </a:r>
            <a:r>
              <a:rPr lang="tr-TR" sz="2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 bu üç ilkeyle bağdaşmaz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9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14192"/>
          </a:xfrm>
        </p:spPr>
        <p:txBody>
          <a:bodyPr/>
          <a:lstStyle/>
          <a:p>
            <a:r>
              <a:rPr lang="tr-TR" dirty="0" smtClean="0"/>
              <a:t>Mutlak iktidarın müttefiklerine itiraz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32710"/>
            <a:ext cx="10363826" cy="4258489"/>
          </a:xfrm>
        </p:spPr>
        <p:txBody>
          <a:bodyPr/>
          <a:lstStyle/>
          <a:p>
            <a:r>
              <a:rPr lang="tr-TR" dirty="0" smtClean="0"/>
              <a:t>Ruhban sınıfı</a:t>
            </a:r>
          </a:p>
          <a:p>
            <a:r>
              <a:rPr lang="tr-TR" dirty="0" smtClean="0"/>
              <a:t>Teokrasi</a:t>
            </a:r>
          </a:p>
          <a:p>
            <a:r>
              <a:rPr lang="tr-TR" dirty="0" smtClean="0"/>
              <a:t>Laik</a:t>
            </a:r>
          </a:p>
          <a:p>
            <a:r>
              <a:rPr lang="tr-TR" dirty="0" smtClean="0"/>
              <a:t>Aristokrasi</a:t>
            </a:r>
          </a:p>
          <a:p>
            <a:r>
              <a:rPr lang="tr-TR" dirty="0" smtClean="0"/>
              <a:t>Üçüncü sınıf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3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AYDINLANMA ÇAĞI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942012"/>
            <a:ext cx="10363826" cy="3849188"/>
          </a:xfrm>
        </p:spPr>
        <p:txBody>
          <a:bodyPr/>
          <a:lstStyle/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Akılcılık ilkesi: insan aklının doğanın ve toplumun işleyişini kavrama becerisine olan güven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.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Hümanizmin mirası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Eşitlik ilkesinin sahiplenilmesi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İki özgürlük tanımı: negatif ve pozitif özgürlük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err="1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Mutlakıyetçi</a:t>
            </a: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 düzene eleştiriler:</a:t>
            </a:r>
          </a:p>
          <a:p>
            <a: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2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Siyasal düzenler </a:t>
            </a:r>
            <a:r>
              <a:rPr lang="tr-TR" sz="22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de </a:t>
            </a:r>
            <a:r>
              <a:rPr lang="tr-TR" sz="22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akılcı yasalar çerçevesinde kurulmalıdır</a:t>
            </a:r>
          </a:p>
          <a:p>
            <a: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2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Kilisenin </a:t>
            </a:r>
            <a:r>
              <a:rPr lang="tr-TR" sz="22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toplum üzerindeki baskısı kabul edilemez</a:t>
            </a:r>
          </a:p>
          <a:p>
            <a: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2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Değişmez ve hiyerarşik toplumsal düzenler kabul edilemez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3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31906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Negatif-pozitif özgürlük tartışması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046514"/>
            <a:ext cx="10363826" cy="4153989"/>
          </a:xfrm>
        </p:spPr>
        <p:txBody>
          <a:bodyPr/>
          <a:lstStyle/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Liberalizmin siyasal öznesi: birey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Amaç liberal bireyin özgürlüğü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Negatif özgürlük kavrayışı: dışsal müdahalelerin bireyi kısıtlamaması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Hangi müdahaleler bireyi kısıtlar?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8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3860"/>
          </a:xfrm>
        </p:spPr>
        <p:txBody>
          <a:bodyPr/>
          <a:lstStyle/>
          <a:p>
            <a:r>
              <a:rPr lang="tr-TR" dirty="0" smtClean="0"/>
              <a:t>Kapitalizmin yükselişi ve liberalizm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602378"/>
            <a:ext cx="10363826" cy="4720045"/>
          </a:xfrm>
        </p:spPr>
        <p:txBody>
          <a:bodyPr/>
          <a:lstStyle/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İktisadi etkinlik ve özel mülkiyet hakkı kısıtlanmamalıdır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Serbest piyasa mekanizmasına müdahale, iktidarın yetki sınırlarını aşması anlamına gelir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Piyasanın işleyiş mekanizmaları liberal bireyin doğasına uygundur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Bireyler daima kendi çıkarlarını maksimize etmek isterler ve bunun için rekabet ederler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Bu arayıştaki bireylerin davranışlarının dışsal mekanizmalarla düzenlenmesine gerek yoktur, kendi kendine herkesin çıkarına olacak bir düzen 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oluşacaktır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Bırakınız yapsınlar, bırakınız geçsinler.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2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4820"/>
          </a:xfrm>
        </p:spPr>
        <p:txBody>
          <a:bodyPr/>
          <a:lstStyle/>
          <a:p>
            <a:r>
              <a:rPr lang="tr-TR" dirty="0" smtClean="0"/>
              <a:t>Liberalizmde öne çıkan kavramlar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663338"/>
            <a:ext cx="10363826" cy="459812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BİREY</a:t>
            </a:r>
          </a:p>
          <a:p>
            <a:r>
              <a:rPr lang="tr-TR" sz="2400" dirty="0" smtClean="0"/>
              <a:t>ÖZGÜRLÜK</a:t>
            </a:r>
          </a:p>
          <a:p>
            <a:r>
              <a:rPr lang="tr-TR" sz="2400" dirty="0" smtClean="0"/>
              <a:t>AKIL</a:t>
            </a:r>
          </a:p>
          <a:p>
            <a:r>
              <a:rPr lang="tr-TR" sz="2400" dirty="0" smtClean="0"/>
              <a:t>ADALET</a:t>
            </a:r>
          </a:p>
          <a:p>
            <a:r>
              <a:rPr lang="tr-TR" sz="2400" dirty="0" smtClean="0"/>
              <a:t>HOŞGÖRÜ VE FARKLILIK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42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1277"/>
          </a:xfrm>
        </p:spPr>
        <p:txBody>
          <a:bodyPr/>
          <a:lstStyle/>
          <a:p>
            <a:r>
              <a:rPr lang="tr-TR" dirty="0" smtClean="0"/>
              <a:t>birey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619794"/>
            <a:ext cx="10363826" cy="4171405"/>
          </a:xfrm>
        </p:spPr>
        <p:txBody>
          <a:bodyPr>
            <a:normAutofit/>
          </a:bodyPr>
          <a:lstStyle/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Bireyin önceliğine inanma liberal ideolojinin klasik temasıdır.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Diğer </a:t>
            </a: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insanlardan yalıtık ve onlarla organik ilişkisi olmayan birey: atomik birey 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kavrayışı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Bireyin kendi özgür iradesiyle yaptığı seçimlerin hem kendisi hem de tüm toplum için olumlu sonuçlar doğuracağını nasıl bilebiliriz?</a:t>
            </a: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Liberallerin asıl arzusu her bireyin kendi potansiyelini tam olarak geliştirme yeteneğine sahip olduğu bir toplumu yaratmaktır.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F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aydacılık (</a:t>
            </a:r>
            <a:r>
              <a:rPr lang="tr-TR" sz="2600" cap="none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utilitarianism</a:t>
            </a:r>
            <a:r>
              <a:rPr lang="tr-TR" sz="26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)</a:t>
            </a:r>
            <a:endParaRPr lang="tr-TR" sz="2600" cap="none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Calibri" pitchFamily="34" charset="0"/>
              <a:buChar char="◦"/>
            </a:pPr>
            <a:r>
              <a:rPr lang="tr-TR" sz="26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Pragmatist tutum vs. «aydınlanmış kişisel çıkar»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2611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65</TotalTime>
  <Words>579</Words>
  <Application>Microsoft Office PowerPoint</Application>
  <PresentationFormat>Geniş ekran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Damla</vt:lpstr>
      <vt:lpstr>demokrasi ve toplum 3. hafta</vt:lpstr>
      <vt:lpstr>LİBERALİZMİN ORTAYA ÇIKIŞI</vt:lpstr>
      <vt:lpstr>Mutlak iktidara karşı itirazlar</vt:lpstr>
      <vt:lpstr>Mutlak iktidarın müttefiklerine itiraz</vt:lpstr>
      <vt:lpstr>AYDINLANMA ÇAĞI</vt:lpstr>
      <vt:lpstr>Negatif-pozitif özgürlük tartışması</vt:lpstr>
      <vt:lpstr>Kapitalizmin yükselişi ve liberalizm</vt:lpstr>
      <vt:lpstr>Liberalizmde öne çıkan kavramlar</vt:lpstr>
      <vt:lpstr>birey</vt:lpstr>
      <vt:lpstr>özgürlük</vt:lpstr>
      <vt:lpstr>akıl</vt:lpstr>
      <vt:lpstr>adalet</vt:lpstr>
      <vt:lpstr>Hoşgörü ve farklılık</vt:lpstr>
      <vt:lpstr>Liberal toplum</vt:lpstr>
      <vt:lpstr>Liberalizmde devlet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2024-03-14T04:55:00Z</dcterms:created>
  <dcterms:modified xsi:type="dcterms:W3CDTF">2024-03-21T05:45:52Z</dcterms:modified>
</cp:coreProperties>
</file>