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3E6A-E8D9-4B92-8022-0DDBC59267E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25A0-9073-4E24-B435-43BF4EEE2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97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3E6A-E8D9-4B92-8022-0DDBC59267E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25A0-9073-4E24-B435-43BF4EEE2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3E6A-E8D9-4B92-8022-0DDBC59267E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25A0-9073-4E24-B435-43BF4EEE2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3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3E6A-E8D9-4B92-8022-0DDBC59267E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25A0-9073-4E24-B435-43BF4EEE2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5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3E6A-E8D9-4B92-8022-0DDBC59267E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25A0-9073-4E24-B435-43BF4EEE2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00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3E6A-E8D9-4B92-8022-0DDBC59267E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25A0-9073-4E24-B435-43BF4EEE2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3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3E6A-E8D9-4B92-8022-0DDBC59267E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25A0-9073-4E24-B435-43BF4EEE2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64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3E6A-E8D9-4B92-8022-0DDBC59267E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25A0-9073-4E24-B435-43BF4EEE2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22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3E6A-E8D9-4B92-8022-0DDBC59267E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25A0-9073-4E24-B435-43BF4EEE2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54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3E6A-E8D9-4B92-8022-0DDBC59267E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25A0-9073-4E24-B435-43BF4EEE2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28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3E6A-E8D9-4B92-8022-0DDBC59267E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25A0-9073-4E24-B435-43BF4EEE2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17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63E6A-E8D9-4B92-8022-0DDBC59267E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525A0-9073-4E24-B435-43BF4EEE2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7881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DEMOKRASİ VE SİVİL TOPLUM</a:t>
            </a:r>
            <a:endParaRPr lang="en-US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İDEOLOJİLER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090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dirty="0" smtClean="0"/>
              <a:t>İDEOLOJİ NEDİR?</a:t>
            </a:r>
            <a:endParaRPr lang="en-US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/>
              <a:t>İdeolojiler ihtiyaçtan doğmuşlardır ve sonra insanlara hizmet etmişlerdir. İhtiyaçtan kasıt karşılaşılan sorunlar karşısında çözüm bulmak için fikir üretmeleridir. Siyasi ideolojiler, siyasi alandaki sorunlara çözüm üretmek için oluşmuşlardır.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 İdeoloji, yaşadığımız dünyaya dair bir kavrayış, bir dünya görüşüdür. İdeolojiler, içinde yaşadığımız toplum ve dünyayı, bizim durduğumuz yeri gösteren haritalardır.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853066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b="1" dirty="0" smtClean="0"/>
              <a:t>İDEOLOJİLER</a:t>
            </a:r>
            <a:endParaRPr lang="en-US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Toplumun benimsediği ve kullandığı anlam, sembol ve değerlerin üretim süreci</a:t>
            </a:r>
          </a:p>
          <a:p>
            <a:r>
              <a:rPr lang="tr-TR" dirty="0" smtClean="0"/>
              <a:t>Bir toplumsal gruba ait fikirler kümesi</a:t>
            </a:r>
          </a:p>
          <a:p>
            <a:r>
              <a:rPr lang="tr-TR" dirty="0" smtClean="0"/>
              <a:t>Siyasi iktidarları meşrulaştırmaya hizmet eden fikirler</a:t>
            </a:r>
          </a:p>
          <a:p>
            <a:r>
              <a:rPr lang="tr-TR" dirty="0" smtClean="0"/>
              <a:t>Toplumsal çıkarları savunan fikirler</a:t>
            </a:r>
          </a:p>
          <a:p>
            <a:r>
              <a:rPr lang="tr-TR" dirty="0" smtClean="0"/>
              <a:t>Siyasi inançların sistemli hale gelmesi</a:t>
            </a:r>
          </a:p>
          <a:p>
            <a:r>
              <a:rPr lang="tr-TR" dirty="0" smtClean="0"/>
              <a:t>Bireyi sosyal bir gruba bağlayan, aidiyet duygusu oluşturan fikirler</a:t>
            </a:r>
          </a:p>
          <a:p>
            <a:r>
              <a:rPr lang="tr-TR" dirty="0" smtClean="0"/>
              <a:t>Soyut ve sistematik siyasi fikirler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8398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dirty="0" smtClean="0"/>
              <a:t>LİBERALİZM</a:t>
            </a:r>
            <a:endParaRPr lang="en-US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Feodalizmin çöküşü ve kapitalizmin ortaya çıkışının ürünüdür.</a:t>
            </a:r>
          </a:p>
          <a:p>
            <a:r>
              <a:rPr lang="tr-TR" dirty="0" smtClean="0"/>
              <a:t>Kişisel hak ve özgürlüklerin korunması amacıyla devletin sınırlandırılmasını ister.</a:t>
            </a:r>
          </a:p>
          <a:p>
            <a:r>
              <a:rPr lang="tr-TR" dirty="0" smtClean="0"/>
              <a:t>Şüpheciliğe ve moral otonomiye dayanır.</a:t>
            </a:r>
          </a:p>
          <a:p>
            <a:r>
              <a:rPr lang="tr-TR" dirty="0" smtClean="0"/>
              <a:t>Özgürlüklerin güvence altına alındığı bir toplum modeli ister.</a:t>
            </a:r>
          </a:p>
          <a:p>
            <a:r>
              <a:rPr lang="tr-TR" dirty="0" smtClean="0"/>
              <a:t>Din ve inanç, ifade, seyahat, teşebbüs ve mülkiyet özgürlüklerinin yasal güvenceye bağlanmasını savunur.</a:t>
            </a:r>
          </a:p>
          <a:p>
            <a:r>
              <a:rPr lang="tr-TR" dirty="0" smtClean="0"/>
              <a:t>Bunu sağlayacak mekanizma ise “anayasacılık” ve “kuvvetler ayrılığıdır”.</a:t>
            </a:r>
          </a:p>
          <a:p>
            <a:r>
              <a:rPr lang="tr-TR" dirty="0" smtClean="0"/>
              <a:t>Bireyi ve bireyin tercihlerini her şeyin merkezi kabul eder.</a:t>
            </a:r>
          </a:p>
          <a:p>
            <a:r>
              <a:rPr lang="tr-TR" dirty="0" smtClean="0"/>
              <a:t>Birey, toplumdan önce gelir.</a:t>
            </a:r>
          </a:p>
          <a:p>
            <a:r>
              <a:rPr lang="tr-TR" dirty="0" smtClean="0"/>
              <a:t>Eşitlik ve adaletten önce özgürlük gelmelidir.</a:t>
            </a:r>
          </a:p>
          <a:p>
            <a:r>
              <a:rPr lang="tr-TR" dirty="0" smtClean="0"/>
              <a:t>Hukuk, bireyin özgürlüğünü güvence altına almalıdır.</a:t>
            </a:r>
          </a:p>
          <a:p>
            <a:r>
              <a:rPr lang="tr-TR" dirty="0" smtClean="0"/>
              <a:t>En az yöneten hükümet, en iyi hükümettir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9351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dirty="0" smtClean="0"/>
              <a:t>MUHAFAZAKARLIK</a:t>
            </a:r>
            <a:endParaRPr lang="en-US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Eski düzene dönüş isteği vardır.</a:t>
            </a:r>
          </a:p>
          <a:p>
            <a:r>
              <a:rPr lang="tr-TR" dirty="0" smtClean="0"/>
              <a:t>Sosyalizm</a:t>
            </a:r>
            <a:r>
              <a:rPr lang="tr-TR" dirty="0"/>
              <a:t>, liberalizm ve milliyetçiliğe karşıdır.</a:t>
            </a:r>
          </a:p>
          <a:p>
            <a:r>
              <a:rPr lang="tr-TR" dirty="0" smtClean="0"/>
              <a:t>Geleneksel</a:t>
            </a:r>
            <a:r>
              <a:rPr lang="tr-TR" dirty="0"/>
              <a:t>, toplumsal değerlere sahip çıkar.</a:t>
            </a:r>
          </a:p>
          <a:p>
            <a:r>
              <a:rPr lang="tr-TR" dirty="0" smtClean="0"/>
              <a:t>Geleneğin </a:t>
            </a:r>
            <a:r>
              <a:rPr lang="tr-TR" dirty="0"/>
              <a:t>sürdürülmesini ister.</a:t>
            </a:r>
          </a:p>
          <a:p>
            <a:r>
              <a:rPr lang="tr-TR" dirty="0" smtClean="0"/>
              <a:t>İnsan </a:t>
            </a:r>
            <a:r>
              <a:rPr lang="tr-TR" dirty="0"/>
              <a:t>tabiatının kusurlu olduğunu ve bu kusurun sadece ahlak ile düzelebileceğini savunur.</a:t>
            </a:r>
          </a:p>
          <a:p>
            <a:r>
              <a:rPr lang="tr-TR" dirty="0" smtClean="0"/>
              <a:t>Hiyerarşik </a:t>
            </a:r>
            <a:r>
              <a:rPr lang="tr-TR" dirty="0"/>
              <a:t>ve disiplinli bir toplum özlemine sahiptir.</a:t>
            </a:r>
          </a:p>
          <a:p>
            <a:r>
              <a:rPr lang="tr-TR" dirty="0" smtClean="0"/>
              <a:t>Ailenin </a:t>
            </a:r>
            <a:r>
              <a:rPr lang="tr-TR" dirty="0"/>
              <a:t>korunması, devletin asli görevidir. </a:t>
            </a:r>
          </a:p>
        </p:txBody>
      </p:sp>
    </p:spTree>
    <p:extLst>
      <p:ext uri="{BB962C8B-B14F-4D97-AF65-F5344CB8AC3E}">
        <p14:creationId xmlns:p14="http://schemas.microsoft.com/office/powerpoint/2010/main" val="3352464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NE O MUHAFAZAKARLAR?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19.yüzyıl </a:t>
            </a:r>
            <a:r>
              <a:rPr lang="tr-TR" dirty="0"/>
              <a:t>muhafazakârlığının ilkeleri üzerine oturmuştur.</a:t>
            </a:r>
          </a:p>
          <a:p>
            <a:r>
              <a:rPr lang="tr-TR" dirty="0" smtClean="0"/>
              <a:t>Amacı</a:t>
            </a:r>
            <a:r>
              <a:rPr lang="tr-TR" dirty="0"/>
              <a:t>, otoriteyi yeniden tesis etmek ve aile, din ve millet temelinde geleneksel değerlere dönmektir.</a:t>
            </a:r>
          </a:p>
          <a:p>
            <a:r>
              <a:rPr lang="tr-TR" dirty="0" smtClean="0"/>
              <a:t>Otorite</a:t>
            </a:r>
            <a:r>
              <a:rPr lang="tr-TR" dirty="0"/>
              <a:t>, kültürel değerlere bağlı, istikrarlı ve toplumsal disiplini sağlamalıdır.</a:t>
            </a:r>
          </a:p>
          <a:p>
            <a:r>
              <a:rPr lang="tr-TR" dirty="0" smtClean="0"/>
              <a:t>Özgürlükçü </a:t>
            </a:r>
            <a:r>
              <a:rPr lang="tr-TR" dirty="0"/>
              <a:t>düşüncelerin düşmanıdır.</a:t>
            </a:r>
          </a:p>
          <a:p>
            <a:r>
              <a:rPr lang="tr-TR" dirty="0" smtClean="0"/>
              <a:t>Çok </a:t>
            </a:r>
            <a:r>
              <a:rPr lang="tr-TR" dirty="0"/>
              <a:t>kültürlü ve çok dinli yapılara kaygıyla bakar</a:t>
            </a:r>
          </a:p>
        </p:txBody>
      </p:sp>
    </p:spTree>
    <p:extLst>
      <p:ext uri="{BB962C8B-B14F-4D97-AF65-F5344CB8AC3E}">
        <p14:creationId xmlns:p14="http://schemas.microsoft.com/office/powerpoint/2010/main" val="3297003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/>
              <a:t>YENİ SAĞ</a:t>
            </a:r>
            <a:endParaRPr lang="en-US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algn="just"/>
            <a:r>
              <a:rPr lang="tr-TR" dirty="0" smtClean="0"/>
              <a:t>II</a:t>
            </a:r>
            <a:r>
              <a:rPr lang="tr-TR" dirty="0" smtClean="0"/>
              <a:t>. Dünya Savaşı sonrası gelişen refah devleti modelinin yıkılışından sonra ortaya çıkmıştır.</a:t>
            </a:r>
          </a:p>
          <a:p>
            <a:pPr algn="just"/>
            <a:r>
              <a:rPr lang="tr-TR" dirty="0" smtClean="0"/>
              <a:t>Ekonomik </a:t>
            </a:r>
            <a:r>
              <a:rPr lang="tr-TR" dirty="0" smtClean="0"/>
              <a:t>krizden sonra </a:t>
            </a:r>
            <a:r>
              <a:rPr lang="tr-TR" dirty="0" err="1" smtClean="0"/>
              <a:t>Keynesyen</a:t>
            </a:r>
            <a:r>
              <a:rPr lang="tr-TR" dirty="0" smtClean="0"/>
              <a:t> Modeli sorgulamıştır.</a:t>
            </a:r>
          </a:p>
          <a:p>
            <a:pPr algn="just"/>
            <a:r>
              <a:rPr lang="tr-TR" smtClean="0"/>
              <a:t>Ekonomiye </a:t>
            </a:r>
            <a:r>
              <a:rPr lang="tr-TR" dirty="0" smtClean="0"/>
              <a:t>devletin müdahalesi ve toplumlardaki genel bozuluş konusunda ciddi şüphe ve kaygıları dile getirmiştir.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2886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358</Words>
  <Application>Microsoft Office PowerPoint</Application>
  <PresentationFormat>Geniş ekran</PresentationFormat>
  <Paragraphs>45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DEMOKRASİ VE SİVİL TOPLUM</vt:lpstr>
      <vt:lpstr>İDEOLOJİ NEDİR?</vt:lpstr>
      <vt:lpstr>İDEOLOJİLER</vt:lpstr>
      <vt:lpstr>LİBERALİZM</vt:lpstr>
      <vt:lpstr>MUHAFAZAKARLIK</vt:lpstr>
      <vt:lpstr>NE O MUHAFAZAKARLAR?</vt:lpstr>
      <vt:lpstr>YENİ SAĞ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LENOVO</cp:lastModifiedBy>
  <cp:revision>3</cp:revision>
  <dcterms:created xsi:type="dcterms:W3CDTF">2024-03-28T05:38:45Z</dcterms:created>
  <dcterms:modified xsi:type="dcterms:W3CDTF">2024-04-04T06:18:32Z</dcterms:modified>
</cp:coreProperties>
</file>