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4" r:id="rId3"/>
    <p:sldId id="263" r:id="rId4"/>
    <p:sldId id="267" r:id="rId5"/>
    <p:sldId id="265" r:id="rId6"/>
    <p:sldId id="266" r:id="rId7"/>
    <p:sldId id="257" r:id="rId8"/>
    <p:sldId id="258" r:id="rId9"/>
    <p:sldId id="259" r:id="rId10"/>
    <p:sldId id="260" r:id="rId11"/>
    <p:sldId id="261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52D7-C603-47AC-BB09-DD88D81D6789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4434-EAA5-401D-A5AE-DBC4851CF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6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52D7-C603-47AC-BB09-DD88D81D6789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4434-EAA5-401D-A5AE-DBC4851CF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8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52D7-C603-47AC-BB09-DD88D81D6789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4434-EAA5-401D-A5AE-DBC4851CF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34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52D7-C603-47AC-BB09-DD88D81D6789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4434-EAA5-401D-A5AE-DBC4851CFA4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2606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52D7-C603-47AC-BB09-DD88D81D6789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4434-EAA5-401D-A5AE-DBC4851CF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39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52D7-C603-47AC-BB09-DD88D81D6789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4434-EAA5-401D-A5AE-DBC4851CF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52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52D7-C603-47AC-BB09-DD88D81D6789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4434-EAA5-401D-A5AE-DBC4851CF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29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52D7-C603-47AC-BB09-DD88D81D6789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4434-EAA5-401D-A5AE-DBC4851CF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38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52D7-C603-47AC-BB09-DD88D81D6789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4434-EAA5-401D-A5AE-DBC4851CF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88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52D7-C603-47AC-BB09-DD88D81D6789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4434-EAA5-401D-A5AE-DBC4851CF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36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52D7-C603-47AC-BB09-DD88D81D6789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4434-EAA5-401D-A5AE-DBC4851CF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1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52D7-C603-47AC-BB09-DD88D81D6789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4434-EAA5-401D-A5AE-DBC4851CF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52D7-C603-47AC-BB09-DD88D81D6789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4434-EAA5-401D-A5AE-DBC4851CF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78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52D7-C603-47AC-BB09-DD88D81D6789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4434-EAA5-401D-A5AE-DBC4851CF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50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52D7-C603-47AC-BB09-DD88D81D6789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4434-EAA5-401D-A5AE-DBC4851CF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7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52D7-C603-47AC-BB09-DD88D81D6789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4434-EAA5-401D-A5AE-DBC4851CF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7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52D7-C603-47AC-BB09-DD88D81D6789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B4434-EAA5-401D-A5AE-DBC4851CF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32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3CE352D7-C603-47AC-BB09-DD88D81D6789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EEB4434-EAA5-401D-A5AE-DBC4851CF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093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DEMOKRASİ VE SİVİL TOPLUM</a:t>
            </a:r>
            <a:br>
              <a:rPr lang="tr-TR" sz="3600" dirty="0" smtClean="0"/>
            </a:br>
            <a:r>
              <a:rPr lang="tr-TR" sz="3600" dirty="0" smtClean="0"/>
              <a:t>5. HAFTA</a:t>
            </a:r>
            <a:endParaRPr lang="en-US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MUHAFAZAKARLIK</a:t>
            </a:r>
          </a:p>
          <a:p>
            <a:r>
              <a:rPr lang="tr-TR" sz="2400" dirty="0" smtClean="0"/>
              <a:t>MUHAFAZAKARLIK VE DEMOKRASİ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2318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LİBERAL MUHAFAZAKARLIK VS </a:t>
            </a:r>
            <a:br>
              <a:rPr lang="tr-TR" sz="2800" dirty="0" smtClean="0"/>
            </a:br>
            <a:r>
              <a:rPr lang="tr-TR" sz="2800" dirty="0" smtClean="0"/>
              <a:t>OTORİTER MUHAFAZAKARLIK</a:t>
            </a:r>
            <a:endParaRPr lang="en-US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Liberal muhafazakarlar sınırlı bir otorite ve birey-devlet ilişkisinde </a:t>
            </a:r>
            <a:r>
              <a:rPr lang="tr-TR" b="1" dirty="0" smtClean="0"/>
              <a:t>bireyin haklarının sağlanacağı</a:t>
            </a:r>
            <a:r>
              <a:rPr lang="tr-TR" dirty="0" smtClean="0"/>
              <a:t> bir denge ararlar. </a:t>
            </a:r>
            <a:r>
              <a:rPr lang="tr-TR" b="1" dirty="0" smtClean="0"/>
              <a:t>Devletin topluma, toplumun değişim sürecine ve ekonomiye müdahalesini istemezler.</a:t>
            </a:r>
          </a:p>
          <a:p>
            <a:pPr algn="just"/>
            <a:r>
              <a:rPr lang="tr-TR" dirty="0" smtClean="0"/>
              <a:t>Otoriter muhafazakarlar </a:t>
            </a:r>
            <a:r>
              <a:rPr lang="tr-TR" b="1" dirty="0" smtClean="0"/>
              <a:t>devletin topluma müdahalesini gerekli görürler. </a:t>
            </a:r>
            <a:r>
              <a:rPr lang="tr-TR" dirty="0" smtClean="0"/>
              <a:t>Bireylerin topluma ve devlete karşı </a:t>
            </a:r>
            <a:r>
              <a:rPr lang="tr-TR" b="1" dirty="0" smtClean="0"/>
              <a:t>yükümlülüklerini zaruri ve çok önemli görürler.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62626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MUHAFAZAKARLIKTA MİLLET</a:t>
            </a:r>
            <a:endParaRPr lang="en-US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Millet-devlet-otorite</a:t>
            </a:r>
            <a:r>
              <a:rPr lang="tr-TR" dirty="0" smtClean="0"/>
              <a:t> üçlüsü, muhafazakarlığın milliyetçi kolunun değer hiyerarşisini tanımlar.</a:t>
            </a:r>
          </a:p>
          <a:p>
            <a:pPr algn="just"/>
            <a:r>
              <a:rPr lang="tr-TR" dirty="0" smtClean="0"/>
              <a:t>Millet, cemaate yüklenen anlam ve önemin bir başka anlatısıdır.</a:t>
            </a:r>
          </a:p>
          <a:p>
            <a:pPr algn="just"/>
            <a:r>
              <a:rPr lang="tr-TR" dirty="0" smtClean="0"/>
              <a:t>Tıpkı cemaat gibi, aşkın ve kutsal bir tarihsel bağı ve bölünmüş toplumsal ilişkilere karşı emniyetli bir tutamağı temsil eder.</a:t>
            </a:r>
          </a:p>
          <a:p>
            <a:pPr algn="just"/>
            <a:r>
              <a:rPr lang="tr-TR" dirty="0" smtClean="0"/>
              <a:t>Birçok toplumda </a:t>
            </a:r>
            <a:r>
              <a:rPr lang="tr-TR" b="1" dirty="0" smtClean="0"/>
              <a:t>Millet, dini cemaatin kendini yeniden tanımlaması </a:t>
            </a:r>
            <a:r>
              <a:rPr lang="tr-TR" dirty="0" smtClean="0"/>
              <a:t>ile oluşur.</a:t>
            </a:r>
          </a:p>
          <a:p>
            <a:pPr algn="just"/>
            <a:r>
              <a:rPr lang="tr-TR" dirty="0" smtClean="0"/>
              <a:t>Millete verilen önem birey değil toplum vurgusuna işaret eder.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1109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MUHAFAZAKARLIKTA DİN</a:t>
            </a:r>
            <a:endParaRPr lang="en-US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/>
              <a:t>Dinin toplumsal bir işlevi, bir cemaat oluşturma misyonu, yarattığı bir aidiyet duygusu vardır.</a:t>
            </a:r>
          </a:p>
          <a:p>
            <a:pPr algn="just"/>
            <a:r>
              <a:rPr lang="tr-TR" dirty="0"/>
              <a:t>Dini toplumun istikrarı ve otorite açısından kaçınılmaz sayar.</a:t>
            </a:r>
          </a:p>
          <a:p>
            <a:pPr algn="just"/>
            <a:r>
              <a:rPr lang="tr-TR" b="1" dirty="0"/>
              <a:t>Dindarlıktan çok dinin ritüellerine,</a:t>
            </a:r>
            <a:r>
              <a:rPr lang="tr-TR" dirty="0"/>
              <a:t> din bağına ehemmiyet verir. Din her şeyden önce bir toplum/cemaat biçimidir.</a:t>
            </a:r>
          </a:p>
          <a:p>
            <a:pPr algn="just"/>
            <a:r>
              <a:rPr lang="tr-TR" dirty="0" err="1" smtClean="0"/>
              <a:t>Bağsızlaşan</a:t>
            </a:r>
            <a:r>
              <a:rPr lang="tr-TR" dirty="0" smtClean="0"/>
              <a:t> ve bireyselleşen </a:t>
            </a:r>
            <a:r>
              <a:rPr lang="tr-TR" dirty="0" smtClean="0"/>
              <a:t>modern</a:t>
            </a:r>
            <a:r>
              <a:rPr lang="en-US" dirty="0" smtClean="0"/>
              <a:t> </a:t>
            </a:r>
            <a:r>
              <a:rPr lang="tr-TR" dirty="0" smtClean="0"/>
              <a:t>toplum </a:t>
            </a:r>
            <a:r>
              <a:rPr lang="tr-TR" dirty="0"/>
              <a:t>karşısında cemaat ve onun cisimleştirdiği gelenek, dinsel bağla birlikte önem taşır</a:t>
            </a:r>
            <a:r>
              <a:rPr lang="tr-TR" dirty="0" smtClean="0"/>
              <a:t>.</a:t>
            </a:r>
          </a:p>
          <a:p>
            <a:pPr algn="just"/>
            <a:r>
              <a:rPr lang="tr-TR" dirty="0"/>
              <a:t>Birey ile toplum arasında dolayımı sağlayan aracı cemaatler olmaksızın toplum yapısı bozulur; bireyler </a:t>
            </a:r>
            <a:r>
              <a:rPr lang="tr-TR" dirty="0" err="1"/>
              <a:t>atomize</a:t>
            </a:r>
            <a:r>
              <a:rPr lang="tr-TR" dirty="0"/>
              <a:t> olur.</a:t>
            </a:r>
          </a:p>
          <a:p>
            <a:pPr algn="just"/>
            <a:r>
              <a:rPr lang="tr-TR" dirty="0"/>
              <a:t>Düşünsel ve ahlaki eğitim din ve aileden ayrılamaz, devlet olsa olsa teknik öğretimi üstlenebilir.</a:t>
            </a:r>
          </a:p>
        </p:txBody>
      </p:sp>
    </p:spTree>
    <p:extLst>
      <p:ext uri="{BB962C8B-B14F-4D97-AF65-F5344CB8AC3E}">
        <p14:creationId xmlns:p14="http://schemas.microsoft.com/office/powerpoint/2010/main" val="3046752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MUHAFAZAKARLIK NEDİR?</a:t>
            </a:r>
            <a:endParaRPr lang="en-US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 smtClean="0"/>
              <a:t>Koruma, saklama</a:t>
            </a:r>
          </a:p>
          <a:p>
            <a:pPr algn="ctr"/>
            <a:r>
              <a:rPr lang="tr-TR" dirty="0" smtClean="0"/>
              <a:t>Mütevazı veya ihtiyatlı davranma</a:t>
            </a:r>
          </a:p>
          <a:p>
            <a:pPr algn="ctr"/>
            <a:r>
              <a:rPr lang="tr-TR" dirty="0" smtClean="0"/>
              <a:t>Geleneksel ve uyumcu hayat tarzı</a:t>
            </a:r>
          </a:p>
          <a:p>
            <a:pPr algn="ctr"/>
            <a:r>
              <a:rPr lang="tr-TR" dirty="0" smtClean="0"/>
              <a:t>Değişim korkusu</a:t>
            </a:r>
          </a:p>
          <a:p>
            <a:pPr algn="ctr"/>
            <a:r>
              <a:rPr lang="tr-TR" dirty="0" smtClean="0"/>
              <a:t>Değişimin reddi</a:t>
            </a:r>
          </a:p>
          <a:p>
            <a:pPr algn="ctr"/>
            <a:endParaRPr lang="tr-TR" dirty="0"/>
          </a:p>
          <a:p>
            <a:pPr algn="ctr"/>
            <a:r>
              <a:rPr lang="tr-TR" dirty="0" smtClean="0"/>
              <a:t>TUTUCULUK?</a:t>
            </a:r>
          </a:p>
          <a:p>
            <a:pPr algn="ctr"/>
            <a:r>
              <a:rPr lang="tr-TR" dirty="0" smtClean="0"/>
              <a:t>Gericilik?</a:t>
            </a:r>
          </a:p>
          <a:p>
            <a:pPr algn="ctr"/>
            <a:r>
              <a:rPr lang="tr-TR" dirty="0" smtClean="0"/>
              <a:t>Radikalizm?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2742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MUHAFAZAKARLIK TEPKİSEL MİDİR?</a:t>
            </a:r>
            <a:endParaRPr lang="en-US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Muhafazakar düşünce, Aydınlanma dönemi filozofları ile polemik içinde şekillenir.</a:t>
            </a:r>
          </a:p>
          <a:p>
            <a:pPr algn="just"/>
            <a:r>
              <a:rPr lang="tr-TR" sz="2400" dirty="0"/>
              <a:t>Aydınlanmanın tamamına değil, radikalizmine karşıdırlar.</a:t>
            </a:r>
          </a:p>
          <a:p>
            <a:pPr algn="just"/>
            <a:r>
              <a:rPr lang="tr-TR" sz="2400" dirty="0"/>
              <a:t>Devrim döneminde ortaya çıkan özgürlükler, Aydınlanma düşüncesinin soyut haklar söyleminin somutlaşmasıdır. Ancak bu özgürlükler dejenere edici ve anarşi yaratıcıdır; tiranlığa, tek kişi yönetimine </a:t>
            </a:r>
            <a:r>
              <a:rPr lang="tr-TR" sz="2400" dirty="0" smtClean="0"/>
              <a:t>veya baskıcı oligarşiye yol </a:t>
            </a:r>
            <a:r>
              <a:rPr lang="tr-TR" sz="2400" dirty="0"/>
              <a:t>açarlar</a:t>
            </a:r>
            <a:r>
              <a:rPr lang="tr-TR" sz="2400" dirty="0" smtClean="0"/>
              <a:t>.</a:t>
            </a:r>
          </a:p>
          <a:p>
            <a:pPr algn="just"/>
            <a:r>
              <a:rPr lang="tr-TR" sz="2400" b="1" dirty="0" smtClean="0"/>
              <a:t>Rasyonel düşünceden hoşnutsuzluk, ilke siyasetinden kaçınma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3249309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MUHAFAZAKARLIĞIN ANA TEMALARI</a:t>
            </a:r>
            <a:endParaRPr lang="en-US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 smtClean="0"/>
              <a:t>GELENEK</a:t>
            </a:r>
          </a:p>
          <a:p>
            <a:pPr algn="ctr"/>
            <a:r>
              <a:rPr lang="tr-TR" dirty="0" smtClean="0"/>
              <a:t>İNSANIN ACİZLİĞİ, KUSURLULUĞU</a:t>
            </a:r>
          </a:p>
          <a:p>
            <a:pPr algn="ctr"/>
            <a:r>
              <a:rPr lang="tr-TR" dirty="0" smtClean="0"/>
              <a:t>ORGANİK TOPLUM ANLAYIŞI</a:t>
            </a:r>
          </a:p>
          <a:p>
            <a:pPr algn="ctr"/>
            <a:r>
              <a:rPr lang="tr-TR" dirty="0" smtClean="0"/>
              <a:t>HİYERARŞİ VE OTORİTE</a:t>
            </a:r>
          </a:p>
          <a:p>
            <a:pPr algn="ctr"/>
            <a:r>
              <a:rPr lang="tr-TR" dirty="0" smtClean="0"/>
              <a:t>MÜLKİYET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747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MUHAFAZAKARLIĞIN ÖZÜ</a:t>
            </a:r>
            <a:endParaRPr lang="en-US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İnsan doğasına ve yeni-denenmemiş olana güvensizlik</a:t>
            </a:r>
          </a:p>
          <a:p>
            <a:r>
              <a:rPr lang="tr-TR" sz="2400" dirty="0"/>
              <a:t>Tarihsel süreklilik ile geleneksel çerçeveye duyulan güven.</a:t>
            </a:r>
          </a:p>
          <a:p>
            <a:r>
              <a:rPr lang="tr-TR" sz="2400" dirty="0"/>
              <a:t>Bir ideolojiden çok bir kavrayış, </a:t>
            </a:r>
            <a:r>
              <a:rPr lang="tr-TR" sz="2400" b="1" dirty="0"/>
              <a:t>geleneklere dayanan bir ruh hali </a:t>
            </a:r>
            <a:r>
              <a:rPr lang="tr-TR" sz="2400" dirty="0"/>
              <a:t>olarak görülmektedir.</a:t>
            </a:r>
          </a:p>
          <a:p>
            <a:r>
              <a:rPr lang="tr-TR" sz="2400" dirty="0"/>
              <a:t>Bütünlüklü ve analitik bir sistem değildir</a:t>
            </a:r>
            <a:r>
              <a:rPr lang="tr-TR" sz="2400" dirty="0" smtClean="0"/>
              <a:t>.</a:t>
            </a:r>
          </a:p>
          <a:p>
            <a:r>
              <a:rPr lang="tr-TR" sz="2400" dirty="0"/>
              <a:t>Muhafazakarlık, </a:t>
            </a:r>
            <a:r>
              <a:rPr lang="tr-TR" sz="2400" dirty="0" err="1"/>
              <a:t>gelenekselciliğin</a:t>
            </a:r>
            <a:r>
              <a:rPr lang="tr-TR" sz="2400" dirty="0"/>
              <a:t> modern dönemde bilinçli hale gelen, </a:t>
            </a:r>
            <a:r>
              <a:rPr lang="tr-TR" sz="2400" b="1" dirty="0"/>
              <a:t>devrim karşıtı çabaları </a:t>
            </a:r>
            <a:r>
              <a:rPr lang="tr-TR" sz="2400" dirty="0"/>
              <a:t>ve etkileri ile somut hale dönüşmüş halidir.</a:t>
            </a:r>
          </a:p>
        </p:txBody>
      </p:sp>
    </p:spTree>
    <p:extLst>
      <p:ext uri="{BB962C8B-B14F-4D97-AF65-F5344CB8AC3E}">
        <p14:creationId xmlns:p14="http://schemas.microsoft.com/office/powerpoint/2010/main" val="526321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19. YÜZYIL MUHAFAZAKARLARI</a:t>
            </a:r>
            <a:endParaRPr lang="en-US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Soyut haklara ve sözleşmeye dayalı, rasyonel toplum tasavvuruna karşı Ortaçağ’da var olmuş «kadim toplumsal düzeni», kurumları, yaşantıyı, hukuku ve felsefeyi, toprak-aile-sınıf-din ve loncaya dayanan örgütlenmesiyle devrim öncesi dönemi ve eski rejimi savunurlar.</a:t>
            </a:r>
          </a:p>
          <a:p>
            <a:pPr algn="just"/>
            <a:r>
              <a:rPr lang="tr-TR" dirty="0"/>
              <a:t>Sanayi Devrimi’ne de tepki duyarlar. </a:t>
            </a:r>
            <a:r>
              <a:rPr lang="tr-TR" dirty="0" err="1"/>
              <a:t>Makinalaşmaya</a:t>
            </a:r>
            <a:r>
              <a:rPr lang="tr-TR" dirty="0"/>
              <a:t>, kırsal yapının, sosyal düzenin bozulmasına, </a:t>
            </a:r>
            <a:r>
              <a:rPr lang="tr-TR" b="1" dirty="0"/>
              <a:t>proleterleşmeye </a:t>
            </a:r>
            <a:r>
              <a:rPr lang="tr-TR" dirty="0"/>
              <a:t>karşıdırlar.</a:t>
            </a:r>
          </a:p>
          <a:p>
            <a:pPr algn="just"/>
            <a:r>
              <a:rPr lang="tr-TR" dirty="0"/>
              <a:t>Kent ve modern üretimi temsil eden fabrikalar geleneksel aile yapısını yok etmiştir.</a:t>
            </a:r>
          </a:p>
          <a:p>
            <a:pPr algn="just"/>
            <a:r>
              <a:rPr lang="tr-TR" dirty="0"/>
              <a:t>Ortaçağ, organik bir toplum yapısı içerir. Sonra kentleşme ve endüstrileşme ile aile, cemaat, sınıf ve kutsal olan her şey alt üst olur; toplum yapısı kargaşa içinde darmadağınık hale gelir; ahlaki değerler ortadan kalkar.</a:t>
            </a:r>
          </a:p>
        </p:txBody>
      </p:sp>
    </p:spTree>
    <p:extLst>
      <p:ext uri="{BB962C8B-B14F-4D97-AF65-F5344CB8AC3E}">
        <p14:creationId xmlns:p14="http://schemas.microsoft.com/office/powerpoint/2010/main" val="1219000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MUHAFAZAKARLIKTA DÜZEN</a:t>
            </a:r>
            <a:endParaRPr lang="en-US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825105"/>
          </a:xfrm>
        </p:spPr>
        <p:txBody>
          <a:bodyPr/>
          <a:lstStyle/>
          <a:p>
            <a:pPr algn="just"/>
            <a:r>
              <a:rPr lang="tr-TR" dirty="0" smtClean="0"/>
              <a:t>Toplumsal düzen kurumların işlevsellikle birbirine kenetlendiği, toplumla devletin aynı amaca yöneldiği ve birbirini tamamladığı bir şekilde mümkün olabilir.</a:t>
            </a:r>
          </a:p>
          <a:p>
            <a:pPr algn="just"/>
            <a:r>
              <a:rPr lang="tr-TR" dirty="0" smtClean="0"/>
              <a:t>Düzenin temeli mülkiyet ve otoritedir.</a:t>
            </a:r>
          </a:p>
          <a:p>
            <a:pPr algn="just"/>
            <a:r>
              <a:rPr lang="tr-TR" dirty="0" smtClean="0"/>
              <a:t>Düzenin sürekliliğini sağlayan mekanizmalar aile, akrabalık, komşuluk, din, gelenekler ve göreneklerdir.</a:t>
            </a:r>
          </a:p>
          <a:p>
            <a:pPr algn="just"/>
            <a:r>
              <a:rPr lang="tr-TR" dirty="0" smtClean="0"/>
              <a:t>En iyi düzen «mevcut», «kadim» düzendir.</a:t>
            </a:r>
          </a:p>
          <a:p>
            <a:pPr algn="just"/>
            <a:r>
              <a:rPr lang="tr-TR" dirty="0" smtClean="0"/>
              <a:t>Her toplum tarihsel süreçte mükemmel hale getirdiği düzenini süreklilik ve istikrar anlayışıyla dengede tutmaya çalışır.</a:t>
            </a:r>
          </a:p>
          <a:p>
            <a:pPr algn="just"/>
            <a:r>
              <a:rPr lang="tr-TR" dirty="0" smtClean="0"/>
              <a:t>Toplumsal düzenin kaynağı akıl değil tecrübedir. Gelenekler, görenekler, örf ve adetler, alışkanlıklar ve teamüller koruyucu değerlerdir.</a:t>
            </a:r>
          </a:p>
          <a:p>
            <a:pPr algn="just"/>
            <a:r>
              <a:rPr lang="tr-TR" dirty="0" smtClean="0"/>
              <a:t>Aklı işlevsel hale getiren tecrübelerin birikimidir.</a:t>
            </a:r>
          </a:p>
          <a:p>
            <a:pPr algn="just"/>
            <a:r>
              <a:rPr lang="tr-TR" dirty="0" smtClean="0"/>
              <a:t>Toplumsal değişim doğal evrim sürecinde gerçekleşmelidir.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785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MUHAFAKAR DÜŞÜNCEDE İNSAN VE TOPLUM</a:t>
            </a:r>
            <a:endParaRPr lang="en-US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 sınırlı bir varlıktır.</a:t>
            </a:r>
          </a:p>
          <a:p>
            <a:pPr algn="just"/>
            <a:r>
              <a:rPr lang="tr-TR" dirty="0" smtClean="0"/>
              <a:t>Toplum insanın kapasitesini, düşüncesini, değerlerini ve inançlarını oluşturur.</a:t>
            </a:r>
          </a:p>
          <a:p>
            <a:pPr algn="just"/>
            <a:r>
              <a:rPr lang="tr-TR" dirty="0" smtClean="0"/>
              <a:t>İnsan haklara doğuştan sahip olmaz; devlet insana hakları ve yükümlülükleri verir.</a:t>
            </a:r>
          </a:p>
          <a:p>
            <a:pPr algn="just"/>
            <a:r>
              <a:rPr lang="tr-TR" dirty="0" smtClean="0"/>
              <a:t>Toplum mekanik bir araç değildir. Sözleşme sonucu oluşturulmamıştır.</a:t>
            </a:r>
          </a:p>
          <a:p>
            <a:pPr algn="just"/>
            <a:r>
              <a:rPr lang="tr-TR" dirty="0" smtClean="0"/>
              <a:t>Toplum bireyleri kuşatan, kapsayıcı ve kompleks bir varlıktır.</a:t>
            </a:r>
          </a:p>
          <a:p>
            <a:pPr algn="just"/>
            <a:r>
              <a:rPr lang="tr-TR" dirty="0" smtClean="0"/>
              <a:t>Tüm sosyal gruplar ve kurumlar görünmez bir güç tarafından birbirine işlevsel olarak bağlanmış organik bir bütündür.</a:t>
            </a:r>
          </a:p>
          <a:p>
            <a:pPr algn="just"/>
            <a:r>
              <a:rPr lang="tr-TR" dirty="0" smtClean="0"/>
              <a:t>Toplumun inşasında gelenekler, görenekler ve din çok önemli rol oynar.</a:t>
            </a:r>
          </a:p>
          <a:p>
            <a:pPr algn="just"/>
            <a:r>
              <a:rPr lang="tr-TR" dirty="0" smtClean="0"/>
              <a:t>Birey kutsal bir organizma olan toplumu korumakla yükümlüdür.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049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MUHAFAZ</a:t>
            </a:r>
            <a:r>
              <a:rPr lang="en-US" sz="2800" dirty="0" smtClean="0"/>
              <a:t>A</a:t>
            </a:r>
            <a:r>
              <a:rPr lang="tr-TR" sz="2800" dirty="0" smtClean="0"/>
              <a:t>KAR </a:t>
            </a:r>
            <a:r>
              <a:rPr lang="tr-TR" sz="2800" dirty="0" smtClean="0"/>
              <a:t>DÜŞÜNCEDE DEVLET VE OTORİTE</a:t>
            </a:r>
            <a:endParaRPr lang="en-US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Siyasi otorite toplumsal hiyerarşinin en üst formudur.</a:t>
            </a:r>
          </a:p>
          <a:p>
            <a:pPr algn="just"/>
            <a:r>
              <a:rPr lang="tr-TR" dirty="0" smtClean="0"/>
              <a:t>Organik toplum anlayışında toplum bedense, otorite de beyindir.</a:t>
            </a:r>
          </a:p>
          <a:p>
            <a:pPr algn="just"/>
            <a:r>
              <a:rPr lang="tr-TR" dirty="0" smtClean="0"/>
              <a:t>Toplumun en tepesinde ona kumanda eden güçlü bir otorite olmaksızın toplumun ve düzenin devamı söz konusu olamaz.</a:t>
            </a:r>
          </a:p>
          <a:p>
            <a:pPr algn="just"/>
            <a:r>
              <a:rPr lang="tr-TR" dirty="0" smtClean="0"/>
              <a:t>Otoritenin temeli sözleşme değil sadakat ve bağlılıktır.</a:t>
            </a:r>
          </a:p>
          <a:p>
            <a:pPr algn="just"/>
            <a:r>
              <a:rPr lang="tr-TR" dirty="0" smtClean="0"/>
              <a:t>Toplumsal meşruiyet için rıza şarttır, fakat rızanın temeli </a:t>
            </a:r>
            <a:r>
              <a:rPr lang="tr-TR" dirty="0" smtClean="0"/>
              <a:t>sadakattir.</a:t>
            </a:r>
            <a:endParaRPr lang="tr-TR" dirty="0" smtClean="0"/>
          </a:p>
          <a:p>
            <a:pPr algn="just"/>
            <a:r>
              <a:rPr lang="tr-TR" dirty="0" smtClean="0"/>
              <a:t>Birey çıkar beklemeksizin siyasi otoriteye, yasalara ve topluma mutlak şekilde itaat etmeli ve </a:t>
            </a:r>
            <a:r>
              <a:rPr lang="tr-TR" dirty="0" smtClean="0"/>
              <a:t>sadakatle </a:t>
            </a:r>
            <a:r>
              <a:rPr lang="tr-TR" dirty="0" smtClean="0"/>
              <a:t>bağlanmalıdır.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070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urşun Rengi">
  <a:themeElements>
    <a:clrScheme name="Kurşun Rengi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Kurşun Rengi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urşun Rengi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TM04033929[[fn=Kurşun Rengi]]</Template>
  <TotalTime>131</TotalTime>
  <Words>776</Words>
  <Application>Microsoft Office PowerPoint</Application>
  <PresentationFormat>Geniş ekran</PresentationFormat>
  <Paragraphs>76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Calisto MT</vt:lpstr>
      <vt:lpstr>Trebuchet MS</vt:lpstr>
      <vt:lpstr>Wingdings 2</vt:lpstr>
      <vt:lpstr>Kurşun Rengi</vt:lpstr>
      <vt:lpstr>DEMOKRASİ VE SİVİL TOPLUM 5. HAFTA</vt:lpstr>
      <vt:lpstr>MUHAFAZAKARLIK NEDİR?</vt:lpstr>
      <vt:lpstr>MUHAFAZAKARLIK TEPKİSEL MİDİR?</vt:lpstr>
      <vt:lpstr>MUHAFAZAKARLIĞIN ANA TEMALARI</vt:lpstr>
      <vt:lpstr>MUHAFAZAKARLIĞIN ÖZÜ</vt:lpstr>
      <vt:lpstr>19. YÜZYIL MUHAFAZAKARLARI</vt:lpstr>
      <vt:lpstr>MUHAFAZAKARLIKTA DÜZEN</vt:lpstr>
      <vt:lpstr>MUHAFAKAR DÜŞÜNCEDE İNSAN VE TOPLUM</vt:lpstr>
      <vt:lpstr>MUHAFAZAKAR DÜŞÜNCEDE DEVLET VE OTORİTE</vt:lpstr>
      <vt:lpstr>LİBERAL MUHAFAZAKARLIK VS  OTORİTER MUHAFAZAKARLIK</vt:lpstr>
      <vt:lpstr>MUHAFAZAKARLIKTA MİLLET</vt:lpstr>
      <vt:lpstr>MUHAFAZAKARLIKTA DİN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16</cp:revision>
  <dcterms:created xsi:type="dcterms:W3CDTF">2024-03-21T04:19:30Z</dcterms:created>
  <dcterms:modified xsi:type="dcterms:W3CDTF">2024-03-28T06:08:14Z</dcterms:modified>
</cp:coreProperties>
</file>