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77" r:id="rId5"/>
    <p:sldId id="258" r:id="rId6"/>
    <p:sldId id="259" r:id="rId7"/>
    <p:sldId id="260" r:id="rId8"/>
    <p:sldId id="261" r:id="rId9"/>
    <p:sldId id="303" r:id="rId10"/>
    <p:sldId id="280" r:id="rId11"/>
    <p:sldId id="297" r:id="rId12"/>
    <p:sldId id="282" r:id="rId13"/>
    <p:sldId id="315" r:id="rId14"/>
    <p:sldId id="284" r:id="rId15"/>
    <p:sldId id="286" r:id="rId16"/>
    <p:sldId id="262" r:id="rId17"/>
    <p:sldId id="320" r:id="rId18"/>
    <p:sldId id="287" r:id="rId19"/>
    <p:sldId id="288" r:id="rId20"/>
    <p:sldId id="300" r:id="rId21"/>
    <p:sldId id="301" r:id="rId22"/>
    <p:sldId id="302" r:id="rId23"/>
    <p:sldId id="263" r:id="rId24"/>
    <p:sldId id="321" r:id="rId25"/>
    <p:sldId id="290" r:id="rId26"/>
    <p:sldId id="291" r:id="rId27"/>
    <p:sldId id="292" r:id="rId28"/>
    <p:sldId id="299" r:id="rId29"/>
    <p:sldId id="264" r:id="rId30"/>
    <p:sldId id="322" r:id="rId31"/>
    <p:sldId id="298" r:id="rId32"/>
    <p:sldId id="293" r:id="rId33"/>
    <p:sldId id="265" r:id="rId34"/>
    <p:sldId id="266" r:id="rId35"/>
    <p:sldId id="267" r:id="rId36"/>
    <p:sldId id="268" r:id="rId37"/>
    <p:sldId id="269" r:id="rId38"/>
    <p:sldId id="270" r:id="rId39"/>
    <p:sldId id="271" r:id="rId40"/>
    <p:sldId id="272" r:id="rId41"/>
    <p:sldId id="273" r:id="rId42"/>
    <p:sldId id="274" r:id="rId43"/>
    <p:sldId id="275" r:id="rId44"/>
    <p:sldId id="276"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94660"/>
  </p:normalViewPr>
  <p:slideViewPr>
    <p:cSldViewPr snapToGrid="0">
      <p:cViewPr varScale="1">
        <p:scale>
          <a:sx n="79" d="100"/>
          <a:sy n="79" d="100"/>
        </p:scale>
        <p:origin x="96" y="5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6A05C2A-2055-4D5A-8EA1-A6DF6D81D17D}" type="datetimeFigureOut">
              <a:rPr lang="tr-TR" smtClean="0"/>
              <a:t>29.03.2024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204352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05C2A-2055-4D5A-8EA1-A6DF6D81D17D}" type="datetimeFigureOut">
              <a:rPr lang="tr-TR" smtClean="0"/>
              <a:t>29.03.2024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52159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05C2A-2055-4D5A-8EA1-A6DF6D81D17D}" type="datetimeFigureOut">
              <a:rPr lang="tr-TR" smtClean="0"/>
              <a:t>29.03.2024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336662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05C2A-2055-4D5A-8EA1-A6DF6D81D17D}" type="datetimeFigureOut">
              <a:rPr lang="tr-TR" smtClean="0"/>
              <a:t>29.03.2024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328274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6A05C2A-2055-4D5A-8EA1-A6DF6D81D17D}" type="datetimeFigureOut">
              <a:rPr lang="tr-TR" smtClean="0"/>
              <a:t>29.03.2024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182329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A05C2A-2055-4D5A-8EA1-A6DF6D81D17D}" type="datetimeFigureOut">
              <a:rPr lang="tr-TR" smtClean="0"/>
              <a:t>29.03.2024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326786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A05C2A-2055-4D5A-8EA1-A6DF6D81D17D}" type="datetimeFigureOut">
              <a:rPr lang="tr-TR" smtClean="0"/>
              <a:t>29.03.2024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192740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A05C2A-2055-4D5A-8EA1-A6DF6D81D17D}" type="datetimeFigureOut">
              <a:rPr lang="tr-TR" smtClean="0"/>
              <a:t>29.03.2024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137936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A05C2A-2055-4D5A-8EA1-A6DF6D81D17D}" type="datetimeFigureOut">
              <a:rPr lang="tr-TR" smtClean="0"/>
              <a:t>29.03.2024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357520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A05C2A-2055-4D5A-8EA1-A6DF6D81D17D}" type="datetimeFigureOut">
              <a:rPr lang="tr-TR" smtClean="0"/>
              <a:t>29.03.2024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140206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A05C2A-2055-4D5A-8EA1-A6DF6D81D17D}" type="datetimeFigureOut">
              <a:rPr lang="tr-TR" smtClean="0"/>
              <a:t>29.03.2024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8E7F34-819C-4D22-98F9-DA630EC4465E}" type="slidenum">
              <a:rPr lang="tr-TR" smtClean="0"/>
              <a:t>‹#›</a:t>
            </a:fld>
            <a:endParaRPr lang="tr-TR"/>
          </a:p>
        </p:txBody>
      </p:sp>
    </p:spTree>
    <p:extLst>
      <p:ext uri="{BB962C8B-B14F-4D97-AF65-F5344CB8AC3E}">
        <p14:creationId xmlns:p14="http://schemas.microsoft.com/office/powerpoint/2010/main" val="111552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05C2A-2055-4D5A-8EA1-A6DF6D81D17D}" type="datetimeFigureOut">
              <a:rPr lang="tr-TR" smtClean="0"/>
              <a:t>29.03.2024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E7F34-819C-4D22-98F9-DA630EC4465E}" type="slidenum">
              <a:rPr lang="tr-TR" smtClean="0"/>
              <a:t>‹#›</a:t>
            </a:fld>
            <a:endParaRPr lang="tr-TR"/>
          </a:p>
        </p:txBody>
      </p:sp>
    </p:spTree>
    <p:extLst>
      <p:ext uri="{BB962C8B-B14F-4D97-AF65-F5344CB8AC3E}">
        <p14:creationId xmlns:p14="http://schemas.microsoft.com/office/powerpoint/2010/main" val="395812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0361" y="167269"/>
            <a:ext cx="11931805" cy="981308"/>
          </a:xfrm>
        </p:spPr>
        <p:txBody>
          <a:bodyPr>
            <a:normAutofit/>
          </a:bodyPr>
          <a:lstStyle/>
          <a:p>
            <a:r>
              <a:rPr lang="tr-TR" dirty="0" smtClean="0"/>
              <a:t>ALGILAMA VE ATFETME SÜREÇLERİ</a:t>
            </a:r>
            <a:endParaRPr lang="tr-TR" dirty="0"/>
          </a:p>
        </p:txBody>
      </p:sp>
      <p:sp>
        <p:nvSpPr>
          <p:cNvPr id="3" name="Alt Başlık 2"/>
          <p:cNvSpPr>
            <a:spLocks noGrp="1"/>
          </p:cNvSpPr>
          <p:nvPr>
            <p:ph type="subTitle" idx="1"/>
          </p:nvPr>
        </p:nvSpPr>
        <p:spPr>
          <a:xfrm>
            <a:off x="100360" y="1393901"/>
            <a:ext cx="11931805" cy="5196469"/>
          </a:xfrm>
        </p:spPr>
        <p:txBody>
          <a:bodyPr/>
          <a:lstStyle/>
          <a:p>
            <a:pPr algn="just"/>
            <a:r>
              <a:rPr lang="tr-TR" u="sng" dirty="0" smtClean="0"/>
              <a:t>Algılama</a:t>
            </a:r>
            <a:r>
              <a:rPr lang="tr-TR" dirty="0" smtClean="0"/>
              <a:t>: İnsanlar sürekli bir biçimde çevrelerinden bilgi edinmeye çalışır. Ancak topladıkları bu bilgileri kendi kişilikleri, kültürleri ve tecrübeleri yardımıyla bir araya getirerek ve işleyerek anlamlı biçimlere sokarlar, sonra bunları davranışlarının temel öğesi haline getirirler.</a:t>
            </a:r>
          </a:p>
          <a:p>
            <a:pPr algn="just"/>
            <a:r>
              <a:rPr lang="tr-TR" dirty="0" smtClean="0"/>
              <a:t>Kısaca tanımlamak gerekirse; insan çeşitli duyuları vasıtasıyla-yardımıyla çevreden elde ettikleri bilgileri bir araya getirip organize ederek kendileri için anlama ya da yoruma kavuşturmalarına ilişkin süreçlerdir.</a:t>
            </a:r>
          </a:p>
          <a:p>
            <a:pPr algn="just"/>
            <a:r>
              <a:rPr lang="tr-TR" dirty="0" smtClean="0"/>
              <a:t>Algılama ile birey çevrede ilgi duyduğu hususları seçer, bazı çevresel bilgilere kayıtsız ya da isteksiz yaklaşırken bazı bilgilere ilgi ve merakı vardır.</a:t>
            </a:r>
          </a:p>
          <a:p>
            <a:pPr algn="just"/>
            <a:r>
              <a:rPr lang="tr-TR" u="sng" dirty="0" smtClean="0"/>
              <a:t>İnsanlar algılama </a:t>
            </a:r>
            <a:r>
              <a:rPr lang="tr-TR" dirty="0" smtClean="0"/>
              <a:t>ile çevresi hakkında bir takım varsayımlara kuramlara ve ön yargılara sahip olabilirler. Fakat algılama süreklidir. Dolayısıyla zamanla bu ön yargılar değişebilir. </a:t>
            </a:r>
            <a:endParaRPr lang="tr-TR" dirty="0"/>
          </a:p>
        </p:txBody>
      </p:sp>
    </p:spTree>
    <p:extLst>
      <p:ext uri="{BB962C8B-B14F-4D97-AF65-F5344CB8AC3E}">
        <p14:creationId xmlns:p14="http://schemas.microsoft.com/office/powerpoint/2010/main" val="77526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023" y="327804"/>
            <a:ext cx="11895826" cy="6245524"/>
          </a:xfrm>
        </p:spPr>
      </p:pic>
    </p:spTree>
    <p:extLst>
      <p:ext uri="{BB962C8B-B14F-4D97-AF65-F5344CB8AC3E}">
        <p14:creationId xmlns:p14="http://schemas.microsoft.com/office/powerpoint/2010/main" val="61227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166" y="1"/>
            <a:ext cx="11576649" cy="6858000"/>
          </a:xfrm>
        </p:spPr>
      </p:pic>
    </p:spTree>
    <p:extLst>
      <p:ext uri="{BB962C8B-B14F-4D97-AF65-F5344CB8AC3E}">
        <p14:creationId xmlns:p14="http://schemas.microsoft.com/office/powerpoint/2010/main" val="4275229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649" y="362308"/>
            <a:ext cx="11852694" cy="6374921"/>
          </a:xfrm>
        </p:spPr>
      </p:pic>
    </p:spTree>
    <p:extLst>
      <p:ext uri="{BB962C8B-B14F-4D97-AF65-F5344CB8AC3E}">
        <p14:creationId xmlns:p14="http://schemas.microsoft.com/office/powerpoint/2010/main" val="820652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4829" y="365125"/>
            <a:ext cx="10628971" cy="6258699"/>
          </a:xfrm>
        </p:spPr>
      </p:pic>
    </p:spTree>
    <p:extLst>
      <p:ext uri="{BB962C8B-B14F-4D97-AF65-F5344CB8AC3E}">
        <p14:creationId xmlns:p14="http://schemas.microsoft.com/office/powerpoint/2010/main" val="676543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642" y="345056"/>
            <a:ext cx="10437962" cy="6254151"/>
          </a:xfrm>
        </p:spPr>
      </p:pic>
    </p:spTree>
    <p:extLst>
      <p:ext uri="{BB962C8B-B14F-4D97-AF65-F5344CB8AC3E}">
        <p14:creationId xmlns:p14="http://schemas.microsoft.com/office/powerpoint/2010/main" val="1258027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8958" y="388188"/>
            <a:ext cx="10929668" cy="6133381"/>
          </a:xfrm>
        </p:spPr>
      </p:pic>
    </p:spTree>
    <p:extLst>
      <p:ext uri="{BB962C8B-B14F-4D97-AF65-F5344CB8AC3E}">
        <p14:creationId xmlns:p14="http://schemas.microsoft.com/office/powerpoint/2010/main" val="3268100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Zihinsel organizasyon ilkeleri</a:t>
            </a:r>
            <a:endParaRPr lang="tr-TR" dirty="0"/>
          </a:p>
        </p:txBody>
      </p:sp>
      <p:sp>
        <p:nvSpPr>
          <p:cNvPr id="3" name="İçerik Yer Tutucusu 2"/>
          <p:cNvSpPr>
            <a:spLocks noGrp="1"/>
          </p:cNvSpPr>
          <p:nvPr>
            <p:ph idx="1"/>
          </p:nvPr>
        </p:nvSpPr>
        <p:spPr/>
        <p:txBody>
          <a:bodyPr/>
          <a:lstStyle/>
          <a:p>
            <a:pPr algn="just"/>
            <a:r>
              <a:rPr lang="tr-TR" dirty="0" smtClean="0"/>
              <a:t>Gruplama İlkesi: Zihnin algılanan nesneleri birbirlerine benzerliğine ve yakınlığına göre kendiliğinden olarak gruplama durumudur.</a:t>
            </a:r>
            <a:endParaRPr lang="tr-TR" dirty="0"/>
          </a:p>
        </p:txBody>
      </p:sp>
    </p:spTree>
    <p:extLst>
      <p:ext uri="{BB962C8B-B14F-4D97-AF65-F5344CB8AC3E}">
        <p14:creationId xmlns:p14="http://schemas.microsoft.com/office/powerpoint/2010/main" val="4090818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223" y="365126"/>
            <a:ext cx="11878408" cy="6334612"/>
          </a:xfrm>
        </p:spPr>
      </p:pic>
    </p:spTree>
    <p:extLst>
      <p:ext uri="{BB962C8B-B14F-4D97-AF65-F5344CB8AC3E}">
        <p14:creationId xmlns:p14="http://schemas.microsoft.com/office/powerpoint/2010/main" val="402088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641" y="370936"/>
            <a:ext cx="10627743" cy="5806027"/>
          </a:xfrm>
        </p:spPr>
      </p:pic>
    </p:spTree>
    <p:extLst>
      <p:ext uri="{BB962C8B-B14F-4D97-AF65-F5344CB8AC3E}">
        <p14:creationId xmlns:p14="http://schemas.microsoft.com/office/powerpoint/2010/main" val="2868353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704" y="345057"/>
            <a:ext cx="11188462" cy="6098875"/>
          </a:xfrm>
        </p:spPr>
      </p:pic>
    </p:spTree>
    <p:extLst>
      <p:ext uri="{BB962C8B-B14F-4D97-AF65-F5344CB8AC3E}">
        <p14:creationId xmlns:p14="http://schemas.microsoft.com/office/powerpoint/2010/main" val="2804126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067" y="345057"/>
            <a:ext cx="11240219" cy="6280030"/>
          </a:xfrm>
        </p:spPr>
      </p:pic>
    </p:spTree>
    <p:extLst>
      <p:ext uri="{BB962C8B-B14F-4D97-AF65-F5344CB8AC3E}">
        <p14:creationId xmlns:p14="http://schemas.microsoft.com/office/powerpoint/2010/main" val="3759358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442" y="327804"/>
            <a:ext cx="11395494" cy="6064369"/>
          </a:xfrm>
        </p:spPr>
      </p:pic>
    </p:spTree>
    <p:extLst>
      <p:ext uri="{BB962C8B-B14F-4D97-AF65-F5344CB8AC3E}">
        <p14:creationId xmlns:p14="http://schemas.microsoft.com/office/powerpoint/2010/main" val="580266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805" y="327804"/>
            <a:ext cx="11533516" cy="6271404"/>
          </a:xfrm>
        </p:spPr>
      </p:pic>
    </p:spTree>
    <p:extLst>
      <p:ext uri="{BB962C8B-B14F-4D97-AF65-F5344CB8AC3E}">
        <p14:creationId xmlns:p14="http://schemas.microsoft.com/office/powerpoint/2010/main" val="2686319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068" y="301926"/>
            <a:ext cx="11447253" cy="6331788"/>
          </a:xfrm>
        </p:spPr>
      </p:pic>
    </p:spTree>
    <p:extLst>
      <p:ext uri="{BB962C8B-B14F-4D97-AF65-F5344CB8AC3E}">
        <p14:creationId xmlns:p14="http://schemas.microsoft.com/office/powerpoint/2010/main" val="339154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Zihinsel organizasyon ilkeleri</a:t>
            </a:r>
            <a:endParaRPr lang="tr-TR" dirty="0"/>
          </a:p>
        </p:txBody>
      </p:sp>
      <p:sp>
        <p:nvSpPr>
          <p:cNvPr id="3" name="İçerik Yer Tutucusu 2"/>
          <p:cNvSpPr>
            <a:spLocks noGrp="1"/>
          </p:cNvSpPr>
          <p:nvPr>
            <p:ph idx="1"/>
          </p:nvPr>
        </p:nvSpPr>
        <p:spPr/>
        <p:txBody>
          <a:bodyPr/>
          <a:lstStyle/>
          <a:p>
            <a:pPr algn="just"/>
            <a:r>
              <a:rPr lang="tr-TR" dirty="0" smtClean="0"/>
              <a:t>Tamamlama İlkesi: Algılanan cisimlerin zihinde tanınan bir anlama kavuşturulmasına ilişkindir. Zihin algısal olarak hissettiği şeyleri bir bütünün parçaları gibi yani bütünleştirerek anlamaya çalışır.</a:t>
            </a:r>
            <a:endParaRPr lang="tr-TR" dirty="0"/>
          </a:p>
        </p:txBody>
      </p:sp>
    </p:spTree>
    <p:extLst>
      <p:ext uri="{BB962C8B-B14F-4D97-AF65-F5344CB8AC3E}">
        <p14:creationId xmlns:p14="http://schemas.microsoft.com/office/powerpoint/2010/main" val="1324492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635762" cy="6273067"/>
          </a:xfrm>
        </p:spPr>
      </p:pic>
    </p:spTree>
    <p:extLst>
      <p:ext uri="{BB962C8B-B14F-4D97-AF65-F5344CB8AC3E}">
        <p14:creationId xmlns:p14="http://schemas.microsoft.com/office/powerpoint/2010/main" val="2116002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5773" y="327805"/>
            <a:ext cx="10213675" cy="6271404"/>
          </a:xfrm>
        </p:spPr>
      </p:pic>
    </p:spTree>
    <p:extLst>
      <p:ext uri="{BB962C8B-B14F-4D97-AF65-F5344CB8AC3E}">
        <p14:creationId xmlns:p14="http://schemas.microsoft.com/office/powerpoint/2010/main" val="2733080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585" y="388189"/>
            <a:ext cx="10869283" cy="5857336"/>
          </a:xfrm>
        </p:spPr>
      </p:pic>
    </p:spTree>
    <p:extLst>
      <p:ext uri="{BB962C8B-B14F-4D97-AF65-F5344CB8AC3E}">
        <p14:creationId xmlns:p14="http://schemas.microsoft.com/office/powerpoint/2010/main" val="3113497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3026" y="267418"/>
            <a:ext cx="10386203" cy="6254151"/>
          </a:xfrm>
        </p:spPr>
      </p:pic>
    </p:spTree>
    <p:extLst>
      <p:ext uri="{BB962C8B-B14F-4D97-AF65-F5344CB8AC3E}">
        <p14:creationId xmlns:p14="http://schemas.microsoft.com/office/powerpoint/2010/main" val="1980168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08" y="163902"/>
            <a:ext cx="11809561" cy="6530195"/>
          </a:xfrm>
        </p:spPr>
      </p:pic>
    </p:spTree>
    <p:extLst>
      <p:ext uri="{BB962C8B-B14F-4D97-AF65-F5344CB8AC3E}">
        <p14:creationId xmlns:p14="http://schemas.microsoft.com/office/powerpoint/2010/main" val="1414912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Zihinsel organizasyon ilkeleri</a:t>
            </a:r>
            <a:endParaRPr lang="tr-TR" dirty="0"/>
          </a:p>
        </p:txBody>
      </p:sp>
      <p:sp>
        <p:nvSpPr>
          <p:cNvPr id="3" name="İçerik Yer Tutucusu 2"/>
          <p:cNvSpPr>
            <a:spLocks noGrp="1"/>
          </p:cNvSpPr>
          <p:nvPr>
            <p:ph idx="1"/>
          </p:nvPr>
        </p:nvSpPr>
        <p:spPr/>
        <p:txBody>
          <a:bodyPr/>
          <a:lstStyle/>
          <a:p>
            <a:pPr marL="0" indent="0" algn="just">
              <a:buNone/>
            </a:pPr>
            <a:r>
              <a:rPr lang="tr-TR" dirty="0" smtClean="0"/>
              <a:t>Gruplandırma Hataları: </a:t>
            </a:r>
            <a:r>
              <a:rPr lang="tr-TR" dirty="0"/>
              <a:t>Z</a:t>
            </a:r>
            <a:r>
              <a:rPr lang="tr-TR" dirty="0" smtClean="0"/>
              <a:t>ihin gruplandırma yaparken küçük cisimlerin yanında büyük bir cismi daha abartılı ve büyük algılarken, </a:t>
            </a:r>
            <a:r>
              <a:rPr lang="tr-TR" u="sng" dirty="0" smtClean="0"/>
              <a:t>büyük cisimlerin yanında küçük bir cisim olduğundan daha küçük algılanır.</a:t>
            </a:r>
          </a:p>
          <a:p>
            <a:pPr marL="0" indent="0" algn="just">
              <a:buNone/>
            </a:pPr>
            <a:endParaRPr lang="tr-TR" dirty="0"/>
          </a:p>
        </p:txBody>
      </p:sp>
    </p:spTree>
    <p:extLst>
      <p:ext uri="{BB962C8B-B14F-4D97-AF65-F5344CB8AC3E}">
        <p14:creationId xmlns:p14="http://schemas.microsoft.com/office/powerpoint/2010/main" val="1449179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884" y="365126"/>
            <a:ext cx="11784980" cy="1106836"/>
          </a:xfrm>
        </p:spPr>
        <p:txBody>
          <a:bodyPr/>
          <a:lstStyle/>
          <a:p>
            <a:pPr algn="ctr"/>
            <a:r>
              <a:rPr lang="tr-TR" dirty="0" smtClean="0"/>
              <a:t>ALGILAMA VE ATFETME SÜREÇLERİ</a:t>
            </a:r>
            <a:endParaRPr lang="tr-TR" dirty="0"/>
          </a:p>
        </p:txBody>
      </p:sp>
      <p:sp>
        <p:nvSpPr>
          <p:cNvPr id="3" name="İçerik Yer Tutucusu 2"/>
          <p:cNvSpPr>
            <a:spLocks noGrp="1"/>
          </p:cNvSpPr>
          <p:nvPr>
            <p:ph idx="1"/>
          </p:nvPr>
        </p:nvSpPr>
        <p:spPr>
          <a:xfrm>
            <a:off x="224883" y="1825624"/>
            <a:ext cx="11784980" cy="4853955"/>
          </a:xfrm>
        </p:spPr>
        <p:txBody>
          <a:bodyPr/>
          <a:lstStyle/>
          <a:p>
            <a:pPr algn="just"/>
            <a:r>
              <a:rPr lang="tr-TR" u="sng" dirty="0" smtClean="0"/>
              <a:t>Algılama sürecini etkileyen faktörler</a:t>
            </a:r>
            <a:r>
              <a:rPr lang="tr-TR" dirty="0" smtClean="0"/>
              <a:t>: Algılayan kişinin kişiliği, kişisel özellikleri ve tecrübeleri, Algılanan nesnenin veya olayın özellikleri, Algılama sürecinin geçtiği ortam.</a:t>
            </a:r>
          </a:p>
          <a:p>
            <a:pPr marL="0" indent="0" algn="just">
              <a:buNone/>
            </a:pPr>
            <a:endParaRPr lang="tr-TR" dirty="0"/>
          </a:p>
        </p:txBody>
      </p:sp>
    </p:spTree>
    <p:extLst>
      <p:ext uri="{BB962C8B-B14F-4D97-AF65-F5344CB8AC3E}">
        <p14:creationId xmlns:p14="http://schemas.microsoft.com/office/powerpoint/2010/main" val="34014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47" y="149469"/>
            <a:ext cx="12045462" cy="6629400"/>
          </a:xfrm>
        </p:spPr>
      </p:pic>
    </p:spTree>
    <p:extLst>
      <p:ext uri="{BB962C8B-B14F-4D97-AF65-F5344CB8AC3E}">
        <p14:creationId xmlns:p14="http://schemas.microsoft.com/office/powerpoint/2010/main" val="1361902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275" y="362308"/>
            <a:ext cx="11930333" cy="6409427"/>
          </a:xfrm>
        </p:spPr>
      </p:pic>
    </p:spTree>
    <p:extLst>
      <p:ext uri="{BB962C8B-B14F-4D97-AF65-F5344CB8AC3E}">
        <p14:creationId xmlns:p14="http://schemas.microsoft.com/office/powerpoint/2010/main" val="1324161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8354" y="388189"/>
            <a:ext cx="10852031" cy="5943599"/>
          </a:xfrm>
        </p:spPr>
      </p:pic>
    </p:spTree>
    <p:extLst>
      <p:ext uri="{BB962C8B-B14F-4D97-AF65-F5344CB8AC3E}">
        <p14:creationId xmlns:p14="http://schemas.microsoft.com/office/powerpoint/2010/main" val="22674773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1148"/>
          </a:xfrm>
        </p:spPr>
        <p:txBody>
          <a:bodyPr/>
          <a:lstStyle/>
          <a:p>
            <a:pPr algn="ctr"/>
            <a:r>
              <a:rPr lang="tr-TR" dirty="0" smtClean="0"/>
              <a:t>Algılama Bilgi İşlem Evreleri</a:t>
            </a:r>
            <a:endParaRPr lang="tr-TR" dirty="0"/>
          </a:p>
        </p:txBody>
      </p:sp>
      <p:sp>
        <p:nvSpPr>
          <p:cNvPr id="3" name="İçerik Yer Tutucusu 2"/>
          <p:cNvSpPr>
            <a:spLocks noGrp="1"/>
          </p:cNvSpPr>
          <p:nvPr>
            <p:ph idx="1"/>
          </p:nvPr>
        </p:nvSpPr>
        <p:spPr>
          <a:xfrm>
            <a:off x="245327" y="1248936"/>
            <a:ext cx="11697629" cy="5430643"/>
          </a:xfrm>
        </p:spPr>
        <p:txBody>
          <a:bodyPr/>
          <a:lstStyle/>
          <a:p>
            <a:pPr algn="just"/>
            <a:r>
              <a:rPr lang="tr-TR" dirty="0" smtClean="0"/>
              <a:t>Organize Edilen Bilgilerin Yorumu: Çevreden edindiğimiz bilgi ve izlenimleri gruplayıp anlamlı hale getirdikten sonra bunlar davranışlarımızla aksiyon olarak çevreye yansımaktadır. Ortaya çıkan tavır tutum ve davranışlar kişilere olaylara ve nesnelere karşı onlardan edindiğimiz bilgilerin nasıl yorumlandığıdır.</a:t>
            </a:r>
          </a:p>
          <a:p>
            <a:pPr algn="just"/>
            <a:r>
              <a:rPr lang="tr-TR" dirty="0" smtClean="0"/>
              <a:t>Yorumlar her insana göre farklı gerçekleşmekte, davranış ve tutumlar olarak ortaya konmaktadır. </a:t>
            </a:r>
          </a:p>
          <a:p>
            <a:pPr algn="just"/>
            <a:r>
              <a:rPr lang="tr-TR" u="sng" dirty="0" smtClean="0"/>
              <a:t>Her insanın </a:t>
            </a:r>
            <a:r>
              <a:rPr lang="tr-TR" dirty="0" smtClean="0"/>
              <a:t>bilgileri gruplandırmada kullandığı kişisel şemalar ile düzen şemaları birbirinden farklılık göstermektedir.</a:t>
            </a:r>
            <a:endParaRPr lang="tr-TR" dirty="0"/>
          </a:p>
        </p:txBody>
      </p:sp>
    </p:spTree>
    <p:extLst>
      <p:ext uri="{BB962C8B-B14F-4D97-AF65-F5344CB8AC3E}">
        <p14:creationId xmlns:p14="http://schemas.microsoft.com/office/powerpoint/2010/main" val="23055055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normAutofit fontScale="90000"/>
          </a:bodyPr>
          <a:lstStyle/>
          <a:p>
            <a:pPr algn="ctr"/>
            <a:r>
              <a:rPr lang="tr-TR" dirty="0"/>
              <a:t>Algılama Bilgi İşlem Evreleri</a:t>
            </a:r>
          </a:p>
        </p:txBody>
      </p:sp>
      <p:sp>
        <p:nvSpPr>
          <p:cNvPr id="3" name="İçerik Yer Tutucusu 2"/>
          <p:cNvSpPr>
            <a:spLocks noGrp="1"/>
          </p:cNvSpPr>
          <p:nvPr>
            <p:ph idx="1"/>
          </p:nvPr>
        </p:nvSpPr>
        <p:spPr>
          <a:xfrm>
            <a:off x="211873" y="1182029"/>
            <a:ext cx="11697629" cy="5374888"/>
          </a:xfrm>
        </p:spPr>
        <p:txBody>
          <a:bodyPr/>
          <a:lstStyle/>
          <a:p>
            <a:pPr algn="just"/>
            <a:r>
              <a:rPr lang="tr-TR" dirty="0" smtClean="0"/>
              <a:t>Bilgilerin İhtiyaç Duyulduğunda Tekrar Hatırlanması: Algılanan bilgiler yeni seçilen kişisel şemalar ve düzen şemaları ile sınıflanan ve yorumlanan bilgiler hafızadan silinmez ve yeri geldiğinde tekrar hatırlanmak üzere depolanır. </a:t>
            </a:r>
          </a:p>
          <a:p>
            <a:pPr algn="just"/>
            <a:r>
              <a:rPr lang="tr-TR" u="sng" dirty="0" smtClean="0"/>
              <a:t>İnsan hafızası </a:t>
            </a:r>
            <a:r>
              <a:rPr lang="tr-TR" dirty="0" smtClean="0"/>
              <a:t>elde ettiği tüm bilgileri depolamaz. Kendine özgü bir önem sırası oluşturur. Bu sıraya, kişisel şemaya, uymayan ve önemsiz olduğuna inandığı bilgileri sürekli olarak azaltarak hafızadan siler.</a:t>
            </a:r>
          </a:p>
        </p:txBody>
      </p:sp>
    </p:spTree>
    <p:extLst>
      <p:ext uri="{BB962C8B-B14F-4D97-AF65-F5344CB8AC3E}">
        <p14:creationId xmlns:p14="http://schemas.microsoft.com/office/powerpoint/2010/main" val="2763813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873" y="365126"/>
            <a:ext cx="11731083" cy="872660"/>
          </a:xfrm>
        </p:spPr>
        <p:txBody>
          <a:bodyPr/>
          <a:lstStyle/>
          <a:p>
            <a:pPr algn="ctr"/>
            <a:r>
              <a:rPr lang="tr-TR" dirty="0" smtClean="0"/>
              <a:t>Algılama Sürecinde Yanılgılar ve Çarptırmalar</a:t>
            </a:r>
            <a:endParaRPr lang="tr-TR" dirty="0"/>
          </a:p>
        </p:txBody>
      </p:sp>
      <p:sp>
        <p:nvSpPr>
          <p:cNvPr id="3" name="İçerik Yer Tutucusu 2"/>
          <p:cNvSpPr>
            <a:spLocks noGrp="1"/>
          </p:cNvSpPr>
          <p:nvPr>
            <p:ph idx="1"/>
          </p:nvPr>
        </p:nvSpPr>
        <p:spPr>
          <a:xfrm>
            <a:off x="211873" y="1393902"/>
            <a:ext cx="11731083" cy="5307981"/>
          </a:xfrm>
        </p:spPr>
        <p:txBody>
          <a:bodyPr/>
          <a:lstStyle/>
          <a:p>
            <a:pPr algn="just"/>
            <a:r>
              <a:rPr lang="tr-TR" sz="2400" dirty="0" smtClean="0"/>
              <a:t>Algılama sürecini zorlaştıran ve bireyin davranışlarını toplum içinde yanlış yönlendiren bir takım algısal yanılgı ve çarptırmalar mevcuttur. Bu hususlar bireyin davranış ve tutumlarını etkiler, farklılaşmaya ve çatışmaya neden olur.</a:t>
            </a:r>
          </a:p>
          <a:p>
            <a:pPr algn="just"/>
            <a:r>
              <a:rPr lang="tr-TR" sz="2400" dirty="0" smtClean="0"/>
              <a:t>Bunlar;</a:t>
            </a:r>
          </a:p>
          <a:p>
            <a:pPr algn="just"/>
            <a:r>
              <a:rPr lang="tr-TR" sz="2400" dirty="0" err="1" smtClean="0"/>
              <a:t>Basmakalıpçılık</a:t>
            </a:r>
            <a:endParaRPr lang="tr-TR" sz="2400" dirty="0" smtClean="0"/>
          </a:p>
          <a:p>
            <a:pPr algn="just"/>
            <a:r>
              <a:rPr lang="tr-TR" sz="2400" dirty="0" smtClean="0"/>
              <a:t>Model Örnek</a:t>
            </a:r>
          </a:p>
          <a:p>
            <a:pPr algn="just"/>
            <a:r>
              <a:rPr lang="tr-TR" sz="2400" dirty="0" smtClean="0"/>
              <a:t>Hale Etkisi</a:t>
            </a:r>
          </a:p>
          <a:p>
            <a:pPr algn="just"/>
            <a:r>
              <a:rPr lang="tr-TR" sz="2400" dirty="0" smtClean="0"/>
              <a:t>Seçici Algılama</a:t>
            </a:r>
          </a:p>
          <a:p>
            <a:pPr algn="just"/>
            <a:r>
              <a:rPr lang="tr-TR" sz="2400" dirty="0" smtClean="0"/>
              <a:t>Yansıtma</a:t>
            </a:r>
          </a:p>
          <a:p>
            <a:pPr algn="just"/>
            <a:r>
              <a:rPr lang="tr-TR" sz="2400" dirty="0" smtClean="0"/>
              <a:t>Zıtlık Etkileri</a:t>
            </a:r>
          </a:p>
          <a:p>
            <a:pPr algn="just"/>
            <a:r>
              <a:rPr lang="tr-TR" sz="2400" dirty="0" smtClean="0"/>
              <a:t>Beklentiler</a:t>
            </a:r>
          </a:p>
          <a:p>
            <a:pPr algn="just"/>
            <a:endParaRPr lang="tr-TR" dirty="0"/>
          </a:p>
        </p:txBody>
      </p:sp>
    </p:spTree>
    <p:extLst>
      <p:ext uri="{BB962C8B-B14F-4D97-AF65-F5344CB8AC3E}">
        <p14:creationId xmlns:p14="http://schemas.microsoft.com/office/powerpoint/2010/main" val="5340851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8485"/>
          </a:xfrm>
        </p:spPr>
        <p:txBody>
          <a:bodyPr>
            <a:normAutofit fontScale="90000"/>
          </a:bodyPr>
          <a:lstStyle/>
          <a:p>
            <a:r>
              <a:rPr lang="tr-TR" dirty="0"/>
              <a:t>Algılama Sürecinde Yanılgılar ve Çarptırmalar</a:t>
            </a:r>
          </a:p>
        </p:txBody>
      </p:sp>
      <p:sp>
        <p:nvSpPr>
          <p:cNvPr id="3" name="İçerik Yer Tutucusu 2"/>
          <p:cNvSpPr>
            <a:spLocks noGrp="1"/>
          </p:cNvSpPr>
          <p:nvPr>
            <p:ph idx="1"/>
          </p:nvPr>
        </p:nvSpPr>
        <p:spPr>
          <a:xfrm>
            <a:off x="178419" y="1003610"/>
            <a:ext cx="11842595" cy="5687122"/>
          </a:xfrm>
        </p:spPr>
        <p:txBody>
          <a:bodyPr/>
          <a:lstStyle/>
          <a:p>
            <a:pPr algn="just"/>
            <a:r>
              <a:rPr lang="tr-TR" dirty="0" err="1" smtClean="0"/>
              <a:t>Basmakalıpçılık</a:t>
            </a:r>
            <a:r>
              <a:rPr lang="tr-TR" dirty="0" smtClean="0"/>
              <a:t>: İnsanları ve nesneleri gruplandırırken zihnimizde oluşturduğumuz kişisel çatışmalardan biridir. Yani insanları; ırklarına, mesleklerine, tiplerine vs. göre sınıflandırmaktır.</a:t>
            </a:r>
          </a:p>
          <a:p>
            <a:pPr algn="just"/>
            <a:r>
              <a:rPr lang="tr-TR" dirty="0" smtClean="0"/>
              <a:t>Model Örnek Oluşturma: Belli bir konuda kişinin zihninde ideal model oluşturması onun bu modele göre insanları, olayları ve nesneleri değerlendirmesi onu algısal yanılgı çarptırmalarına götürebilir.</a:t>
            </a:r>
          </a:p>
          <a:p>
            <a:pPr algn="just"/>
            <a:endParaRPr lang="tr-TR" dirty="0"/>
          </a:p>
        </p:txBody>
      </p:sp>
    </p:spTree>
    <p:extLst>
      <p:ext uri="{BB962C8B-B14F-4D97-AF65-F5344CB8AC3E}">
        <p14:creationId xmlns:p14="http://schemas.microsoft.com/office/powerpoint/2010/main" val="2629087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904"/>
          </a:xfrm>
        </p:spPr>
        <p:txBody>
          <a:bodyPr/>
          <a:lstStyle/>
          <a:p>
            <a:pPr algn="ctr"/>
            <a:r>
              <a:rPr lang="tr-TR" dirty="0"/>
              <a:t>Algılama Sürecinde Yanılgılar ve Çarptırmalar</a:t>
            </a:r>
          </a:p>
        </p:txBody>
      </p:sp>
      <p:sp>
        <p:nvSpPr>
          <p:cNvPr id="3" name="İçerik Yer Tutucusu 2"/>
          <p:cNvSpPr>
            <a:spLocks noGrp="1"/>
          </p:cNvSpPr>
          <p:nvPr>
            <p:ph idx="1"/>
          </p:nvPr>
        </p:nvSpPr>
        <p:spPr>
          <a:xfrm>
            <a:off x="223024" y="1315844"/>
            <a:ext cx="11753386" cy="5363736"/>
          </a:xfrm>
        </p:spPr>
        <p:txBody>
          <a:bodyPr>
            <a:normAutofit/>
          </a:bodyPr>
          <a:lstStyle/>
          <a:p>
            <a:pPr algn="just"/>
            <a:r>
              <a:rPr lang="tr-TR" sz="2400" dirty="0" smtClean="0"/>
              <a:t>Hale Etkisi: Algılayan kimsenin, bir insanın ya da bir olayın etkisinde kalarak diğer insanları ve olayları buna göre değerlemesi durumuna hale etkisi denir.</a:t>
            </a:r>
          </a:p>
          <a:p>
            <a:pPr algn="just"/>
            <a:r>
              <a:rPr lang="tr-TR" sz="2400" dirty="0" smtClean="0"/>
              <a:t>Seçici Algılama: Bu algısal yanılgı daha çok algılama sürecinin dikkat ve seçim evresinde meydana çıkmaktadır. Algılamayı yapan kimse algılama konusu olan olayı nesne veya kişiyi kendi ihtiyaçlarını, değerlerini ve beklentilerini ilgilendiren yönlerini dikkate almasına seçici algılama denir.</a:t>
            </a:r>
          </a:p>
          <a:p>
            <a:pPr algn="just"/>
            <a:r>
              <a:rPr lang="tr-TR" sz="2400" dirty="0" smtClean="0"/>
              <a:t>Yansıtma: Bir kişinin kendine ait başkalarınca hoş karşılanmayacak kişisel bir özelliğini başkalarına yansıtma (</a:t>
            </a:r>
            <a:r>
              <a:rPr lang="tr-TR" sz="2400" dirty="0" err="1" smtClean="0"/>
              <a:t>projection</a:t>
            </a:r>
            <a:r>
              <a:rPr lang="tr-TR" sz="2400" dirty="0" smtClean="0"/>
              <a:t>).</a:t>
            </a:r>
          </a:p>
          <a:p>
            <a:pPr algn="just"/>
            <a:r>
              <a:rPr lang="tr-TR" sz="2400" dirty="0" smtClean="0"/>
              <a:t>Zıtlık Etkileri: Bir kişinin kişilik özelliklerinden birinin aynı özellikleri taşıyan kimselerden yüksek ya da düşük olarak değerlendirildiğinde diğerlerinden zıt bir durum göstermesi durumuna verilen addır.</a:t>
            </a:r>
          </a:p>
          <a:p>
            <a:pPr algn="just"/>
            <a:r>
              <a:rPr lang="tr-TR" sz="2400" dirty="0" smtClean="0"/>
              <a:t>Beklentiler: Bir kişinin bir olayda yaşamak istediği bir durumu veya ön planda bulunmasını beklediği bir kişiyi bulma ya da yaratma eğilim ve çabalarına beklentiler yanılgısı adı verilir.</a:t>
            </a:r>
            <a:endParaRPr lang="tr-TR" sz="2400" dirty="0"/>
          </a:p>
        </p:txBody>
      </p:sp>
    </p:spTree>
    <p:extLst>
      <p:ext uri="{BB962C8B-B14F-4D97-AF65-F5344CB8AC3E}">
        <p14:creationId xmlns:p14="http://schemas.microsoft.com/office/powerpoint/2010/main" val="3473168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904"/>
          </a:xfrm>
        </p:spPr>
        <p:txBody>
          <a:bodyPr/>
          <a:lstStyle/>
          <a:p>
            <a:pPr algn="ctr"/>
            <a:r>
              <a:rPr lang="tr-TR" dirty="0" smtClean="0"/>
              <a:t>Atfetme</a:t>
            </a:r>
            <a:endParaRPr lang="tr-TR" dirty="0"/>
          </a:p>
        </p:txBody>
      </p:sp>
      <p:sp>
        <p:nvSpPr>
          <p:cNvPr id="3" name="İçerik Yer Tutucusu 2"/>
          <p:cNvSpPr>
            <a:spLocks noGrp="1"/>
          </p:cNvSpPr>
          <p:nvPr>
            <p:ph idx="1"/>
          </p:nvPr>
        </p:nvSpPr>
        <p:spPr>
          <a:xfrm>
            <a:off x="156117" y="1182030"/>
            <a:ext cx="11898351" cy="5564458"/>
          </a:xfrm>
        </p:spPr>
        <p:txBody>
          <a:bodyPr/>
          <a:lstStyle/>
          <a:p>
            <a:pPr algn="just"/>
            <a:r>
              <a:rPr lang="tr-TR" dirty="0" smtClean="0"/>
              <a:t>Atfetme (</a:t>
            </a:r>
            <a:r>
              <a:rPr lang="tr-TR" dirty="0" err="1" smtClean="0"/>
              <a:t>Atribution</a:t>
            </a:r>
            <a:r>
              <a:rPr lang="tr-TR" dirty="0" smtClean="0"/>
              <a:t>), bir kişinin kendi davranışlarının veya başkalarının davranışlarının nedenlerini açıklaması ve belli hususlara dayandırılmasına verilen addır. </a:t>
            </a:r>
          </a:p>
          <a:p>
            <a:pPr algn="just"/>
            <a:r>
              <a:rPr lang="tr-TR" dirty="0" smtClean="0"/>
              <a:t>Atfetme süreci ile birey hem kendi davranışlarının hem de diğer insanların davranışlarının hem de algıladığı olayların anlama kavuşturulmasında ya da yorumlanmasında önemli yere sahiptir.</a:t>
            </a:r>
          </a:p>
          <a:p>
            <a:pPr algn="just"/>
            <a:r>
              <a:rPr lang="tr-TR" dirty="0" smtClean="0"/>
              <a:t>O halde atfetme süreci ile şu hususlarda algısal yorumlar yapılabilir:</a:t>
            </a:r>
          </a:p>
          <a:p>
            <a:pPr marL="514350" indent="-514350" algn="just">
              <a:buAutoNum type="alphaLcParenR"/>
            </a:pPr>
            <a:r>
              <a:rPr lang="tr-TR" dirty="0" smtClean="0"/>
              <a:t>Belirli bir olayın nedenlerine inme</a:t>
            </a:r>
          </a:p>
          <a:p>
            <a:pPr marL="514350" indent="-514350" algn="just">
              <a:buAutoNum type="alphaLcParenR"/>
            </a:pPr>
            <a:r>
              <a:rPr lang="tr-TR" dirty="0" smtClean="0"/>
              <a:t>Olayın sonuçları için sorumluların kimler olduğunu ortaya çıkarma</a:t>
            </a:r>
          </a:p>
          <a:p>
            <a:pPr marL="514350" indent="-514350" algn="just">
              <a:buAutoNum type="alphaLcParenR"/>
            </a:pPr>
            <a:r>
              <a:rPr lang="tr-TR" dirty="0" smtClean="0"/>
              <a:t>İnsanların davranışlarının nedenlerine inme bunları ortaya çıkaran kişisel özellikleri belirleyebilme</a:t>
            </a:r>
            <a:endParaRPr lang="tr-TR" dirty="0"/>
          </a:p>
        </p:txBody>
      </p:sp>
    </p:spTree>
    <p:extLst>
      <p:ext uri="{BB962C8B-B14F-4D97-AF65-F5344CB8AC3E}">
        <p14:creationId xmlns:p14="http://schemas.microsoft.com/office/powerpoint/2010/main" val="11381259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0719"/>
          </a:xfrm>
        </p:spPr>
        <p:txBody>
          <a:bodyPr/>
          <a:lstStyle/>
          <a:p>
            <a:pPr algn="ctr"/>
            <a:r>
              <a:rPr lang="tr-TR" dirty="0" smtClean="0"/>
              <a:t>Atfetme</a:t>
            </a:r>
            <a:endParaRPr lang="tr-TR" dirty="0"/>
          </a:p>
        </p:txBody>
      </p:sp>
      <p:sp>
        <p:nvSpPr>
          <p:cNvPr id="3" name="İçerik Yer Tutucusu 2"/>
          <p:cNvSpPr>
            <a:spLocks noGrp="1"/>
          </p:cNvSpPr>
          <p:nvPr>
            <p:ph idx="1"/>
          </p:nvPr>
        </p:nvSpPr>
        <p:spPr>
          <a:xfrm>
            <a:off x="367989" y="1516566"/>
            <a:ext cx="11363093" cy="5096107"/>
          </a:xfrm>
        </p:spPr>
        <p:txBody>
          <a:bodyPr/>
          <a:lstStyle/>
          <a:p>
            <a:pPr algn="just"/>
            <a:r>
              <a:rPr lang="tr-TR" dirty="0" smtClean="0"/>
              <a:t>Atfetme sürecinin dayandığı nedenler: Atfetme sürecinde bulunan bireylerin davranışları iki nedenden kaynaklanmaktadır;</a:t>
            </a:r>
          </a:p>
          <a:p>
            <a:pPr algn="just"/>
            <a:r>
              <a:rPr lang="tr-TR" dirty="0" smtClean="0"/>
              <a:t>A) İçsel nedenler B) Dışsal nedenler</a:t>
            </a:r>
          </a:p>
          <a:p>
            <a:pPr algn="just"/>
            <a:r>
              <a:rPr lang="tr-TR" dirty="0" smtClean="0"/>
              <a:t>A) </a:t>
            </a:r>
            <a:r>
              <a:rPr lang="tr-TR" u="sng" dirty="0" smtClean="0"/>
              <a:t>Bireyin</a:t>
            </a:r>
            <a:r>
              <a:rPr lang="tr-TR" dirty="0" smtClean="0"/>
              <a:t> kontrolü altında olduğuna inanılan nedenlerdir</a:t>
            </a:r>
          </a:p>
          <a:p>
            <a:pPr algn="just"/>
            <a:r>
              <a:rPr lang="tr-TR" dirty="0" smtClean="0"/>
              <a:t>B) </a:t>
            </a:r>
            <a:r>
              <a:rPr lang="tr-TR" u="sng" dirty="0" smtClean="0"/>
              <a:t>Bir kişinin </a:t>
            </a:r>
            <a:r>
              <a:rPr lang="tr-TR" dirty="0" smtClean="0"/>
              <a:t>kendi kontrolü dışında olduğuna inanılan nedenlerdir</a:t>
            </a:r>
          </a:p>
          <a:p>
            <a:pPr marL="0" indent="0" algn="just">
              <a:buNone/>
            </a:pPr>
            <a:endParaRPr lang="tr-TR" dirty="0"/>
          </a:p>
        </p:txBody>
      </p:sp>
    </p:spTree>
    <p:extLst>
      <p:ext uri="{BB962C8B-B14F-4D97-AF65-F5344CB8AC3E}">
        <p14:creationId xmlns:p14="http://schemas.microsoft.com/office/powerpoint/2010/main" val="1360272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u="sng" dirty="0"/>
              <a:t>Algılama Bilgi İşlem Evreleri</a:t>
            </a:r>
          </a:p>
        </p:txBody>
      </p:sp>
      <p:sp>
        <p:nvSpPr>
          <p:cNvPr id="3" name="İçerik Yer Tutucusu 2"/>
          <p:cNvSpPr>
            <a:spLocks noGrp="1"/>
          </p:cNvSpPr>
          <p:nvPr>
            <p:ph idx="1"/>
          </p:nvPr>
        </p:nvSpPr>
        <p:spPr/>
        <p:txBody>
          <a:bodyPr/>
          <a:lstStyle/>
          <a:p>
            <a:r>
              <a:rPr lang="tr-TR" dirty="0"/>
              <a:t>a)Dikkat ve seçim mekanizması </a:t>
            </a:r>
            <a:endParaRPr lang="tr-TR" dirty="0" smtClean="0"/>
          </a:p>
          <a:p>
            <a:r>
              <a:rPr lang="tr-TR" dirty="0" smtClean="0"/>
              <a:t>b)Bilgilerin </a:t>
            </a:r>
            <a:r>
              <a:rPr lang="tr-TR" dirty="0"/>
              <a:t>zihinde gruplandırılarak organize edilmesi </a:t>
            </a:r>
            <a:endParaRPr lang="tr-TR" dirty="0" smtClean="0"/>
          </a:p>
          <a:p>
            <a:r>
              <a:rPr lang="tr-TR" dirty="0" smtClean="0"/>
              <a:t>c</a:t>
            </a:r>
            <a:r>
              <a:rPr lang="tr-TR" dirty="0"/>
              <a:t>) Organize edilen bilgilerin anlama ve yoruma kavuşturulması </a:t>
            </a:r>
            <a:endParaRPr lang="tr-TR" dirty="0" smtClean="0"/>
          </a:p>
          <a:p>
            <a:r>
              <a:rPr lang="tr-TR" dirty="0" smtClean="0"/>
              <a:t>d</a:t>
            </a:r>
            <a:r>
              <a:rPr lang="tr-TR" dirty="0"/>
              <a:t>) Bilgilerin ihtiyaç duyulduğunda tekrar hatırlanması</a:t>
            </a:r>
          </a:p>
        </p:txBody>
      </p:sp>
    </p:spTree>
    <p:extLst>
      <p:ext uri="{BB962C8B-B14F-4D97-AF65-F5344CB8AC3E}">
        <p14:creationId xmlns:p14="http://schemas.microsoft.com/office/powerpoint/2010/main" val="15518558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2299"/>
          </a:xfrm>
        </p:spPr>
        <p:txBody>
          <a:bodyPr/>
          <a:lstStyle/>
          <a:p>
            <a:pPr algn="ctr"/>
            <a:r>
              <a:rPr lang="tr-TR" dirty="0" smtClean="0"/>
              <a:t>Atfetme</a:t>
            </a:r>
            <a:endParaRPr lang="tr-TR" dirty="0"/>
          </a:p>
        </p:txBody>
      </p:sp>
      <p:sp>
        <p:nvSpPr>
          <p:cNvPr id="3" name="İçerik Yer Tutucusu 2"/>
          <p:cNvSpPr>
            <a:spLocks noGrp="1"/>
          </p:cNvSpPr>
          <p:nvPr>
            <p:ph idx="1"/>
          </p:nvPr>
        </p:nvSpPr>
        <p:spPr>
          <a:xfrm>
            <a:off x="223023" y="1393902"/>
            <a:ext cx="11653025" cy="5218771"/>
          </a:xfrm>
        </p:spPr>
        <p:txBody>
          <a:bodyPr/>
          <a:lstStyle/>
          <a:p>
            <a:pPr algn="just"/>
            <a:r>
              <a:rPr lang="tr-TR" dirty="0" smtClean="0"/>
              <a:t>Atfetme belirleyicilerini etkileyen faktörler: İçsel ve dışsal olarak açıkladığımız atfetme süreçlerinin dayandığı nedenlerin belirleyicilerini etkileyen üç faktör vardır:</a:t>
            </a:r>
          </a:p>
          <a:p>
            <a:pPr algn="just"/>
            <a:r>
              <a:rPr lang="tr-TR" dirty="0" smtClean="0"/>
              <a:t>a) </a:t>
            </a:r>
            <a:r>
              <a:rPr lang="tr-TR" u="sng" dirty="0" smtClean="0"/>
              <a:t>Ayırt edicilik</a:t>
            </a:r>
            <a:r>
              <a:rPr lang="tr-TR" dirty="0" smtClean="0"/>
              <a:t>: Yalnız bir olayla veya bir durumla ilgili olarak ortaya çıkan belirli bir davranışın nedenlerine bakmaksızın değerlendirilmesine ayırt edicilik denir.</a:t>
            </a:r>
          </a:p>
          <a:p>
            <a:pPr algn="just"/>
            <a:r>
              <a:rPr lang="tr-TR" dirty="0" smtClean="0"/>
              <a:t>b) </a:t>
            </a:r>
            <a:r>
              <a:rPr lang="tr-TR" u="sng" dirty="0" smtClean="0"/>
              <a:t>Görüş birliği</a:t>
            </a:r>
            <a:r>
              <a:rPr lang="tr-TR" dirty="0" smtClean="0"/>
              <a:t>: Bir grup insan aynı ortamda ve eşit koşullarda bulunuyorsa bunlardan birisinin ortaya çıkan farklı bir davranışı o kişinin içsel özelliğine atfedilir. Çünkü ortamdaki tüm koşullar herkes için aynıdır.</a:t>
            </a:r>
          </a:p>
          <a:p>
            <a:pPr algn="just"/>
            <a:r>
              <a:rPr lang="tr-TR" dirty="0" smtClean="0"/>
              <a:t>c) </a:t>
            </a:r>
            <a:r>
              <a:rPr lang="tr-TR" u="sng" dirty="0" smtClean="0"/>
              <a:t>Tutarlılık</a:t>
            </a:r>
            <a:r>
              <a:rPr lang="tr-TR" dirty="0" smtClean="0"/>
              <a:t>: Bir davranışın zaman içinde benzer durumlarda tekrar ortaya çıkmaması.</a:t>
            </a:r>
            <a:endParaRPr lang="tr-TR" dirty="0"/>
          </a:p>
        </p:txBody>
      </p:sp>
    </p:spTree>
    <p:extLst>
      <p:ext uri="{BB962C8B-B14F-4D97-AF65-F5344CB8AC3E}">
        <p14:creationId xmlns:p14="http://schemas.microsoft.com/office/powerpoint/2010/main" val="20643193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5324"/>
          </a:xfrm>
        </p:spPr>
        <p:txBody>
          <a:bodyPr/>
          <a:lstStyle/>
          <a:p>
            <a:pPr algn="ctr"/>
            <a:r>
              <a:rPr lang="tr-TR" dirty="0" smtClean="0"/>
              <a:t>Atfetme Hataları</a:t>
            </a:r>
            <a:endParaRPr lang="tr-TR" dirty="0"/>
          </a:p>
        </p:txBody>
      </p:sp>
      <p:sp>
        <p:nvSpPr>
          <p:cNvPr id="3" name="İçerik Yer Tutucusu 2"/>
          <p:cNvSpPr>
            <a:spLocks noGrp="1"/>
          </p:cNvSpPr>
          <p:nvPr>
            <p:ph idx="1"/>
          </p:nvPr>
        </p:nvSpPr>
        <p:spPr>
          <a:xfrm>
            <a:off x="278779" y="1494263"/>
            <a:ext cx="11675327" cy="5241074"/>
          </a:xfrm>
        </p:spPr>
        <p:txBody>
          <a:bodyPr/>
          <a:lstStyle/>
          <a:p>
            <a:pPr algn="just"/>
            <a:r>
              <a:rPr lang="tr-TR" dirty="0" smtClean="0"/>
              <a:t>Atfetme hataları iki kısımda incelenir;</a:t>
            </a:r>
          </a:p>
          <a:p>
            <a:pPr algn="just"/>
            <a:r>
              <a:rPr lang="tr-TR" dirty="0" smtClean="0"/>
              <a:t>A) </a:t>
            </a:r>
            <a:r>
              <a:rPr lang="tr-TR" u="sng" dirty="0" smtClean="0"/>
              <a:t>Temel atıf hataları</a:t>
            </a:r>
            <a:r>
              <a:rPr lang="tr-TR" dirty="0" smtClean="0"/>
              <a:t>: Bir kişinin davranışlarını değerlendirirken kişisel faktörlerin yani içsel nedenlerin etkilerini yüksek, dışsal faktörlerin etkilerini düşük ölçüde alma eğilimine verilen addır.</a:t>
            </a:r>
          </a:p>
          <a:p>
            <a:pPr algn="just"/>
            <a:r>
              <a:rPr lang="tr-TR" dirty="0" smtClean="0"/>
              <a:t>B) </a:t>
            </a:r>
            <a:r>
              <a:rPr lang="tr-TR" u="sng" dirty="0" smtClean="0"/>
              <a:t>Kendine hizmet eğilimi</a:t>
            </a:r>
            <a:r>
              <a:rPr lang="tr-TR" dirty="0" smtClean="0"/>
              <a:t>: Bir durumda ya da bir kişinin başarısı ile ilgili bir takım sorunlar ortaya çıktığında kişisel sorumluluğu reddetme, üstün bir başarı elde ettiğinde ise kendine mal etme.</a:t>
            </a:r>
            <a:endParaRPr lang="tr-TR" dirty="0"/>
          </a:p>
        </p:txBody>
      </p:sp>
    </p:spTree>
    <p:extLst>
      <p:ext uri="{BB962C8B-B14F-4D97-AF65-F5344CB8AC3E}">
        <p14:creationId xmlns:p14="http://schemas.microsoft.com/office/powerpoint/2010/main" val="764856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023" y="365125"/>
            <a:ext cx="11764537" cy="783451"/>
          </a:xfrm>
        </p:spPr>
        <p:txBody>
          <a:bodyPr/>
          <a:lstStyle/>
          <a:p>
            <a:pPr algn="ctr"/>
            <a:r>
              <a:rPr lang="tr-TR" dirty="0" smtClean="0"/>
              <a:t>Kişilik ve Kişisel Farklılıklar Analizi</a:t>
            </a:r>
            <a:endParaRPr lang="tr-TR" dirty="0"/>
          </a:p>
        </p:txBody>
      </p:sp>
      <p:sp>
        <p:nvSpPr>
          <p:cNvPr id="3" name="İçerik Yer Tutucusu 2"/>
          <p:cNvSpPr>
            <a:spLocks noGrp="1"/>
          </p:cNvSpPr>
          <p:nvPr>
            <p:ph idx="1"/>
          </p:nvPr>
        </p:nvSpPr>
        <p:spPr>
          <a:xfrm>
            <a:off x="223023" y="1438507"/>
            <a:ext cx="11764537" cy="5229922"/>
          </a:xfrm>
        </p:spPr>
        <p:txBody>
          <a:bodyPr/>
          <a:lstStyle/>
          <a:p>
            <a:pPr algn="just"/>
            <a:r>
              <a:rPr lang="tr-TR" dirty="0" smtClean="0"/>
              <a:t>Kişilik bireyin kendisi açısından, fizyolojik, zihinsel ve ruhsal özellikleri hakkındaki bilgisidir. İnsanın başkası açısından kişiliği onun toplum içinde belirli özelliklere ve rollere sahip olmasıdır.</a:t>
            </a:r>
          </a:p>
          <a:p>
            <a:pPr algn="just"/>
            <a:r>
              <a:rPr lang="tr-TR" dirty="0" smtClean="0"/>
              <a:t>Kişiliği belirleyen etkenler:</a:t>
            </a:r>
          </a:p>
          <a:p>
            <a:pPr marL="514350" indent="-514350" algn="just">
              <a:buAutoNum type="alphaLcParenR"/>
            </a:pPr>
            <a:r>
              <a:rPr lang="tr-TR" dirty="0" smtClean="0"/>
              <a:t>Dış Görünüm</a:t>
            </a:r>
          </a:p>
          <a:p>
            <a:pPr marL="514350" indent="-514350" algn="just">
              <a:buAutoNum type="alphaLcParenR"/>
            </a:pPr>
            <a:r>
              <a:rPr lang="tr-TR" dirty="0" smtClean="0"/>
              <a:t>Bireyin faaliyet alanıyla ilgili rolü ve görevi</a:t>
            </a:r>
          </a:p>
          <a:p>
            <a:pPr marL="514350" indent="-514350" algn="just">
              <a:buAutoNum type="alphaLcParenR"/>
            </a:pPr>
            <a:r>
              <a:rPr lang="tr-TR" dirty="0" smtClean="0"/>
              <a:t>Bireyin zeka, enerji, arzu, ahlak ve potansiyel yetenekleri</a:t>
            </a:r>
          </a:p>
          <a:p>
            <a:pPr marL="514350" indent="-514350" algn="just">
              <a:buAutoNum type="alphaLcParenR"/>
            </a:pPr>
            <a:r>
              <a:rPr lang="tr-TR" dirty="0" smtClean="0"/>
              <a:t>Toplumsal özellikler: Toplumun yaşam felsefesi, kültür seviyesi, ahlak anlayışı</a:t>
            </a:r>
          </a:p>
          <a:p>
            <a:pPr marL="0" indent="0" algn="just">
              <a:buNone/>
            </a:pPr>
            <a:endParaRPr lang="tr-TR" dirty="0"/>
          </a:p>
        </p:txBody>
      </p:sp>
    </p:spTree>
    <p:extLst>
      <p:ext uri="{BB962C8B-B14F-4D97-AF65-F5344CB8AC3E}">
        <p14:creationId xmlns:p14="http://schemas.microsoft.com/office/powerpoint/2010/main" val="17507937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2299"/>
          </a:xfrm>
        </p:spPr>
        <p:txBody>
          <a:bodyPr/>
          <a:lstStyle/>
          <a:p>
            <a:pPr algn="ctr"/>
            <a:r>
              <a:rPr lang="tr-TR" dirty="0"/>
              <a:t>Kişilik ve Kişisel Farklılıklar Analizi</a:t>
            </a:r>
          </a:p>
        </p:txBody>
      </p:sp>
      <p:sp>
        <p:nvSpPr>
          <p:cNvPr id="3" name="İçerik Yer Tutucusu 2"/>
          <p:cNvSpPr>
            <a:spLocks noGrp="1"/>
          </p:cNvSpPr>
          <p:nvPr>
            <p:ph idx="1"/>
          </p:nvPr>
        </p:nvSpPr>
        <p:spPr>
          <a:xfrm>
            <a:off x="156117" y="1382751"/>
            <a:ext cx="11853746" cy="5263376"/>
          </a:xfrm>
        </p:spPr>
        <p:txBody>
          <a:bodyPr/>
          <a:lstStyle/>
          <a:p>
            <a:pPr algn="just"/>
            <a:r>
              <a:rPr lang="tr-TR" dirty="0" smtClean="0"/>
              <a:t>Karakter-Kişilik İlişkisi: Karakter çoğu kez insanın kişiliğinde bulunan doğuştan var olan ve çevrenin tesiri ile kuvvetli olarak ortaya çıkan eğilimlerin tümüdür.</a:t>
            </a:r>
          </a:p>
          <a:p>
            <a:pPr algn="just"/>
            <a:r>
              <a:rPr lang="tr-TR" dirty="0" smtClean="0"/>
              <a:t>Kişiliğin ortaya çıkması için insanın ergin yaşa gelmesi, kendini tanıması gerekirken, karakter çocuğun dünyaya gelmesiyle kendini belli eder.</a:t>
            </a:r>
          </a:p>
          <a:p>
            <a:pPr algn="just"/>
            <a:r>
              <a:rPr lang="tr-TR" dirty="0" smtClean="0"/>
              <a:t>Dolayısıyla karakter, kişilik tecelli edene kadar onun dışında; tecelli etiğinde ise onun içindedir.</a:t>
            </a:r>
            <a:endParaRPr lang="tr-TR" dirty="0"/>
          </a:p>
        </p:txBody>
      </p:sp>
    </p:spTree>
    <p:extLst>
      <p:ext uri="{BB962C8B-B14F-4D97-AF65-F5344CB8AC3E}">
        <p14:creationId xmlns:p14="http://schemas.microsoft.com/office/powerpoint/2010/main" val="8770533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05031"/>
          </a:xfrm>
        </p:spPr>
        <p:txBody>
          <a:bodyPr>
            <a:normAutofit fontScale="90000"/>
          </a:bodyPr>
          <a:lstStyle/>
          <a:p>
            <a:pPr algn="ctr"/>
            <a:r>
              <a:rPr lang="tr-TR" dirty="0"/>
              <a:t>Kişilik ve Kişisel Farklılıklar Analizi</a:t>
            </a:r>
          </a:p>
        </p:txBody>
      </p:sp>
      <p:sp>
        <p:nvSpPr>
          <p:cNvPr id="3" name="İçerik Yer Tutucusu 2"/>
          <p:cNvSpPr>
            <a:spLocks noGrp="1"/>
          </p:cNvSpPr>
          <p:nvPr>
            <p:ph idx="1"/>
          </p:nvPr>
        </p:nvSpPr>
        <p:spPr>
          <a:xfrm>
            <a:off x="178419" y="1048215"/>
            <a:ext cx="11775687" cy="5687122"/>
          </a:xfrm>
        </p:spPr>
        <p:txBody>
          <a:bodyPr/>
          <a:lstStyle/>
          <a:p>
            <a:pPr algn="just"/>
            <a:r>
              <a:rPr lang="tr-TR" dirty="0" smtClean="0"/>
              <a:t>Kişiliğin başlıca özellikleri: </a:t>
            </a:r>
          </a:p>
          <a:p>
            <a:pPr marL="514350" indent="-514350" algn="just">
              <a:buAutoNum type="alphaLcParenR"/>
            </a:pPr>
            <a:r>
              <a:rPr lang="tr-TR" dirty="0" smtClean="0"/>
              <a:t>Doğuştan var olan ve sonradan edinilen eğilimlerin bütünüdür</a:t>
            </a:r>
          </a:p>
          <a:p>
            <a:pPr marL="514350" indent="-514350" algn="just">
              <a:buAutoNum type="alphaLcParenR"/>
            </a:pPr>
            <a:r>
              <a:rPr lang="tr-TR" dirty="0" smtClean="0"/>
              <a:t>Kişilik kazanılan bu eğilimlerin düzenlemesidir</a:t>
            </a:r>
          </a:p>
          <a:p>
            <a:pPr marL="514350" indent="-514350" algn="just">
              <a:buAutoNum type="alphaLcParenR"/>
            </a:pPr>
            <a:r>
              <a:rPr lang="tr-TR" dirty="0" smtClean="0"/>
              <a:t>Her kişide farklılık arz eder</a:t>
            </a:r>
          </a:p>
          <a:p>
            <a:pPr marL="514350" indent="-514350" algn="just">
              <a:buAutoNum type="alphaLcParenR"/>
            </a:pPr>
            <a:r>
              <a:rPr lang="tr-TR" dirty="0" smtClean="0"/>
              <a:t>Kişilik bireyin eğilimlerini çevreye uydurur</a:t>
            </a:r>
          </a:p>
          <a:p>
            <a:pPr marL="514350" indent="-514350" algn="just">
              <a:buAutoNum type="alphaLcParenR"/>
            </a:pPr>
            <a:r>
              <a:rPr lang="tr-TR" dirty="0" smtClean="0"/>
              <a:t>Her kişiliğin doğuştan kazanılmış bir tek karakteri vardır ve karakter kişiliğin vazgeçilmez unsurudur.</a:t>
            </a:r>
          </a:p>
        </p:txBody>
      </p:sp>
    </p:spTree>
    <p:extLst>
      <p:ext uri="{BB962C8B-B14F-4D97-AF65-F5344CB8AC3E}">
        <p14:creationId xmlns:p14="http://schemas.microsoft.com/office/powerpoint/2010/main" val="412109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06114"/>
          </a:xfrm>
        </p:spPr>
        <p:txBody>
          <a:bodyPr/>
          <a:lstStyle/>
          <a:p>
            <a:pPr algn="ctr"/>
            <a:r>
              <a:rPr lang="tr-TR" dirty="0" smtClean="0"/>
              <a:t>Algılama Bilgi İşlem Evreleri</a:t>
            </a:r>
            <a:endParaRPr lang="tr-TR" dirty="0"/>
          </a:p>
        </p:txBody>
      </p:sp>
      <p:sp>
        <p:nvSpPr>
          <p:cNvPr id="3" name="İçerik Yer Tutucusu 2"/>
          <p:cNvSpPr>
            <a:spLocks noGrp="1"/>
          </p:cNvSpPr>
          <p:nvPr>
            <p:ph idx="1"/>
          </p:nvPr>
        </p:nvSpPr>
        <p:spPr>
          <a:xfrm>
            <a:off x="289931" y="1427356"/>
            <a:ext cx="11586117" cy="5096107"/>
          </a:xfrm>
        </p:spPr>
        <p:txBody>
          <a:bodyPr/>
          <a:lstStyle/>
          <a:p>
            <a:pPr marL="0" indent="0" algn="just">
              <a:buNone/>
            </a:pPr>
            <a:r>
              <a:rPr lang="tr-TR" dirty="0" smtClean="0"/>
              <a:t>a) </a:t>
            </a:r>
            <a:r>
              <a:rPr lang="tr-TR" u="sng" dirty="0" smtClean="0"/>
              <a:t>Dikkat ve Seçim Mekanizması</a:t>
            </a:r>
            <a:r>
              <a:rPr lang="tr-TR" dirty="0" smtClean="0"/>
              <a:t>: İnsan sürekli bilgi bombardımanına tutulur. Bu çevresel bilgi bombardımanından her birey kendine göre seçim yapar. Bireylerin ve grupların hangi bilgileri dikkate alacağı hangi bilgilerle ilgilenmeyeceği hususu amaçlanarak planlanmış ve kontrol edilmiş faaliyet ve işlemlerle olabilir.</a:t>
            </a:r>
          </a:p>
          <a:p>
            <a:pPr marL="0" indent="0" algn="just">
              <a:buNone/>
            </a:pPr>
            <a:r>
              <a:rPr lang="tr-TR" u="sng" dirty="0" smtClean="0"/>
              <a:t>Bazı hallerde </a:t>
            </a:r>
            <a:r>
              <a:rPr lang="tr-TR" dirty="0" smtClean="0"/>
              <a:t>de bireyler zihinleri başka </a:t>
            </a:r>
            <a:r>
              <a:rPr lang="tr-TR" dirty="0" err="1" smtClean="0"/>
              <a:t>başka</a:t>
            </a:r>
            <a:r>
              <a:rPr lang="tr-TR" dirty="0" smtClean="0"/>
              <a:t> şeylerle meşgulken davranışlarını ilgilendiren ortamlarla ilgili olarak </a:t>
            </a:r>
            <a:r>
              <a:rPr lang="tr-TR" dirty="0" err="1" smtClean="0"/>
              <a:t>seçimsel</a:t>
            </a:r>
            <a:r>
              <a:rPr lang="tr-TR" dirty="0" smtClean="0"/>
              <a:t> algılama ve tutumlarda bulunabilirler.</a:t>
            </a:r>
            <a:endParaRPr lang="tr-TR" dirty="0"/>
          </a:p>
        </p:txBody>
      </p:sp>
    </p:spTree>
    <p:extLst>
      <p:ext uri="{BB962C8B-B14F-4D97-AF65-F5344CB8AC3E}">
        <p14:creationId xmlns:p14="http://schemas.microsoft.com/office/powerpoint/2010/main" val="62848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0719"/>
          </a:xfrm>
        </p:spPr>
        <p:txBody>
          <a:bodyPr/>
          <a:lstStyle/>
          <a:p>
            <a:pPr algn="ctr"/>
            <a:r>
              <a:rPr lang="tr-TR" dirty="0" smtClean="0"/>
              <a:t>Algılama Bilgi İşlem Evreleri</a:t>
            </a:r>
            <a:endParaRPr lang="tr-TR" dirty="0"/>
          </a:p>
        </p:txBody>
      </p:sp>
      <p:sp>
        <p:nvSpPr>
          <p:cNvPr id="3" name="İçerik Yer Tutucusu 2"/>
          <p:cNvSpPr>
            <a:spLocks noGrp="1"/>
          </p:cNvSpPr>
          <p:nvPr>
            <p:ph idx="1"/>
          </p:nvPr>
        </p:nvSpPr>
        <p:spPr>
          <a:xfrm>
            <a:off x="122663" y="1315844"/>
            <a:ext cx="11831444" cy="5374887"/>
          </a:xfrm>
        </p:spPr>
        <p:txBody>
          <a:bodyPr/>
          <a:lstStyle/>
          <a:p>
            <a:pPr marL="0" indent="0" algn="just">
              <a:buNone/>
            </a:pPr>
            <a:r>
              <a:rPr lang="tr-TR" dirty="0" smtClean="0"/>
              <a:t>b) Elde edilen Bilgilerin Zihinde Gruplandırılarak Organize Edilmesi: Bireyin çevreden seçerek kendince filtre ettiği bilgileri anladığı biçimde bir araya getirip gruplamasına zihinsel organizasyon denir.</a:t>
            </a:r>
          </a:p>
          <a:p>
            <a:pPr marL="0" indent="0" algn="just">
              <a:buNone/>
            </a:pPr>
            <a:r>
              <a:rPr lang="tr-TR" dirty="0" smtClean="0"/>
              <a:t>Anlama kavuşturulmuş ya da zihinsel olarak yorumlanmış bilgiler ise bir araya gelerek zihinsel çatıları oluşturur. Bireylerin zihinsel çatıları ise kişisel şema olarak nitelendirilir. </a:t>
            </a:r>
          </a:p>
          <a:p>
            <a:pPr marL="0" indent="0" algn="just">
              <a:buNone/>
            </a:pPr>
            <a:r>
              <a:rPr lang="tr-TR" dirty="0" smtClean="0"/>
              <a:t>Kişisel şemalar benzer nitelik ve özellikteki insanları bu özellikleri bakımından sınıflara ayırarak çeşitli grupların oluşturulmasıdır.</a:t>
            </a:r>
          </a:p>
          <a:p>
            <a:pPr marL="0" indent="0" algn="just">
              <a:buNone/>
            </a:pPr>
            <a:r>
              <a:rPr lang="tr-TR" dirty="0" smtClean="0"/>
              <a:t>Kişisel şemalar sayesinde insanları zihnimizde çeşitli sınıflara ayrılmakta, bir özellik ya da bir grubu oluşturan tüm insanlara mal etmekteyiz. </a:t>
            </a:r>
          </a:p>
          <a:p>
            <a:pPr marL="0" indent="0" algn="just">
              <a:buNone/>
            </a:pPr>
            <a:r>
              <a:rPr lang="tr-TR" u="sng" dirty="0" smtClean="0"/>
              <a:t>İnsanlar zihinlerinde </a:t>
            </a:r>
            <a:r>
              <a:rPr lang="tr-TR" dirty="0" smtClean="0"/>
              <a:t>oluşturdukları kişilik şemalarına göre insanları algılar ve değerlendirir.</a:t>
            </a:r>
            <a:endParaRPr lang="tr-TR" dirty="0"/>
          </a:p>
        </p:txBody>
      </p:sp>
    </p:spTree>
    <p:extLst>
      <p:ext uri="{BB962C8B-B14F-4D97-AF65-F5344CB8AC3E}">
        <p14:creationId xmlns:p14="http://schemas.microsoft.com/office/powerpoint/2010/main" val="365254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9141" y="365125"/>
            <a:ext cx="11296186" cy="783451"/>
          </a:xfrm>
        </p:spPr>
        <p:txBody>
          <a:bodyPr/>
          <a:lstStyle/>
          <a:p>
            <a:pPr algn="ctr"/>
            <a:r>
              <a:rPr lang="tr-TR" dirty="0" smtClean="0"/>
              <a:t>Algılama Bilgi İşlem Evreleri</a:t>
            </a:r>
            <a:endParaRPr lang="tr-TR" dirty="0"/>
          </a:p>
        </p:txBody>
      </p:sp>
      <p:sp>
        <p:nvSpPr>
          <p:cNvPr id="3" name="İçerik Yer Tutucusu 2"/>
          <p:cNvSpPr>
            <a:spLocks noGrp="1"/>
          </p:cNvSpPr>
          <p:nvPr>
            <p:ph idx="1"/>
          </p:nvPr>
        </p:nvSpPr>
        <p:spPr>
          <a:xfrm>
            <a:off x="200721" y="1784195"/>
            <a:ext cx="11786839" cy="4850780"/>
          </a:xfrm>
        </p:spPr>
        <p:txBody>
          <a:bodyPr/>
          <a:lstStyle/>
          <a:p>
            <a:pPr marL="0" indent="0" algn="just">
              <a:buNone/>
            </a:pPr>
            <a:r>
              <a:rPr lang="tr-TR" u="sng" dirty="0" smtClean="0"/>
              <a:t>İnsanlar yaşlarına ırklarına</a:t>
            </a:r>
            <a:r>
              <a:rPr lang="tr-TR" dirty="0" smtClean="0"/>
              <a:t>, mesleklerine göre sınıflandırılıyorsa bu basmakalıp (</a:t>
            </a:r>
            <a:r>
              <a:rPr lang="tr-TR" dirty="0" err="1" smtClean="0"/>
              <a:t>stereotip</a:t>
            </a:r>
            <a:r>
              <a:rPr lang="tr-TR" dirty="0" smtClean="0"/>
              <a:t>) sınıflandırmadır.</a:t>
            </a:r>
          </a:p>
          <a:p>
            <a:pPr marL="0" indent="0" algn="just">
              <a:buNone/>
            </a:pPr>
            <a:r>
              <a:rPr lang="tr-TR" u="sng" dirty="0" smtClean="0"/>
              <a:t>Kişisel sınıflandırmadaki </a:t>
            </a:r>
            <a:r>
              <a:rPr lang="tr-TR" dirty="0" smtClean="0"/>
              <a:t>bir diğer modelde örnek model (prototip)’</a:t>
            </a:r>
            <a:r>
              <a:rPr lang="tr-TR" dirty="0" err="1" smtClean="0"/>
              <a:t>dir</a:t>
            </a:r>
            <a:r>
              <a:rPr lang="tr-TR" dirty="0" smtClean="0"/>
              <a:t>. Örnek model insan zihninde çeşitli özellikleri belirlenen başka bir ifadeyle standart bir ürün, insan veya eşyadır. Birey kişileri, çevreden algıladığı ve zihninde oluşturduğu bu şemaya göre sınıflandırır.</a:t>
            </a:r>
          </a:p>
          <a:p>
            <a:pPr marL="0" indent="0" algn="just">
              <a:buNone/>
            </a:pPr>
            <a:r>
              <a:rPr lang="tr-TR" u="sng" dirty="0" smtClean="0"/>
              <a:t>Ayrıca bireyin </a:t>
            </a:r>
            <a:r>
              <a:rPr lang="tr-TR" dirty="0" smtClean="0"/>
              <a:t>karşılaştığı bir durumla ve sorunla ilgili olarak buna uygun olayları ve faaliyetleri zihninde sıralı bir biçimde oluşturmasına da düzen şeması denir.</a:t>
            </a:r>
            <a:endParaRPr lang="tr-TR" dirty="0"/>
          </a:p>
        </p:txBody>
      </p:sp>
    </p:spTree>
    <p:extLst>
      <p:ext uri="{BB962C8B-B14F-4D97-AF65-F5344CB8AC3E}">
        <p14:creationId xmlns:p14="http://schemas.microsoft.com/office/powerpoint/2010/main" val="833794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966" y="365125"/>
            <a:ext cx="11887200" cy="973021"/>
          </a:xfrm>
        </p:spPr>
        <p:txBody>
          <a:bodyPr/>
          <a:lstStyle/>
          <a:p>
            <a:pPr algn="ctr"/>
            <a:r>
              <a:rPr lang="tr-TR" dirty="0" smtClean="0"/>
              <a:t>Algılama Bilgi İşlem Evreleri</a:t>
            </a:r>
            <a:endParaRPr lang="tr-TR" dirty="0"/>
          </a:p>
        </p:txBody>
      </p:sp>
      <p:sp>
        <p:nvSpPr>
          <p:cNvPr id="3" name="İçerik Yer Tutucusu 2"/>
          <p:cNvSpPr>
            <a:spLocks noGrp="1"/>
          </p:cNvSpPr>
          <p:nvPr>
            <p:ph idx="1"/>
          </p:nvPr>
        </p:nvSpPr>
        <p:spPr>
          <a:xfrm>
            <a:off x="144966" y="1338146"/>
            <a:ext cx="11887200" cy="5296830"/>
          </a:xfrm>
        </p:spPr>
        <p:txBody>
          <a:bodyPr/>
          <a:lstStyle/>
          <a:p>
            <a:pPr algn="just"/>
            <a:r>
              <a:rPr lang="tr-TR" dirty="0" smtClean="0"/>
              <a:t>Zihinsel organizasyon ilkeleri: Algılama sürecince bireyin çevreden edindiği görsel uyarı ve bilgileri organize ederken belirli ilkelere dayanır. Bu ilkeler; Farklılık İlkesi, Gruplama İlkesi ve Tamamlama İlkesidir.</a:t>
            </a:r>
          </a:p>
          <a:p>
            <a:pPr algn="just"/>
            <a:r>
              <a:rPr lang="tr-TR" dirty="0" smtClean="0"/>
              <a:t>Farklılık İlkesi: Belirli bir zeminde bulunan bir şeklin çeşitli bireyler tarafından değişik özelliklerini anlamlı hale getirilmesidir. Her birey bu şekle aynı anlamı vermemektedir.</a:t>
            </a:r>
            <a:endParaRPr lang="tr-TR" dirty="0"/>
          </a:p>
        </p:txBody>
      </p:sp>
    </p:spTree>
    <p:extLst>
      <p:ext uri="{BB962C8B-B14F-4D97-AF65-F5344CB8AC3E}">
        <p14:creationId xmlns:p14="http://schemas.microsoft.com/office/powerpoint/2010/main" val="1394495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693" y="319177"/>
            <a:ext cx="11309231" cy="6349042"/>
          </a:xfrm>
        </p:spPr>
      </p:pic>
    </p:spTree>
    <p:extLst>
      <p:ext uri="{BB962C8B-B14F-4D97-AF65-F5344CB8AC3E}">
        <p14:creationId xmlns:p14="http://schemas.microsoft.com/office/powerpoint/2010/main" val="27512888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1434</Words>
  <Application>Microsoft Office PowerPoint</Application>
  <PresentationFormat>Geniş ekran</PresentationFormat>
  <Paragraphs>99</Paragraphs>
  <Slides>44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44</vt:i4>
      </vt:variant>
    </vt:vector>
  </HeadingPairs>
  <TitlesOfParts>
    <vt:vector size="48" baseType="lpstr">
      <vt:lpstr>Arial</vt:lpstr>
      <vt:lpstr>Calibri</vt:lpstr>
      <vt:lpstr>Calibri Light</vt:lpstr>
      <vt:lpstr>Office Teması</vt:lpstr>
      <vt:lpstr>ALGILAMA VE ATFETME SÜREÇLERİ</vt:lpstr>
      <vt:lpstr>PowerPoint Sunusu</vt:lpstr>
      <vt:lpstr>ALGILAMA VE ATFETME SÜREÇLERİ</vt:lpstr>
      <vt:lpstr>Algılama Bilgi İşlem Evreleri</vt:lpstr>
      <vt:lpstr>Algılama Bilgi İşlem Evreleri</vt:lpstr>
      <vt:lpstr>Algılama Bilgi İşlem Evreleri</vt:lpstr>
      <vt:lpstr>Algılama Bilgi İşlem Evreleri</vt:lpstr>
      <vt:lpstr>Algılama Bilgi İşlem Evreleri</vt:lpstr>
      <vt:lpstr>PowerPoint Sunusu</vt:lpstr>
      <vt:lpstr>PowerPoint Sunusu</vt:lpstr>
      <vt:lpstr>PowerPoint Sunusu</vt:lpstr>
      <vt:lpstr>PowerPoint Sunusu</vt:lpstr>
      <vt:lpstr>PowerPoint Sunusu</vt:lpstr>
      <vt:lpstr>PowerPoint Sunusu</vt:lpstr>
      <vt:lpstr>PowerPoint Sunusu</vt:lpstr>
      <vt:lpstr>Zihinsel organizasyon ilkeleri</vt:lpstr>
      <vt:lpstr>PowerPoint Sunusu</vt:lpstr>
      <vt:lpstr>PowerPoint Sunusu</vt:lpstr>
      <vt:lpstr>PowerPoint Sunusu</vt:lpstr>
      <vt:lpstr>PowerPoint Sunusu</vt:lpstr>
      <vt:lpstr>PowerPoint Sunusu</vt:lpstr>
      <vt:lpstr>PowerPoint Sunusu</vt:lpstr>
      <vt:lpstr>Zihinsel organizasyon ilkeleri</vt:lpstr>
      <vt:lpstr>PowerPoint Sunusu</vt:lpstr>
      <vt:lpstr>PowerPoint Sunusu</vt:lpstr>
      <vt:lpstr>PowerPoint Sunusu</vt:lpstr>
      <vt:lpstr>PowerPoint Sunusu</vt:lpstr>
      <vt:lpstr>PowerPoint Sunusu</vt:lpstr>
      <vt:lpstr>Zihinsel organizasyon ilkeleri</vt:lpstr>
      <vt:lpstr>PowerPoint Sunusu</vt:lpstr>
      <vt:lpstr>PowerPoint Sunusu</vt:lpstr>
      <vt:lpstr>PowerPoint Sunusu</vt:lpstr>
      <vt:lpstr>Algılama Bilgi İşlem Evreleri</vt:lpstr>
      <vt:lpstr>Algılama Bilgi İşlem Evreleri</vt:lpstr>
      <vt:lpstr>Algılama Sürecinde Yanılgılar ve Çarptırmalar</vt:lpstr>
      <vt:lpstr>Algılama Sürecinde Yanılgılar ve Çarptırmalar</vt:lpstr>
      <vt:lpstr>Algılama Sürecinde Yanılgılar ve Çarptırmalar</vt:lpstr>
      <vt:lpstr>Atfetme</vt:lpstr>
      <vt:lpstr>Atfetme</vt:lpstr>
      <vt:lpstr>Atfetme</vt:lpstr>
      <vt:lpstr>Atfetme Hataları</vt:lpstr>
      <vt:lpstr>Kişilik ve Kişisel Farklılıklar Analizi</vt:lpstr>
      <vt:lpstr>Kişilik ve Kişisel Farklılıklar Analizi</vt:lpstr>
      <vt:lpstr>Kişilik ve Kişisel Farklılıklar Analizi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ALGILAMA VE ATFETME SÜREÇLERİ</dc:title>
  <dc:creator>Emrah</dc:creator>
  <cp:lastModifiedBy>Fujitsu</cp:lastModifiedBy>
  <cp:revision>57</cp:revision>
  <dcterms:created xsi:type="dcterms:W3CDTF">2018-03-14T14:45:42Z</dcterms:created>
  <dcterms:modified xsi:type="dcterms:W3CDTF">2024-03-29T08:07:42Z</dcterms:modified>
</cp:coreProperties>
</file>