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6"/>
  </p:notesMasterIdLst>
  <p:handoutMasterIdLst>
    <p:handoutMasterId r:id="rId37"/>
  </p:handoutMasterIdLst>
  <p:sldIdLst>
    <p:sldId id="325" r:id="rId2"/>
    <p:sldId id="326" r:id="rId3"/>
    <p:sldId id="327" r:id="rId4"/>
    <p:sldId id="328" r:id="rId5"/>
    <p:sldId id="329" r:id="rId6"/>
    <p:sldId id="330" r:id="rId7"/>
    <p:sldId id="354"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4" r:id="rId21"/>
    <p:sldId id="346" r:id="rId22"/>
    <p:sldId id="345" r:id="rId23"/>
    <p:sldId id="347" r:id="rId24"/>
    <p:sldId id="348" r:id="rId25"/>
    <p:sldId id="349" r:id="rId26"/>
    <p:sldId id="350" r:id="rId27"/>
    <p:sldId id="351" r:id="rId28"/>
    <p:sldId id="352" r:id="rId29"/>
    <p:sldId id="353" r:id="rId30"/>
    <p:sldId id="355" r:id="rId31"/>
    <p:sldId id="356" r:id="rId32"/>
    <p:sldId id="357" r:id="rId33"/>
    <p:sldId id="363" r:id="rId34"/>
    <p:sldId id="364" r:id="rId35"/>
  </p:sldIdLst>
  <p:sldSz cx="9144000" cy="6858000" type="screen4x3"/>
  <p:notesSz cx="7150100" cy="9448800"/>
  <p:defaultTextStyle>
    <a:defPPr>
      <a:defRPr lang="en-US"/>
    </a:defPPr>
    <a:lvl1pPr algn="l" rtl="0" fontAlgn="base">
      <a:spcBef>
        <a:spcPct val="0"/>
      </a:spcBef>
      <a:spcAft>
        <a:spcPct val="0"/>
      </a:spcAft>
      <a:defRPr sz="13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3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3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3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3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3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3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3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3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76">
          <p15:clr>
            <a:srgbClr val="A4A3A4"/>
          </p15:clr>
        </p15:guide>
        <p15:guide id="2" pos="22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CC00"/>
    <a:srgbClr val="0000FF"/>
    <a:srgbClr val="FFFFFF"/>
    <a:srgbClr val="0033CC"/>
    <a:srgbClr val="006699"/>
    <a:srgbClr val="3366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4" autoAdjust="0"/>
    <p:restoredTop sz="94660"/>
  </p:normalViewPr>
  <p:slideViewPr>
    <p:cSldViewPr snapToGrid="0">
      <p:cViewPr varScale="1">
        <p:scale>
          <a:sx n="78" d="100"/>
          <a:sy n="78" d="100"/>
        </p:scale>
        <p:origin x="7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7" d="100"/>
          <a:sy n="57" d="100"/>
        </p:scale>
        <p:origin x="-1884" y="-96"/>
      </p:cViewPr>
      <p:guideLst>
        <p:guide orient="horz" pos="2976"/>
        <p:guide pos="2252"/>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hdr" sz="quarter"/>
          </p:nvPr>
        </p:nvSpPr>
        <p:spPr bwMode="auto">
          <a:xfrm>
            <a:off x="0" y="0"/>
            <a:ext cx="30988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851" tIns="47425" rIns="94851" bIns="47425" numCol="1" anchor="t" anchorCtr="0" compatLnSpc="1">
            <a:prstTxWarp prst="textNoShape">
              <a:avLst/>
            </a:prstTxWarp>
          </a:bodyPr>
          <a:lstStyle>
            <a:lvl1pPr defTabSz="947738">
              <a:defRPr sz="1200">
                <a:ea typeface="+mn-ea"/>
                <a:cs typeface="+mn-cs"/>
              </a:defRPr>
            </a:lvl1pPr>
          </a:lstStyle>
          <a:p>
            <a:pPr>
              <a:defRPr/>
            </a:pPr>
            <a:endParaRPr lang="en-US"/>
          </a:p>
        </p:txBody>
      </p:sp>
      <p:sp>
        <p:nvSpPr>
          <p:cNvPr id="414723" name="Rectangle 3"/>
          <p:cNvSpPr>
            <a:spLocks noGrp="1" noChangeArrowheads="1"/>
          </p:cNvSpPr>
          <p:nvPr>
            <p:ph type="dt" sz="quarter" idx="1"/>
          </p:nvPr>
        </p:nvSpPr>
        <p:spPr bwMode="auto">
          <a:xfrm>
            <a:off x="4049713" y="0"/>
            <a:ext cx="30988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851" tIns="47425" rIns="94851" bIns="47425" numCol="1" anchor="t" anchorCtr="0" compatLnSpc="1">
            <a:prstTxWarp prst="textNoShape">
              <a:avLst/>
            </a:prstTxWarp>
          </a:bodyPr>
          <a:lstStyle>
            <a:lvl1pPr algn="r" defTabSz="947738">
              <a:defRPr sz="1200">
                <a:ea typeface="+mn-ea"/>
                <a:cs typeface="+mn-cs"/>
              </a:defRPr>
            </a:lvl1pPr>
          </a:lstStyle>
          <a:p>
            <a:pPr>
              <a:defRPr/>
            </a:pPr>
            <a:endParaRPr lang="en-US"/>
          </a:p>
        </p:txBody>
      </p:sp>
      <p:sp>
        <p:nvSpPr>
          <p:cNvPr id="414724" name="Rectangle 4"/>
          <p:cNvSpPr>
            <a:spLocks noGrp="1" noChangeArrowheads="1"/>
          </p:cNvSpPr>
          <p:nvPr>
            <p:ph type="ftr" sz="quarter" idx="2"/>
          </p:nvPr>
        </p:nvSpPr>
        <p:spPr bwMode="auto">
          <a:xfrm>
            <a:off x="0" y="8974138"/>
            <a:ext cx="30988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851" tIns="47425" rIns="94851" bIns="47425" numCol="1" anchor="b" anchorCtr="0" compatLnSpc="1">
            <a:prstTxWarp prst="textNoShape">
              <a:avLst/>
            </a:prstTxWarp>
          </a:bodyPr>
          <a:lstStyle>
            <a:lvl1pPr defTabSz="947738">
              <a:defRPr sz="1200">
                <a:ea typeface="+mn-ea"/>
                <a:cs typeface="+mn-cs"/>
              </a:defRPr>
            </a:lvl1pPr>
          </a:lstStyle>
          <a:p>
            <a:pPr>
              <a:defRPr/>
            </a:pPr>
            <a:endParaRPr lang="en-US"/>
          </a:p>
        </p:txBody>
      </p:sp>
      <p:sp>
        <p:nvSpPr>
          <p:cNvPr id="414725" name="Rectangle 5"/>
          <p:cNvSpPr>
            <a:spLocks noGrp="1" noChangeArrowheads="1"/>
          </p:cNvSpPr>
          <p:nvPr>
            <p:ph type="sldNum" sz="quarter" idx="3"/>
          </p:nvPr>
        </p:nvSpPr>
        <p:spPr bwMode="auto">
          <a:xfrm>
            <a:off x="4049713" y="8974138"/>
            <a:ext cx="30988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851" tIns="47425" rIns="94851" bIns="47425" numCol="1" anchor="b" anchorCtr="0" compatLnSpc="1">
            <a:prstTxWarp prst="textNoShape">
              <a:avLst/>
            </a:prstTxWarp>
          </a:bodyPr>
          <a:lstStyle>
            <a:lvl1pPr algn="r" defTabSz="947738">
              <a:defRPr sz="1200">
                <a:cs typeface="+mn-cs"/>
              </a:defRPr>
            </a:lvl1pPr>
          </a:lstStyle>
          <a:p>
            <a:pPr>
              <a:defRPr/>
            </a:pPr>
            <a:fld id="{D9D3B27F-F96A-974E-B878-963D486DC870}" type="slidenum">
              <a:rPr lang="en-US"/>
              <a:pPr>
                <a:defRPr/>
              </a:pPr>
              <a:t>‹#›</a:t>
            </a:fld>
            <a:endParaRPr lang="en-US"/>
          </a:p>
        </p:txBody>
      </p:sp>
    </p:spTree>
    <p:extLst>
      <p:ext uri="{BB962C8B-B14F-4D97-AF65-F5344CB8AC3E}">
        <p14:creationId xmlns:p14="http://schemas.microsoft.com/office/powerpoint/2010/main" val="3156281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988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851" tIns="47425" rIns="94851" bIns="47425" numCol="1" anchor="t" anchorCtr="0" compatLnSpc="1">
            <a:prstTxWarp prst="textNoShape">
              <a:avLst/>
            </a:prstTxWarp>
          </a:bodyPr>
          <a:lstStyle>
            <a:lvl1pPr defTabSz="947738">
              <a:defRPr sz="1200">
                <a:ea typeface="+mn-ea"/>
                <a:cs typeface="+mn-cs"/>
              </a:defRPr>
            </a:lvl1pPr>
          </a:lstStyle>
          <a:p>
            <a:pPr>
              <a:defRPr/>
            </a:pPr>
            <a:endParaRPr lang="en-US"/>
          </a:p>
        </p:txBody>
      </p:sp>
      <p:sp>
        <p:nvSpPr>
          <p:cNvPr id="68611" name="Rectangle 3"/>
          <p:cNvSpPr>
            <a:spLocks noGrp="1" noChangeArrowheads="1"/>
          </p:cNvSpPr>
          <p:nvPr>
            <p:ph type="dt" idx="1"/>
          </p:nvPr>
        </p:nvSpPr>
        <p:spPr bwMode="auto">
          <a:xfrm>
            <a:off x="4049713" y="0"/>
            <a:ext cx="30988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851" tIns="47425" rIns="94851" bIns="47425" numCol="1" anchor="t" anchorCtr="0" compatLnSpc="1">
            <a:prstTxWarp prst="textNoShape">
              <a:avLst/>
            </a:prstTxWarp>
          </a:bodyPr>
          <a:lstStyle>
            <a:lvl1pPr algn="r" defTabSz="947738">
              <a:defRPr sz="1200">
                <a:ea typeface="+mn-ea"/>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212850" y="708025"/>
            <a:ext cx="4724400" cy="35433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68613" name="Rectangle 5"/>
          <p:cNvSpPr>
            <a:spLocks noGrp="1" noChangeArrowheads="1"/>
          </p:cNvSpPr>
          <p:nvPr>
            <p:ph type="body" sz="quarter" idx="3"/>
          </p:nvPr>
        </p:nvSpPr>
        <p:spPr bwMode="auto">
          <a:xfrm>
            <a:off x="714375" y="4487863"/>
            <a:ext cx="5721350" cy="4252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851" tIns="47425" rIns="94851" bIns="474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6"/>
          <p:cNvSpPr>
            <a:spLocks noGrp="1" noChangeArrowheads="1"/>
          </p:cNvSpPr>
          <p:nvPr>
            <p:ph type="ftr" sz="quarter" idx="4"/>
          </p:nvPr>
        </p:nvSpPr>
        <p:spPr bwMode="auto">
          <a:xfrm>
            <a:off x="0" y="8974138"/>
            <a:ext cx="30988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851" tIns="47425" rIns="94851" bIns="47425" numCol="1" anchor="b" anchorCtr="0" compatLnSpc="1">
            <a:prstTxWarp prst="textNoShape">
              <a:avLst/>
            </a:prstTxWarp>
          </a:bodyPr>
          <a:lstStyle>
            <a:lvl1pPr defTabSz="947738">
              <a:defRPr sz="1200">
                <a:ea typeface="+mn-ea"/>
                <a:cs typeface="+mn-cs"/>
              </a:defRPr>
            </a:lvl1pPr>
          </a:lstStyle>
          <a:p>
            <a:pPr>
              <a:defRPr/>
            </a:pPr>
            <a:endParaRPr lang="en-US"/>
          </a:p>
        </p:txBody>
      </p:sp>
      <p:sp>
        <p:nvSpPr>
          <p:cNvPr id="68615" name="Rectangle 7"/>
          <p:cNvSpPr>
            <a:spLocks noGrp="1" noChangeArrowheads="1"/>
          </p:cNvSpPr>
          <p:nvPr>
            <p:ph type="sldNum" sz="quarter" idx="5"/>
          </p:nvPr>
        </p:nvSpPr>
        <p:spPr bwMode="auto">
          <a:xfrm>
            <a:off x="4049713" y="8974138"/>
            <a:ext cx="30988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851" tIns="47425" rIns="94851" bIns="47425" numCol="1" anchor="b" anchorCtr="0" compatLnSpc="1">
            <a:prstTxWarp prst="textNoShape">
              <a:avLst/>
            </a:prstTxWarp>
          </a:bodyPr>
          <a:lstStyle>
            <a:lvl1pPr algn="r" defTabSz="947738">
              <a:defRPr sz="1200">
                <a:cs typeface="+mn-cs"/>
              </a:defRPr>
            </a:lvl1pPr>
          </a:lstStyle>
          <a:p>
            <a:pPr>
              <a:defRPr/>
            </a:pPr>
            <a:fld id="{817D9B24-BB3B-1E48-8325-7C1B1DEA300E}" type="slidenum">
              <a:rPr lang="en-US"/>
              <a:pPr>
                <a:defRPr/>
              </a:pPr>
              <a:t>‹#›</a:t>
            </a:fld>
            <a:endParaRPr lang="en-US"/>
          </a:p>
        </p:txBody>
      </p:sp>
    </p:spTree>
    <p:extLst>
      <p:ext uri="{BB962C8B-B14F-4D97-AF65-F5344CB8AC3E}">
        <p14:creationId xmlns:p14="http://schemas.microsoft.com/office/powerpoint/2010/main" val="2698187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9"/>
          <p:cNvSpPr>
            <a:spLocks noGrp="1" noChangeArrowheads="1"/>
          </p:cNvSpPr>
          <p:nvPr>
            <p:ph type="dt" sz="half" idx="10"/>
          </p:nvPr>
        </p:nvSpPr>
        <p:spPr>
          <a:ln/>
        </p:spPr>
        <p:txBody>
          <a:bodyPr/>
          <a:lstStyle>
            <a:lvl1pPr>
              <a:defRPr/>
            </a:lvl1pPr>
          </a:lstStyle>
          <a:p>
            <a:pPr>
              <a:defRPr/>
            </a:pPr>
            <a:fld id="{B79242DD-4BE6-9B48-8B68-34684B7D831C}" type="datetime1">
              <a:rPr lang="tr-TR"/>
              <a:pPr>
                <a:defRPr/>
              </a:pPr>
              <a:t>5.03.2018</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a:t>ASPRS 2005</a:t>
            </a:r>
          </a:p>
        </p:txBody>
      </p:sp>
      <p:sp>
        <p:nvSpPr>
          <p:cNvPr id="6" name="Rectangle 17"/>
          <p:cNvSpPr>
            <a:spLocks noGrp="1" noChangeArrowheads="1"/>
          </p:cNvSpPr>
          <p:nvPr>
            <p:ph type="sldNum" sz="quarter" idx="12"/>
          </p:nvPr>
        </p:nvSpPr>
        <p:spPr>
          <a:ln/>
        </p:spPr>
        <p:txBody>
          <a:bodyPr/>
          <a:lstStyle>
            <a:lvl1pPr>
              <a:defRPr/>
            </a:lvl1pPr>
          </a:lstStyle>
          <a:p>
            <a:pPr>
              <a:defRPr/>
            </a:pPr>
            <a:fld id="{F60D88FC-49CD-8E4F-9464-A91F8E536199}" type="slidenum">
              <a:rPr lang="en-US"/>
              <a:pPr>
                <a:defRPr/>
              </a:pPr>
              <a:t>‹#›</a:t>
            </a:fld>
            <a:endParaRPr lang="en-US"/>
          </a:p>
        </p:txBody>
      </p:sp>
    </p:spTree>
    <p:extLst>
      <p:ext uri="{BB962C8B-B14F-4D97-AF65-F5344CB8AC3E}">
        <p14:creationId xmlns:p14="http://schemas.microsoft.com/office/powerpoint/2010/main" val="260245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9"/>
          <p:cNvSpPr>
            <a:spLocks noGrp="1" noChangeArrowheads="1"/>
          </p:cNvSpPr>
          <p:nvPr>
            <p:ph type="dt" sz="half" idx="10"/>
          </p:nvPr>
        </p:nvSpPr>
        <p:spPr>
          <a:ln/>
        </p:spPr>
        <p:txBody>
          <a:bodyPr/>
          <a:lstStyle>
            <a:lvl1pPr>
              <a:defRPr/>
            </a:lvl1pPr>
          </a:lstStyle>
          <a:p>
            <a:pPr>
              <a:defRPr/>
            </a:pPr>
            <a:fld id="{67ED50C6-FB3B-174F-A972-A699A51CF086}" type="datetime1">
              <a:rPr lang="tr-TR"/>
              <a:pPr>
                <a:defRPr/>
              </a:pPr>
              <a:t>5.03.2018</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a:t>ASPRS 2005</a:t>
            </a:r>
          </a:p>
        </p:txBody>
      </p:sp>
      <p:sp>
        <p:nvSpPr>
          <p:cNvPr id="6" name="Rectangle 17"/>
          <p:cNvSpPr>
            <a:spLocks noGrp="1" noChangeArrowheads="1"/>
          </p:cNvSpPr>
          <p:nvPr>
            <p:ph type="sldNum" sz="quarter" idx="12"/>
          </p:nvPr>
        </p:nvSpPr>
        <p:spPr>
          <a:ln/>
        </p:spPr>
        <p:txBody>
          <a:bodyPr/>
          <a:lstStyle>
            <a:lvl1pPr>
              <a:defRPr/>
            </a:lvl1pPr>
          </a:lstStyle>
          <a:p>
            <a:pPr>
              <a:defRPr/>
            </a:pPr>
            <a:fld id="{42929E08-1A21-DA40-8707-93D6022B219F}" type="slidenum">
              <a:rPr lang="en-US"/>
              <a:pPr>
                <a:defRPr/>
              </a:pPr>
              <a:t>‹#›</a:t>
            </a:fld>
            <a:endParaRPr lang="en-US"/>
          </a:p>
        </p:txBody>
      </p:sp>
    </p:spTree>
    <p:extLst>
      <p:ext uri="{BB962C8B-B14F-4D97-AF65-F5344CB8AC3E}">
        <p14:creationId xmlns:p14="http://schemas.microsoft.com/office/powerpoint/2010/main" val="44968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43700" y="277813"/>
            <a:ext cx="1943100" cy="5853112"/>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914400" y="277813"/>
            <a:ext cx="56769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9"/>
          <p:cNvSpPr>
            <a:spLocks noGrp="1" noChangeArrowheads="1"/>
          </p:cNvSpPr>
          <p:nvPr>
            <p:ph type="dt" sz="half" idx="10"/>
          </p:nvPr>
        </p:nvSpPr>
        <p:spPr>
          <a:ln/>
        </p:spPr>
        <p:txBody>
          <a:bodyPr/>
          <a:lstStyle>
            <a:lvl1pPr>
              <a:defRPr/>
            </a:lvl1pPr>
          </a:lstStyle>
          <a:p>
            <a:pPr>
              <a:defRPr/>
            </a:pPr>
            <a:fld id="{2CEE8A09-DC9B-FB43-B0A3-DCA8EEA35A07}" type="datetime1">
              <a:rPr lang="tr-TR"/>
              <a:pPr>
                <a:defRPr/>
              </a:pPr>
              <a:t>5.03.2018</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a:t>ASPRS 2005</a:t>
            </a:r>
          </a:p>
        </p:txBody>
      </p:sp>
      <p:sp>
        <p:nvSpPr>
          <p:cNvPr id="6" name="Rectangle 17"/>
          <p:cNvSpPr>
            <a:spLocks noGrp="1" noChangeArrowheads="1"/>
          </p:cNvSpPr>
          <p:nvPr>
            <p:ph type="sldNum" sz="quarter" idx="12"/>
          </p:nvPr>
        </p:nvSpPr>
        <p:spPr>
          <a:ln/>
        </p:spPr>
        <p:txBody>
          <a:bodyPr/>
          <a:lstStyle>
            <a:lvl1pPr>
              <a:defRPr/>
            </a:lvl1pPr>
          </a:lstStyle>
          <a:p>
            <a:pPr>
              <a:defRPr/>
            </a:pPr>
            <a:fld id="{E9C91CD8-AE70-C442-8013-DE462068F56D}" type="slidenum">
              <a:rPr lang="en-US"/>
              <a:pPr>
                <a:defRPr/>
              </a:pPr>
              <a:t>‹#›</a:t>
            </a:fld>
            <a:endParaRPr lang="en-US"/>
          </a:p>
        </p:txBody>
      </p:sp>
    </p:spTree>
    <p:extLst>
      <p:ext uri="{BB962C8B-B14F-4D97-AF65-F5344CB8AC3E}">
        <p14:creationId xmlns:p14="http://schemas.microsoft.com/office/powerpoint/2010/main" val="41891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7813"/>
            <a:ext cx="7772400"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914400" y="1600200"/>
            <a:ext cx="38100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876800" y="1600200"/>
            <a:ext cx="38100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876800" y="3941763"/>
            <a:ext cx="38100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9"/>
          <p:cNvSpPr>
            <a:spLocks noGrp="1" noChangeArrowheads="1"/>
          </p:cNvSpPr>
          <p:nvPr>
            <p:ph type="dt" sz="half" idx="10"/>
          </p:nvPr>
        </p:nvSpPr>
        <p:spPr>
          <a:ln/>
        </p:spPr>
        <p:txBody>
          <a:bodyPr/>
          <a:lstStyle>
            <a:lvl1pPr>
              <a:defRPr/>
            </a:lvl1pPr>
          </a:lstStyle>
          <a:p>
            <a:pPr>
              <a:defRPr/>
            </a:pPr>
            <a:fld id="{E2F9B73C-17B3-E047-9D7B-DCB72989F2B0}" type="datetime1">
              <a:rPr lang="tr-TR"/>
              <a:pPr>
                <a:defRPr/>
              </a:pPr>
              <a:t>5.03.2018</a:t>
            </a:fld>
            <a:endParaRPr lang="en-US"/>
          </a:p>
        </p:txBody>
      </p:sp>
      <p:sp>
        <p:nvSpPr>
          <p:cNvPr id="7" name="Rectangle 10"/>
          <p:cNvSpPr>
            <a:spLocks noGrp="1" noChangeArrowheads="1"/>
          </p:cNvSpPr>
          <p:nvPr>
            <p:ph type="ftr" sz="quarter" idx="11"/>
          </p:nvPr>
        </p:nvSpPr>
        <p:spPr>
          <a:ln/>
        </p:spPr>
        <p:txBody>
          <a:bodyPr/>
          <a:lstStyle>
            <a:lvl1pPr>
              <a:defRPr/>
            </a:lvl1pPr>
          </a:lstStyle>
          <a:p>
            <a:pPr>
              <a:defRPr/>
            </a:pPr>
            <a:r>
              <a:rPr lang="en-US"/>
              <a:t>ASPRS 2005</a:t>
            </a:r>
          </a:p>
        </p:txBody>
      </p:sp>
      <p:sp>
        <p:nvSpPr>
          <p:cNvPr id="8" name="Rectangle 17"/>
          <p:cNvSpPr>
            <a:spLocks noGrp="1" noChangeArrowheads="1"/>
          </p:cNvSpPr>
          <p:nvPr>
            <p:ph type="sldNum" sz="quarter" idx="12"/>
          </p:nvPr>
        </p:nvSpPr>
        <p:spPr>
          <a:ln/>
        </p:spPr>
        <p:txBody>
          <a:bodyPr/>
          <a:lstStyle>
            <a:lvl1pPr>
              <a:defRPr/>
            </a:lvl1pPr>
          </a:lstStyle>
          <a:p>
            <a:pPr>
              <a:defRPr/>
            </a:pPr>
            <a:fld id="{AD278C3E-80BF-184A-B08A-31E39F1679DF}" type="slidenum">
              <a:rPr lang="en-US"/>
              <a:pPr>
                <a:defRPr/>
              </a:pPr>
              <a:t>‹#›</a:t>
            </a:fld>
            <a:endParaRPr lang="en-US"/>
          </a:p>
        </p:txBody>
      </p:sp>
    </p:spTree>
    <p:extLst>
      <p:ext uri="{BB962C8B-B14F-4D97-AF65-F5344CB8AC3E}">
        <p14:creationId xmlns:p14="http://schemas.microsoft.com/office/powerpoint/2010/main" val="312754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9"/>
          <p:cNvSpPr>
            <a:spLocks noGrp="1" noChangeArrowheads="1"/>
          </p:cNvSpPr>
          <p:nvPr>
            <p:ph type="dt" sz="half" idx="10"/>
          </p:nvPr>
        </p:nvSpPr>
        <p:spPr>
          <a:ln/>
        </p:spPr>
        <p:txBody>
          <a:bodyPr/>
          <a:lstStyle>
            <a:lvl1pPr>
              <a:defRPr/>
            </a:lvl1pPr>
          </a:lstStyle>
          <a:p>
            <a:pPr>
              <a:defRPr/>
            </a:pPr>
            <a:fld id="{EB975C0E-731A-0240-90ED-11FDEA05E208}" type="datetime1">
              <a:rPr lang="tr-TR"/>
              <a:pPr>
                <a:defRPr/>
              </a:pPr>
              <a:t>5.03.2018</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a:t>ASPRS 2005</a:t>
            </a:r>
          </a:p>
        </p:txBody>
      </p:sp>
      <p:sp>
        <p:nvSpPr>
          <p:cNvPr id="6" name="Rectangle 17"/>
          <p:cNvSpPr>
            <a:spLocks noGrp="1" noChangeArrowheads="1"/>
          </p:cNvSpPr>
          <p:nvPr>
            <p:ph type="sldNum" sz="quarter" idx="12"/>
          </p:nvPr>
        </p:nvSpPr>
        <p:spPr>
          <a:ln/>
        </p:spPr>
        <p:txBody>
          <a:bodyPr/>
          <a:lstStyle>
            <a:lvl1pPr>
              <a:defRPr/>
            </a:lvl1pPr>
          </a:lstStyle>
          <a:p>
            <a:pPr>
              <a:defRPr/>
            </a:pPr>
            <a:fld id="{BBDCD211-D1EB-DE46-986F-720A2CAE3F5B}" type="slidenum">
              <a:rPr lang="en-US"/>
              <a:pPr>
                <a:defRPr/>
              </a:pPr>
              <a:t>‹#›</a:t>
            </a:fld>
            <a:endParaRPr lang="en-US"/>
          </a:p>
        </p:txBody>
      </p:sp>
    </p:spTree>
    <p:extLst>
      <p:ext uri="{BB962C8B-B14F-4D97-AF65-F5344CB8AC3E}">
        <p14:creationId xmlns:p14="http://schemas.microsoft.com/office/powerpoint/2010/main" val="232143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9"/>
          <p:cNvSpPr>
            <a:spLocks noGrp="1" noChangeArrowheads="1"/>
          </p:cNvSpPr>
          <p:nvPr>
            <p:ph type="dt" sz="half" idx="10"/>
          </p:nvPr>
        </p:nvSpPr>
        <p:spPr>
          <a:ln/>
        </p:spPr>
        <p:txBody>
          <a:bodyPr/>
          <a:lstStyle>
            <a:lvl1pPr>
              <a:defRPr/>
            </a:lvl1pPr>
          </a:lstStyle>
          <a:p>
            <a:pPr>
              <a:defRPr/>
            </a:pPr>
            <a:fld id="{194EAEFF-3C02-814E-B3BA-0F14B7DC3212}" type="datetime1">
              <a:rPr lang="tr-TR"/>
              <a:pPr>
                <a:defRPr/>
              </a:pPr>
              <a:t>5.03.2018</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a:t>ASPRS 2005</a:t>
            </a:r>
          </a:p>
        </p:txBody>
      </p:sp>
      <p:sp>
        <p:nvSpPr>
          <p:cNvPr id="6" name="Rectangle 17"/>
          <p:cNvSpPr>
            <a:spLocks noGrp="1" noChangeArrowheads="1"/>
          </p:cNvSpPr>
          <p:nvPr>
            <p:ph type="sldNum" sz="quarter" idx="12"/>
          </p:nvPr>
        </p:nvSpPr>
        <p:spPr>
          <a:ln/>
        </p:spPr>
        <p:txBody>
          <a:bodyPr/>
          <a:lstStyle>
            <a:lvl1pPr>
              <a:defRPr/>
            </a:lvl1pPr>
          </a:lstStyle>
          <a:p>
            <a:pPr>
              <a:defRPr/>
            </a:pPr>
            <a:fld id="{A90D01F8-8CA9-D749-BB29-3F77BC50D789}" type="slidenum">
              <a:rPr lang="en-US"/>
              <a:pPr>
                <a:defRPr/>
              </a:pPr>
              <a:t>‹#›</a:t>
            </a:fld>
            <a:endParaRPr lang="en-US"/>
          </a:p>
        </p:txBody>
      </p:sp>
    </p:spTree>
    <p:extLst>
      <p:ext uri="{BB962C8B-B14F-4D97-AF65-F5344CB8AC3E}">
        <p14:creationId xmlns:p14="http://schemas.microsoft.com/office/powerpoint/2010/main" val="81773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9"/>
          <p:cNvSpPr>
            <a:spLocks noGrp="1" noChangeArrowheads="1"/>
          </p:cNvSpPr>
          <p:nvPr>
            <p:ph type="dt" sz="half" idx="10"/>
          </p:nvPr>
        </p:nvSpPr>
        <p:spPr>
          <a:ln/>
        </p:spPr>
        <p:txBody>
          <a:bodyPr/>
          <a:lstStyle>
            <a:lvl1pPr>
              <a:defRPr/>
            </a:lvl1pPr>
          </a:lstStyle>
          <a:p>
            <a:pPr>
              <a:defRPr/>
            </a:pPr>
            <a:fld id="{462A0D13-E720-DB46-AA9A-32FA8BCC8FF5}" type="datetime1">
              <a:rPr lang="tr-TR"/>
              <a:pPr>
                <a:defRPr/>
              </a:pPr>
              <a:t>5.03.2018</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a:t>ASPRS 2005</a:t>
            </a:r>
          </a:p>
        </p:txBody>
      </p:sp>
      <p:sp>
        <p:nvSpPr>
          <p:cNvPr id="7" name="Rectangle 17"/>
          <p:cNvSpPr>
            <a:spLocks noGrp="1" noChangeArrowheads="1"/>
          </p:cNvSpPr>
          <p:nvPr>
            <p:ph type="sldNum" sz="quarter" idx="12"/>
          </p:nvPr>
        </p:nvSpPr>
        <p:spPr>
          <a:ln/>
        </p:spPr>
        <p:txBody>
          <a:bodyPr/>
          <a:lstStyle>
            <a:lvl1pPr>
              <a:defRPr/>
            </a:lvl1pPr>
          </a:lstStyle>
          <a:p>
            <a:pPr>
              <a:defRPr/>
            </a:pPr>
            <a:fld id="{41DA019D-0945-9749-B174-78C8AC9F31B1}" type="slidenum">
              <a:rPr lang="en-US"/>
              <a:pPr>
                <a:defRPr/>
              </a:pPr>
              <a:t>‹#›</a:t>
            </a:fld>
            <a:endParaRPr lang="en-US"/>
          </a:p>
        </p:txBody>
      </p:sp>
    </p:spTree>
    <p:extLst>
      <p:ext uri="{BB962C8B-B14F-4D97-AF65-F5344CB8AC3E}">
        <p14:creationId xmlns:p14="http://schemas.microsoft.com/office/powerpoint/2010/main" val="344710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9"/>
          <p:cNvSpPr>
            <a:spLocks noGrp="1" noChangeArrowheads="1"/>
          </p:cNvSpPr>
          <p:nvPr>
            <p:ph type="dt" sz="half" idx="10"/>
          </p:nvPr>
        </p:nvSpPr>
        <p:spPr>
          <a:ln/>
        </p:spPr>
        <p:txBody>
          <a:bodyPr/>
          <a:lstStyle>
            <a:lvl1pPr>
              <a:defRPr/>
            </a:lvl1pPr>
          </a:lstStyle>
          <a:p>
            <a:pPr>
              <a:defRPr/>
            </a:pPr>
            <a:fld id="{5C05BB91-0C1F-304F-9CF9-6185DC15EF10}" type="datetime1">
              <a:rPr lang="tr-TR"/>
              <a:pPr>
                <a:defRPr/>
              </a:pPr>
              <a:t>5.03.2018</a:t>
            </a:fld>
            <a:endParaRPr lang="en-US"/>
          </a:p>
        </p:txBody>
      </p:sp>
      <p:sp>
        <p:nvSpPr>
          <p:cNvPr id="8" name="Rectangle 10"/>
          <p:cNvSpPr>
            <a:spLocks noGrp="1" noChangeArrowheads="1"/>
          </p:cNvSpPr>
          <p:nvPr>
            <p:ph type="ftr" sz="quarter" idx="11"/>
          </p:nvPr>
        </p:nvSpPr>
        <p:spPr>
          <a:ln/>
        </p:spPr>
        <p:txBody>
          <a:bodyPr/>
          <a:lstStyle>
            <a:lvl1pPr>
              <a:defRPr/>
            </a:lvl1pPr>
          </a:lstStyle>
          <a:p>
            <a:pPr>
              <a:defRPr/>
            </a:pPr>
            <a:r>
              <a:rPr lang="en-US"/>
              <a:t>ASPRS 2005</a:t>
            </a:r>
          </a:p>
        </p:txBody>
      </p:sp>
      <p:sp>
        <p:nvSpPr>
          <p:cNvPr id="9" name="Rectangle 17"/>
          <p:cNvSpPr>
            <a:spLocks noGrp="1" noChangeArrowheads="1"/>
          </p:cNvSpPr>
          <p:nvPr>
            <p:ph type="sldNum" sz="quarter" idx="12"/>
          </p:nvPr>
        </p:nvSpPr>
        <p:spPr>
          <a:ln/>
        </p:spPr>
        <p:txBody>
          <a:bodyPr/>
          <a:lstStyle>
            <a:lvl1pPr>
              <a:defRPr/>
            </a:lvl1pPr>
          </a:lstStyle>
          <a:p>
            <a:pPr>
              <a:defRPr/>
            </a:pPr>
            <a:fld id="{F349B44D-33D1-D34B-B6D2-24AD8D24B9D6}" type="slidenum">
              <a:rPr lang="en-US"/>
              <a:pPr>
                <a:defRPr/>
              </a:pPr>
              <a:t>‹#›</a:t>
            </a:fld>
            <a:endParaRPr lang="en-US"/>
          </a:p>
        </p:txBody>
      </p:sp>
    </p:spTree>
    <p:extLst>
      <p:ext uri="{BB962C8B-B14F-4D97-AF65-F5344CB8AC3E}">
        <p14:creationId xmlns:p14="http://schemas.microsoft.com/office/powerpoint/2010/main" val="162839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9"/>
          <p:cNvSpPr>
            <a:spLocks noGrp="1" noChangeArrowheads="1"/>
          </p:cNvSpPr>
          <p:nvPr>
            <p:ph type="dt" sz="half" idx="10"/>
          </p:nvPr>
        </p:nvSpPr>
        <p:spPr>
          <a:ln/>
        </p:spPr>
        <p:txBody>
          <a:bodyPr/>
          <a:lstStyle>
            <a:lvl1pPr>
              <a:defRPr/>
            </a:lvl1pPr>
          </a:lstStyle>
          <a:p>
            <a:pPr>
              <a:defRPr/>
            </a:pPr>
            <a:fld id="{7C32F7B2-61C7-0242-9CA9-1165F187DF73}" type="datetime1">
              <a:rPr lang="tr-TR"/>
              <a:pPr>
                <a:defRPr/>
              </a:pPr>
              <a:t>5.03.2018</a:t>
            </a:fld>
            <a:endParaRPr lang="en-US"/>
          </a:p>
        </p:txBody>
      </p:sp>
      <p:sp>
        <p:nvSpPr>
          <p:cNvPr id="4" name="Rectangle 10"/>
          <p:cNvSpPr>
            <a:spLocks noGrp="1" noChangeArrowheads="1"/>
          </p:cNvSpPr>
          <p:nvPr>
            <p:ph type="ftr" sz="quarter" idx="11"/>
          </p:nvPr>
        </p:nvSpPr>
        <p:spPr>
          <a:ln/>
        </p:spPr>
        <p:txBody>
          <a:bodyPr/>
          <a:lstStyle>
            <a:lvl1pPr>
              <a:defRPr/>
            </a:lvl1pPr>
          </a:lstStyle>
          <a:p>
            <a:pPr>
              <a:defRPr/>
            </a:pPr>
            <a:r>
              <a:rPr lang="en-US"/>
              <a:t>ASPRS 2005</a:t>
            </a:r>
          </a:p>
        </p:txBody>
      </p:sp>
      <p:sp>
        <p:nvSpPr>
          <p:cNvPr id="5" name="Rectangle 17"/>
          <p:cNvSpPr>
            <a:spLocks noGrp="1" noChangeArrowheads="1"/>
          </p:cNvSpPr>
          <p:nvPr>
            <p:ph type="sldNum" sz="quarter" idx="12"/>
          </p:nvPr>
        </p:nvSpPr>
        <p:spPr>
          <a:ln/>
        </p:spPr>
        <p:txBody>
          <a:bodyPr/>
          <a:lstStyle>
            <a:lvl1pPr>
              <a:defRPr/>
            </a:lvl1pPr>
          </a:lstStyle>
          <a:p>
            <a:pPr>
              <a:defRPr/>
            </a:pPr>
            <a:fld id="{5A1E7128-B3DA-BE44-BE5F-A4406D431737}" type="slidenum">
              <a:rPr lang="en-US"/>
              <a:pPr>
                <a:defRPr/>
              </a:pPr>
              <a:t>‹#›</a:t>
            </a:fld>
            <a:endParaRPr lang="en-US"/>
          </a:p>
        </p:txBody>
      </p:sp>
    </p:spTree>
    <p:extLst>
      <p:ext uri="{BB962C8B-B14F-4D97-AF65-F5344CB8AC3E}">
        <p14:creationId xmlns:p14="http://schemas.microsoft.com/office/powerpoint/2010/main" val="1515627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6D2AA306-877F-0641-94C7-BF1421829315}" type="datetime1">
              <a:rPr lang="tr-TR"/>
              <a:pPr>
                <a:defRPr/>
              </a:pPr>
              <a:t>5.03.2018</a:t>
            </a:fld>
            <a:endParaRPr lang="en-US"/>
          </a:p>
        </p:txBody>
      </p:sp>
      <p:sp>
        <p:nvSpPr>
          <p:cNvPr id="3" name="Rectangle 10"/>
          <p:cNvSpPr>
            <a:spLocks noGrp="1" noChangeArrowheads="1"/>
          </p:cNvSpPr>
          <p:nvPr>
            <p:ph type="ftr" sz="quarter" idx="11"/>
          </p:nvPr>
        </p:nvSpPr>
        <p:spPr>
          <a:ln/>
        </p:spPr>
        <p:txBody>
          <a:bodyPr/>
          <a:lstStyle>
            <a:lvl1pPr>
              <a:defRPr/>
            </a:lvl1pPr>
          </a:lstStyle>
          <a:p>
            <a:pPr>
              <a:defRPr/>
            </a:pPr>
            <a:r>
              <a:rPr lang="en-US"/>
              <a:t>ASPRS 2005</a:t>
            </a:r>
          </a:p>
        </p:txBody>
      </p:sp>
      <p:sp>
        <p:nvSpPr>
          <p:cNvPr id="4" name="Rectangle 17"/>
          <p:cNvSpPr>
            <a:spLocks noGrp="1" noChangeArrowheads="1"/>
          </p:cNvSpPr>
          <p:nvPr>
            <p:ph type="sldNum" sz="quarter" idx="12"/>
          </p:nvPr>
        </p:nvSpPr>
        <p:spPr>
          <a:ln/>
        </p:spPr>
        <p:txBody>
          <a:bodyPr/>
          <a:lstStyle>
            <a:lvl1pPr>
              <a:defRPr/>
            </a:lvl1pPr>
          </a:lstStyle>
          <a:p>
            <a:pPr>
              <a:defRPr/>
            </a:pPr>
            <a:fld id="{9304CD07-5FCE-F94F-A26E-116D52C93023}" type="slidenum">
              <a:rPr lang="en-US"/>
              <a:pPr>
                <a:defRPr/>
              </a:pPr>
              <a:t>‹#›</a:t>
            </a:fld>
            <a:endParaRPr lang="en-US"/>
          </a:p>
        </p:txBody>
      </p:sp>
    </p:spTree>
    <p:extLst>
      <p:ext uri="{BB962C8B-B14F-4D97-AF65-F5344CB8AC3E}">
        <p14:creationId xmlns:p14="http://schemas.microsoft.com/office/powerpoint/2010/main" val="251100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9"/>
          <p:cNvSpPr>
            <a:spLocks noGrp="1" noChangeArrowheads="1"/>
          </p:cNvSpPr>
          <p:nvPr>
            <p:ph type="dt" sz="half" idx="10"/>
          </p:nvPr>
        </p:nvSpPr>
        <p:spPr>
          <a:ln/>
        </p:spPr>
        <p:txBody>
          <a:bodyPr/>
          <a:lstStyle>
            <a:lvl1pPr>
              <a:defRPr/>
            </a:lvl1pPr>
          </a:lstStyle>
          <a:p>
            <a:pPr>
              <a:defRPr/>
            </a:pPr>
            <a:fld id="{CD3CC270-B024-7F45-8CA8-C81945C605DA}" type="datetime1">
              <a:rPr lang="tr-TR"/>
              <a:pPr>
                <a:defRPr/>
              </a:pPr>
              <a:t>5.03.2018</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a:t>ASPRS 2005</a:t>
            </a:r>
          </a:p>
        </p:txBody>
      </p:sp>
      <p:sp>
        <p:nvSpPr>
          <p:cNvPr id="7" name="Rectangle 17"/>
          <p:cNvSpPr>
            <a:spLocks noGrp="1" noChangeArrowheads="1"/>
          </p:cNvSpPr>
          <p:nvPr>
            <p:ph type="sldNum" sz="quarter" idx="12"/>
          </p:nvPr>
        </p:nvSpPr>
        <p:spPr>
          <a:ln/>
        </p:spPr>
        <p:txBody>
          <a:bodyPr/>
          <a:lstStyle>
            <a:lvl1pPr>
              <a:defRPr/>
            </a:lvl1pPr>
          </a:lstStyle>
          <a:p>
            <a:pPr>
              <a:defRPr/>
            </a:pPr>
            <a:fld id="{0514A72B-9267-B742-AD08-0263ECBC57CA}" type="slidenum">
              <a:rPr lang="en-US"/>
              <a:pPr>
                <a:defRPr/>
              </a:pPr>
              <a:t>‹#›</a:t>
            </a:fld>
            <a:endParaRPr lang="en-US"/>
          </a:p>
        </p:txBody>
      </p:sp>
    </p:spTree>
    <p:extLst>
      <p:ext uri="{BB962C8B-B14F-4D97-AF65-F5344CB8AC3E}">
        <p14:creationId xmlns:p14="http://schemas.microsoft.com/office/powerpoint/2010/main" val="382150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9"/>
          <p:cNvSpPr>
            <a:spLocks noGrp="1" noChangeArrowheads="1"/>
          </p:cNvSpPr>
          <p:nvPr>
            <p:ph type="dt" sz="half" idx="10"/>
          </p:nvPr>
        </p:nvSpPr>
        <p:spPr>
          <a:ln/>
        </p:spPr>
        <p:txBody>
          <a:bodyPr/>
          <a:lstStyle>
            <a:lvl1pPr>
              <a:defRPr/>
            </a:lvl1pPr>
          </a:lstStyle>
          <a:p>
            <a:pPr>
              <a:defRPr/>
            </a:pPr>
            <a:fld id="{4CECA6CE-431B-E440-8355-AF4648D7CF6D}" type="datetime1">
              <a:rPr lang="tr-TR"/>
              <a:pPr>
                <a:defRPr/>
              </a:pPr>
              <a:t>5.03.2018</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a:t>ASPRS 2005</a:t>
            </a:r>
          </a:p>
        </p:txBody>
      </p:sp>
      <p:sp>
        <p:nvSpPr>
          <p:cNvPr id="7" name="Rectangle 17"/>
          <p:cNvSpPr>
            <a:spLocks noGrp="1" noChangeArrowheads="1"/>
          </p:cNvSpPr>
          <p:nvPr>
            <p:ph type="sldNum" sz="quarter" idx="12"/>
          </p:nvPr>
        </p:nvSpPr>
        <p:spPr>
          <a:ln/>
        </p:spPr>
        <p:txBody>
          <a:bodyPr/>
          <a:lstStyle>
            <a:lvl1pPr>
              <a:defRPr/>
            </a:lvl1pPr>
          </a:lstStyle>
          <a:p>
            <a:pPr>
              <a:defRPr/>
            </a:pPr>
            <a:fld id="{F3954FE2-FF24-7443-BE87-CB24AC518413}" type="slidenum">
              <a:rPr lang="en-US"/>
              <a:pPr>
                <a:defRPr/>
              </a:pPr>
              <a:t>‹#›</a:t>
            </a:fld>
            <a:endParaRPr lang="en-US"/>
          </a:p>
        </p:txBody>
      </p:sp>
    </p:spTree>
    <p:extLst>
      <p:ext uri="{BB962C8B-B14F-4D97-AF65-F5344CB8AC3E}">
        <p14:creationId xmlns:p14="http://schemas.microsoft.com/office/powerpoint/2010/main" val="154243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5"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cs typeface="+mn-cs"/>
              </a:defRPr>
            </a:lvl1pPr>
          </a:lstStyle>
          <a:p>
            <a:pPr>
              <a:defRPr/>
            </a:pPr>
            <a:fld id="{98384024-8FC3-C54F-932A-15289D34321E}" type="datetime1">
              <a:rPr lang="tr-TR"/>
              <a:pPr>
                <a:defRPr/>
              </a:pPr>
              <a:t>5.03.2018</a:t>
            </a:fld>
            <a:endParaRPr lang="en-US"/>
          </a:p>
        </p:txBody>
      </p:sp>
      <p:sp>
        <p:nvSpPr>
          <p:cNvPr id="4106"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a typeface="+mn-ea"/>
                <a:cs typeface="+mn-cs"/>
              </a:defRPr>
            </a:lvl1pPr>
          </a:lstStyle>
          <a:p>
            <a:pPr>
              <a:defRPr/>
            </a:pPr>
            <a:r>
              <a:rPr lang="en-US"/>
              <a:t>ASPRS 2005</a:t>
            </a:r>
          </a:p>
        </p:txBody>
      </p:sp>
      <p:sp>
        <p:nvSpPr>
          <p:cNvPr id="1030" name="Rectangle 13"/>
          <p:cNvSpPr>
            <a:spLocks noChangeArrowheads="1"/>
          </p:cNvSpPr>
          <p:nvPr userDrawn="1"/>
        </p:nvSpPr>
        <p:spPr bwMode="auto">
          <a:xfrm>
            <a:off x="8947150" y="4681538"/>
            <a:ext cx="196850" cy="2193925"/>
          </a:xfrm>
          <a:prstGeom prst="rect">
            <a:avLst/>
          </a:prstGeom>
          <a:solidFill>
            <a:srgbClr val="FF99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tr-TR">
              <a:cs typeface="+mn-cs"/>
            </a:endParaRPr>
          </a:p>
        </p:txBody>
      </p:sp>
      <p:sp>
        <p:nvSpPr>
          <p:cNvPr id="1031" name="Rectangle 14"/>
          <p:cNvSpPr>
            <a:spLocks noChangeArrowheads="1"/>
          </p:cNvSpPr>
          <p:nvPr userDrawn="1"/>
        </p:nvSpPr>
        <p:spPr bwMode="auto">
          <a:xfrm>
            <a:off x="0" y="0"/>
            <a:ext cx="211138" cy="2201863"/>
          </a:xfrm>
          <a:prstGeom prst="rect">
            <a:avLst/>
          </a:prstGeom>
          <a:solidFill>
            <a:srgbClr val="FF99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tr-TR">
              <a:cs typeface="+mn-cs"/>
            </a:endParaRPr>
          </a:p>
        </p:txBody>
      </p:sp>
      <p:sp>
        <p:nvSpPr>
          <p:cNvPr id="1032" name="Rectangle 15"/>
          <p:cNvSpPr>
            <a:spLocks noChangeArrowheads="1"/>
          </p:cNvSpPr>
          <p:nvPr userDrawn="1"/>
        </p:nvSpPr>
        <p:spPr bwMode="auto">
          <a:xfrm rot="5400000">
            <a:off x="1690688" y="-1493838"/>
            <a:ext cx="211138" cy="3198813"/>
          </a:xfrm>
          <a:prstGeom prst="rect">
            <a:avLst/>
          </a:prstGeom>
          <a:solidFill>
            <a:srgbClr val="FF99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tr-TR">
              <a:cs typeface="+mn-cs"/>
            </a:endParaRPr>
          </a:p>
        </p:txBody>
      </p:sp>
      <p:sp>
        <p:nvSpPr>
          <p:cNvPr id="1033" name="Rectangle 16"/>
          <p:cNvSpPr>
            <a:spLocks noChangeArrowheads="1"/>
          </p:cNvSpPr>
          <p:nvPr userDrawn="1"/>
        </p:nvSpPr>
        <p:spPr bwMode="auto">
          <a:xfrm rot="5400000">
            <a:off x="7285832" y="5179218"/>
            <a:ext cx="184150" cy="3198813"/>
          </a:xfrm>
          <a:prstGeom prst="rect">
            <a:avLst/>
          </a:prstGeom>
          <a:solidFill>
            <a:srgbClr val="FF99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tr-TR">
              <a:cs typeface="+mn-cs"/>
            </a:endParaRPr>
          </a:p>
        </p:txBody>
      </p:sp>
      <p:sp>
        <p:nvSpPr>
          <p:cNvPr id="4113" name="Rectangle 17"/>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accent2"/>
                </a:solidFill>
                <a:cs typeface="+mn-cs"/>
              </a:defRPr>
            </a:lvl1pPr>
          </a:lstStyle>
          <a:p>
            <a:pPr>
              <a:defRPr/>
            </a:pPr>
            <a:fld id="{F94E5B21-AEE7-1845-87EC-FCFCF2284C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p:txStyles>
    <p:titleStyle>
      <a:lvl1pPr algn="ctr" rtl="0" eaLnBrk="0" fontAlgn="base" hangingPunct="0">
        <a:spcBef>
          <a:spcPct val="0"/>
        </a:spcBef>
        <a:spcAft>
          <a:spcPct val="0"/>
        </a:spcAft>
        <a:defRPr sz="2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2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2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2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2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lnSpc>
          <a:spcPct val="150000"/>
        </a:lnSpc>
        <a:spcBef>
          <a:spcPct val="20000"/>
        </a:spcBef>
        <a:spcAft>
          <a:spcPct val="0"/>
        </a:spcAft>
        <a:buClr>
          <a:schemeClr val="accent2"/>
        </a:buClr>
        <a:buFont typeface="Wingdings" charset="0"/>
        <a:buChar char="n"/>
        <a:defRPr sz="2000" b="1">
          <a:solidFill>
            <a:schemeClr val="tx1"/>
          </a:solidFill>
          <a:latin typeface="+mn-lt"/>
          <a:ea typeface="ＭＳ Ｐゴシック" charset="0"/>
          <a:cs typeface="ＭＳ Ｐゴシック" charset="0"/>
        </a:defRPr>
      </a:lvl1pPr>
      <a:lvl2pPr marL="742950" indent="-285750" algn="l" rtl="0" eaLnBrk="0" fontAlgn="base" hangingPunct="0">
        <a:lnSpc>
          <a:spcPct val="150000"/>
        </a:lnSpc>
        <a:spcBef>
          <a:spcPct val="20000"/>
        </a:spcBef>
        <a:spcAft>
          <a:spcPct val="0"/>
        </a:spcAft>
        <a:buClr>
          <a:schemeClr val="accent2"/>
        </a:buClr>
        <a:buFont typeface="Wingdings" charset="0"/>
        <a:buChar char="n"/>
        <a:defRPr sz="1600">
          <a:solidFill>
            <a:schemeClr val="tx1"/>
          </a:solidFill>
          <a:latin typeface="+mn-lt"/>
          <a:ea typeface="ＭＳ Ｐゴシック" charset="0"/>
        </a:defRPr>
      </a:lvl2pPr>
      <a:lvl3pPr marL="1143000" indent="-228600" algn="l" rtl="0" eaLnBrk="0" fontAlgn="base" hangingPunct="0">
        <a:lnSpc>
          <a:spcPct val="150000"/>
        </a:lnSpc>
        <a:spcBef>
          <a:spcPct val="20000"/>
        </a:spcBef>
        <a:spcAft>
          <a:spcPct val="0"/>
        </a:spcAft>
        <a:buClr>
          <a:schemeClr val="accent2"/>
        </a:buClr>
        <a:buFont typeface="Wingdings" charset="0"/>
        <a:buChar char="n"/>
        <a:defRPr sz="1200">
          <a:solidFill>
            <a:schemeClr val="tx1"/>
          </a:solidFill>
          <a:latin typeface="+mn-lt"/>
          <a:ea typeface="ＭＳ Ｐゴシック" charset="0"/>
        </a:defRPr>
      </a:lvl3pPr>
      <a:lvl4pPr marL="1600200" indent="-228600" algn="l" rtl="0" eaLnBrk="0" fontAlgn="base" hangingPunct="0">
        <a:lnSpc>
          <a:spcPct val="150000"/>
        </a:lnSpc>
        <a:spcBef>
          <a:spcPct val="20000"/>
        </a:spcBef>
        <a:spcAft>
          <a:spcPct val="0"/>
        </a:spcAft>
        <a:buClr>
          <a:schemeClr val="accent2"/>
        </a:buClr>
        <a:buFont typeface="Wingdings" charset="0"/>
        <a:buChar char="§"/>
        <a:defRPr sz="1000">
          <a:solidFill>
            <a:schemeClr val="tx1"/>
          </a:solidFill>
          <a:latin typeface="+mn-lt"/>
          <a:ea typeface="ＭＳ Ｐゴシック" charset="0"/>
        </a:defRPr>
      </a:lvl4pPr>
      <a:lvl5pPr marL="2057400" indent="-228600" algn="l" rtl="0" eaLnBrk="0" fontAlgn="base" hangingPunct="0">
        <a:lnSpc>
          <a:spcPct val="150000"/>
        </a:lnSpc>
        <a:spcBef>
          <a:spcPct val="20000"/>
        </a:spcBef>
        <a:spcAft>
          <a:spcPct val="0"/>
        </a:spcAft>
        <a:buClr>
          <a:schemeClr val="accent2"/>
        </a:buClr>
        <a:buFont typeface="Wingdings" charset="0"/>
        <a:buChar char="§"/>
        <a:defRPr sz="800">
          <a:solidFill>
            <a:schemeClr val="tx1"/>
          </a:solidFill>
          <a:latin typeface="+mn-lt"/>
          <a:ea typeface="ＭＳ Ｐゴシック" charset="0"/>
        </a:defRPr>
      </a:lvl5pPr>
      <a:lvl6pPr marL="2514600" indent="-228600" algn="l" rtl="0" fontAlgn="base">
        <a:lnSpc>
          <a:spcPct val="150000"/>
        </a:lnSpc>
        <a:spcBef>
          <a:spcPct val="20000"/>
        </a:spcBef>
        <a:spcAft>
          <a:spcPct val="0"/>
        </a:spcAft>
        <a:buClr>
          <a:schemeClr val="accent2"/>
        </a:buClr>
        <a:buFont typeface="Wingdings" pitchFamily="2" charset="2"/>
        <a:buChar char="§"/>
        <a:defRPr sz="800">
          <a:solidFill>
            <a:schemeClr val="tx1"/>
          </a:solidFill>
          <a:latin typeface="+mn-lt"/>
        </a:defRPr>
      </a:lvl6pPr>
      <a:lvl7pPr marL="2971800" indent="-228600" algn="l" rtl="0" fontAlgn="base">
        <a:lnSpc>
          <a:spcPct val="150000"/>
        </a:lnSpc>
        <a:spcBef>
          <a:spcPct val="20000"/>
        </a:spcBef>
        <a:spcAft>
          <a:spcPct val="0"/>
        </a:spcAft>
        <a:buClr>
          <a:schemeClr val="accent2"/>
        </a:buClr>
        <a:buFont typeface="Wingdings" pitchFamily="2" charset="2"/>
        <a:buChar char="§"/>
        <a:defRPr sz="800">
          <a:solidFill>
            <a:schemeClr val="tx1"/>
          </a:solidFill>
          <a:latin typeface="+mn-lt"/>
        </a:defRPr>
      </a:lvl7pPr>
      <a:lvl8pPr marL="3429000" indent="-228600" algn="l" rtl="0" fontAlgn="base">
        <a:lnSpc>
          <a:spcPct val="150000"/>
        </a:lnSpc>
        <a:spcBef>
          <a:spcPct val="20000"/>
        </a:spcBef>
        <a:spcAft>
          <a:spcPct val="0"/>
        </a:spcAft>
        <a:buClr>
          <a:schemeClr val="accent2"/>
        </a:buClr>
        <a:buFont typeface="Wingdings" pitchFamily="2" charset="2"/>
        <a:buChar char="§"/>
        <a:defRPr sz="800">
          <a:solidFill>
            <a:schemeClr val="tx1"/>
          </a:solidFill>
          <a:latin typeface="+mn-lt"/>
        </a:defRPr>
      </a:lvl8pPr>
      <a:lvl9pPr marL="3886200" indent="-228600" algn="l" rtl="0" fontAlgn="base">
        <a:lnSpc>
          <a:spcPct val="150000"/>
        </a:lnSpc>
        <a:spcBef>
          <a:spcPct val="20000"/>
        </a:spcBef>
        <a:spcAft>
          <a:spcPct val="0"/>
        </a:spcAft>
        <a:buClr>
          <a:schemeClr val="accent2"/>
        </a:buClr>
        <a:buFont typeface="Wingdings" pitchFamily="2" charset="2"/>
        <a:buChar char="§"/>
        <a:defRPr sz="8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ogungor@ktu.edu.tr"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file:///\\localhost\Akademik\Dersler\2016\2016_Bahar\DGI&#775;\Document2!OLE_LINK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mathwork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Veri Yer Tutucusu 3"/>
          <p:cNvSpPr>
            <a:spLocks noGrp="1"/>
          </p:cNvSpPr>
          <p:nvPr>
            <p:ph type="dt" sz="quarter" idx="10"/>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1300">
                <a:solidFill>
                  <a:schemeClr val="tx1"/>
                </a:solidFill>
                <a:latin typeface="Arial" charset="0"/>
                <a:ea typeface="ＭＳ Ｐゴシック" charset="0"/>
              </a:defRPr>
            </a:lvl1pPr>
            <a:lvl2pPr marL="742950" indent="-285750" eaLnBrk="0" hangingPunct="0">
              <a:defRPr sz="1300">
                <a:solidFill>
                  <a:schemeClr val="tx1"/>
                </a:solidFill>
                <a:latin typeface="Arial" charset="0"/>
                <a:ea typeface="ＭＳ Ｐゴシック" charset="0"/>
              </a:defRPr>
            </a:lvl2pPr>
            <a:lvl3pPr marL="1143000" indent="-228600" eaLnBrk="0" hangingPunct="0">
              <a:defRPr sz="1300">
                <a:solidFill>
                  <a:schemeClr val="tx1"/>
                </a:solidFill>
                <a:latin typeface="Arial" charset="0"/>
                <a:ea typeface="ＭＳ Ｐゴシック" charset="0"/>
              </a:defRPr>
            </a:lvl3pPr>
            <a:lvl4pPr marL="1600200" indent="-228600" eaLnBrk="0" hangingPunct="0">
              <a:defRPr sz="1300">
                <a:solidFill>
                  <a:schemeClr val="tx1"/>
                </a:solidFill>
                <a:latin typeface="Arial" charset="0"/>
                <a:ea typeface="ＭＳ Ｐゴシック" charset="0"/>
              </a:defRPr>
            </a:lvl4pPr>
            <a:lvl5pPr marL="2057400" indent="-228600" eaLnBrk="0" hangingPunct="0">
              <a:defRPr sz="1300">
                <a:solidFill>
                  <a:schemeClr val="tx1"/>
                </a:solidFill>
                <a:latin typeface="Arial" charset="0"/>
                <a:ea typeface="ＭＳ Ｐゴシック" charset="0"/>
              </a:defRPr>
            </a:lvl5pPr>
            <a:lvl6pPr marL="2514600" indent="-228600" eaLnBrk="0" fontAlgn="base" hangingPunct="0">
              <a:spcBef>
                <a:spcPct val="0"/>
              </a:spcBef>
              <a:spcAft>
                <a:spcPct val="0"/>
              </a:spcAft>
              <a:defRPr sz="1300">
                <a:solidFill>
                  <a:schemeClr val="tx1"/>
                </a:solidFill>
                <a:latin typeface="Arial" charset="0"/>
                <a:ea typeface="ＭＳ Ｐゴシック" charset="0"/>
              </a:defRPr>
            </a:lvl6pPr>
            <a:lvl7pPr marL="2971800" indent="-228600" eaLnBrk="0" fontAlgn="base" hangingPunct="0">
              <a:spcBef>
                <a:spcPct val="0"/>
              </a:spcBef>
              <a:spcAft>
                <a:spcPct val="0"/>
              </a:spcAft>
              <a:defRPr sz="1300">
                <a:solidFill>
                  <a:schemeClr val="tx1"/>
                </a:solidFill>
                <a:latin typeface="Arial" charset="0"/>
                <a:ea typeface="ＭＳ Ｐゴシック" charset="0"/>
              </a:defRPr>
            </a:lvl7pPr>
            <a:lvl8pPr marL="3429000" indent="-228600" eaLnBrk="0" fontAlgn="base" hangingPunct="0">
              <a:spcBef>
                <a:spcPct val="0"/>
              </a:spcBef>
              <a:spcAft>
                <a:spcPct val="0"/>
              </a:spcAft>
              <a:defRPr sz="1300">
                <a:solidFill>
                  <a:schemeClr val="tx1"/>
                </a:solidFill>
                <a:latin typeface="Arial" charset="0"/>
                <a:ea typeface="ＭＳ Ｐゴシック" charset="0"/>
              </a:defRPr>
            </a:lvl8pPr>
            <a:lvl9pPr marL="3886200" indent="-228600" eaLnBrk="0" fontAlgn="base" hangingPunct="0">
              <a:spcBef>
                <a:spcPct val="0"/>
              </a:spcBef>
              <a:spcAft>
                <a:spcPct val="0"/>
              </a:spcAft>
              <a:defRPr sz="1300">
                <a:solidFill>
                  <a:schemeClr val="tx1"/>
                </a:solidFill>
                <a:latin typeface="Arial" charset="0"/>
                <a:ea typeface="ＭＳ Ｐゴシック" charset="0"/>
              </a:defRPr>
            </a:lvl9pPr>
          </a:lstStyle>
          <a:p>
            <a:pPr eaLnBrk="1" hangingPunct="1">
              <a:defRPr/>
            </a:pPr>
            <a:fld id="{576BF206-E0A2-E242-B428-E9396DD0FB05}" type="datetime1">
              <a:rPr lang="tr-TR" sz="1000" smtClean="0"/>
              <a:pPr eaLnBrk="1" hangingPunct="1">
                <a:defRPr/>
              </a:pPr>
              <a:t>5.03.2018</a:t>
            </a:fld>
            <a:endParaRPr lang="en-US" sz="1000" smtClean="0"/>
          </a:p>
        </p:txBody>
      </p:sp>
      <p:sp>
        <p:nvSpPr>
          <p:cNvPr id="2051" name="Slayt Numarası Yer Tutucusu 5"/>
          <p:cNvSpPr>
            <a:spLocks noGrp="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1300">
                <a:solidFill>
                  <a:schemeClr val="tx1"/>
                </a:solidFill>
                <a:latin typeface="Arial" charset="0"/>
                <a:ea typeface="ＭＳ Ｐゴシック" charset="0"/>
              </a:defRPr>
            </a:lvl1pPr>
            <a:lvl2pPr marL="742950" indent="-285750" eaLnBrk="0" hangingPunct="0">
              <a:defRPr sz="1300">
                <a:solidFill>
                  <a:schemeClr val="tx1"/>
                </a:solidFill>
                <a:latin typeface="Arial" charset="0"/>
                <a:ea typeface="ＭＳ Ｐゴシック" charset="0"/>
              </a:defRPr>
            </a:lvl2pPr>
            <a:lvl3pPr marL="1143000" indent="-228600" eaLnBrk="0" hangingPunct="0">
              <a:defRPr sz="1300">
                <a:solidFill>
                  <a:schemeClr val="tx1"/>
                </a:solidFill>
                <a:latin typeface="Arial" charset="0"/>
                <a:ea typeface="ＭＳ Ｐゴシック" charset="0"/>
              </a:defRPr>
            </a:lvl3pPr>
            <a:lvl4pPr marL="1600200" indent="-228600" eaLnBrk="0" hangingPunct="0">
              <a:defRPr sz="1300">
                <a:solidFill>
                  <a:schemeClr val="tx1"/>
                </a:solidFill>
                <a:latin typeface="Arial" charset="0"/>
                <a:ea typeface="ＭＳ Ｐゴシック" charset="0"/>
              </a:defRPr>
            </a:lvl4pPr>
            <a:lvl5pPr marL="2057400" indent="-228600" eaLnBrk="0" hangingPunct="0">
              <a:defRPr sz="1300">
                <a:solidFill>
                  <a:schemeClr val="tx1"/>
                </a:solidFill>
                <a:latin typeface="Arial" charset="0"/>
                <a:ea typeface="ＭＳ Ｐゴシック" charset="0"/>
              </a:defRPr>
            </a:lvl5pPr>
            <a:lvl6pPr marL="2514600" indent="-228600" eaLnBrk="0" fontAlgn="base" hangingPunct="0">
              <a:spcBef>
                <a:spcPct val="0"/>
              </a:spcBef>
              <a:spcAft>
                <a:spcPct val="0"/>
              </a:spcAft>
              <a:defRPr sz="1300">
                <a:solidFill>
                  <a:schemeClr val="tx1"/>
                </a:solidFill>
                <a:latin typeface="Arial" charset="0"/>
                <a:ea typeface="ＭＳ Ｐゴシック" charset="0"/>
              </a:defRPr>
            </a:lvl6pPr>
            <a:lvl7pPr marL="2971800" indent="-228600" eaLnBrk="0" fontAlgn="base" hangingPunct="0">
              <a:spcBef>
                <a:spcPct val="0"/>
              </a:spcBef>
              <a:spcAft>
                <a:spcPct val="0"/>
              </a:spcAft>
              <a:defRPr sz="1300">
                <a:solidFill>
                  <a:schemeClr val="tx1"/>
                </a:solidFill>
                <a:latin typeface="Arial" charset="0"/>
                <a:ea typeface="ＭＳ Ｐゴシック" charset="0"/>
              </a:defRPr>
            </a:lvl7pPr>
            <a:lvl8pPr marL="3429000" indent="-228600" eaLnBrk="0" fontAlgn="base" hangingPunct="0">
              <a:spcBef>
                <a:spcPct val="0"/>
              </a:spcBef>
              <a:spcAft>
                <a:spcPct val="0"/>
              </a:spcAft>
              <a:defRPr sz="1300">
                <a:solidFill>
                  <a:schemeClr val="tx1"/>
                </a:solidFill>
                <a:latin typeface="Arial" charset="0"/>
                <a:ea typeface="ＭＳ Ｐゴシック" charset="0"/>
              </a:defRPr>
            </a:lvl8pPr>
            <a:lvl9pPr marL="3886200" indent="-228600" eaLnBrk="0" fontAlgn="base" hangingPunct="0">
              <a:spcBef>
                <a:spcPct val="0"/>
              </a:spcBef>
              <a:spcAft>
                <a:spcPct val="0"/>
              </a:spcAft>
              <a:defRPr sz="1300">
                <a:solidFill>
                  <a:schemeClr val="tx1"/>
                </a:solidFill>
                <a:latin typeface="Arial" charset="0"/>
                <a:ea typeface="ＭＳ Ｐゴシック" charset="0"/>
              </a:defRPr>
            </a:lvl9pPr>
          </a:lstStyle>
          <a:p>
            <a:pPr eaLnBrk="1" hangingPunct="1">
              <a:defRPr/>
            </a:pPr>
            <a:fld id="{7E690EC9-F96B-F84D-A98C-A237076AFA93}" type="slidenum">
              <a:rPr lang="en-US" sz="1000" smtClean="0">
                <a:solidFill>
                  <a:schemeClr val="accent2"/>
                </a:solidFill>
              </a:rPr>
              <a:pPr eaLnBrk="1" hangingPunct="1">
                <a:defRPr/>
              </a:pPr>
              <a:t>1</a:t>
            </a:fld>
            <a:endParaRPr lang="en-US" sz="1000" smtClean="0">
              <a:solidFill>
                <a:schemeClr val="accent2"/>
              </a:solidFill>
            </a:endParaRPr>
          </a:p>
        </p:txBody>
      </p:sp>
      <p:sp>
        <p:nvSpPr>
          <p:cNvPr id="2052" name="Rectangle 2"/>
          <p:cNvSpPr>
            <a:spLocks noGrp="1" noChangeArrowheads="1"/>
          </p:cNvSpPr>
          <p:nvPr>
            <p:ph type="title"/>
          </p:nvPr>
        </p:nvSpPr>
        <p:spPr>
          <a:xfrm>
            <a:off x="825500" y="1039813"/>
            <a:ext cx="7772400" cy="1143000"/>
          </a:xfrm>
        </p:spPr>
        <p:txBody>
          <a:bodyPr/>
          <a:lstStyle/>
          <a:p>
            <a:pPr eaLnBrk="1" hangingPunct="1">
              <a:defRPr/>
            </a:pPr>
            <a:r>
              <a:rPr lang="tr-TR" sz="2800" b="1">
                <a:solidFill>
                  <a:schemeClr val="tx1"/>
                </a:solidFill>
                <a:latin typeface="Arial" charset="0"/>
                <a:cs typeface="+mj-cs"/>
              </a:rPr>
              <a:t>DİJİTAL GÖRÜNTÜ İŞLEME</a:t>
            </a:r>
          </a:p>
        </p:txBody>
      </p:sp>
      <p:sp>
        <p:nvSpPr>
          <p:cNvPr id="2053" name="Text Box 4"/>
          <p:cNvSpPr txBox="1">
            <a:spLocks noChangeArrowheads="1"/>
          </p:cNvSpPr>
          <p:nvPr/>
        </p:nvSpPr>
        <p:spPr bwMode="auto">
          <a:xfrm>
            <a:off x="1473200" y="3441700"/>
            <a:ext cx="6438900" cy="29084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1300">
                <a:solidFill>
                  <a:schemeClr val="tx1"/>
                </a:solidFill>
                <a:latin typeface="Arial" charset="0"/>
                <a:ea typeface="ＭＳ Ｐゴシック" charset="0"/>
              </a:defRPr>
            </a:lvl1pPr>
            <a:lvl2pPr marL="742950" indent="-285750" eaLnBrk="0" hangingPunct="0">
              <a:defRPr sz="1300">
                <a:solidFill>
                  <a:schemeClr val="tx1"/>
                </a:solidFill>
                <a:latin typeface="Arial" charset="0"/>
                <a:ea typeface="ＭＳ Ｐゴシック" charset="0"/>
              </a:defRPr>
            </a:lvl2pPr>
            <a:lvl3pPr marL="1143000" indent="-228600" eaLnBrk="0" hangingPunct="0">
              <a:defRPr sz="1300">
                <a:solidFill>
                  <a:schemeClr val="tx1"/>
                </a:solidFill>
                <a:latin typeface="Arial" charset="0"/>
                <a:ea typeface="ＭＳ Ｐゴシック" charset="0"/>
              </a:defRPr>
            </a:lvl3pPr>
            <a:lvl4pPr marL="1600200" indent="-228600" eaLnBrk="0" hangingPunct="0">
              <a:defRPr sz="1300">
                <a:solidFill>
                  <a:schemeClr val="tx1"/>
                </a:solidFill>
                <a:latin typeface="Arial" charset="0"/>
                <a:ea typeface="ＭＳ Ｐゴシック" charset="0"/>
              </a:defRPr>
            </a:lvl4pPr>
            <a:lvl5pPr marL="2057400" indent="-228600" eaLnBrk="0" hangingPunct="0">
              <a:defRPr sz="1300">
                <a:solidFill>
                  <a:schemeClr val="tx1"/>
                </a:solidFill>
                <a:latin typeface="Arial" charset="0"/>
                <a:ea typeface="ＭＳ Ｐゴシック" charset="0"/>
              </a:defRPr>
            </a:lvl5pPr>
            <a:lvl6pPr marL="2514600" indent="-228600" eaLnBrk="0" fontAlgn="base" hangingPunct="0">
              <a:spcBef>
                <a:spcPct val="0"/>
              </a:spcBef>
              <a:spcAft>
                <a:spcPct val="0"/>
              </a:spcAft>
              <a:defRPr sz="1300">
                <a:solidFill>
                  <a:schemeClr val="tx1"/>
                </a:solidFill>
                <a:latin typeface="Arial" charset="0"/>
                <a:ea typeface="ＭＳ Ｐゴシック" charset="0"/>
              </a:defRPr>
            </a:lvl6pPr>
            <a:lvl7pPr marL="2971800" indent="-228600" eaLnBrk="0" fontAlgn="base" hangingPunct="0">
              <a:spcBef>
                <a:spcPct val="0"/>
              </a:spcBef>
              <a:spcAft>
                <a:spcPct val="0"/>
              </a:spcAft>
              <a:defRPr sz="1300">
                <a:solidFill>
                  <a:schemeClr val="tx1"/>
                </a:solidFill>
                <a:latin typeface="Arial" charset="0"/>
                <a:ea typeface="ＭＳ Ｐゴシック" charset="0"/>
              </a:defRPr>
            </a:lvl7pPr>
            <a:lvl8pPr marL="3429000" indent="-228600" eaLnBrk="0" fontAlgn="base" hangingPunct="0">
              <a:spcBef>
                <a:spcPct val="0"/>
              </a:spcBef>
              <a:spcAft>
                <a:spcPct val="0"/>
              </a:spcAft>
              <a:defRPr sz="1300">
                <a:solidFill>
                  <a:schemeClr val="tx1"/>
                </a:solidFill>
                <a:latin typeface="Arial" charset="0"/>
                <a:ea typeface="ＭＳ Ｐゴシック" charset="0"/>
              </a:defRPr>
            </a:lvl8pPr>
            <a:lvl9pPr marL="3886200" indent="-228600" eaLnBrk="0" fontAlgn="base" hangingPunct="0">
              <a:spcBef>
                <a:spcPct val="0"/>
              </a:spcBef>
              <a:spcAft>
                <a:spcPct val="0"/>
              </a:spcAft>
              <a:defRPr sz="1300">
                <a:solidFill>
                  <a:schemeClr val="tx1"/>
                </a:solidFill>
                <a:latin typeface="Arial" charset="0"/>
                <a:ea typeface="ＭＳ Ｐゴシック" charset="0"/>
              </a:defRPr>
            </a:lvl9pPr>
          </a:lstStyle>
          <a:p>
            <a:pPr algn="ctr" eaLnBrk="1" hangingPunct="1">
              <a:defRPr/>
            </a:pPr>
            <a:r>
              <a:rPr lang="en-US" sz="2400" b="1" dirty="0" smtClean="0">
                <a:latin typeface="Times New Roman" charset="0"/>
                <a:cs typeface="+mn-cs"/>
              </a:rPr>
              <a:t>Do</a:t>
            </a:r>
            <a:r>
              <a:rPr lang="tr-TR" sz="2400" b="1" dirty="0" smtClean="0">
                <a:latin typeface="Times New Roman" charset="0"/>
                <a:cs typeface="+mn-cs"/>
              </a:rPr>
              <a:t>ç. </a:t>
            </a:r>
            <a:r>
              <a:rPr lang="en-US" sz="2400" b="1" dirty="0" smtClean="0">
                <a:latin typeface="Times New Roman" charset="0"/>
                <a:cs typeface="+mn-cs"/>
              </a:rPr>
              <a:t>Dr. O</a:t>
            </a:r>
            <a:r>
              <a:rPr lang="tr-TR" sz="2400" b="1" dirty="0" smtClean="0">
                <a:latin typeface="Times New Roman" charset="0"/>
                <a:cs typeface="+mn-cs"/>
              </a:rPr>
              <a:t>ğ</a:t>
            </a:r>
            <a:r>
              <a:rPr lang="en-US" sz="2400" b="1" dirty="0" err="1" smtClean="0">
                <a:latin typeface="Times New Roman" charset="0"/>
                <a:cs typeface="+mn-cs"/>
              </a:rPr>
              <a:t>uz</a:t>
            </a:r>
            <a:r>
              <a:rPr lang="en-US" sz="2400" b="1" dirty="0" smtClean="0">
                <a:latin typeface="Times New Roman" charset="0"/>
                <a:cs typeface="+mn-cs"/>
              </a:rPr>
              <a:t> G</a:t>
            </a:r>
            <a:r>
              <a:rPr lang="tr-TR" sz="2400" b="1" dirty="0" smtClean="0">
                <a:latin typeface="Times New Roman" charset="0"/>
                <a:cs typeface="+mn-cs"/>
              </a:rPr>
              <a:t>ü</a:t>
            </a:r>
            <a:r>
              <a:rPr lang="en-US" sz="2400" b="1" dirty="0" smtClean="0">
                <a:latin typeface="Times New Roman" charset="0"/>
                <a:cs typeface="+mn-cs"/>
              </a:rPr>
              <a:t>ng</a:t>
            </a:r>
            <a:r>
              <a:rPr lang="tr-TR" sz="2400" b="1" dirty="0" smtClean="0">
                <a:latin typeface="Times New Roman" charset="0"/>
                <a:cs typeface="+mn-cs"/>
              </a:rPr>
              <a:t>ö</a:t>
            </a:r>
            <a:r>
              <a:rPr lang="en-US" sz="2400" b="1" dirty="0" smtClean="0">
                <a:latin typeface="Times New Roman" charset="0"/>
                <a:cs typeface="+mn-cs"/>
              </a:rPr>
              <a:t>r</a:t>
            </a:r>
            <a:r>
              <a:rPr lang="tr-TR" sz="2400" b="1" dirty="0" smtClean="0">
                <a:latin typeface="Times New Roman" charset="0"/>
                <a:cs typeface="+mn-cs"/>
              </a:rPr>
              <a:t> &amp; </a:t>
            </a:r>
            <a:r>
              <a:rPr lang="tr-TR" sz="2400" b="1" dirty="0" err="1" smtClean="0">
                <a:latin typeface="Times New Roman" charset="0"/>
                <a:cs typeface="+mn-cs"/>
              </a:rPr>
              <a:t>Yrd.Doç.Dr</a:t>
            </a:r>
            <a:r>
              <a:rPr lang="tr-TR" sz="2400" b="1" dirty="0" smtClean="0">
                <a:latin typeface="Times New Roman" charset="0"/>
                <a:cs typeface="+mn-cs"/>
              </a:rPr>
              <a:t>. Esra Tunç Görmüş</a:t>
            </a:r>
            <a:endParaRPr lang="en-US" sz="2400" b="1" dirty="0" smtClean="0">
              <a:latin typeface="Times New Roman" charset="0"/>
              <a:cs typeface="+mn-cs"/>
            </a:endParaRPr>
          </a:p>
          <a:p>
            <a:pPr algn="ctr" eaLnBrk="1" hangingPunct="1">
              <a:defRPr/>
            </a:pPr>
            <a:endParaRPr lang="en-US" sz="1800" dirty="0" smtClean="0">
              <a:latin typeface="Times New Roman" charset="0"/>
              <a:cs typeface="+mn-cs"/>
            </a:endParaRPr>
          </a:p>
          <a:p>
            <a:pPr algn="ctr" eaLnBrk="1" hangingPunct="1">
              <a:defRPr/>
            </a:pPr>
            <a:r>
              <a:rPr lang="en-US" sz="1800" dirty="0" err="1" smtClean="0">
                <a:latin typeface="Times New Roman" charset="0"/>
                <a:cs typeface="+mn-cs"/>
              </a:rPr>
              <a:t>Karadeniz</a:t>
            </a:r>
            <a:r>
              <a:rPr lang="en-US" sz="1800" dirty="0" smtClean="0">
                <a:latin typeface="Times New Roman" charset="0"/>
                <a:cs typeface="+mn-cs"/>
              </a:rPr>
              <a:t> </a:t>
            </a:r>
            <a:r>
              <a:rPr lang="en-US" sz="1800" dirty="0" err="1" smtClean="0">
                <a:latin typeface="Times New Roman" charset="0"/>
                <a:cs typeface="+mn-cs"/>
              </a:rPr>
              <a:t>Teknik</a:t>
            </a:r>
            <a:r>
              <a:rPr lang="en-US" sz="1800" dirty="0" smtClean="0">
                <a:latin typeface="Times New Roman" charset="0"/>
                <a:cs typeface="+mn-cs"/>
              </a:rPr>
              <a:t> </a:t>
            </a:r>
            <a:r>
              <a:rPr lang="tr-TR" sz="1800" dirty="0" smtClean="0">
                <a:latin typeface="Times New Roman" charset="0"/>
                <a:cs typeface="+mn-cs"/>
              </a:rPr>
              <a:t>Ü</a:t>
            </a:r>
            <a:r>
              <a:rPr lang="en-US" sz="1800" dirty="0" err="1" smtClean="0">
                <a:latin typeface="Times New Roman" charset="0"/>
                <a:cs typeface="+mn-cs"/>
              </a:rPr>
              <a:t>niversitesi</a:t>
            </a:r>
            <a:endParaRPr lang="en-US" sz="1800" dirty="0" smtClean="0">
              <a:latin typeface="Times New Roman" charset="0"/>
              <a:cs typeface="+mn-cs"/>
            </a:endParaRPr>
          </a:p>
          <a:p>
            <a:pPr algn="ctr" eaLnBrk="1" hangingPunct="1">
              <a:defRPr/>
            </a:pPr>
            <a:r>
              <a:rPr lang="en-US" sz="1800" dirty="0" err="1" smtClean="0">
                <a:latin typeface="Times New Roman" charset="0"/>
                <a:cs typeface="+mn-cs"/>
              </a:rPr>
              <a:t>Jeodezi</a:t>
            </a:r>
            <a:r>
              <a:rPr lang="en-US" sz="1800" dirty="0" smtClean="0">
                <a:latin typeface="Times New Roman" charset="0"/>
                <a:cs typeface="+mn-cs"/>
              </a:rPr>
              <a:t> </a:t>
            </a:r>
            <a:r>
              <a:rPr lang="en-US" sz="1800" dirty="0" err="1" smtClean="0">
                <a:latin typeface="Times New Roman" charset="0"/>
                <a:cs typeface="+mn-cs"/>
              </a:rPr>
              <a:t>ve</a:t>
            </a:r>
            <a:r>
              <a:rPr lang="en-US" sz="1800" dirty="0" smtClean="0">
                <a:latin typeface="Times New Roman" charset="0"/>
                <a:cs typeface="+mn-cs"/>
              </a:rPr>
              <a:t> </a:t>
            </a:r>
            <a:r>
              <a:rPr lang="en-US" sz="1800" dirty="0" err="1" smtClean="0">
                <a:latin typeface="Times New Roman" charset="0"/>
                <a:cs typeface="+mn-cs"/>
              </a:rPr>
              <a:t>Fotogrametri</a:t>
            </a:r>
            <a:r>
              <a:rPr lang="en-US" sz="1800" dirty="0" smtClean="0">
                <a:latin typeface="Times New Roman" charset="0"/>
                <a:cs typeface="+mn-cs"/>
              </a:rPr>
              <a:t> M</a:t>
            </a:r>
            <a:r>
              <a:rPr lang="tr-TR" sz="1800" dirty="0" smtClean="0">
                <a:latin typeface="Times New Roman" charset="0"/>
                <a:cs typeface="+mn-cs"/>
              </a:rPr>
              <a:t>ü</a:t>
            </a:r>
            <a:r>
              <a:rPr lang="en-US" sz="1800" dirty="0" err="1" smtClean="0">
                <a:latin typeface="Times New Roman" charset="0"/>
                <a:cs typeface="+mn-cs"/>
              </a:rPr>
              <a:t>hendisli</a:t>
            </a:r>
            <a:r>
              <a:rPr lang="tr-TR" sz="1800" dirty="0" smtClean="0">
                <a:latin typeface="Times New Roman" charset="0"/>
                <a:cs typeface="+mn-cs"/>
              </a:rPr>
              <a:t>ğ</a:t>
            </a:r>
            <a:r>
              <a:rPr lang="en-US" sz="1800" dirty="0" err="1" smtClean="0">
                <a:latin typeface="Times New Roman" charset="0"/>
                <a:cs typeface="+mn-cs"/>
              </a:rPr>
              <a:t>i</a:t>
            </a:r>
            <a:r>
              <a:rPr lang="en-US" sz="1800" dirty="0" smtClean="0">
                <a:latin typeface="Times New Roman" charset="0"/>
                <a:cs typeface="+mn-cs"/>
              </a:rPr>
              <a:t> B</a:t>
            </a:r>
            <a:r>
              <a:rPr lang="tr-TR" sz="1800" dirty="0" smtClean="0">
                <a:latin typeface="Times New Roman" charset="0"/>
                <a:cs typeface="+mn-cs"/>
              </a:rPr>
              <a:t>ö</a:t>
            </a:r>
            <a:r>
              <a:rPr lang="en-US" sz="1800" dirty="0" smtClean="0">
                <a:latin typeface="Times New Roman" charset="0"/>
                <a:cs typeface="+mn-cs"/>
              </a:rPr>
              <a:t>l</a:t>
            </a:r>
            <a:r>
              <a:rPr lang="tr-TR" sz="1800" dirty="0" smtClean="0">
                <a:latin typeface="Times New Roman" charset="0"/>
                <a:cs typeface="+mn-cs"/>
              </a:rPr>
              <a:t>ü</a:t>
            </a:r>
            <a:r>
              <a:rPr lang="en-US" sz="1800" dirty="0" smtClean="0">
                <a:latin typeface="Times New Roman" charset="0"/>
                <a:cs typeface="+mn-cs"/>
              </a:rPr>
              <a:t>m</a:t>
            </a:r>
            <a:r>
              <a:rPr lang="tr-TR" sz="1800" dirty="0" smtClean="0">
                <a:latin typeface="Times New Roman" charset="0"/>
                <a:cs typeface="+mn-cs"/>
              </a:rPr>
              <a:t>ü</a:t>
            </a:r>
            <a:endParaRPr lang="en-US" sz="1800" dirty="0" smtClean="0">
              <a:latin typeface="Times New Roman" charset="0"/>
              <a:cs typeface="+mn-cs"/>
            </a:endParaRPr>
          </a:p>
          <a:p>
            <a:pPr algn="ctr" eaLnBrk="1" hangingPunct="1">
              <a:defRPr/>
            </a:pPr>
            <a:r>
              <a:rPr lang="en-US" sz="1800" dirty="0" smtClean="0">
                <a:latin typeface="Times New Roman" charset="0"/>
                <a:cs typeface="+mn-cs"/>
              </a:rPr>
              <a:t>61080 Trabzon</a:t>
            </a:r>
          </a:p>
          <a:p>
            <a:pPr algn="ctr" eaLnBrk="1" hangingPunct="1">
              <a:defRPr/>
            </a:pPr>
            <a:r>
              <a:rPr lang="en-US" sz="1800" dirty="0" smtClean="0">
                <a:latin typeface="Times New Roman" charset="0"/>
                <a:cs typeface="+mn-cs"/>
                <a:hlinkClick r:id="rId2"/>
              </a:rPr>
              <a:t>ogungor@ktu.edu.tr</a:t>
            </a:r>
            <a:r>
              <a:rPr lang="tr-TR" sz="1800" dirty="0" smtClean="0">
                <a:latin typeface="Times New Roman" charset="0"/>
                <a:cs typeface="+mn-cs"/>
              </a:rPr>
              <a:t> - </a:t>
            </a:r>
            <a:r>
              <a:rPr lang="tr-TR" sz="1800" dirty="0" err="1" smtClean="0">
                <a:latin typeface="Times New Roman" charset="0"/>
              </a:rPr>
              <a:t>etunc</a:t>
            </a:r>
            <a:r>
              <a:rPr lang="en-US" sz="1800" dirty="0" smtClean="0">
                <a:latin typeface="Times New Roman" charset="0"/>
              </a:rPr>
              <a:t>@ktu.edu.tr</a:t>
            </a:r>
            <a:endParaRPr lang="en-US" sz="1800" dirty="0">
              <a:latin typeface="Times New Roman" charset="0"/>
            </a:endParaRPr>
          </a:p>
          <a:p>
            <a:pPr algn="ctr" eaLnBrk="1" hangingPunct="1">
              <a:defRPr/>
            </a:pPr>
            <a:endParaRPr lang="en-US" sz="1800" dirty="0" smtClean="0">
              <a:latin typeface="Times New Roman" charset="0"/>
              <a:cs typeface="+mn-cs"/>
            </a:endParaRPr>
          </a:p>
          <a:p>
            <a:pPr algn="ctr" eaLnBrk="1" hangingPunct="1">
              <a:spcBef>
                <a:spcPct val="50000"/>
              </a:spcBef>
              <a:defRPr/>
            </a:pPr>
            <a:endParaRPr lang="en-US" sz="1800" dirty="0" smtClean="0">
              <a:latin typeface="Times New Roman" charset="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33" y="253999"/>
            <a:ext cx="7772400" cy="557213"/>
          </a:xfrm>
        </p:spPr>
        <p:txBody>
          <a:bodyPr/>
          <a:lstStyle/>
          <a:p>
            <a:r>
              <a:rPr lang="en-US" dirty="0" err="1" smtClean="0"/>
              <a:t>Görüntülerin</a:t>
            </a:r>
            <a:r>
              <a:rPr lang="en-US" dirty="0" smtClean="0"/>
              <a:t> </a:t>
            </a:r>
            <a:r>
              <a:rPr lang="en-US" dirty="0" err="1" smtClean="0"/>
              <a:t>gösterilmesi</a:t>
            </a:r>
            <a:endParaRPr lang="en-US" dirty="0"/>
          </a:p>
        </p:txBody>
      </p:sp>
      <p:sp>
        <p:nvSpPr>
          <p:cNvPr id="3" name="Content Placeholder 2"/>
          <p:cNvSpPr>
            <a:spLocks noGrp="1"/>
          </p:cNvSpPr>
          <p:nvPr>
            <p:ph idx="1"/>
          </p:nvPr>
        </p:nvSpPr>
        <p:spPr>
          <a:xfrm>
            <a:off x="237067" y="736600"/>
            <a:ext cx="8534400" cy="5918200"/>
          </a:xfrm>
        </p:spPr>
        <p:txBody>
          <a:bodyPr/>
          <a:lstStyle/>
          <a:p>
            <a:r>
              <a:rPr lang="tr-TR" sz="1600" dirty="0" err="1" smtClean="0"/>
              <a:t>MATLAB’de</a:t>
            </a:r>
            <a:r>
              <a:rPr lang="tr-TR" sz="1600" dirty="0" smtClean="0"/>
              <a:t> görüntüler </a:t>
            </a:r>
            <a:r>
              <a:rPr lang="tr-TR" sz="1600" dirty="0" err="1" smtClean="0"/>
              <a:t>imshow</a:t>
            </a:r>
            <a:r>
              <a:rPr lang="tr-TR" sz="1600" dirty="0" smtClean="0"/>
              <a:t> fonksiyonu ile gösterilir. Fonksiyonun yazılışı şu şekildedir:</a:t>
            </a:r>
          </a:p>
          <a:p>
            <a:pPr marL="0" indent="0">
              <a:buNone/>
            </a:pPr>
            <a:r>
              <a:rPr lang="tr-TR" sz="1600" dirty="0" smtClean="0"/>
              <a:t>	</a:t>
            </a:r>
            <a:r>
              <a:rPr lang="tr-TR" sz="1600" dirty="0" err="1" smtClean="0"/>
              <a:t>imshow</a:t>
            </a:r>
            <a:r>
              <a:rPr lang="tr-TR" sz="1600" dirty="0" smtClean="0"/>
              <a:t>( f ) </a:t>
            </a:r>
          </a:p>
          <a:p>
            <a:pPr marL="0" indent="0">
              <a:buNone/>
            </a:pPr>
            <a:r>
              <a:rPr lang="tr-TR" sz="1600" dirty="0" smtClean="0"/>
              <a:t>Burada f gösterilecek görüntüyü temsil eder. Eğer </a:t>
            </a:r>
            <a:r>
              <a:rPr lang="tr-TR" sz="1600" dirty="0" err="1" smtClean="0"/>
              <a:t>imshow</a:t>
            </a:r>
            <a:endParaRPr lang="tr-TR" sz="1600" dirty="0" smtClean="0"/>
          </a:p>
          <a:p>
            <a:pPr marL="0" indent="0">
              <a:buNone/>
            </a:pPr>
            <a:r>
              <a:rPr lang="tr-TR" sz="1600" dirty="0" smtClean="0"/>
              <a:t>	</a:t>
            </a:r>
            <a:r>
              <a:rPr lang="tr-TR" sz="1600" dirty="0" err="1" smtClean="0"/>
              <a:t>imshow</a:t>
            </a:r>
            <a:r>
              <a:rPr lang="tr-TR" sz="1600" dirty="0" smtClean="0"/>
              <a:t>(f, [</a:t>
            </a:r>
            <a:r>
              <a:rPr lang="tr-TR" sz="1600" dirty="0" err="1" smtClean="0"/>
              <a:t>low</a:t>
            </a:r>
            <a:r>
              <a:rPr lang="tr-TR" sz="1600" dirty="0" smtClean="0"/>
              <a:t> </a:t>
            </a:r>
            <a:r>
              <a:rPr lang="tr-TR" sz="1600" dirty="0" err="1" smtClean="0"/>
              <a:t>high</a:t>
            </a:r>
            <a:r>
              <a:rPr lang="tr-TR" sz="1600" dirty="0" smtClean="0"/>
              <a:t>]) </a:t>
            </a:r>
          </a:p>
          <a:p>
            <a:pPr marL="0" indent="0">
              <a:buNone/>
            </a:pPr>
            <a:r>
              <a:rPr lang="tr-TR" sz="1600" dirty="0" smtClean="0"/>
              <a:t>şeklinde yazılırsa f görüntüsünde </a:t>
            </a:r>
            <a:r>
              <a:rPr lang="tr-TR" sz="1600" dirty="0" err="1" smtClean="0"/>
              <a:t>low</a:t>
            </a:r>
            <a:r>
              <a:rPr lang="tr-TR" sz="1600" dirty="0" smtClean="0"/>
              <a:t> değişkenine eşit veya ondan küçük bütün değerleri siyah, f görüntüsünde </a:t>
            </a:r>
            <a:r>
              <a:rPr lang="tr-TR" sz="1600" dirty="0" err="1" smtClean="0"/>
              <a:t>high</a:t>
            </a:r>
            <a:r>
              <a:rPr lang="tr-TR" sz="1600" dirty="0" smtClean="0"/>
              <a:t> değişkenine eşit veya ondan büyük bütün değerler ise beyaz olacak şekilde gösterilir. Aradaki diğer değerler ise orantılı bir şekilde siyah ve beyaz arasındaki diğer gri tonlar olarak gösterilir.  Son olarak </a:t>
            </a:r>
          </a:p>
          <a:p>
            <a:pPr marL="0" indent="0">
              <a:buNone/>
            </a:pPr>
            <a:r>
              <a:rPr lang="tr-TR" sz="1600" dirty="0" smtClean="0"/>
              <a:t>	</a:t>
            </a:r>
            <a:r>
              <a:rPr lang="tr-TR" sz="1600" dirty="0" err="1" smtClean="0"/>
              <a:t>imshow</a:t>
            </a:r>
            <a:r>
              <a:rPr lang="tr-TR" sz="1600" dirty="0" smtClean="0"/>
              <a:t>(f, [ ]) </a:t>
            </a:r>
          </a:p>
          <a:p>
            <a:pPr marL="0" indent="0">
              <a:buNone/>
            </a:pPr>
            <a:r>
              <a:rPr lang="tr-TR" sz="1600" dirty="0" smtClean="0"/>
              <a:t>Yazıldığında f görüntüsündeki en küçük değer siyah, en büyük değer ise beyaz olacak şekilde gösterilir. Aradaki diğer değerler ise orantılı bir şekilde siyah ve beyaz arasındaki diğer gri tonlar olarak gösterilir. Bu şekilde </a:t>
            </a:r>
            <a:r>
              <a:rPr lang="tr-TR" sz="1600" dirty="0" err="1" smtClean="0"/>
              <a:t>imshow</a:t>
            </a:r>
            <a:r>
              <a:rPr lang="tr-TR" sz="1600" dirty="0" smtClean="0"/>
              <a:t> kullanımı daha çok dar gri değer aralığına sıkışmış görüntülerde veya içerisinde hem negatif, hem de pozitif gri değerler barındıran görüntülerde kullanışlı olur. </a:t>
            </a:r>
            <a:endParaRPr lang="tr-TR" sz="1600"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10</a:t>
            </a:fld>
            <a:endParaRPr lang="en-US"/>
          </a:p>
        </p:txBody>
      </p:sp>
    </p:spTree>
    <p:extLst>
      <p:ext uri="{BB962C8B-B14F-4D97-AF65-F5344CB8AC3E}">
        <p14:creationId xmlns:p14="http://schemas.microsoft.com/office/powerpoint/2010/main" val="394324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9332"/>
            <a:ext cx="7772400" cy="658813"/>
          </a:xfrm>
        </p:spPr>
        <p:txBody>
          <a:bodyPr/>
          <a:lstStyle/>
          <a:p>
            <a:r>
              <a:rPr lang="en-US" dirty="0" err="1" smtClean="0"/>
              <a:t>Örnekler</a:t>
            </a:r>
            <a:endParaRPr lang="en-US" dirty="0"/>
          </a:p>
        </p:txBody>
      </p:sp>
      <p:sp>
        <p:nvSpPr>
          <p:cNvPr id="3" name="Content Placeholder 2"/>
          <p:cNvSpPr>
            <a:spLocks noGrp="1"/>
          </p:cNvSpPr>
          <p:nvPr>
            <p:ph idx="1"/>
          </p:nvPr>
        </p:nvSpPr>
        <p:spPr>
          <a:xfrm>
            <a:off x="220133" y="838200"/>
            <a:ext cx="8686800" cy="5393267"/>
          </a:xfrm>
        </p:spPr>
        <p:txBody>
          <a:bodyPr/>
          <a:lstStyle/>
          <a:p>
            <a:r>
              <a:rPr lang="tr-TR" dirty="0" smtClean="0"/>
              <a:t>Aşağıdaki komut satırı rose_512.tif isimli görüntüyü okur, f değişkenine atar. Daha sonra </a:t>
            </a:r>
            <a:r>
              <a:rPr lang="tr-TR" dirty="0" err="1" smtClean="0"/>
              <a:t>whos</a:t>
            </a:r>
            <a:r>
              <a:rPr lang="tr-TR" dirty="0" smtClean="0"/>
              <a:t> komutu ise görüntü hakkında bilgi verir, ve son olarak </a:t>
            </a:r>
            <a:r>
              <a:rPr lang="tr-TR" dirty="0" err="1" smtClean="0"/>
              <a:t>imshow</a:t>
            </a:r>
            <a:r>
              <a:rPr lang="tr-TR" dirty="0" smtClean="0"/>
              <a:t> görüntüyü bir sonraki slayttaki gibi gösterir. </a:t>
            </a:r>
          </a:p>
          <a:p>
            <a:pPr marL="0" indent="0">
              <a:buNone/>
            </a:pPr>
            <a:r>
              <a:rPr lang="tr-TR" dirty="0" smtClean="0"/>
              <a:t>	&gt;&gt; f = </a:t>
            </a:r>
            <a:r>
              <a:rPr lang="tr-TR" dirty="0" err="1" smtClean="0"/>
              <a:t>imread</a:t>
            </a:r>
            <a:r>
              <a:rPr lang="tr-TR" dirty="0" smtClean="0"/>
              <a:t>('rose_512.tif'); </a:t>
            </a:r>
          </a:p>
          <a:p>
            <a:pPr marL="0" indent="0">
              <a:buNone/>
            </a:pPr>
            <a:r>
              <a:rPr lang="tr-TR" dirty="0" smtClean="0"/>
              <a:t>	&gt;&gt; </a:t>
            </a:r>
            <a:r>
              <a:rPr lang="tr-TR" dirty="0" err="1" smtClean="0"/>
              <a:t>whos</a:t>
            </a:r>
            <a:r>
              <a:rPr lang="tr-TR" dirty="0" smtClean="0"/>
              <a:t> f </a:t>
            </a:r>
          </a:p>
          <a:p>
            <a:pPr marL="0" indent="0">
              <a:buNone/>
            </a:pPr>
            <a:r>
              <a:rPr lang="tr-TR" dirty="0" smtClean="0"/>
              <a:t>Name 	    Size 		</a:t>
            </a:r>
            <a:r>
              <a:rPr lang="tr-TR" dirty="0" err="1" smtClean="0"/>
              <a:t>Bytes</a:t>
            </a:r>
            <a:r>
              <a:rPr lang="tr-TR" dirty="0" smtClean="0"/>
              <a:t> 		Class 		</a:t>
            </a:r>
            <a:r>
              <a:rPr lang="tr-TR" dirty="0" err="1" smtClean="0"/>
              <a:t>Attributes</a:t>
            </a:r>
            <a:r>
              <a:rPr lang="tr-TR" dirty="0" smtClean="0"/>
              <a:t> </a:t>
            </a:r>
          </a:p>
          <a:p>
            <a:pPr marL="0" indent="0">
              <a:buNone/>
            </a:pPr>
            <a:r>
              <a:rPr lang="tr-TR" dirty="0" smtClean="0"/>
              <a:t>f 	512x512	 262144 	uint8 </a:t>
            </a:r>
            <a:r>
              <a:rPr lang="tr-TR" dirty="0" err="1" smtClean="0"/>
              <a:t>array</a:t>
            </a:r>
            <a:r>
              <a:rPr lang="tr-TR" dirty="0" smtClean="0"/>
              <a:t> </a:t>
            </a:r>
          </a:p>
          <a:p>
            <a:pPr marL="0" indent="0">
              <a:buNone/>
            </a:pPr>
            <a:r>
              <a:rPr lang="tr-TR" dirty="0" smtClean="0"/>
              <a:t>	» </a:t>
            </a:r>
            <a:r>
              <a:rPr lang="tr-TR" dirty="0" err="1" smtClean="0"/>
              <a:t>imshow</a:t>
            </a:r>
            <a:r>
              <a:rPr lang="tr-TR" dirty="0" smtClean="0"/>
              <a:t>(f)</a:t>
            </a:r>
            <a:br>
              <a:rPr lang="tr-TR" dirty="0" smtClean="0"/>
            </a:br>
            <a:r>
              <a:rPr lang="tr-TR" dirty="0" err="1" smtClean="0"/>
              <a:t>imshow</a:t>
            </a:r>
            <a:r>
              <a:rPr lang="tr-TR" dirty="0" smtClean="0"/>
              <a:t> komutunun sonuna noktalı virgül konulmasının hiçbir etkisi yoktur, o yüzden konulmaması tercih edilmelidir. </a:t>
            </a:r>
            <a:endParaRPr lang="tr-TR"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dirty="0"/>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11</a:t>
            </a:fld>
            <a:endParaRPr lang="en-US"/>
          </a:p>
        </p:txBody>
      </p:sp>
    </p:spTree>
    <p:extLst>
      <p:ext uri="{BB962C8B-B14F-4D97-AF65-F5344CB8AC3E}">
        <p14:creationId xmlns:p14="http://schemas.microsoft.com/office/powerpoint/2010/main" val="3842420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12</a:t>
            </a:fld>
            <a:endParaRPr lang="en-US"/>
          </a:p>
        </p:txBody>
      </p:sp>
      <p:pic>
        <p:nvPicPr>
          <p:cNvPr id="7" name="Picture 6"/>
          <p:cNvPicPr>
            <a:picLocks noChangeAspect="1"/>
          </p:cNvPicPr>
          <p:nvPr/>
        </p:nvPicPr>
        <p:blipFill>
          <a:blip r:embed="rId2"/>
          <a:stretch>
            <a:fillRect/>
          </a:stretch>
        </p:blipFill>
        <p:spPr>
          <a:xfrm>
            <a:off x="1363898" y="389467"/>
            <a:ext cx="6510101" cy="6050365"/>
          </a:xfrm>
          <a:prstGeom prst="rect">
            <a:avLst/>
          </a:prstGeom>
        </p:spPr>
      </p:pic>
    </p:spTree>
    <p:extLst>
      <p:ext uri="{BB962C8B-B14F-4D97-AF65-F5344CB8AC3E}">
        <p14:creationId xmlns:p14="http://schemas.microsoft.com/office/powerpoint/2010/main" val="2740519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tr-TR" sz="1600" dirty="0" smtClean="0"/>
              <a:t>Eğer </a:t>
            </a:r>
            <a:r>
              <a:rPr lang="tr-TR" sz="1600" dirty="0" err="1" smtClean="0"/>
              <a:t>imshow</a:t>
            </a:r>
            <a:r>
              <a:rPr lang="tr-TR" sz="1600" dirty="0" smtClean="0"/>
              <a:t> ile başka bir görüntü olan g gösterilirse, MATLAB g görüntüsünü önceki görüntü f’yi silerek onun yerine gösterir. İlk görüntü f’yi de tutarak ikinci görüntüyü göstermek istiyorsak </a:t>
            </a:r>
            <a:r>
              <a:rPr lang="tr-TR" sz="1600" i="1" dirty="0" err="1" smtClean="0">
                <a:solidFill>
                  <a:srgbClr val="0000FF"/>
                </a:solidFill>
              </a:rPr>
              <a:t>figure</a:t>
            </a:r>
            <a:r>
              <a:rPr lang="tr-TR" sz="1600" dirty="0" smtClean="0"/>
              <a:t> fonksiyonunu aşağıdaki gibi kullanmak gerekir. </a:t>
            </a:r>
          </a:p>
          <a:p>
            <a:pPr marL="0" indent="0">
              <a:buNone/>
            </a:pPr>
            <a:r>
              <a:rPr lang="tr-TR" sz="1600" dirty="0" smtClean="0"/>
              <a:t>	&gt;&gt; </a:t>
            </a:r>
            <a:r>
              <a:rPr lang="tr-TR" sz="1600" dirty="0" err="1" smtClean="0"/>
              <a:t>figure</a:t>
            </a:r>
            <a:r>
              <a:rPr lang="tr-TR" sz="1600" dirty="0" smtClean="0"/>
              <a:t>, </a:t>
            </a:r>
            <a:r>
              <a:rPr lang="tr-TR" sz="1600" dirty="0" err="1" smtClean="0"/>
              <a:t>imshow</a:t>
            </a:r>
            <a:r>
              <a:rPr lang="tr-TR" sz="1600" dirty="0" smtClean="0"/>
              <a:t>(g) </a:t>
            </a:r>
          </a:p>
          <a:p>
            <a:r>
              <a:rPr lang="tr-TR" sz="1600" dirty="0" smtClean="0"/>
              <a:t>Eğer,</a:t>
            </a:r>
          </a:p>
          <a:p>
            <a:pPr marL="0" indent="0">
              <a:buNone/>
            </a:pPr>
            <a:r>
              <a:rPr lang="tr-TR" sz="1600" dirty="0" smtClean="0"/>
              <a:t>	&gt;&gt; </a:t>
            </a:r>
            <a:r>
              <a:rPr lang="tr-TR" sz="1600" dirty="0" err="1" smtClean="0"/>
              <a:t>imshow</a:t>
            </a:r>
            <a:r>
              <a:rPr lang="tr-TR" sz="1600" dirty="0" smtClean="0"/>
              <a:t>(f), </a:t>
            </a:r>
            <a:r>
              <a:rPr lang="tr-TR" sz="1600" dirty="0" err="1" smtClean="0"/>
              <a:t>figure</a:t>
            </a:r>
            <a:r>
              <a:rPr lang="tr-TR" sz="1600" dirty="0" smtClean="0"/>
              <a:t>, </a:t>
            </a:r>
            <a:r>
              <a:rPr lang="tr-TR" sz="1600" dirty="0" err="1" smtClean="0"/>
              <a:t>imshow</a:t>
            </a:r>
            <a:r>
              <a:rPr lang="tr-TR" sz="1600" dirty="0" smtClean="0"/>
              <a:t>(g) </a:t>
            </a:r>
          </a:p>
          <a:p>
            <a:pPr marL="0" indent="0">
              <a:buNone/>
            </a:pPr>
            <a:r>
              <a:rPr lang="tr-TR" sz="1600" dirty="0" smtClean="0"/>
              <a:t>Komut katarını kullanırsak her iki görüntü de gösterilir. Buradan da anlaşılacağı üzere birden fazla komut aralarına virgül ya da noktalı virgül koyarak tek bir satırda da yazılabilir. </a:t>
            </a:r>
            <a:endParaRPr lang="tr-TR" sz="1600"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13</a:t>
            </a:fld>
            <a:endParaRPr lang="en-US"/>
          </a:p>
        </p:txBody>
      </p:sp>
    </p:spTree>
    <p:extLst>
      <p:ext uri="{BB962C8B-B14F-4D97-AF65-F5344CB8AC3E}">
        <p14:creationId xmlns:p14="http://schemas.microsoft.com/office/powerpoint/2010/main" val="3619431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466" y="279400"/>
            <a:ext cx="7772400" cy="2548467"/>
          </a:xfrm>
        </p:spPr>
        <p:txBody>
          <a:bodyPr/>
          <a:lstStyle/>
          <a:p>
            <a:r>
              <a:rPr lang="tr-TR" sz="1600" dirty="0" smtClean="0"/>
              <a:t>Sonuç olarak, h görüntüsünü okuttuğumuzu ve </a:t>
            </a:r>
            <a:r>
              <a:rPr lang="tr-TR" sz="1600" dirty="0" err="1" smtClean="0"/>
              <a:t>imshow</a:t>
            </a:r>
            <a:r>
              <a:rPr lang="tr-TR" sz="1600" dirty="0" smtClean="0"/>
              <a:t>(h) komutu ile aşağıdaki şekilde sol taraftaki gibi gösterdiğimizi düşünelim. Bu görüntüde gri değerler birbirine yakın ve dar bir bölgeye sıkışmıştır. </a:t>
            </a:r>
          </a:p>
          <a:p>
            <a:r>
              <a:rPr lang="tr-TR" sz="1600" dirty="0" smtClean="0"/>
              <a:t>&gt;&gt; </a:t>
            </a:r>
            <a:r>
              <a:rPr lang="tr-TR" sz="1600" dirty="0" err="1" smtClean="0"/>
              <a:t>imshow</a:t>
            </a:r>
            <a:r>
              <a:rPr lang="tr-TR" sz="1600" dirty="0" smtClean="0"/>
              <a:t>(h, [ ])</a:t>
            </a:r>
            <a:br>
              <a:rPr lang="tr-TR" sz="1600" dirty="0" smtClean="0"/>
            </a:br>
            <a:r>
              <a:rPr lang="tr-TR" sz="1600" dirty="0" smtClean="0"/>
              <a:t>yazıldığında ise soldaki görüntü gösterilmiş olur. </a:t>
            </a:r>
          </a:p>
          <a:p>
            <a:endParaRPr lang="en-US" sz="1600"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dirty="0"/>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14</a:t>
            </a:fld>
            <a:endParaRPr lang="en-US"/>
          </a:p>
        </p:txBody>
      </p:sp>
      <p:pic>
        <p:nvPicPr>
          <p:cNvPr id="6" name="Picture 5"/>
          <p:cNvPicPr>
            <a:picLocks noChangeAspect="1"/>
          </p:cNvPicPr>
          <p:nvPr/>
        </p:nvPicPr>
        <p:blipFill>
          <a:blip r:embed="rId2"/>
          <a:stretch>
            <a:fillRect/>
          </a:stretch>
        </p:blipFill>
        <p:spPr>
          <a:xfrm>
            <a:off x="397933" y="2637369"/>
            <a:ext cx="8483600" cy="3467100"/>
          </a:xfrm>
          <a:prstGeom prst="rect">
            <a:avLst/>
          </a:prstGeom>
        </p:spPr>
      </p:pic>
      <p:sp>
        <p:nvSpPr>
          <p:cNvPr id="7" name="Rectangle 6"/>
          <p:cNvSpPr/>
          <p:nvPr/>
        </p:nvSpPr>
        <p:spPr>
          <a:xfrm>
            <a:off x="541867" y="6149511"/>
            <a:ext cx="8246533" cy="584776"/>
          </a:xfrm>
          <a:prstGeom prst="rect">
            <a:avLst/>
          </a:prstGeom>
        </p:spPr>
        <p:txBody>
          <a:bodyPr wrap="square">
            <a:spAutoFit/>
          </a:bodyPr>
          <a:lstStyle/>
          <a:p>
            <a:r>
              <a:rPr lang="en-US" sz="1600" dirty="0"/>
              <a:t>(a) An image, h, with low dynamic range. (b) Result of scaling by using </a:t>
            </a:r>
            <a:r>
              <a:rPr lang="en-US" sz="1600" dirty="0" err="1"/>
              <a:t>imshow</a:t>
            </a:r>
            <a:r>
              <a:rPr lang="en-US" sz="1600" dirty="0"/>
              <a:t>(h, [I). (Original image courtesy of Dr. David R. Pickens, Vanderbilt University Medical Center.)</a:t>
            </a:r>
          </a:p>
        </p:txBody>
      </p:sp>
    </p:spTree>
    <p:extLst>
      <p:ext uri="{BB962C8B-B14F-4D97-AF65-F5344CB8AC3E}">
        <p14:creationId xmlns:p14="http://schemas.microsoft.com/office/powerpoint/2010/main" val="3278467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245535"/>
            <a:ext cx="8619067" cy="3158066"/>
          </a:xfrm>
        </p:spPr>
        <p:txBody>
          <a:bodyPr/>
          <a:lstStyle/>
          <a:p>
            <a:r>
              <a:rPr lang="en-US" sz="1600" dirty="0" err="1" smtClean="0"/>
              <a:t>Görüntü</a:t>
            </a:r>
            <a:r>
              <a:rPr lang="en-US" sz="1600" dirty="0" smtClean="0"/>
              <a:t> </a:t>
            </a:r>
            <a:r>
              <a:rPr lang="en-US" sz="1600" dirty="0" err="1" smtClean="0"/>
              <a:t>işleme</a:t>
            </a:r>
            <a:r>
              <a:rPr lang="en-US" sz="1600" dirty="0" smtClean="0"/>
              <a:t> </a:t>
            </a:r>
            <a:r>
              <a:rPr lang="en-US" sz="1600" dirty="0" err="1" smtClean="0"/>
              <a:t>araç</a:t>
            </a:r>
            <a:r>
              <a:rPr lang="en-US" sz="1600" dirty="0" smtClean="0"/>
              <a:t> </a:t>
            </a:r>
            <a:r>
              <a:rPr lang="en-US" sz="1600" dirty="0" err="1" smtClean="0"/>
              <a:t>kutusundaki</a:t>
            </a:r>
            <a:r>
              <a:rPr lang="en-US" sz="1600" dirty="0" smtClean="0"/>
              <a:t> </a:t>
            </a:r>
            <a:r>
              <a:rPr lang="en-US" sz="1600" dirty="0" err="1" smtClean="0"/>
              <a:t>görüntü</a:t>
            </a:r>
            <a:r>
              <a:rPr lang="en-US" sz="1600" dirty="0" smtClean="0"/>
              <a:t> </a:t>
            </a:r>
            <a:r>
              <a:rPr lang="en-US" sz="1600" dirty="0" err="1" smtClean="0"/>
              <a:t>penceresi</a:t>
            </a:r>
            <a:r>
              <a:rPr lang="en-US" sz="1600" dirty="0" smtClean="0"/>
              <a:t> </a:t>
            </a:r>
            <a:r>
              <a:rPr lang="en-US" sz="1600" dirty="0" err="1" smtClean="0"/>
              <a:t>görüntüleri</a:t>
            </a:r>
            <a:r>
              <a:rPr lang="en-US" sz="1600" dirty="0" smtClean="0"/>
              <a:t> </a:t>
            </a:r>
            <a:r>
              <a:rPr lang="en-US" sz="1600" dirty="0" err="1" smtClean="0"/>
              <a:t>gösterme</a:t>
            </a:r>
            <a:r>
              <a:rPr lang="en-US" sz="1600" dirty="0" smtClean="0"/>
              <a:t> </a:t>
            </a:r>
            <a:r>
              <a:rPr lang="en-US" sz="1600" dirty="0" err="1" smtClean="0"/>
              <a:t>ve</a:t>
            </a:r>
            <a:r>
              <a:rPr lang="en-US" sz="1600" dirty="0" smtClean="0"/>
              <a:t> </a:t>
            </a:r>
            <a:r>
              <a:rPr lang="en-US" sz="1600" dirty="0" err="1" smtClean="0"/>
              <a:t>üzerinde</a:t>
            </a:r>
            <a:r>
              <a:rPr lang="en-US" sz="1600" dirty="0" smtClean="0"/>
              <a:t> </a:t>
            </a:r>
            <a:r>
              <a:rPr lang="en-US" sz="1600" dirty="0" err="1" smtClean="0"/>
              <a:t>gezinme</a:t>
            </a:r>
            <a:r>
              <a:rPr lang="en-US" sz="1600" dirty="0" smtClean="0"/>
              <a:t>, </a:t>
            </a:r>
            <a:r>
              <a:rPr lang="en-US" sz="1600" dirty="0" err="1" smtClean="0"/>
              <a:t>pikseller</a:t>
            </a:r>
            <a:r>
              <a:rPr lang="en-US" sz="1600" dirty="0" smtClean="0"/>
              <a:t> </a:t>
            </a:r>
            <a:r>
              <a:rPr lang="en-US" sz="1600" dirty="0" err="1" smtClean="0"/>
              <a:t>hakkında</a:t>
            </a:r>
            <a:r>
              <a:rPr lang="en-US" sz="1600" dirty="0" smtClean="0"/>
              <a:t> </a:t>
            </a:r>
            <a:r>
              <a:rPr lang="en-US" sz="1600" dirty="0" err="1" smtClean="0"/>
              <a:t>detaylı</a:t>
            </a:r>
            <a:r>
              <a:rPr lang="en-US" sz="1600" dirty="0" smtClean="0"/>
              <a:t> </a:t>
            </a:r>
            <a:r>
              <a:rPr lang="en-US" sz="1600" dirty="0" err="1" smtClean="0"/>
              <a:t>bilgi</a:t>
            </a:r>
            <a:r>
              <a:rPr lang="en-US" sz="1600" dirty="0" smtClean="0"/>
              <a:t> </a:t>
            </a:r>
            <a:r>
              <a:rPr lang="en-US" sz="1600" dirty="0" err="1" smtClean="0"/>
              <a:t>gösterme</a:t>
            </a:r>
            <a:r>
              <a:rPr lang="en-US" sz="1600" dirty="0" smtClean="0"/>
              <a:t>, </a:t>
            </a:r>
            <a:r>
              <a:rPr lang="en-US" sz="1600" dirty="0" err="1" smtClean="0"/>
              <a:t>mesafe</a:t>
            </a:r>
            <a:r>
              <a:rPr lang="en-US" sz="1600" dirty="0" smtClean="0"/>
              <a:t> </a:t>
            </a:r>
            <a:r>
              <a:rPr lang="en-US" sz="1600" dirty="0" err="1" smtClean="0"/>
              <a:t>ölçme</a:t>
            </a:r>
            <a:r>
              <a:rPr lang="en-US" sz="1600" dirty="0"/>
              <a:t> </a:t>
            </a:r>
            <a:r>
              <a:rPr lang="en-US" sz="1600" dirty="0" err="1" smtClean="0"/>
              <a:t>gibi</a:t>
            </a:r>
            <a:r>
              <a:rPr lang="en-US" sz="1600" dirty="0" smtClean="0"/>
              <a:t> </a:t>
            </a:r>
            <a:r>
              <a:rPr lang="en-US" sz="1600" dirty="0" err="1" smtClean="0"/>
              <a:t>bir</a:t>
            </a:r>
            <a:r>
              <a:rPr lang="en-US" sz="1600" dirty="0" smtClean="0"/>
              <a:t> </a:t>
            </a:r>
            <a:r>
              <a:rPr lang="en-US" sz="1600" dirty="0" err="1" smtClean="0"/>
              <a:t>çok</a:t>
            </a:r>
            <a:r>
              <a:rPr lang="en-US" sz="1600" dirty="0" smtClean="0"/>
              <a:t> </a:t>
            </a:r>
            <a:r>
              <a:rPr lang="en-US" sz="1600" dirty="0" err="1" smtClean="0"/>
              <a:t>faydalı</a:t>
            </a:r>
            <a:r>
              <a:rPr lang="en-US" sz="1600" dirty="0" smtClean="0"/>
              <a:t> </a:t>
            </a:r>
            <a:r>
              <a:rPr lang="en-US" sz="1600" dirty="0" err="1" smtClean="0"/>
              <a:t>operasyonları</a:t>
            </a:r>
            <a:r>
              <a:rPr lang="en-US" sz="1600" dirty="0" smtClean="0"/>
              <a:t> </a:t>
            </a:r>
            <a:r>
              <a:rPr lang="en-US" sz="1600" dirty="0" err="1" smtClean="0"/>
              <a:t>interaktif</a:t>
            </a:r>
            <a:r>
              <a:rPr lang="en-US" sz="1600" dirty="0" smtClean="0"/>
              <a:t> </a:t>
            </a:r>
            <a:r>
              <a:rPr lang="en-US" sz="1600" dirty="0" err="1" smtClean="0"/>
              <a:t>olarak</a:t>
            </a:r>
            <a:r>
              <a:rPr lang="en-US" sz="1600" dirty="0" smtClean="0"/>
              <a:t> </a:t>
            </a:r>
            <a:r>
              <a:rPr lang="en-US" sz="1600" dirty="0" err="1" smtClean="0"/>
              <a:t>yapmaya</a:t>
            </a:r>
            <a:r>
              <a:rPr lang="en-US" sz="1600" dirty="0" smtClean="0"/>
              <a:t> </a:t>
            </a:r>
            <a:r>
              <a:rPr lang="en-US" sz="1600" dirty="0" err="1" smtClean="0"/>
              <a:t>olanak</a:t>
            </a:r>
            <a:r>
              <a:rPr lang="en-US" sz="1600" dirty="0" smtClean="0"/>
              <a:t> </a:t>
            </a:r>
            <a:r>
              <a:rPr lang="en-US" sz="1600" dirty="0" err="1" smtClean="0"/>
              <a:t>sağlar</a:t>
            </a:r>
            <a:r>
              <a:rPr lang="en-US" sz="1600" dirty="0" smtClean="0"/>
              <a:t>. </a:t>
            </a:r>
            <a:r>
              <a:rPr lang="en-US" sz="1600" dirty="0" err="1" smtClean="0"/>
              <a:t>Görüntü</a:t>
            </a:r>
            <a:r>
              <a:rPr lang="en-US" sz="1600" dirty="0" smtClean="0"/>
              <a:t> </a:t>
            </a:r>
            <a:r>
              <a:rPr lang="en-US" sz="1600" dirty="0" err="1" smtClean="0"/>
              <a:t>aracı</a:t>
            </a:r>
            <a:r>
              <a:rPr lang="en-US" sz="1600" dirty="0" smtClean="0"/>
              <a:t> </a:t>
            </a:r>
            <a:r>
              <a:rPr lang="en-US" sz="1600" dirty="0" err="1" smtClean="0"/>
              <a:t>arayüzünü</a:t>
            </a:r>
            <a:r>
              <a:rPr lang="en-US" sz="1600" dirty="0" smtClean="0"/>
              <a:t> </a:t>
            </a:r>
            <a:r>
              <a:rPr lang="en-US" sz="1600" dirty="0" err="1" smtClean="0"/>
              <a:t>açmak</a:t>
            </a:r>
            <a:r>
              <a:rPr lang="en-US" sz="1600" dirty="0" smtClean="0"/>
              <a:t> </a:t>
            </a:r>
            <a:r>
              <a:rPr lang="en-US" sz="1600" dirty="0" err="1" smtClean="0"/>
              <a:t>için</a:t>
            </a:r>
            <a:r>
              <a:rPr lang="en-US" sz="1600" dirty="0" smtClean="0"/>
              <a:t> command </a:t>
            </a:r>
            <a:r>
              <a:rPr lang="en-US" sz="1600" dirty="0" err="1" smtClean="0"/>
              <a:t>window’da</a:t>
            </a:r>
            <a:r>
              <a:rPr lang="en-US" sz="1600" dirty="0" smtClean="0"/>
              <a:t> </a:t>
            </a:r>
            <a:r>
              <a:rPr lang="en-US" sz="1600" dirty="0" err="1" smtClean="0"/>
              <a:t>imtool</a:t>
            </a:r>
            <a:r>
              <a:rPr lang="en-US" sz="1600" dirty="0" smtClean="0"/>
              <a:t> </a:t>
            </a:r>
            <a:r>
              <a:rPr lang="en-US" sz="1600" dirty="0" err="1" smtClean="0"/>
              <a:t>yazıp</a:t>
            </a:r>
            <a:r>
              <a:rPr lang="en-US" sz="1600" dirty="0" smtClean="0"/>
              <a:t> </a:t>
            </a:r>
            <a:r>
              <a:rPr lang="en-US" sz="1600" dirty="0" err="1" smtClean="0"/>
              <a:t>enter’a</a:t>
            </a:r>
            <a:r>
              <a:rPr lang="en-US" sz="1600" dirty="0" smtClean="0"/>
              <a:t> </a:t>
            </a:r>
            <a:r>
              <a:rPr lang="en-US" sz="1600" dirty="0" err="1" smtClean="0"/>
              <a:t>basmak</a:t>
            </a:r>
            <a:r>
              <a:rPr lang="en-US" sz="1600" dirty="0" smtClean="0"/>
              <a:t> </a:t>
            </a:r>
            <a:r>
              <a:rPr lang="en-US" sz="1600" dirty="0" err="1" smtClean="0"/>
              <a:t>yeterlidir</a:t>
            </a:r>
            <a:r>
              <a:rPr lang="en-US" sz="1600" dirty="0" smtClean="0"/>
              <a:t>. </a:t>
            </a:r>
            <a:r>
              <a:rPr lang="en-US" sz="1600" dirty="0" err="1" smtClean="0"/>
              <a:t>Örneğin</a:t>
            </a:r>
            <a:r>
              <a:rPr lang="en-US" sz="1600" dirty="0" smtClean="0"/>
              <a:t>, </a:t>
            </a:r>
            <a:r>
              <a:rPr lang="en-US" sz="1600" dirty="0" err="1" smtClean="0"/>
              <a:t>bir</a:t>
            </a:r>
            <a:r>
              <a:rPr lang="en-US" sz="1600" dirty="0" smtClean="0"/>
              <a:t> </a:t>
            </a:r>
            <a:r>
              <a:rPr lang="en-US" sz="1600" dirty="0" err="1" smtClean="0"/>
              <a:t>görüntüyü</a:t>
            </a:r>
            <a:r>
              <a:rPr lang="en-US" sz="1600" dirty="0" smtClean="0"/>
              <a:t> </a:t>
            </a:r>
            <a:r>
              <a:rPr lang="en-US" sz="1600" dirty="0" err="1" smtClean="0"/>
              <a:t>okutmak</a:t>
            </a:r>
            <a:r>
              <a:rPr lang="en-US" sz="1600" dirty="0" smtClean="0"/>
              <a:t> </a:t>
            </a:r>
            <a:r>
              <a:rPr lang="en-US" sz="1600" dirty="0" err="1" smtClean="0"/>
              <a:t>ve</a:t>
            </a:r>
            <a:r>
              <a:rPr lang="en-US" sz="1600" dirty="0" smtClean="0"/>
              <a:t> </a:t>
            </a:r>
            <a:r>
              <a:rPr lang="en-US" sz="1600" dirty="0" err="1" smtClean="0"/>
              <a:t>imtool</a:t>
            </a:r>
            <a:r>
              <a:rPr lang="en-US" sz="1600" dirty="0" smtClean="0"/>
              <a:t> </a:t>
            </a:r>
            <a:r>
              <a:rPr lang="en-US" sz="1600" dirty="0" err="1" smtClean="0"/>
              <a:t>kullanarak</a:t>
            </a:r>
            <a:r>
              <a:rPr lang="en-US" sz="1600" dirty="0" smtClean="0"/>
              <a:t> </a:t>
            </a:r>
            <a:r>
              <a:rPr lang="en-US" sz="1600" dirty="0" err="1" smtClean="0"/>
              <a:t>göstermek</a:t>
            </a:r>
            <a:r>
              <a:rPr lang="en-US" sz="1600" dirty="0" smtClean="0"/>
              <a:t> </a:t>
            </a:r>
            <a:r>
              <a:rPr lang="en-US" sz="1600" dirty="0" err="1" smtClean="0"/>
              <a:t>için</a:t>
            </a:r>
            <a:r>
              <a:rPr lang="en-US" sz="1600" dirty="0" smtClean="0"/>
              <a:t> </a:t>
            </a:r>
            <a:r>
              <a:rPr lang="en-US" sz="1600" dirty="0" err="1" smtClean="0"/>
              <a:t>şu</a:t>
            </a:r>
            <a:r>
              <a:rPr lang="en-US" sz="1600" dirty="0" smtClean="0"/>
              <a:t> </a:t>
            </a:r>
            <a:r>
              <a:rPr lang="en-US" sz="1600" dirty="0" err="1" smtClean="0"/>
              <a:t>ifadeler</a:t>
            </a:r>
            <a:r>
              <a:rPr lang="en-US" sz="1600" dirty="0" smtClean="0"/>
              <a:t> </a:t>
            </a:r>
            <a:r>
              <a:rPr lang="en-US" sz="1600" dirty="0" err="1" smtClean="0"/>
              <a:t>yazılmalıdır</a:t>
            </a:r>
            <a:r>
              <a:rPr lang="en-US" sz="1600" dirty="0" smtClean="0"/>
              <a:t>:</a:t>
            </a:r>
          </a:p>
          <a:p>
            <a:pPr marL="0" indent="0">
              <a:buNone/>
            </a:pPr>
            <a:r>
              <a:rPr lang="en-US" sz="1600" dirty="0" smtClean="0"/>
              <a:t>	&gt;</a:t>
            </a:r>
            <a:r>
              <a:rPr lang="en-US" sz="1600" dirty="0"/>
              <a:t>&gt; f = </a:t>
            </a:r>
            <a:r>
              <a:rPr lang="en-US" sz="1600" dirty="0" err="1"/>
              <a:t>imread</a:t>
            </a:r>
            <a:r>
              <a:rPr lang="en-US" sz="1600" dirty="0"/>
              <a:t>('rose_1024.tif'); </a:t>
            </a:r>
            <a:endParaRPr lang="en-US" sz="1600" dirty="0" smtClean="0"/>
          </a:p>
          <a:p>
            <a:pPr marL="0" indent="0">
              <a:buNone/>
            </a:pPr>
            <a:r>
              <a:rPr lang="en-US" sz="1600" dirty="0"/>
              <a:t>	&gt;&gt; </a:t>
            </a:r>
            <a:r>
              <a:rPr lang="en-US" sz="1600" dirty="0" smtClean="0"/>
              <a:t> </a:t>
            </a:r>
            <a:r>
              <a:rPr lang="en-US" sz="1600" dirty="0" err="1" smtClean="0"/>
              <a:t>imtool</a:t>
            </a:r>
            <a:r>
              <a:rPr lang="en-US" sz="1600" dirty="0"/>
              <a:t>(f) </a:t>
            </a:r>
          </a:p>
          <a:p>
            <a:endParaRPr lang="en-US" sz="1600"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15</a:t>
            </a:fld>
            <a:endParaRPr lang="en-US"/>
          </a:p>
        </p:txBody>
      </p:sp>
      <p:pic>
        <p:nvPicPr>
          <p:cNvPr id="6" name="Picture 5"/>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6679" y="3471332"/>
            <a:ext cx="4323187" cy="2980267"/>
          </a:xfrm>
          <a:prstGeom prst="rect">
            <a:avLst/>
          </a:prstGeom>
          <a:noFill/>
          <a:ln>
            <a:noFill/>
          </a:ln>
        </p:spPr>
      </p:pic>
    </p:spTree>
    <p:extLst>
      <p:ext uri="{BB962C8B-B14F-4D97-AF65-F5344CB8AC3E}">
        <p14:creationId xmlns:p14="http://schemas.microsoft.com/office/powerpoint/2010/main" val="4137102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16</a:t>
            </a:fld>
            <a:endParaRPr lang="en-US"/>
          </a:p>
        </p:txBody>
      </p:sp>
      <p:sp>
        <p:nvSpPr>
          <p:cNvPr id="7" name="Rectangle 6"/>
          <p:cNvSpPr/>
          <p:nvPr/>
        </p:nvSpPr>
        <p:spPr>
          <a:xfrm>
            <a:off x="999069" y="5638112"/>
            <a:ext cx="7010398" cy="441146"/>
          </a:xfrm>
          <a:prstGeom prst="rect">
            <a:avLst/>
          </a:prstGeom>
        </p:spPr>
        <p:txBody>
          <a:bodyPr wrap="square">
            <a:spAutoFit/>
          </a:bodyPr>
          <a:lstStyle/>
          <a:p>
            <a:pPr>
              <a:lnSpc>
                <a:spcPct val="150000"/>
              </a:lnSpc>
            </a:pPr>
            <a:r>
              <a:rPr lang="tr-TR" sz="1600" dirty="0" smtClean="0"/>
              <a:t>Üstteki tablo Image </a:t>
            </a:r>
            <a:r>
              <a:rPr lang="tr-TR" sz="1600" dirty="0" err="1" smtClean="0"/>
              <a:t>Tool’a</a:t>
            </a:r>
            <a:r>
              <a:rPr lang="tr-TR" sz="1600" dirty="0" smtClean="0"/>
              <a:t> ait çeşitli araçları ve yetenekleri özetlemektedir</a:t>
            </a:r>
            <a:r>
              <a:rPr lang="en-US" sz="1600" dirty="0" smtClean="0"/>
              <a:t>. </a:t>
            </a:r>
            <a:endParaRPr lang="en-US" sz="1600" dirty="0"/>
          </a:p>
        </p:txBody>
      </p:sp>
      <p:graphicFrame>
        <p:nvGraphicFramePr>
          <p:cNvPr id="2" name="Table 1"/>
          <p:cNvGraphicFramePr>
            <a:graphicFrameLocks noGrp="1"/>
          </p:cNvGraphicFramePr>
          <p:nvPr>
            <p:extLst>
              <p:ext uri="{D42A27DB-BD31-4B8C-83A1-F6EECF244321}">
                <p14:modId xmlns:p14="http://schemas.microsoft.com/office/powerpoint/2010/main" val="2577998386"/>
              </p:ext>
            </p:extLst>
          </p:nvPr>
        </p:nvGraphicFramePr>
        <p:xfrm>
          <a:off x="643467" y="1155700"/>
          <a:ext cx="7907865" cy="3987800"/>
        </p:xfrm>
        <a:graphic>
          <a:graphicData uri="http://schemas.openxmlformats.org/drawingml/2006/table">
            <a:tbl>
              <a:tblPr firstRow="1" bandRow="1">
                <a:tableStyleId>{5C22544A-7EE6-4342-B048-85BDC9FD1C3A}</a:tableStyleId>
              </a:tblPr>
              <a:tblGrid>
                <a:gridCol w="2201333"/>
                <a:gridCol w="5706532"/>
              </a:tblGrid>
              <a:tr h="482600">
                <a:tc>
                  <a:txBody>
                    <a:bodyPr/>
                    <a:lstStyle/>
                    <a:p>
                      <a:pPr algn="ctr"/>
                      <a:r>
                        <a:rPr lang="en-US" dirty="0" err="1" smtClean="0">
                          <a:solidFill>
                            <a:schemeClr val="tx1"/>
                          </a:solidFill>
                        </a:rPr>
                        <a:t>Araç</a:t>
                      </a:r>
                      <a:endParaRPr lang="en-US" dirty="0">
                        <a:solidFill>
                          <a:schemeClr val="tx1"/>
                        </a:solidFill>
                      </a:endParaRPr>
                    </a:p>
                  </a:txBody>
                  <a:tcPr/>
                </a:tc>
                <a:tc>
                  <a:txBody>
                    <a:bodyPr/>
                    <a:lstStyle/>
                    <a:p>
                      <a:pPr algn="ctr"/>
                      <a:r>
                        <a:rPr lang="en-US" dirty="0" err="1" smtClean="0">
                          <a:solidFill>
                            <a:schemeClr val="tx1"/>
                          </a:solidFill>
                        </a:rPr>
                        <a:t>Tanımı</a:t>
                      </a:r>
                      <a:endParaRPr lang="en-US" dirty="0">
                        <a:solidFill>
                          <a:schemeClr val="tx1"/>
                        </a:solidFill>
                      </a:endParaRPr>
                    </a:p>
                  </a:txBody>
                  <a:tcPr/>
                </a:tc>
              </a:tr>
              <a:tr h="370840">
                <a:tc>
                  <a:txBody>
                    <a:bodyPr/>
                    <a:lstStyle/>
                    <a:p>
                      <a:r>
                        <a:rPr lang="en-US" dirty="0" smtClean="0"/>
                        <a:t>Pixel information</a:t>
                      </a:r>
                      <a:endParaRPr lang="en-US" dirty="0"/>
                    </a:p>
                  </a:txBody>
                  <a:tcPr/>
                </a:tc>
                <a:tc>
                  <a:txBody>
                    <a:bodyPr/>
                    <a:lstStyle/>
                    <a:p>
                      <a:r>
                        <a:rPr lang="tr-TR" noProof="0" smtClean="0"/>
                        <a:t>Mouse ile gösterilen piksel hakkında bilgi verir</a:t>
                      </a:r>
                      <a:endParaRPr lang="tr-TR" noProof="0"/>
                    </a:p>
                  </a:txBody>
                  <a:tcPr/>
                </a:tc>
              </a:tr>
              <a:tr h="370840">
                <a:tc>
                  <a:txBody>
                    <a:bodyPr/>
                    <a:lstStyle/>
                    <a:p>
                      <a:r>
                        <a:rPr lang="en-US" dirty="0" smtClean="0"/>
                        <a:t>Pixel Region</a:t>
                      </a:r>
                      <a:endParaRPr lang="en-US" dirty="0"/>
                    </a:p>
                  </a:txBody>
                  <a:tcPr/>
                </a:tc>
                <a:tc>
                  <a:txBody>
                    <a:bodyPr/>
                    <a:lstStyle/>
                    <a:p>
                      <a:r>
                        <a:rPr lang="tr-TR" noProof="0" smtClean="0"/>
                        <a:t>Görüntü üzerinde yakınlaştırılan bir alana</a:t>
                      </a:r>
                      <a:r>
                        <a:rPr lang="tr-TR" baseline="0" noProof="0" smtClean="0"/>
                        <a:t> ait gri değerleri gösterir</a:t>
                      </a:r>
                      <a:endParaRPr lang="tr-TR" noProof="0"/>
                    </a:p>
                  </a:txBody>
                  <a:tcPr/>
                </a:tc>
              </a:tr>
              <a:tr h="370840">
                <a:tc>
                  <a:txBody>
                    <a:bodyPr/>
                    <a:lstStyle/>
                    <a:p>
                      <a:r>
                        <a:rPr lang="en-US" dirty="0" smtClean="0"/>
                        <a:t>Distance</a:t>
                      </a:r>
                      <a:endParaRPr lang="en-US" dirty="0"/>
                    </a:p>
                  </a:txBody>
                  <a:tcPr/>
                </a:tc>
                <a:tc>
                  <a:txBody>
                    <a:bodyPr/>
                    <a:lstStyle/>
                    <a:p>
                      <a:r>
                        <a:rPr lang="tr-TR" noProof="0" smtClean="0"/>
                        <a:t>İki piksel arasındaki mesafeyi verir</a:t>
                      </a:r>
                      <a:endParaRPr lang="tr-TR" noProof="0"/>
                    </a:p>
                  </a:txBody>
                  <a:tcPr/>
                </a:tc>
              </a:tr>
              <a:tr h="370840">
                <a:tc>
                  <a:txBody>
                    <a:bodyPr/>
                    <a:lstStyle/>
                    <a:p>
                      <a:r>
                        <a:rPr lang="en-US" dirty="0" smtClean="0"/>
                        <a:t>Image information</a:t>
                      </a:r>
                      <a:endParaRPr lang="en-US" dirty="0"/>
                    </a:p>
                  </a:txBody>
                  <a:tcPr/>
                </a:tc>
                <a:tc>
                  <a:txBody>
                    <a:bodyPr/>
                    <a:lstStyle/>
                    <a:p>
                      <a:r>
                        <a:rPr lang="tr-TR" noProof="0" smtClean="0"/>
                        <a:t>Görüntü ve görüntü dosyası hakkında bilgi verir</a:t>
                      </a:r>
                      <a:endParaRPr lang="tr-TR" noProof="0"/>
                    </a:p>
                  </a:txBody>
                  <a:tcPr/>
                </a:tc>
              </a:tr>
              <a:tr h="370840">
                <a:tc>
                  <a:txBody>
                    <a:bodyPr/>
                    <a:lstStyle/>
                    <a:p>
                      <a:r>
                        <a:rPr lang="en-US" dirty="0" smtClean="0"/>
                        <a:t>Adjust control</a:t>
                      </a:r>
                      <a:endParaRPr lang="en-US" dirty="0"/>
                    </a:p>
                  </a:txBody>
                  <a:tcPr/>
                </a:tc>
                <a:tc>
                  <a:txBody>
                    <a:bodyPr/>
                    <a:lstStyle/>
                    <a:p>
                      <a:r>
                        <a:rPr lang="tr-TR" noProof="0" smtClean="0"/>
                        <a:t>Görüntülenen görüntünün kontrastını ayarlar</a:t>
                      </a:r>
                      <a:endParaRPr lang="tr-TR" noProof="0"/>
                    </a:p>
                  </a:txBody>
                  <a:tcPr/>
                </a:tc>
              </a:tr>
              <a:tr h="370840">
                <a:tc>
                  <a:txBody>
                    <a:bodyPr/>
                    <a:lstStyle/>
                    <a:p>
                      <a:r>
                        <a:rPr lang="en-US" dirty="0" smtClean="0"/>
                        <a:t>Crop Image</a:t>
                      </a:r>
                      <a:endParaRPr lang="en-US" dirty="0"/>
                    </a:p>
                  </a:txBody>
                  <a:tcPr/>
                </a:tc>
                <a:tc>
                  <a:txBody>
                    <a:bodyPr/>
                    <a:lstStyle/>
                    <a:p>
                      <a:r>
                        <a:rPr lang="tr-TR" noProof="0" smtClean="0"/>
                        <a:t>Görüntünün belli bir bölgesini tanımlar ve bu bölgeyi kesip çıkartır</a:t>
                      </a:r>
                      <a:endParaRPr lang="tr-TR" noProof="0"/>
                    </a:p>
                  </a:txBody>
                  <a:tcPr/>
                </a:tc>
              </a:tr>
              <a:tr h="370840">
                <a:tc>
                  <a:txBody>
                    <a:bodyPr/>
                    <a:lstStyle/>
                    <a:p>
                      <a:r>
                        <a:rPr lang="en-US" dirty="0" smtClean="0"/>
                        <a:t>Display Range</a:t>
                      </a:r>
                      <a:endParaRPr lang="en-US" dirty="0"/>
                    </a:p>
                  </a:txBody>
                  <a:tcPr/>
                </a:tc>
                <a:tc>
                  <a:txBody>
                    <a:bodyPr/>
                    <a:lstStyle/>
                    <a:p>
                      <a:r>
                        <a:rPr lang="tr-TR" noProof="0" smtClean="0"/>
                        <a:t>Görüntünün gösterildiği gri değer aralığını verir</a:t>
                      </a:r>
                      <a:endParaRPr lang="tr-TR" noProof="0"/>
                    </a:p>
                  </a:txBody>
                  <a:tcPr/>
                </a:tc>
              </a:tr>
              <a:tr h="370840">
                <a:tc>
                  <a:txBody>
                    <a:bodyPr/>
                    <a:lstStyle/>
                    <a:p>
                      <a:r>
                        <a:rPr lang="en-US" dirty="0" smtClean="0"/>
                        <a:t>Overview</a:t>
                      </a:r>
                      <a:endParaRPr lang="en-US" dirty="0"/>
                    </a:p>
                  </a:txBody>
                  <a:tcPr/>
                </a:tc>
                <a:tc>
                  <a:txBody>
                    <a:bodyPr/>
                    <a:lstStyle/>
                    <a:p>
                      <a:r>
                        <a:rPr lang="tr-TR" noProof="0" dirty="0" smtClean="0"/>
                        <a:t>O an görülebilir görüntüyü verir</a:t>
                      </a:r>
                      <a:endParaRPr lang="tr-TR" noProof="0" dirty="0"/>
                    </a:p>
                  </a:txBody>
                  <a:tcPr/>
                </a:tc>
              </a:tr>
            </a:tbl>
          </a:graphicData>
        </a:graphic>
      </p:graphicFrame>
    </p:spTree>
    <p:extLst>
      <p:ext uri="{BB962C8B-B14F-4D97-AF65-F5344CB8AC3E}">
        <p14:creationId xmlns:p14="http://schemas.microsoft.com/office/powerpoint/2010/main" val="2627482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Görüntüleri</a:t>
            </a:r>
            <a:r>
              <a:rPr lang="en-US" dirty="0" smtClean="0"/>
              <a:t> </a:t>
            </a:r>
            <a:r>
              <a:rPr lang="en-US" dirty="0" err="1" smtClean="0"/>
              <a:t>Yazdırmak</a:t>
            </a:r>
            <a:endParaRPr lang="en-US" dirty="0"/>
          </a:p>
        </p:txBody>
      </p:sp>
      <p:sp>
        <p:nvSpPr>
          <p:cNvPr id="3" name="Content Placeholder 2"/>
          <p:cNvSpPr>
            <a:spLocks noGrp="1"/>
          </p:cNvSpPr>
          <p:nvPr>
            <p:ph idx="1"/>
          </p:nvPr>
        </p:nvSpPr>
        <p:spPr>
          <a:xfrm>
            <a:off x="423333" y="1075267"/>
            <a:ext cx="8382000" cy="4530725"/>
          </a:xfrm>
        </p:spPr>
        <p:txBody>
          <a:bodyPr/>
          <a:lstStyle/>
          <a:p>
            <a:r>
              <a:rPr lang="en-US" sz="1600" dirty="0" err="1" smtClean="0"/>
              <a:t>Görüntüleri</a:t>
            </a:r>
            <a:r>
              <a:rPr lang="en-US" sz="1600" dirty="0" smtClean="0"/>
              <a:t> o an </a:t>
            </a:r>
            <a:r>
              <a:rPr lang="en-US" sz="1600" dirty="0" err="1" smtClean="0"/>
              <a:t>çalışılan</a:t>
            </a:r>
            <a:r>
              <a:rPr lang="en-US" sz="1600" dirty="0" smtClean="0"/>
              <a:t> </a:t>
            </a:r>
            <a:r>
              <a:rPr lang="en-US" sz="1600" dirty="0" err="1" smtClean="0"/>
              <a:t>klasöre</a:t>
            </a:r>
            <a:r>
              <a:rPr lang="en-US" sz="1600" dirty="0" smtClean="0"/>
              <a:t> </a:t>
            </a:r>
            <a:r>
              <a:rPr lang="en-US" sz="1600" dirty="0" err="1" smtClean="0"/>
              <a:t>yazdırmak</a:t>
            </a:r>
            <a:r>
              <a:rPr lang="en-US" sz="1600" dirty="0" smtClean="0"/>
              <a:t> </a:t>
            </a:r>
            <a:r>
              <a:rPr lang="en-US" sz="1600" dirty="0" err="1" smtClean="0"/>
              <a:t>için</a:t>
            </a:r>
            <a:r>
              <a:rPr lang="en-US" sz="1600" dirty="0" smtClean="0"/>
              <a:t> </a:t>
            </a:r>
            <a:r>
              <a:rPr lang="en-US" sz="1600" dirty="0" err="1" smtClean="0"/>
              <a:t>imwrite</a:t>
            </a:r>
            <a:r>
              <a:rPr lang="en-US" sz="1600" dirty="0" smtClean="0"/>
              <a:t> </a:t>
            </a:r>
            <a:r>
              <a:rPr lang="en-US" sz="1600" dirty="0" err="1" smtClean="0"/>
              <a:t>fonksiyonu</a:t>
            </a:r>
            <a:r>
              <a:rPr lang="en-US" sz="1600" dirty="0" smtClean="0"/>
              <a:t> </a:t>
            </a:r>
            <a:r>
              <a:rPr lang="en-US" sz="1600" dirty="0" err="1" smtClean="0"/>
              <a:t>şu</a:t>
            </a:r>
            <a:r>
              <a:rPr lang="en-US" sz="1600" dirty="0" smtClean="0"/>
              <a:t> </a:t>
            </a:r>
            <a:r>
              <a:rPr lang="en-US" sz="1600" dirty="0" err="1" smtClean="0"/>
              <a:t>şekilde</a:t>
            </a:r>
            <a:r>
              <a:rPr lang="en-US" sz="1600" dirty="0" smtClean="0"/>
              <a:t> </a:t>
            </a:r>
            <a:r>
              <a:rPr lang="en-US" sz="1600" dirty="0" err="1" smtClean="0"/>
              <a:t>kullanılır</a:t>
            </a:r>
            <a:r>
              <a:rPr lang="en-US" sz="1600" dirty="0" smtClean="0"/>
              <a:t>: </a:t>
            </a:r>
          </a:p>
          <a:p>
            <a:pPr marL="0" indent="0">
              <a:buNone/>
            </a:pPr>
            <a:r>
              <a:rPr lang="en-US" sz="1600" dirty="0" smtClean="0"/>
              <a:t>	</a:t>
            </a:r>
            <a:r>
              <a:rPr lang="en-US" sz="1600" dirty="0" err="1" smtClean="0"/>
              <a:t>imwrite</a:t>
            </a:r>
            <a:r>
              <a:rPr lang="en-US" sz="1600" dirty="0"/>
              <a:t>(f, 'filename') </a:t>
            </a:r>
          </a:p>
          <a:p>
            <a:r>
              <a:rPr lang="en-US" sz="1600" dirty="0" smtClean="0"/>
              <a:t>Bu </a:t>
            </a:r>
            <a:r>
              <a:rPr lang="en-US" sz="1600" dirty="0" err="1" smtClean="0"/>
              <a:t>şekilde</a:t>
            </a:r>
            <a:r>
              <a:rPr lang="en-US" sz="1600" dirty="0" smtClean="0"/>
              <a:t> </a:t>
            </a:r>
            <a:r>
              <a:rPr lang="en-US" sz="1600" dirty="0" err="1" smtClean="0"/>
              <a:t>yazıldığında</a:t>
            </a:r>
            <a:r>
              <a:rPr lang="en-US" sz="1600" dirty="0" smtClean="0"/>
              <a:t> filename </a:t>
            </a:r>
            <a:r>
              <a:rPr lang="en-US" sz="1600" dirty="0" err="1" smtClean="0"/>
              <a:t>daha</a:t>
            </a:r>
            <a:r>
              <a:rPr lang="en-US" sz="1600" dirty="0" smtClean="0"/>
              <a:t> </a:t>
            </a:r>
            <a:r>
              <a:rPr lang="en-US" sz="1600" dirty="0" err="1" smtClean="0"/>
              <a:t>önce</a:t>
            </a:r>
            <a:r>
              <a:rPr lang="en-US" sz="1600" dirty="0" smtClean="0"/>
              <a:t> </a:t>
            </a:r>
            <a:r>
              <a:rPr lang="en-US" sz="1600" dirty="0" err="1" smtClean="0"/>
              <a:t>verilen</a:t>
            </a:r>
            <a:r>
              <a:rPr lang="en-US" sz="1600" dirty="0" smtClean="0"/>
              <a:t> </a:t>
            </a:r>
            <a:r>
              <a:rPr lang="en-US" sz="1600" dirty="0" err="1" smtClean="0"/>
              <a:t>slaytta</a:t>
            </a:r>
            <a:r>
              <a:rPr lang="en-US" sz="1600" dirty="0" smtClean="0"/>
              <a:t> </a:t>
            </a:r>
            <a:r>
              <a:rPr lang="en-US" sz="1600" dirty="0" err="1" smtClean="0"/>
              <a:t>listesi</a:t>
            </a:r>
            <a:r>
              <a:rPr lang="en-US" sz="1600" dirty="0" smtClean="0"/>
              <a:t> </a:t>
            </a:r>
            <a:r>
              <a:rPr lang="en-US" sz="1600" dirty="0" err="1" smtClean="0"/>
              <a:t>verilen</a:t>
            </a:r>
            <a:r>
              <a:rPr lang="en-US" sz="1600" dirty="0" smtClean="0"/>
              <a:t> </a:t>
            </a:r>
            <a:r>
              <a:rPr lang="en-US" sz="1600" dirty="0" err="1" smtClean="0"/>
              <a:t>ve</a:t>
            </a:r>
            <a:r>
              <a:rPr lang="en-US" sz="1600" dirty="0" smtClean="0"/>
              <a:t> MATLAB </a:t>
            </a:r>
            <a:r>
              <a:rPr lang="en-US" sz="1600" dirty="0" err="1" smtClean="0"/>
              <a:t>tarafından</a:t>
            </a:r>
            <a:r>
              <a:rPr lang="en-US" sz="1600" dirty="0" smtClean="0"/>
              <a:t> </a:t>
            </a:r>
            <a:r>
              <a:rPr lang="en-US" sz="1600" dirty="0" err="1" smtClean="0"/>
              <a:t>desteklenen</a:t>
            </a:r>
            <a:r>
              <a:rPr lang="en-US" sz="1600" dirty="0" smtClean="0"/>
              <a:t> </a:t>
            </a:r>
            <a:r>
              <a:rPr lang="en-US" sz="1600" dirty="0" err="1" smtClean="0"/>
              <a:t>görüntü</a:t>
            </a:r>
            <a:r>
              <a:rPr lang="en-US" sz="1600" dirty="0" smtClean="0"/>
              <a:t> </a:t>
            </a:r>
            <a:r>
              <a:rPr lang="en-US" sz="1600" dirty="0" err="1" smtClean="0"/>
              <a:t>formatlarından</a:t>
            </a:r>
            <a:r>
              <a:rPr lang="en-US" sz="1600" dirty="0" smtClean="0"/>
              <a:t> </a:t>
            </a:r>
            <a:r>
              <a:rPr lang="en-US" sz="1600" dirty="0" err="1" smtClean="0"/>
              <a:t>birisinin</a:t>
            </a:r>
            <a:r>
              <a:rPr lang="en-US" sz="1600" dirty="0" smtClean="0"/>
              <a:t> </a:t>
            </a:r>
            <a:r>
              <a:rPr lang="en-US" sz="1600" dirty="0" err="1" smtClean="0"/>
              <a:t>uzantısını</a:t>
            </a:r>
            <a:r>
              <a:rPr lang="en-US" sz="1600" dirty="0" smtClean="0"/>
              <a:t> da </a:t>
            </a:r>
            <a:r>
              <a:rPr lang="en-US" sz="1600" dirty="0" err="1" smtClean="0"/>
              <a:t>içermelidir</a:t>
            </a:r>
            <a:r>
              <a:rPr lang="en-US" sz="1600" dirty="0" smtClean="0"/>
              <a:t>. </a:t>
            </a:r>
            <a:r>
              <a:rPr lang="en-US" sz="1600" dirty="0" err="1" smtClean="0"/>
              <a:t>Örneğin</a:t>
            </a:r>
            <a:r>
              <a:rPr lang="en-US" sz="1600" dirty="0" smtClean="0"/>
              <a:t>, f </a:t>
            </a:r>
            <a:r>
              <a:rPr lang="en-US" sz="1600" dirty="0" err="1" smtClean="0"/>
              <a:t>görüntüsünü</a:t>
            </a:r>
            <a:r>
              <a:rPr lang="en-US" sz="1600" dirty="0" smtClean="0"/>
              <a:t> patient10_run1 </a:t>
            </a:r>
            <a:r>
              <a:rPr lang="en-US" sz="1600" dirty="0" err="1" smtClean="0"/>
              <a:t>ismiyle</a:t>
            </a:r>
            <a:r>
              <a:rPr lang="en-US" sz="1600" dirty="0" smtClean="0"/>
              <a:t> .</a:t>
            </a:r>
            <a:r>
              <a:rPr lang="en-US" sz="1600" dirty="0" err="1" smtClean="0"/>
              <a:t>tif</a:t>
            </a:r>
            <a:r>
              <a:rPr lang="en-US" sz="1600" dirty="0" smtClean="0"/>
              <a:t> </a:t>
            </a:r>
            <a:r>
              <a:rPr lang="en-US" sz="1600" dirty="0" err="1" smtClean="0"/>
              <a:t>uzantılı</a:t>
            </a:r>
            <a:r>
              <a:rPr lang="en-US" sz="1600" dirty="0" smtClean="0"/>
              <a:t> </a:t>
            </a:r>
            <a:r>
              <a:rPr lang="en-US" sz="1600" dirty="0" err="1" smtClean="0"/>
              <a:t>olarak</a:t>
            </a:r>
            <a:r>
              <a:rPr lang="en-US" sz="1600" dirty="0" smtClean="0"/>
              <a:t> </a:t>
            </a:r>
            <a:r>
              <a:rPr lang="en-US" sz="1600" dirty="0" err="1" smtClean="0"/>
              <a:t>kaydetmek</a:t>
            </a:r>
            <a:r>
              <a:rPr lang="en-US" sz="1600" dirty="0" smtClean="0"/>
              <a:t> </a:t>
            </a:r>
            <a:r>
              <a:rPr lang="en-US" sz="1600" dirty="0" err="1" smtClean="0"/>
              <a:t>için</a:t>
            </a:r>
            <a:r>
              <a:rPr lang="en-US" sz="1600" dirty="0" smtClean="0"/>
              <a:t>:</a:t>
            </a:r>
          </a:p>
          <a:p>
            <a:pPr marL="0" indent="0">
              <a:buNone/>
            </a:pPr>
            <a:r>
              <a:rPr lang="en-US" sz="1600" dirty="0"/>
              <a:t>	</a:t>
            </a:r>
            <a:r>
              <a:rPr lang="en-US" sz="1600" dirty="0" smtClean="0"/>
              <a:t>» </a:t>
            </a:r>
            <a:r>
              <a:rPr lang="en-US" sz="1600" dirty="0" err="1"/>
              <a:t>imwrite</a:t>
            </a:r>
            <a:r>
              <a:rPr lang="en-US" sz="1600" dirty="0"/>
              <a:t>(f, 'patient10_run1.tif') </a:t>
            </a:r>
          </a:p>
          <a:p>
            <a:pPr marL="0" indent="0">
              <a:buNone/>
            </a:pPr>
            <a:r>
              <a:rPr lang="en-US" sz="1600" dirty="0"/>
              <a:t>	</a:t>
            </a:r>
            <a:r>
              <a:rPr lang="en-US" sz="1600" dirty="0" err="1" smtClean="0"/>
              <a:t>yazılmalıdır</a:t>
            </a:r>
            <a:r>
              <a:rPr lang="en-US" sz="1600" dirty="0" smtClean="0"/>
              <a:t>. Bu </a:t>
            </a:r>
            <a:r>
              <a:rPr lang="en-US" sz="1600" dirty="0" err="1" smtClean="0"/>
              <a:t>görüntü</a:t>
            </a:r>
            <a:r>
              <a:rPr lang="en-US" sz="1600" dirty="0" smtClean="0"/>
              <a:t> </a:t>
            </a:r>
            <a:r>
              <a:rPr lang="en-US" sz="1600" dirty="0" err="1" smtClean="0"/>
              <a:t>otomatik</a:t>
            </a:r>
            <a:r>
              <a:rPr lang="en-US" sz="1600" dirty="0" smtClean="0"/>
              <a:t> </a:t>
            </a:r>
            <a:r>
              <a:rPr lang="en-US" sz="1600" dirty="0" err="1" smtClean="0"/>
              <a:t>olarak</a:t>
            </a:r>
            <a:r>
              <a:rPr lang="en-US" sz="1600" dirty="0" smtClean="0"/>
              <a:t> </a:t>
            </a:r>
            <a:r>
              <a:rPr lang="en-US" sz="1600" dirty="0" err="1" smtClean="0"/>
              <a:t>bir</a:t>
            </a:r>
            <a:r>
              <a:rPr lang="en-US" sz="1600" dirty="0" smtClean="0"/>
              <a:t> </a:t>
            </a:r>
            <a:r>
              <a:rPr lang="en-US" sz="1600" dirty="0" err="1" smtClean="0"/>
              <a:t>tif</a:t>
            </a:r>
            <a:r>
              <a:rPr lang="en-US" sz="1600" dirty="0" smtClean="0"/>
              <a:t> </a:t>
            </a:r>
            <a:r>
              <a:rPr lang="en-US" sz="1600" dirty="0" err="1" smtClean="0"/>
              <a:t>dosyası</a:t>
            </a:r>
            <a:r>
              <a:rPr lang="en-US" sz="1600" dirty="0" smtClean="0"/>
              <a:t> </a:t>
            </a:r>
            <a:r>
              <a:rPr lang="en-US" sz="1600" dirty="0" err="1" smtClean="0"/>
              <a:t>olarak</a:t>
            </a:r>
            <a:r>
              <a:rPr lang="en-US" sz="1600" dirty="0" smtClean="0"/>
              <a:t> </a:t>
            </a:r>
            <a:r>
              <a:rPr lang="en-US" sz="1600" dirty="0" err="1" smtClean="0"/>
              <a:t>kaydedilecektir</a:t>
            </a:r>
            <a:r>
              <a:rPr lang="en-US" sz="1600" dirty="0" smtClean="0"/>
              <a:t>. </a:t>
            </a:r>
          </a:p>
          <a:p>
            <a:pPr marL="0" indent="0">
              <a:buNone/>
            </a:pPr>
            <a:r>
              <a:rPr lang="en-US" sz="1600" dirty="0" err="1" smtClean="0"/>
              <a:t>Eğer</a:t>
            </a:r>
            <a:r>
              <a:rPr lang="en-US" sz="1600" dirty="0" smtClean="0"/>
              <a:t> </a:t>
            </a:r>
            <a:r>
              <a:rPr lang="en-US" sz="1600" dirty="0" err="1" smtClean="0"/>
              <a:t>istenirse</a:t>
            </a:r>
            <a:r>
              <a:rPr lang="en-US" sz="1600" dirty="0" smtClean="0"/>
              <a:t> </a:t>
            </a:r>
            <a:r>
              <a:rPr lang="en-US" sz="1600" dirty="0" err="1" smtClean="0"/>
              <a:t>dosyanın</a:t>
            </a:r>
            <a:r>
              <a:rPr lang="en-US" sz="1600" dirty="0" smtClean="0"/>
              <a:t> </a:t>
            </a:r>
            <a:r>
              <a:rPr lang="en-US" sz="1600" dirty="0" err="1" smtClean="0"/>
              <a:t>formatı</a:t>
            </a:r>
            <a:r>
              <a:rPr lang="en-US" sz="1600" dirty="0" smtClean="0"/>
              <a:t> </a:t>
            </a:r>
            <a:r>
              <a:rPr lang="en-US" sz="1600" dirty="0" err="1" smtClean="0"/>
              <a:t>fonksiyona</a:t>
            </a:r>
            <a:r>
              <a:rPr lang="en-US" sz="1600" dirty="0" smtClean="0"/>
              <a:t> </a:t>
            </a:r>
            <a:r>
              <a:rPr lang="en-US" sz="1600" dirty="0" err="1" smtClean="0"/>
              <a:t>üçüncü</a:t>
            </a:r>
            <a:r>
              <a:rPr lang="en-US" sz="1600" dirty="0" smtClean="0"/>
              <a:t> </a:t>
            </a:r>
            <a:r>
              <a:rPr lang="en-US" sz="1600" dirty="0" err="1" smtClean="0"/>
              <a:t>bir</a:t>
            </a:r>
            <a:r>
              <a:rPr lang="en-US" sz="1600" dirty="0" smtClean="0"/>
              <a:t> </a:t>
            </a:r>
            <a:r>
              <a:rPr lang="en-US" sz="1600" dirty="0" err="1" smtClean="0"/>
              <a:t>girdi</a:t>
            </a:r>
            <a:r>
              <a:rPr lang="en-US" sz="1600" dirty="0" smtClean="0"/>
              <a:t> </a:t>
            </a:r>
            <a:r>
              <a:rPr lang="en-US" sz="1600" dirty="0" err="1" smtClean="0"/>
              <a:t>olarak</a:t>
            </a:r>
            <a:r>
              <a:rPr lang="en-US" sz="1600" dirty="0" smtClean="0"/>
              <a:t> </a:t>
            </a:r>
            <a:r>
              <a:rPr lang="en-US" sz="1600" dirty="0" err="1" smtClean="0"/>
              <a:t>yazılarak</a:t>
            </a:r>
            <a:r>
              <a:rPr lang="en-US" sz="1600" dirty="0"/>
              <a:t> </a:t>
            </a:r>
            <a:r>
              <a:rPr lang="en-US" sz="1600" dirty="0" smtClean="0"/>
              <a:t>ta </a:t>
            </a:r>
            <a:r>
              <a:rPr lang="en-US" sz="1600" dirty="0" err="1" smtClean="0"/>
              <a:t>belirtilebilir</a:t>
            </a:r>
            <a:r>
              <a:rPr lang="en-US" sz="1600" dirty="0" smtClean="0"/>
              <a:t>. </a:t>
            </a:r>
            <a:r>
              <a:rPr lang="en-US" sz="1600" dirty="0" err="1" smtClean="0"/>
              <a:t>Örneğin</a:t>
            </a:r>
            <a:r>
              <a:rPr lang="en-US" sz="1600" dirty="0" smtClean="0"/>
              <a:t>: </a:t>
            </a:r>
            <a:endParaRPr lang="en-US" sz="1600" dirty="0"/>
          </a:p>
          <a:p>
            <a:pPr marL="0" indent="0">
              <a:buNone/>
            </a:pPr>
            <a:r>
              <a:rPr lang="en-US" sz="1600" dirty="0" smtClean="0"/>
              <a:t>	» </a:t>
            </a:r>
            <a:r>
              <a:rPr lang="en-US" sz="1600" dirty="0" err="1"/>
              <a:t>imwrite</a:t>
            </a:r>
            <a:r>
              <a:rPr lang="en-US" sz="1600" dirty="0"/>
              <a:t>(f, 'patient10.run1', '</a:t>
            </a:r>
            <a:r>
              <a:rPr lang="en-US" sz="1600" dirty="0" err="1"/>
              <a:t>tif</a:t>
            </a:r>
            <a:r>
              <a:rPr lang="en-US" sz="1600" dirty="0"/>
              <a:t>') </a:t>
            </a:r>
          </a:p>
          <a:p>
            <a:endParaRPr lang="en-US" sz="1600" dirty="0"/>
          </a:p>
          <a:p>
            <a:endParaRPr lang="en-US" sz="1600"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17</a:t>
            </a:fld>
            <a:endParaRPr lang="en-US"/>
          </a:p>
        </p:txBody>
      </p:sp>
    </p:spTree>
    <p:extLst>
      <p:ext uri="{BB962C8B-B14F-4D97-AF65-F5344CB8AC3E}">
        <p14:creationId xmlns:p14="http://schemas.microsoft.com/office/powerpoint/2010/main" val="849865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tr-TR" dirty="0" err="1" smtClean="0"/>
              <a:t>imwrite</a:t>
            </a:r>
            <a:r>
              <a:rPr lang="tr-TR" dirty="0" smtClean="0"/>
              <a:t> fonksiyonu seçilen görüntü formatına bağlı olarak başka parametreler de içerebilir. Bu derste genellikle </a:t>
            </a:r>
            <a:r>
              <a:rPr lang="tr-TR" dirty="0" err="1" smtClean="0"/>
              <a:t>jpeg</a:t>
            </a:r>
            <a:r>
              <a:rPr lang="tr-TR" dirty="0" smtClean="0"/>
              <a:t> ve </a:t>
            </a:r>
            <a:r>
              <a:rPr lang="tr-TR" dirty="0" err="1" smtClean="0"/>
              <a:t>tif</a:t>
            </a:r>
            <a:r>
              <a:rPr lang="tr-TR" dirty="0" smtClean="0"/>
              <a:t> uzantılı görüntüler </a:t>
            </a:r>
            <a:r>
              <a:rPr lang="tr-TR" dirty="0" err="1" smtClean="0"/>
              <a:t>kullanacağıız</a:t>
            </a:r>
            <a:r>
              <a:rPr lang="tr-TR" dirty="0" smtClean="0"/>
              <a:t> için daha çok bu ikisine odaklanacağız. </a:t>
            </a:r>
            <a:r>
              <a:rPr lang="tr-TR" dirty="0" err="1" smtClean="0"/>
              <a:t>jpeg</a:t>
            </a:r>
            <a:r>
              <a:rPr lang="tr-TR" dirty="0" smtClean="0"/>
              <a:t> dosyalar için çok daha genel </a:t>
            </a:r>
            <a:r>
              <a:rPr lang="tr-TR" dirty="0" err="1" smtClean="0"/>
              <a:t>imwrite</a:t>
            </a:r>
            <a:r>
              <a:rPr lang="tr-TR" dirty="0" smtClean="0"/>
              <a:t> fonksiyonu:</a:t>
            </a:r>
          </a:p>
          <a:p>
            <a:pPr marL="0" indent="0">
              <a:buNone/>
            </a:pPr>
            <a:r>
              <a:rPr lang="tr-TR" dirty="0" smtClean="0"/>
              <a:t>	</a:t>
            </a:r>
            <a:r>
              <a:rPr lang="tr-TR" dirty="0" err="1" smtClean="0"/>
              <a:t>imwrite</a:t>
            </a:r>
            <a:r>
              <a:rPr lang="tr-TR" dirty="0" smtClean="0"/>
              <a:t>(f, '</a:t>
            </a:r>
            <a:r>
              <a:rPr lang="tr-TR" dirty="0" err="1" smtClean="0"/>
              <a:t>filename.jpg</a:t>
            </a:r>
            <a:r>
              <a:rPr lang="tr-TR" dirty="0" smtClean="0"/>
              <a:t>' , '</a:t>
            </a:r>
            <a:r>
              <a:rPr lang="tr-TR" dirty="0" err="1" smtClean="0"/>
              <a:t>quality</a:t>
            </a:r>
            <a:r>
              <a:rPr lang="tr-TR" dirty="0" smtClean="0"/>
              <a:t>' , </a:t>
            </a:r>
            <a:r>
              <a:rPr lang="tr-TR" dirty="0" err="1" smtClean="0"/>
              <a:t>q</a:t>
            </a:r>
            <a:r>
              <a:rPr lang="tr-TR" dirty="0" smtClean="0"/>
              <a:t>) </a:t>
            </a:r>
          </a:p>
          <a:p>
            <a:r>
              <a:rPr lang="tr-TR" dirty="0" smtClean="0"/>
              <a:t>Burada </a:t>
            </a:r>
            <a:r>
              <a:rPr lang="tr-TR" dirty="0" err="1" smtClean="0"/>
              <a:t>q</a:t>
            </a:r>
            <a:r>
              <a:rPr lang="tr-TR" dirty="0" smtClean="0"/>
              <a:t>, 0 ile 100 arasındadır. </a:t>
            </a:r>
            <a:r>
              <a:rPr lang="tr-TR" dirty="0" err="1" smtClean="0"/>
              <a:t>q</a:t>
            </a:r>
            <a:r>
              <a:rPr lang="tr-TR" dirty="0" smtClean="0"/>
              <a:t> ne kadar küçülürse </a:t>
            </a:r>
            <a:r>
              <a:rPr lang="tr-TR" dirty="0" err="1" smtClean="0"/>
              <a:t>jpeg</a:t>
            </a:r>
            <a:r>
              <a:rPr lang="tr-TR" dirty="0" smtClean="0"/>
              <a:t> formatında sıkıştırma oranı o kadar fazla olur ve görüntü kalitesi bir o kadar düşer. </a:t>
            </a:r>
            <a:endParaRPr lang="tr-TR"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18</a:t>
            </a:fld>
            <a:endParaRPr lang="en-US"/>
          </a:p>
        </p:txBody>
      </p:sp>
    </p:spTree>
    <p:extLst>
      <p:ext uri="{BB962C8B-B14F-4D97-AF65-F5344CB8AC3E}">
        <p14:creationId xmlns:p14="http://schemas.microsoft.com/office/powerpoint/2010/main" val="787874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Farklı</a:t>
            </a:r>
            <a:r>
              <a:rPr lang="en-US" dirty="0" smtClean="0"/>
              <a:t> q </a:t>
            </a:r>
            <a:r>
              <a:rPr lang="en-US" dirty="0" err="1" smtClean="0"/>
              <a:t>değerlerinin</a:t>
            </a:r>
            <a:r>
              <a:rPr lang="en-US" dirty="0" smtClean="0"/>
              <a:t> </a:t>
            </a:r>
            <a:r>
              <a:rPr lang="en-US" dirty="0" err="1" smtClean="0"/>
              <a:t>etkisi</a:t>
            </a:r>
            <a:endParaRPr lang="en-US"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19</a:t>
            </a:fld>
            <a:endParaRPr lang="en-US"/>
          </a:p>
        </p:txBody>
      </p:sp>
      <p:pic>
        <p:nvPicPr>
          <p:cNvPr id="6" name="Picture 5" descr="Ekran Resmi 2016-02-10 16.22.2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48936" y="1557865"/>
            <a:ext cx="3291134" cy="4707467"/>
          </a:xfrm>
          <a:prstGeom prst="rect">
            <a:avLst/>
          </a:prstGeom>
        </p:spPr>
      </p:pic>
      <p:sp>
        <p:nvSpPr>
          <p:cNvPr id="7" name="Rectangle 6"/>
          <p:cNvSpPr/>
          <p:nvPr/>
        </p:nvSpPr>
        <p:spPr>
          <a:xfrm>
            <a:off x="4622800" y="1676761"/>
            <a:ext cx="3657600" cy="3395802"/>
          </a:xfrm>
          <a:prstGeom prst="rect">
            <a:avLst/>
          </a:prstGeom>
        </p:spPr>
        <p:txBody>
          <a:bodyPr wrap="square">
            <a:spAutoFit/>
          </a:bodyPr>
          <a:lstStyle/>
          <a:p>
            <a:pPr>
              <a:lnSpc>
                <a:spcPct val="150000"/>
              </a:lnSpc>
            </a:pPr>
            <a:r>
              <a:rPr lang="tr-TR" sz="1600" b="1" dirty="0" smtClean="0"/>
              <a:t>(a) </a:t>
            </a:r>
            <a:r>
              <a:rPr lang="tr-TR" sz="1600" b="1" dirty="0" err="1" smtClean="0"/>
              <a:t>Orjinal</a:t>
            </a:r>
            <a:r>
              <a:rPr lang="tr-TR" sz="1600" b="1" dirty="0" smtClean="0"/>
              <a:t> görüntü. (b)’den (f)’ye kadar </a:t>
            </a:r>
            <a:r>
              <a:rPr lang="tr-TR" sz="1600" b="1" dirty="0" err="1" smtClean="0"/>
              <a:t>jpeg</a:t>
            </a:r>
            <a:r>
              <a:rPr lang="tr-TR" sz="1600" b="1" dirty="0" smtClean="0"/>
              <a:t> kalite değerleri için sırasıyla </a:t>
            </a:r>
            <a:r>
              <a:rPr lang="tr-TR" sz="1600" b="1" dirty="0" err="1" smtClean="0"/>
              <a:t>q</a:t>
            </a:r>
            <a:r>
              <a:rPr lang="tr-TR" sz="1600" b="1" dirty="0" smtClean="0"/>
              <a:t> = 50,25, 15,5, </a:t>
            </a:r>
            <a:r>
              <a:rPr lang="tr-TR" sz="1600" b="1" dirty="0" err="1" smtClean="0"/>
              <a:t>and</a:t>
            </a:r>
            <a:r>
              <a:rPr lang="tr-TR" sz="1600" b="1" dirty="0" smtClean="0"/>
              <a:t> 0, girildiğinde çıkan sonuçlar. </a:t>
            </a:r>
            <a:r>
              <a:rPr lang="tr-TR" sz="1600" b="1" dirty="0" err="1" smtClean="0"/>
              <a:t>q</a:t>
            </a:r>
            <a:r>
              <a:rPr lang="tr-TR" sz="1600" b="1" dirty="0" smtClean="0"/>
              <a:t> = 1 5 [görüntü (d)]’den sonra aslında olmaması gereken gölgeler oluşmaya başlıyor. Bunlar özellikle </a:t>
            </a:r>
            <a:r>
              <a:rPr lang="tr-TR" sz="1600" b="1" dirty="0" err="1" smtClean="0"/>
              <a:t>q</a:t>
            </a:r>
            <a:r>
              <a:rPr lang="tr-TR" sz="1600" b="1" dirty="0" smtClean="0"/>
              <a:t> = 5 </a:t>
            </a:r>
            <a:r>
              <a:rPr lang="tr-TR" sz="1600" b="1" dirty="0" err="1" smtClean="0"/>
              <a:t>and</a:t>
            </a:r>
            <a:r>
              <a:rPr lang="tr-TR" sz="1600" b="1" dirty="0" smtClean="0"/>
              <a:t> </a:t>
            </a:r>
            <a:r>
              <a:rPr lang="tr-TR" sz="1600" b="1" dirty="0" err="1" smtClean="0"/>
              <a:t>q</a:t>
            </a:r>
            <a:r>
              <a:rPr lang="tr-TR" sz="1600" b="1" dirty="0" smtClean="0"/>
              <a:t> = 0 için daha da belirgin hale geliyor.</a:t>
            </a:r>
            <a:endParaRPr lang="tr-TR" sz="1600" b="1" dirty="0"/>
          </a:p>
        </p:txBody>
      </p:sp>
      <p:sp>
        <p:nvSpPr>
          <p:cNvPr id="8" name="TextBox 7"/>
          <p:cNvSpPr txBox="1"/>
          <p:nvPr/>
        </p:nvSpPr>
        <p:spPr>
          <a:xfrm>
            <a:off x="2692400" y="4792133"/>
            <a:ext cx="423333" cy="461665"/>
          </a:xfrm>
          <a:prstGeom prst="rect">
            <a:avLst/>
          </a:prstGeom>
          <a:noFill/>
        </p:spPr>
        <p:txBody>
          <a:bodyPr wrap="square" rtlCol="0">
            <a:spAutoFit/>
          </a:bodyPr>
          <a:lstStyle/>
          <a:p>
            <a:r>
              <a:rPr lang="en-US" sz="2400" dirty="0">
                <a:solidFill>
                  <a:srgbClr val="FF0000"/>
                </a:solidFill>
              </a:rPr>
              <a:t>f</a:t>
            </a:r>
          </a:p>
        </p:txBody>
      </p:sp>
      <p:sp>
        <p:nvSpPr>
          <p:cNvPr id="9" name="TextBox 8"/>
          <p:cNvSpPr txBox="1"/>
          <p:nvPr/>
        </p:nvSpPr>
        <p:spPr>
          <a:xfrm>
            <a:off x="982133" y="4792132"/>
            <a:ext cx="423333" cy="461665"/>
          </a:xfrm>
          <a:prstGeom prst="rect">
            <a:avLst/>
          </a:prstGeom>
          <a:noFill/>
        </p:spPr>
        <p:txBody>
          <a:bodyPr wrap="square" rtlCol="0">
            <a:spAutoFit/>
          </a:bodyPr>
          <a:lstStyle/>
          <a:p>
            <a:r>
              <a:rPr lang="en-US" sz="2400" dirty="0">
                <a:solidFill>
                  <a:srgbClr val="FF0000"/>
                </a:solidFill>
              </a:rPr>
              <a:t>e</a:t>
            </a:r>
          </a:p>
        </p:txBody>
      </p:sp>
      <p:sp>
        <p:nvSpPr>
          <p:cNvPr id="10" name="TextBox 9"/>
          <p:cNvSpPr txBox="1"/>
          <p:nvPr/>
        </p:nvSpPr>
        <p:spPr>
          <a:xfrm>
            <a:off x="2692400" y="3200400"/>
            <a:ext cx="423333" cy="461665"/>
          </a:xfrm>
          <a:prstGeom prst="rect">
            <a:avLst/>
          </a:prstGeom>
          <a:noFill/>
        </p:spPr>
        <p:txBody>
          <a:bodyPr wrap="square" rtlCol="0">
            <a:spAutoFit/>
          </a:bodyPr>
          <a:lstStyle/>
          <a:p>
            <a:r>
              <a:rPr lang="en-US" sz="2400" dirty="0">
                <a:solidFill>
                  <a:srgbClr val="FF0000"/>
                </a:solidFill>
              </a:rPr>
              <a:t>d</a:t>
            </a:r>
          </a:p>
        </p:txBody>
      </p:sp>
      <p:sp>
        <p:nvSpPr>
          <p:cNvPr id="11" name="TextBox 10"/>
          <p:cNvSpPr txBox="1"/>
          <p:nvPr/>
        </p:nvSpPr>
        <p:spPr>
          <a:xfrm>
            <a:off x="1049867" y="3183466"/>
            <a:ext cx="423333" cy="461665"/>
          </a:xfrm>
          <a:prstGeom prst="rect">
            <a:avLst/>
          </a:prstGeom>
          <a:noFill/>
        </p:spPr>
        <p:txBody>
          <a:bodyPr wrap="square" rtlCol="0">
            <a:spAutoFit/>
          </a:bodyPr>
          <a:lstStyle/>
          <a:p>
            <a:r>
              <a:rPr lang="en-US" sz="2400" dirty="0">
                <a:solidFill>
                  <a:srgbClr val="FF0000"/>
                </a:solidFill>
              </a:rPr>
              <a:t>c</a:t>
            </a:r>
          </a:p>
        </p:txBody>
      </p:sp>
      <p:sp>
        <p:nvSpPr>
          <p:cNvPr id="12" name="TextBox 11"/>
          <p:cNvSpPr txBox="1"/>
          <p:nvPr/>
        </p:nvSpPr>
        <p:spPr>
          <a:xfrm>
            <a:off x="2692400" y="1642532"/>
            <a:ext cx="423333" cy="461665"/>
          </a:xfrm>
          <a:prstGeom prst="rect">
            <a:avLst/>
          </a:prstGeom>
          <a:noFill/>
        </p:spPr>
        <p:txBody>
          <a:bodyPr wrap="square" rtlCol="0">
            <a:spAutoFit/>
          </a:bodyPr>
          <a:lstStyle/>
          <a:p>
            <a:r>
              <a:rPr lang="en-US" sz="2400" dirty="0">
                <a:solidFill>
                  <a:srgbClr val="FF0000"/>
                </a:solidFill>
              </a:rPr>
              <a:t>b</a:t>
            </a:r>
          </a:p>
        </p:txBody>
      </p:sp>
      <p:sp>
        <p:nvSpPr>
          <p:cNvPr id="13" name="TextBox 12"/>
          <p:cNvSpPr txBox="1"/>
          <p:nvPr/>
        </p:nvSpPr>
        <p:spPr>
          <a:xfrm>
            <a:off x="982133" y="1608666"/>
            <a:ext cx="423333" cy="461665"/>
          </a:xfrm>
          <a:prstGeom prst="rect">
            <a:avLst/>
          </a:prstGeom>
          <a:noFill/>
        </p:spPr>
        <p:txBody>
          <a:bodyPr wrap="square" rtlCol="0">
            <a:spAutoFit/>
          </a:bodyPr>
          <a:lstStyle/>
          <a:p>
            <a:r>
              <a:rPr lang="en-US" sz="2400" dirty="0" smtClean="0">
                <a:solidFill>
                  <a:srgbClr val="FF0000"/>
                </a:solidFill>
              </a:rPr>
              <a:t>a</a:t>
            </a:r>
            <a:endParaRPr lang="en-US" sz="2400" dirty="0">
              <a:solidFill>
                <a:srgbClr val="FF0000"/>
              </a:solidFill>
            </a:endParaRPr>
          </a:p>
        </p:txBody>
      </p:sp>
    </p:spTree>
    <p:extLst>
      <p:ext uri="{BB962C8B-B14F-4D97-AF65-F5344CB8AC3E}">
        <p14:creationId xmlns:p14="http://schemas.microsoft.com/office/powerpoint/2010/main" val="132875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Sayısal</a:t>
            </a:r>
            <a:r>
              <a:rPr lang="en-US" dirty="0" smtClean="0"/>
              <a:t> </a:t>
            </a:r>
            <a:r>
              <a:rPr lang="en-US" dirty="0" err="1" smtClean="0"/>
              <a:t>Görüntü</a:t>
            </a:r>
            <a:endParaRPr lang="en-US" dirty="0"/>
          </a:p>
        </p:txBody>
      </p:sp>
      <p:sp>
        <p:nvSpPr>
          <p:cNvPr id="3" name="Content Placeholder 2"/>
          <p:cNvSpPr>
            <a:spLocks noGrp="1"/>
          </p:cNvSpPr>
          <p:nvPr>
            <p:ph idx="1"/>
          </p:nvPr>
        </p:nvSpPr>
        <p:spPr/>
        <p:txBody>
          <a:bodyPr/>
          <a:lstStyle/>
          <a:p>
            <a:r>
              <a:rPr lang="tr-TR" sz="1600" dirty="0" smtClean="0"/>
              <a:t>Görüntü iki boyutlu bir f(</a:t>
            </a:r>
            <a:r>
              <a:rPr lang="tr-TR" sz="1600" dirty="0" err="1" smtClean="0"/>
              <a:t>x,y</a:t>
            </a:r>
            <a:r>
              <a:rPr lang="tr-TR" sz="1600" dirty="0" smtClean="0"/>
              <a:t>) fonksiyonu olarak tanımlanabilir. </a:t>
            </a:r>
          </a:p>
          <a:p>
            <a:r>
              <a:rPr lang="tr-TR" sz="1600" dirty="0" smtClean="0"/>
              <a:t>Burada x ve y bir piksele ait görüntü koordinatlarıdır.  </a:t>
            </a:r>
          </a:p>
          <a:p>
            <a:r>
              <a:rPr lang="tr-TR" sz="1600" dirty="0" smtClean="0"/>
              <a:t>Her bir </a:t>
            </a:r>
            <a:r>
              <a:rPr lang="tr-TR" sz="1600" dirty="0" err="1" smtClean="0"/>
              <a:t>x,y</a:t>
            </a:r>
            <a:r>
              <a:rPr lang="tr-TR" sz="1600" dirty="0" smtClean="0"/>
              <a:t> koordinat çiftine karşılık gelen değere ise yoğunluk ya da o koordinattaki gri değer denir. </a:t>
            </a:r>
          </a:p>
          <a:p>
            <a:r>
              <a:rPr lang="tr-TR" sz="1600" dirty="0" err="1"/>
              <a:t>x</a:t>
            </a:r>
            <a:r>
              <a:rPr lang="tr-TR" sz="1600" dirty="0" err="1" smtClean="0"/>
              <a:t>,y</a:t>
            </a:r>
            <a:r>
              <a:rPr lang="tr-TR" sz="1600" dirty="0" smtClean="0"/>
              <a:t> koordinatları ve yoğunluk değerleri sürekli değil ise, bu şekildeki görüntüye sayısal görüntü denir. </a:t>
            </a:r>
          </a:p>
          <a:p>
            <a:r>
              <a:rPr lang="tr-TR" sz="1600" dirty="0" smtClean="0"/>
              <a:t>Sayısal bir görüntü piksel adı verilen belli sayıdaki elemanlardan oluşur ve bu elemanların her birisi başka bir </a:t>
            </a:r>
            <a:r>
              <a:rPr lang="tr-TR" sz="1600" dirty="0" err="1" smtClean="0"/>
              <a:t>x,y</a:t>
            </a:r>
            <a:r>
              <a:rPr lang="tr-TR" sz="1600" dirty="0" smtClean="0"/>
              <a:t> koordinat değerine sahiptir. </a:t>
            </a:r>
            <a:endParaRPr lang="tr-TR" sz="1600"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2</a:t>
            </a:fld>
            <a:endParaRPr lang="en-US"/>
          </a:p>
        </p:txBody>
      </p:sp>
    </p:spTree>
    <p:extLst>
      <p:ext uri="{BB962C8B-B14F-4D97-AF65-F5344CB8AC3E}">
        <p14:creationId xmlns:p14="http://schemas.microsoft.com/office/powerpoint/2010/main" val="843184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Görüntü</a:t>
            </a:r>
            <a:r>
              <a:rPr lang="en-US" dirty="0" smtClean="0"/>
              <a:t> </a:t>
            </a:r>
            <a:r>
              <a:rPr lang="en-US" dirty="0" err="1" smtClean="0"/>
              <a:t>Sınıfları</a:t>
            </a:r>
            <a:endParaRPr lang="en-US" dirty="0"/>
          </a:p>
        </p:txBody>
      </p:sp>
      <p:sp>
        <p:nvSpPr>
          <p:cNvPr id="3" name="Content Placeholder 2"/>
          <p:cNvSpPr>
            <a:spLocks noGrp="1"/>
          </p:cNvSpPr>
          <p:nvPr>
            <p:ph idx="1"/>
          </p:nvPr>
        </p:nvSpPr>
        <p:spPr/>
        <p:txBody>
          <a:bodyPr/>
          <a:lstStyle/>
          <a:p>
            <a:r>
              <a:rPr lang="tr-TR" dirty="0" smtClean="0"/>
              <a:t>Her ne kadar genelde tam sayı piksel gri değerleri kullanılsa da MATLAB tam sayı olmayan piksel gri değerlerini de destekler. Bir sonraki sunudaki tablo MATLAB ve görüntü işleme araç kutusu tarafından desteklenen çeşitli görüntü sınıflarını listelemektedir. Tablodaki ilk sekiz satır sayısal sınıflar olarak adlandırılır. Dokuzuncu satır karakter sınıfı, son satır ise mantıksal (</a:t>
            </a:r>
            <a:r>
              <a:rPr lang="tr-TR" dirty="0" err="1" smtClean="0"/>
              <a:t>logical</a:t>
            </a:r>
            <a:r>
              <a:rPr lang="tr-TR" dirty="0" smtClean="0"/>
              <a:t>) sınıfı göstermektedir.  </a:t>
            </a:r>
          </a:p>
          <a:p>
            <a:endParaRPr lang="tr-TR"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20</a:t>
            </a:fld>
            <a:endParaRPr lang="en-US"/>
          </a:p>
        </p:txBody>
      </p:sp>
    </p:spTree>
    <p:extLst>
      <p:ext uri="{BB962C8B-B14F-4D97-AF65-F5344CB8AC3E}">
        <p14:creationId xmlns:p14="http://schemas.microsoft.com/office/powerpoint/2010/main" val="152913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21</a:t>
            </a:fld>
            <a:endParaRPr lang="en-US"/>
          </a:p>
        </p:txBody>
      </p:sp>
      <p:pic>
        <p:nvPicPr>
          <p:cNvPr id="7" name="Picture 6" descr="Ekran Resmi 2016-02-10 16.28.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33" y="748347"/>
            <a:ext cx="7907867" cy="5653980"/>
          </a:xfrm>
          <a:prstGeom prst="rect">
            <a:avLst/>
          </a:prstGeom>
        </p:spPr>
      </p:pic>
    </p:spTree>
    <p:extLst>
      <p:ext uri="{BB962C8B-B14F-4D97-AF65-F5344CB8AC3E}">
        <p14:creationId xmlns:p14="http://schemas.microsoft.com/office/powerpoint/2010/main" val="1035712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tr-TR" sz="1600" dirty="0" smtClean="0"/>
              <a:t>uint8 ve mantıksal görüntü sınıfları görüntü işleme uygulamalarında en çok kullanılan görüntülerdir ve TFF ve JPEG gibi görüntü formatları okutulurken genelde karşımıza çıkar. Bu </a:t>
            </a:r>
            <a:r>
              <a:rPr lang="tr-TR" sz="1600" dirty="0" err="1" smtClean="0"/>
              <a:t>sınıfar</a:t>
            </a:r>
            <a:r>
              <a:rPr lang="tr-TR" sz="1600" dirty="0" smtClean="0"/>
              <a:t> her bir pikseli 1 </a:t>
            </a:r>
            <a:r>
              <a:rPr lang="tr-TR" sz="1600" dirty="0" err="1" smtClean="0"/>
              <a:t>byte</a:t>
            </a:r>
            <a:r>
              <a:rPr lang="tr-TR" sz="1600" dirty="0" smtClean="0"/>
              <a:t> ile temsil eder. Medikal görüntü işleme gibi bazı bilimsel uygulamalar uint8’den çok daha geniş aralık gerektirir, bu yüzden genellikle uint16 ve </a:t>
            </a:r>
            <a:r>
              <a:rPr lang="tr-TR" sz="1600" dirty="0" err="1" smtClean="0"/>
              <a:t>int</a:t>
            </a:r>
            <a:r>
              <a:rPr lang="tr-TR" sz="1600" dirty="0" smtClean="0"/>
              <a:t> 16 sınıfları kullanılır. Bu sınıflar her bir piksel için 2 </a:t>
            </a:r>
            <a:r>
              <a:rPr lang="tr-TR" sz="1600" dirty="0" err="1" smtClean="0"/>
              <a:t>byte</a:t>
            </a:r>
            <a:r>
              <a:rPr lang="tr-TR" sz="1600" dirty="0" smtClean="0"/>
              <a:t> alan kullanır. </a:t>
            </a:r>
            <a:r>
              <a:rPr lang="tr-TR" sz="1600" dirty="0" err="1" smtClean="0"/>
              <a:t>Double</a:t>
            </a:r>
            <a:r>
              <a:rPr lang="tr-TR" sz="1600" dirty="0" smtClean="0"/>
              <a:t> ve </a:t>
            </a:r>
            <a:r>
              <a:rPr lang="tr-TR" sz="1600" dirty="0" err="1" smtClean="0"/>
              <a:t>single</a:t>
            </a:r>
            <a:r>
              <a:rPr lang="tr-TR" sz="1600" dirty="0" smtClean="0"/>
              <a:t> gibi </a:t>
            </a:r>
            <a:r>
              <a:rPr lang="tr-TR" sz="1600" dirty="0" err="1" smtClean="0"/>
              <a:t>ondalıklı</a:t>
            </a:r>
            <a:r>
              <a:rPr lang="tr-TR" sz="1600" dirty="0" smtClean="0"/>
              <a:t> sayılar kullanan sınıflar ise </a:t>
            </a:r>
            <a:r>
              <a:rPr lang="tr-TR" sz="1600" dirty="0" err="1" smtClean="0"/>
              <a:t>Fourier</a:t>
            </a:r>
            <a:r>
              <a:rPr lang="tr-TR" sz="1600" dirty="0" smtClean="0"/>
              <a:t> dönüşümü gibi çok daha karmaşık matematiksel işlemler için kullanılır. </a:t>
            </a:r>
            <a:r>
              <a:rPr lang="tr-TR" sz="1600" dirty="0" err="1" smtClean="0"/>
              <a:t>Double</a:t>
            </a:r>
            <a:r>
              <a:rPr lang="tr-TR" sz="1600" dirty="0" smtClean="0"/>
              <a:t> incelikli </a:t>
            </a:r>
            <a:r>
              <a:rPr lang="tr-TR" sz="1600" dirty="0" err="1" smtClean="0"/>
              <a:t>ondalıklı</a:t>
            </a:r>
            <a:r>
              <a:rPr lang="tr-TR" sz="1600" dirty="0" smtClean="0"/>
              <a:t> sayılar her bir piksel için 8 </a:t>
            </a:r>
            <a:r>
              <a:rPr lang="tr-TR" sz="1600" dirty="0" err="1" smtClean="0"/>
              <a:t>byte</a:t>
            </a:r>
            <a:r>
              <a:rPr lang="tr-TR" sz="1600" dirty="0" smtClean="0"/>
              <a:t> hafıza kullanırken </a:t>
            </a:r>
            <a:r>
              <a:rPr lang="tr-TR" sz="1600" dirty="0" err="1" smtClean="0"/>
              <a:t>single</a:t>
            </a:r>
            <a:r>
              <a:rPr lang="tr-TR" sz="1600" dirty="0" smtClean="0"/>
              <a:t> incelikli </a:t>
            </a:r>
            <a:r>
              <a:rPr lang="tr-TR" sz="1600" dirty="0" err="1" smtClean="0"/>
              <a:t>ondalıklı</a:t>
            </a:r>
            <a:r>
              <a:rPr lang="tr-TR" sz="1600" dirty="0" smtClean="0"/>
              <a:t> sayılar her bir piksel için 4 </a:t>
            </a:r>
            <a:r>
              <a:rPr lang="tr-TR" sz="1600" dirty="0" err="1" smtClean="0"/>
              <a:t>byte</a:t>
            </a:r>
            <a:r>
              <a:rPr lang="tr-TR" sz="1600" dirty="0" smtClean="0"/>
              <a:t> hafıza kullanır. int8, uint32 ve int32 sınıfları da görüntü işleme araç kutusu tarafından desteklenir fakat çok yaygın olarak kullanılmazlar. </a:t>
            </a:r>
            <a:endParaRPr lang="tr-TR" sz="1600"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22</a:t>
            </a:fld>
            <a:endParaRPr lang="en-US"/>
          </a:p>
        </p:txBody>
      </p:sp>
    </p:spTree>
    <p:extLst>
      <p:ext uri="{BB962C8B-B14F-4D97-AF65-F5344CB8AC3E}">
        <p14:creationId xmlns:p14="http://schemas.microsoft.com/office/powerpoint/2010/main" val="1918965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Görüntü</a:t>
            </a:r>
            <a:r>
              <a:rPr lang="en-US" dirty="0" smtClean="0"/>
              <a:t> </a:t>
            </a:r>
            <a:r>
              <a:rPr lang="en-US" dirty="0" err="1" smtClean="0"/>
              <a:t>Çeşitleri</a:t>
            </a:r>
            <a:endParaRPr lang="en-US" dirty="0"/>
          </a:p>
        </p:txBody>
      </p:sp>
      <p:sp>
        <p:nvSpPr>
          <p:cNvPr id="3" name="Content Placeholder 2"/>
          <p:cNvSpPr>
            <a:spLocks noGrp="1"/>
          </p:cNvSpPr>
          <p:nvPr>
            <p:ph idx="1"/>
          </p:nvPr>
        </p:nvSpPr>
        <p:spPr/>
        <p:txBody>
          <a:bodyPr/>
          <a:lstStyle/>
          <a:p>
            <a:r>
              <a:rPr lang="en-US" dirty="0" err="1" smtClean="0"/>
              <a:t>Araç</a:t>
            </a:r>
            <a:r>
              <a:rPr lang="en-US" dirty="0" smtClean="0"/>
              <a:t> </a:t>
            </a:r>
            <a:r>
              <a:rPr lang="en-US" dirty="0" err="1" smtClean="0"/>
              <a:t>kutusu</a:t>
            </a:r>
            <a:r>
              <a:rPr lang="en-US" dirty="0" smtClean="0"/>
              <a:t> </a:t>
            </a:r>
            <a:r>
              <a:rPr lang="en-US" dirty="0" err="1" smtClean="0"/>
              <a:t>dört</a:t>
            </a:r>
            <a:r>
              <a:rPr lang="en-US" dirty="0" smtClean="0"/>
              <a:t> </a:t>
            </a:r>
            <a:r>
              <a:rPr lang="en-US" dirty="0" err="1" smtClean="0"/>
              <a:t>çeşit</a:t>
            </a:r>
            <a:r>
              <a:rPr lang="en-US" dirty="0" smtClean="0"/>
              <a:t> </a:t>
            </a:r>
            <a:r>
              <a:rPr lang="en-US" dirty="0" err="1" smtClean="0"/>
              <a:t>görüntüyü</a:t>
            </a:r>
            <a:r>
              <a:rPr lang="en-US" dirty="0" smtClean="0"/>
              <a:t> </a:t>
            </a:r>
            <a:r>
              <a:rPr lang="en-US" dirty="0" err="1" smtClean="0"/>
              <a:t>destekler</a:t>
            </a:r>
            <a:r>
              <a:rPr lang="en-US" dirty="0" smtClean="0"/>
              <a:t>: </a:t>
            </a:r>
            <a:endParaRPr lang="en-US" dirty="0"/>
          </a:p>
          <a:p>
            <a:pPr lvl="1"/>
            <a:r>
              <a:rPr lang="en-US" dirty="0" err="1" smtClean="0"/>
              <a:t>Gri</a:t>
            </a:r>
            <a:r>
              <a:rPr lang="en-US" dirty="0" smtClean="0"/>
              <a:t> ton </a:t>
            </a:r>
            <a:r>
              <a:rPr lang="en-US" dirty="0" err="1" smtClean="0"/>
              <a:t>görüntüler</a:t>
            </a:r>
            <a:endParaRPr lang="en-US" dirty="0" smtClean="0"/>
          </a:p>
          <a:p>
            <a:pPr lvl="1"/>
            <a:r>
              <a:rPr lang="en-US" dirty="0" smtClean="0"/>
              <a:t>Binary (</a:t>
            </a:r>
            <a:r>
              <a:rPr lang="en-US" dirty="0" err="1" smtClean="0"/>
              <a:t>sadece</a:t>
            </a:r>
            <a:r>
              <a:rPr lang="en-US" dirty="0" smtClean="0"/>
              <a:t> </a:t>
            </a:r>
            <a:r>
              <a:rPr lang="en-US" dirty="0" err="1" smtClean="0"/>
              <a:t>iki</a:t>
            </a:r>
            <a:r>
              <a:rPr lang="en-US" dirty="0" smtClean="0"/>
              <a:t> </a:t>
            </a:r>
            <a:r>
              <a:rPr lang="en-US" dirty="0" err="1" smtClean="0"/>
              <a:t>renk</a:t>
            </a:r>
            <a:r>
              <a:rPr lang="en-US" dirty="0" smtClean="0"/>
              <a:t>, </a:t>
            </a:r>
            <a:r>
              <a:rPr lang="en-US" dirty="0" err="1" smtClean="0"/>
              <a:t>yani</a:t>
            </a:r>
            <a:r>
              <a:rPr lang="en-US" dirty="0" smtClean="0"/>
              <a:t> </a:t>
            </a:r>
            <a:r>
              <a:rPr lang="en-US" dirty="0" err="1" smtClean="0"/>
              <a:t>siyah</a:t>
            </a:r>
            <a:r>
              <a:rPr lang="en-US" dirty="0" smtClean="0"/>
              <a:t> </a:t>
            </a:r>
            <a:r>
              <a:rPr lang="en-US" dirty="0" err="1" smtClean="0"/>
              <a:t>ve</a:t>
            </a:r>
            <a:r>
              <a:rPr lang="en-US" dirty="0" smtClean="0"/>
              <a:t> </a:t>
            </a:r>
            <a:r>
              <a:rPr lang="en-US" dirty="0" err="1" smtClean="0"/>
              <a:t>beyaz</a:t>
            </a:r>
            <a:r>
              <a:rPr lang="en-US" dirty="0" smtClean="0"/>
              <a:t>) </a:t>
            </a:r>
            <a:r>
              <a:rPr lang="en-US" dirty="0" err="1" smtClean="0"/>
              <a:t>görüntüler</a:t>
            </a:r>
            <a:r>
              <a:rPr lang="en-US" dirty="0" smtClean="0"/>
              <a:t> </a:t>
            </a:r>
          </a:p>
          <a:p>
            <a:pPr lvl="1"/>
            <a:r>
              <a:rPr lang="en-US" dirty="0" err="1" smtClean="0"/>
              <a:t>Indekslenmiş</a:t>
            </a:r>
            <a:r>
              <a:rPr lang="en-US" dirty="0" smtClean="0"/>
              <a:t> </a:t>
            </a:r>
            <a:r>
              <a:rPr lang="en-US" dirty="0" err="1" smtClean="0"/>
              <a:t>görüntüler</a:t>
            </a:r>
            <a:endParaRPr lang="en-US" dirty="0" smtClean="0"/>
          </a:p>
          <a:p>
            <a:pPr lvl="1"/>
            <a:r>
              <a:rPr lang="en-US" dirty="0" smtClean="0"/>
              <a:t>RGB (</a:t>
            </a:r>
            <a:r>
              <a:rPr lang="en-US" dirty="0" err="1" smtClean="0"/>
              <a:t>renkli</a:t>
            </a:r>
            <a:r>
              <a:rPr lang="en-US" dirty="0" smtClean="0"/>
              <a:t>) </a:t>
            </a:r>
            <a:r>
              <a:rPr lang="en-US" dirty="0" err="1" smtClean="0"/>
              <a:t>görüntüler</a:t>
            </a:r>
            <a:endParaRPr lang="en-US" dirty="0"/>
          </a:p>
          <a:p>
            <a:endParaRPr lang="en-US"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23</a:t>
            </a:fld>
            <a:endParaRPr lang="en-US"/>
          </a:p>
        </p:txBody>
      </p:sp>
    </p:spTree>
    <p:extLst>
      <p:ext uri="{BB962C8B-B14F-4D97-AF65-F5344CB8AC3E}">
        <p14:creationId xmlns:p14="http://schemas.microsoft.com/office/powerpoint/2010/main" val="63850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Gri</a:t>
            </a:r>
            <a:r>
              <a:rPr lang="en-US" dirty="0" smtClean="0"/>
              <a:t>-ton </a:t>
            </a:r>
            <a:r>
              <a:rPr lang="en-US" dirty="0" err="1" smtClean="0"/>
              <a:t>Görüntüler</a:t>
            </a:r>
            <a:endParaRPr lang="en-US" dirty="0"/>
          </a:p>
        </p:txBody>
      </p:sp>
      <p:sp>
        <p:nvSpPr>
          <p:cNvPr id="3" name="Content Placeholder 2"/>
          <p:cNvSpPr>
            <a:spLocks noGrp="1"/>
          </p:cNvSpPr>
          <p:nvPr>
            <p:ph idx="1"/>
          </p:nvPr>
        </p:nvSpPr>
        <p:spPr/>
        <p:txBody>
          <a:bodyPr/>
          <a:lstStyle/>
          <a:p>
            <a:r>
              <a:rPr lang="tr-TR" dirty="0" smtClean="0"/>
              <a:t>Gri-ton görüntüler, siyah, beyaz ve grinin değişik tonlarını gösteren bir veri matrisidir. Eğer bu görüntünün sınıfı uint8 veya </a:t>
            </a:r>
            <a:r>
              <a:rPr lang="tr-TR" dirty="0" err="1" smtClean="0"/>
              <a:t>uint</a:t>
            </a:r>
            <a:r>
              <a:rPr lang="tr-TR" dirty="0" smtClean="0"/>
              <a:t> 16 ise görüntüdeki her piksel </a:t>
            </a:r>
            <a:r>
              <a:rPr lang="tr-TR" dirty="0" err="1" smtClean="0"/>
              <a:t>uint</a:t>
            </a:r>
            <a:r>
              <a:rPr lang="tr-TR" dirty="0" smtClean="0"/>
              <a:t> 8 için (0, 255] aralığında ve uint16 için ise  (0, 65535] olur. Eğer görüntünün sınıfı </a:t>
            </a:r>
            <a:r>
              <a:rPr lang="tr-TR" dirty="0" err="1" smtClean="0"/>
              <a:t>double</a:t>
            </a:r>
            <a:r>
              <a:rPr lang="tr-TR" dirty="0" smtClean="0"/>
              <a:t> veya </a:t>
            </a:r>
            <a:r>
              <a:rPr lang="tr-TR" dirty="0" err="1" smtClean="0"/>
              <a:t>single</a:t>
            </a:r>
            <a:r>
              <a:rPr lang="tr-TR" dirty="0" smtClean="0"/>
              <a:t> olursa gri değerler </a:t>
            </a:r>
            <a:r>
              <a:rPr lang="tr-TR" dirty="0" err="1" smtClean="0"/>
              <a:t>ondalıklı</a:t>
            </a:r>
            <a:r>
              <a:rPr lang="tr-TR" dirty="0" smtClean="0"/>
              <a:t> sayılardan oluşacaktır. </a:t>
            </a:r>
            <a:r>
              <a:rPr lang="tr-TR" dirty="0" err="1" smtClean="0"/>
              <a:t>Double</a:t>
            </a:r>
            <a:r>
              <a:rPr lang="tr-TR" dirty="0" smtClean="0"/>
              <a:t> ve </a:t>
            </a:r>
            <a:r>
              <a:rPr lang="tr-TR" dirty="0" err="1" smtClean="0"/>
              <a:t>single</a:t>
            </a:r>
            <a:r>
              <a:rPr lang="tr-TR" dirty="0" smtClean="0"/>
              <a:t> sınıf görüntüler genellikle [0, 1] arasında olacaktır, fakat diğer aralıklar da kullanılabilir.  </a:t>
            </a:r>
            <a:endParaRPr lang="tr-TR"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24</a:t>
            </a:fld>
            <a:endParaRPr lang="en-US"/>
          </a:p>
        </p:txBody>
      </p:sp>
    </p:spTree>
    <p:extLst>
      <p:ext uri="{BB962C8B-B14F-4D97-AF65-F5344CB8AC3E}">
        <p14:creationId xmlns:p14="http://schemas.microsoft.com/office/powerpoint/2010/main" val="4255449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467" y="270933"/>
            <a:ext cx="7772400" cy="743480"/>
          </a:xfrm>
        </p:spPr>
        <p:txBody>
          <a:bodyPr/>
          <a:lstStyle/>
          <a:p>
            <a:r>
              <a:rPr lang="en-US" dirty="0" err="1" smtClean="0"/>
              <a:t>İki</a:t>
            </a:r>
            <a:r>
              <a:rPr lang="en-US" dirty="0" smtClean="0"/>
              <a:t> </a:t>
            </a:r>
            <a:r>
              <a:rPr lang="en-US" dirty="0" err="1" smtClean="0"/>
              <a:t>renk</a:t>
            </a:r>
            <a:r>
              <a:rPr lang="en-US" dirty="0" smtClean="0"/>
              <a:t> Binary (</a:t>
            </a:r>
            <a:r>
              <a:rPr lang="en-US" dirty="0" err="1" smtClean="0"/>
              <a:t>Siyah</a:t>
            </a:r>
            <a:r>
              <a:rPr lang="en-US" dirty="0" smtClean="0"/>
              <a:t> </a:t>
            </a:r>
            <a:r>
              <a:rPr lang="en-US" dirty="0" err="1" smtClean="0"/>
              <a:t>ve</a:t>
            </a:r>
            <a:r>
              <a:rPr lang="en-US" dirty="0" smtClean="0"/>
              <a:t> </a:t>
            </a:r>
            <a:r>
              <a:rPr lang="en-US" dirty="0" err="1" smtClean="0"/>
              <a:t>Beyaz</a:t>
            </a:r>
            <a:r>
              <a:rPr lang="en-US" dirty="0" smtClean="0"/>
              <a:t>) </a:t>
            </a:r>
            <a:r>
              <a:rPr lang="en-US" dirty="0" err="1" smtClean="0"/>
              <a:t>Görüntüler</a:t>
            </a:r>
            <a:endParaRPr lang="en-US" dirty="0"/>
          </a:p>
        </p:txBody>
      </p:sp>
      <p:sp>
        <p:nvSpPr>
          <p:cNvPr id="3" name="Content Placeholder 2"/>
          <p:cNvSpPr>
            <a:spLocks noGrp="1"/>
          </p:cNvSpPr>
          <p:nvPr>
            <p:ph idx="1"/>
          </p:nvPr>
        </p:nvSpPr>
        <p:spPr>
          <a:xfrm>
            <a:off x="338667" y="939800"/>
            <a:ext cx="8534400" cy="5647267"/>
          </a:xfrm>
        </p:spPr>
        <p:txBody>
          <a:bodyPr/>
          <a:lstStyle/>
          <a:p>
            <a:pPr algn="just"/>
            <a:r>
              <a:rPr lang="tr-TR" sz="1600" dirty="0" smtClean="0"/>
              <a:t>Siyah ve beyaz renklerden oluşan görüntüler </a:t>
            </a:r>
            <a:r>
              <a:rPr lang="tr-TR" sz="1600" dirty="0" err="1" smtClean="0"/>
              <a:t>MATLAB’de</a:t>
            </a:r>
            <a:r>
              <a:rPr lang="tr-TR" sz="1600" dirty="0" smtClean="0"/>
              <a:t> özel önemi olan görüntülerdir. Bu görüntüler sadece mantıksal 0 ve 1’lerden oluşur. Bu yüzden uint8 bir görüntünün gri değerleri sadece 0 ve 1’lerden oluşsa bile MATLAB tarafından siyah ve beyaz (</a:t>
            </a:r>
            <a:r>
              <a:rPr lang="tr-TR" sz="1600" dirty="0" err="1" smtClean="0"/>
              <a:t>binary</a:t>
            </a:r>
            <a:r>
              <a:rPr lang="tr-TR" sz="1600" dirty="0" smtClean="0"/>
              <a:t>) görüntü olarak kabul edilmez. Sayılar siyah ve beyaz (</a:t>
            </a:r>
            <a:r>
              <a:rPr lang="tr-TR" sz="1600" dirty="0" err="1" smtClean="0"/>
              <a:t>binary</a:t>
            </a:r>
            <a:r>
              <a:rPr lang="tr-TR" sz="1600" dirty="0" smtClean="0"/>
              <a:t>) sınıfına </a:t>
            </a:r>
            <a:r>
              <a:rPr lang="tr-TR" sz="1600" dirty="0" err="1" smtClean="0"/>
              <a:t>logical</a:t>
            </a:r>
            <a:r>
              <a:rPr lang="tr-TR" sz="1600" dirty="0" smtClean="0"/>
              <a:t> fonksiyonu ile dönüştürülür. Bu yüzden eğer A sadece 0 ve 1’lerden oluşan bir sayısal matris ise bunu mantıksal sınıfa ait bir B değişkenine; </a:t>
            </a:r>
          </a:p>
          <a:p>
            <a:pPr marL="0" indent="0" algn="just">
              <a:buNone/>
            </a:pPr>
            <a:r>
              <a:rPr lang="tr-TR" sz="1600" dirty="0"/>
              <a:t>	</a:t>
            </a:r>
            <a:r>
              <a:rPr lang="tr-TR" sz="1600" dirty="0" smtClean="0"/>
              <a:t>	B = </a:t>
            </a:r>
            <a:r>
              <a:rPr lang="tr-TR" sz="1600" dirty="0" err="1" smtClean="0"/>
              <a:t>logical</a:t>
            </a:r>
            <a:r>
              <a:rPr lang="tr-TR" sz="1600" dirty="0" smtClean="0"/>
              <a:t>(A) </a:t>
            </a:r>
          </a:p>
          <a:p>
            <a:pPr marL="0" indent="0" algn="just">
              <a:buNone/>
            </a:pPr>
            <a:r>
              <a:rPr lang="tr-TR" sz="1600" dirty="0"/>
              <a:t>k</a:t>
            </a:r>
            <a:r>
              <a:rPr lang="tr-TR" sz="1600" dirty="0" smtClean="0"/>
              <a:t>omutu ile dönüştürürüz. Eğer A 0 ve 1’den farklı sayılar içeriyorsa </a:t>
            </a:r>
            <a:r>
              <a:rPr lang="tr-TR" sz="1600" dirty="0" err="1" smtClean="0"/>
              <a:t>logical</a:t>
            </a:r>
            <a:r>
              <a:rPr lang="tr-TR" sz="1600" dirty="0" smtClean="0"/>
              <a:t> fonksiyonu 0’dan farklı bütün sayıları mantıksal 1 değerine, tüm 0’ları ise mantıksal 0 değerine dönüştürür. </a:t>
            </a:r>
          </a:p>
          <a:p>
            <a:pPr algn="just"/>
            <a:r>
              <a:rPr lang="tr-TR" sz="1600" dirty="0" smtClean="0"/>
              <a:t>Bir vektör veya matrisin </a:t>
            </a:r>
            <a:r>
              <a:rPr lang="tr-TR" sz="1600" dirty="0" err="1" smtClean="0"/>
              <a:t>logical</a:t>
            </a:r>
            <a:r>
              <a:rPr lang="tr-TR" sz="1600" dirty="0" smtClean="0"/>
              <a:t> olup olmadığını test etmek için </a:t>
            </a:r>
            <a:r>
              <a:rPr lang="tr-TR" sz="1600" dirty="0" err="1" smtClean="0"/>
              <a:t>islogical</a:t>
            </a:r>
            <a:r>
              <a:rPr lang="tr-TR" sz="1600" dirty="0" smtClean="0"/>
              <a:t> fonksiyonu kullanılır. </a:t>
            </a:r>
          </a:p>
          <a:p>
            <a:pPr marL="0" indent="0">
              <a:buNone/>
            </a:pPr>
            <a:r>
              <a:rPr lang="tr-TR" sz="1600" dirty="0" smtClean="0"/>
              <a:t>	</a:t>
            </a:r>
            <a:r>
              <a:rPr lang="tr-TR" sz="1600" dirty="0" err="1" smtClean="0"/>
              <a:t>islogical</a:t>
            </a:r>
            <a:r>
              <a:rPr lang="tr-TR" sz="1600" dirty="0" smtClean="0"/>
              <a:t> ( C )</a:t>
            </a:r>
            <a:br>
              <a:rPr lang="tr-TR" sz="1600" dirty="0" smtClean="0"/>
            </a:br>
            <a:r>
              <a:rPr lang="tr-TR" sz="1600" dirty="0" smtClean="0"/>
              <a:t>yazıldığında eğer C mantıksal (</a:t>
            </a:r>
            <a:r>
              <a:rPr lang="tr-TR" sz="1600" dirty="0" err="1" smtClean="0"/>
              <a:t>logical</a:t>
            </a:r>
            <a:r>
              <a:rPr lang="tr-TR" sz="1600" dirty="0" smtClean="0"/>
              <a:t>) ise sonuç 1, değilse 0 olur.  </a:t>
            </a:r>
          </a:p>
          <a:p>
            <a:endParaRPr lang="en-US" sz="1600"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dirty="0"/>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25</a:t>
            </a:fld>
            <a:endParaRPr lang="en-US"/>
          </a:p>
        </p:txBody>
      </p:sp>
    </p:spTree>
    <p:extLst>
      <p:ext uri="{BB962C8B-B14F-4D97-AF65-F5344CB8AC3E}">
        <p14:creationId xmlns:p14="http://schemas.microsoft.com/office/powerpoint/2010/main" val="1433718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67" y="237067"/>
            <a:ext cx="7772400" cy="540280"/>
          </a:xfrm>
        </p:spPr>
        <p:txBody>
          <a:bodyPr/>
          <a:lstStyle/>
          <a:p>
            <a:r>
              <a:rPr lang="tr-TR" dirty="0" smtClean="0"/>
              <a:t>Görüntü Çeşitleri Arasında Dönüşüm</a:t>
            </a:r>
            <a:endParaRPr lang="tr-TR" dirty="0"/>
          </a:p>
        </p:txBody>
      </p:sp>
      <p:sp>
        <p:nvSpPr>
          <p:cNvPr id="3" name="Content Placeholder 2"/>
          <p:cNvSpPr>
            <a:spLocks noGrp="1"/>
          </p:cNvSpPr>
          <p:nvPr>
            <p:ph idx="1"/>
          </p:nvPr>
        </p:nvSpPr>
        <p:spPr>
          <a:xfrm>
            <a:off x="304799" y="651934"/>
            <a:ext cx="8500533" cy="6036733"/>
          </a:xfrm>
        </p:spPr>
        <p:txBody>
          <a:bodyPr/>
          <a:lstStyle/>
          <a:p>
            <a:pPr algn="just"/>
            <a:r>
              <a:rPr lang="tr-TR" sz="1600" dirty="0" smtClean="0"/>
              <a:t>Görüntüleri bir sınıftan başka bir sınıfa dönüştürmek çok yaygın olarak kullanılan bir işlemdir. Görüntüler arasında sınıf dönüşümleri yapılırken her bir sınıfın gri değerler anlamında hangi aralıklarda olduğunu akılda tutmak çok önemlidir. Sınıf dönüşümü için kullanılan genel komut yazımı:</a:t>
            </a:r>
          </a:p>
          <a:p>
            <a:pPr marL="0" indent="0" algn="just">
              <a:buNone/>
            </a:pPr>
            <a:r>
              <a:rPr lang="tr-TR" sz="1600" dirty="0" smtClean="0"/>
              <a:t>	B = </a:t>
            </a:r>
            <a:r>
              <a:rPr lang="tr-TR" sz="1600" dirty="0" err="1" smtClean="0"/>
              <a:t>sınıf_ismi</a:t>
            </a:r>
            <a:r>
              <a:rPr lang="tr-TR" sz="1600" dirty="0" smtClean="0"/>
              <a:t>(A)    şeklindedir. </a:t>
            </a:r>
          </a:p>
          <a:p>
            <a:pPr marL="0" indent="0" algn="just">
              <a:buNone/>
            </a:pPr>
            <a:r>
              <a:rPr lang="tr-TR" sz="1600" dirty="0" smtClean="0"/>
              <a:t>burada </a:t>
            </a:r>
            <a:r>
              <a:rPr lang="tr-TR" sz="1600" dirty="0" err="1" smtClean="0"/>
              <a:t>sınıf_ismi</a:t>
            </a:r>
            <a:r>
              <a:rPr lang="tr-TR" sz="1600" dirty="0" smtClean="0"/>
              <a:t> 21. sunudaki tabloda verilen sınıf isimlerinden birisidir. Örneğin A uint8 sınıfına ait bir görüntü olsun. Eğer A </a:t>
            </a:r>
            <a:r>
              <a:rPr lang="tr-TR" sz="1600" dirty="0" err="1" smtClean="0"/>
              <a:t>yı</a:t>
            </a:r>
            <a:r>
              <a:rPr lang="tr-TR" sz="1600" dirty="0" smtClean="0"/>
              <a:t> </a:t>
            </a:r>
            <a:r>
              <a:rPr lang="tr-TR" sz="1600" dirty="0" err="1" smtClean="0"/>
              <a:t>double</a:t>
            </a:r>
            <a:r>
              <a:rPr lang="tr-TR" sz="1600" dirty="0" smtClean="0"/>
              <a:t> sınıfına çevirip B diye başka bir değişkene atamak istersek, B = </a:t>
            </a:r>
            <a:r>
              <a:rPr lang="tr-TR" sz="1600" dirty="0" err="1" smtClean="0"/>
              <a:t>double</a:t>
            </a:r>
            <a:r>
              <a:rPr lang="tr-TR" sz="1600" dirty="0" smtClean="0"/>
              <a:t> ( A ) yazmamız gerekir. Eğer C, [0, 255] aralığında değerlere sahip </a:t>
            </a:r>
            <a:r>
              <a:rPr lang="tr-TR" sz="1600" dirty="0" err="1" smtClean="0"/>
              <a:t>double</a:t>
            </a:r>
            <a:r>
              <a:rPr lang="tr-TR" sz="1600" dirty="0" smtClean="0"/>
              <a:t> bir görüntüyse (muhtemelen ondalık değerlere de sahip olabilir), bu görüntüyü uint8 sınıfı bir görüntüye D = uint8 (C) komutu ile dönüştürebiliriz. Eğer </a:t>
            </a:r>
            <a:r>
              <a:rPr lang="tr-TR" sz="1600" dirty="0" err="1" smtClean="0"/>
              <a:t>double</a:t>
            </a:r>
            <a:r>
              <a:rPr lang="tr-TR" sz="1600" dirty="0" smtClean="0"/>
              <a:t> sınıfa ait bir görüntü [0, 255] aralığının dışında da değerlere sahipse, MATLAB 0‘dan küçük bütün değerleri 0, 255’ten büyük bütün değerleri ise 255 yapacaktır. 0 ile 255 arasındaki tüm değerler ise en yakın tam sayı değerine yuvarlanacaktır. </a:t>
            </a:r>
            <a:r>
              <a:rPr lang="tr-TR" sz="1600" dirty="0" smtClean="0">
                <a:solidFill>
                  <a:schemeClr val="tx2">
                    <a:lumMod val="75000"/>
                    <a:lumOff val="25000"/>
                  </a:schemeClr>
                </a:solidFill>
              </a:rPr>
              <a:t>Bu yüzden </a:t>
            </a:r>
            <a:r>
              <a:rPr lang="tr-TR" sz="1600" dirty="0" err="1" smtClean="0">
                <a:solidFill>
                  <a:schemeClr val="tx2">
                    <a:lumMod val="75000"/>
                    <a:lumOff val="25000"/>
                  </a:schemeClr>
                </a:solidFill>
              </a:rPr>
              <a:t>double</a:t>
            </a:r>
            <a:r>
              <a:rPr lang="tr-TR" sz="1600" dirty="0" smtClean="0">
                <a:solidFill>
                  <a:schemeClr val="tx2">
                    <a:lumMod val="75000"/>
                    <a:lumOff val="25000"/>
                  </a:schemeClr>
                </a:solidFill>
              </a:rPr>
              <a:t> sınıfa ait bir görüntüyü uint8’e dönüştürmeden önce tüm değerlerini önce 0-255 arasına çekmek önemlidir. </a:t>
            </a:r>
            <a:endParaRPr lang="tr-TR" sz="1600" dirty="0">
              <a:solidFill>
                <a:schemeClr val="tx2">
                  <a:lumMod val="75000"/>
                  <a:lumOff val="25000"/>
                </a:schemeClr>
              </a:solidFill>
            </a:endParaRPr>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26</a:t>
            </a:fld>
            <a:endParaRPr lang="en-US"/>
          </a:p>
        </p:txBody>
      </p:sp>
    </p:spTree>
    <p:extLst>
      <p:ext uri="{BB962C8B-B14F-4D97-AF65-F5344CB8AC3E}">
        <p14:creationId xmlns:p14="http://schemas.microsoft.com/office/powerpoint/2010/main" val="1483895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466" y="287867"/>
            <a:ext cx="7772400" cy="929746"/>
          </a:xfrm>
        </p:spPr>
        <p:txBody>
          <a:bodyPr/>
          <a:lstStyle/>
          <a:p>
            <a:r>
              <a:rPr lang="tr-TR" dirty="0" smtClean="0"/>
              <a:t>Görüntü formatları arasında dönüşüm fonksiyonları</a:t>
            </a:r>
            <a:endParaRPr lang="tr-TR"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27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825274988"/>
              </p:ext>
            </p:extLst>
          </p:nvPr>
        </p:nvGraphicFramePr>
        <p:xfrm>
          <a:off x="414829" y="1337733"/>
          <a:ext cx="8455599" cy="4351866"/>
        </p:xfrm>
        <a:graphic>
          <a:graphicData uri="http://schemas.openxmlformats.org/presentationml/2006/ole">
            <mc:AlternateContent xmlns:mc="http://schemas.openxmlformats.org/markup-compatibility/2006">
              <mc:Choice xmlns:v="urn:schemas-microsoft-com:vml" Requires="v">
                <p:oleObj spid="_x0000_s2124" name="Document" r:id="rId3" imgW="5626100" imgH="2895600" progId="Word.Document.12">
                  <p:link updateAutomatic="1"/>
                </p:oleObj>
              </mc:Choice>
              <mc:Fallback>
                <p:oleObj name="Document" r:id="rId3" imgW="5626100" imgH="2895600" progId="Word.Document.12">
                  <p:link updateAutomatic="1"/>
                  <p:pic>
                    <p:nvPicPr>
                      <p:cNvPr id="0" name=""/>
                      <p:cNvPicPr/>
                      <p:nvPr/>
                    </p:nvPicPr>
                    <p:blipFill>
                      <a:blip r:embed="rId4"/>
                      <a:stretch>
                        <a:fillRect/>
                      </a:stretch>
                    </p:blipFill>
                    <p:spPr>
                      <a:xfrm>
                        <a:off x="414829" y="1337733"/>
                        <a:ext cx="8455599" cy="4351866"/>
                      </a:xfrm>
                      <a:prstGeom prst="rect">
                        <a:avLst/>
                      </a:prstGeom>
                    </p:spPr>
                  </p:pic>
                </p:oleObj>
              </mc:Fallback>
            </mc:AlternateContent>
          </a:graphicData>
        </a:graphic>
      </p:graphicFrame>
    </p:spTree>
    <p:extLst>
      <p:ext uri="{BB962C8B-B14F-4D97-AF65-F5344CB8AC3E}">
        <p14:creationId xmlns:p14="http://schemas.microsoft.com/office/powerpoint/2010/main" val="3717417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28</a:t>
            </a:fld>
            <a:endParaRPr lang="en-US"/>
          </a:p>
        </p:txBody>
      </p:sp>
      <p:pic>
        <p:nvPicPr>
          <p:cNvPr id="10" name="Picture 9"/>
          <p:cNvPicPr>
            <a:picLocks noChangeAspect="1"/>
          </p:cNvPicPr>
          <p:nvPr/>
        </p:nvPicPr>
        <p:blipFill rotWithShape="1">
          <a:blip r:embed="rId2"/>
          <a:srcRect r="34137"/>
          <a:stretch/>
        </p:blipFill>
        <p:spPr>
          <a:xfrm>
            <a:off x="1049866" y="609600"/>
            <a:ext cx="6810425" cy="2616200"/>
          </a:xfrm>
          <a:prstGeom prst="rect">
            <a:avLst/>
          </a:prstGeom>
        </p:spPr>
      </p:pic>
      <p:sp>
        <p:nvSpPr>
          <p:cNvPr id="11" name="Rectangle 10"/>
          <p:cNvSpPr/>
          <p:nvPr/>
        </p:nvSpPr>
        <p:spPr>
          <a:xfrm>
            <a:off x="491067" y="3949497"/>
            <a:ext cx="8128000" cy="1179810"/>
          </a:xfrm>
          <a:prstGeom prst="rect">
            <a:avLst/>
          </a:prstGeom>
        </p:spPr>
        <p:txBody>
          <a:bodyPr wrap="square">
            <a:spAutoFit/>
          </a:bodyPr>
          <a:lstStyle/>
          <a:p>
            <a:pPr algn="just">
              <a:lnSpc>
                <a:spcPct val="150000"/>
              </a:lnSpc>
            </a:pPr>
            <a:r>
              <a:rPr lang="tr-TR" sz="1600" dirty="0" smtClean="0">
                <a:solidFill>
                  <a:srgbClr val="0000FF"/>
                </a:solidFill>
              </a:rPr>
              <a:t>olacaktır. Görüldüğü üzere </a:t>
            </a:r>
            <a:r>
              <a:rPr lang="tr-TR" sz="1600" b="1" i="1" dirty="0" smtClean="0">
                <a:solidFill>
                  <a:srgbClr val="0000FF"/>
                </a:solidFill>
              </a:rPr>
              <a:t>im2uint8</a:t>
            </a:r>
            <a:r>
              <a:rPr lang="tr-TR" sz="1600" dirty="0" smtClean="0">
                <a:solidFill>
                  <a:srgbClr val="0000FF"/>
                </a:solidFill>
              </a:rPr>
              <a:t> fonksiyonu 0’dan küçük değerlere 0 değerini atayacaktır. Aynı şekilde 1’den büyük bütün değerlere de 255 değerini atayacaktır. Diğer bütün elemanları ise 255 ile çarparak en yakın tamsayıya yuvarlayacaktır.  </a:t>
            </a:r>
            <a:endParaRPr lang="tr-TR" sz="1600" dirty="0">
              <a:solidFill>
                <a:srgbClr val="0000FF"/>
              </a:solidFill>
            </a:endParaRPr>
          </a:p>
        </p:txBody>
      </p:sp>
    </p:spTree>
    <p:extLst>
      <p:ext uri="{BB962C8B-B14F-4D97-AF65-F5344CB8AC3E}">
        <p14:creationId xmlns:p14="http://schemas.microsoft.com/office/powerpoint/2010/main" val="1898168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066" y="313267"/>
            <a:ext cx="8297333" cy="4530725"/>
          </a:xfrm>
        </p:spPr>
        <p:txBody>
          <a:bodyPr/>
          <a:lstStyle/>
          <a:p>
            <a:r>
              <a:rPr lang="tr-TR" dirty="0" smtClean="0"/>
              <a:t>im2double fonksiyonu girdi veriyi </a:t>
            </a:r>
            <a:r>
              <a:rPr lang="tr-TR" dirty="0" err="1" smtClean="0"/>
              <a:t>double</a:t>
            </a:r>
            <a:r>
              <a:rPr lang="tr-TR" dirty="0" smtClean="0"/>
              <a:t> sınıfına dönüştürür. </a:t>
            </a:r>
          </a:p>
          <a:p>
            <a:r>
              <a:rPr lang="tr-TR" dirty="0" smtClean="0"/>
              <a:t>Eğer girdi veri uint8, uint16 veya mantıksal veri ise im2double veriyi [0,1] aralığında </a:t>
            </a:r>
            <a:r>
              <a:rPr lang="tr-TR" dirty="0" err="1" smtClean="0"/>
              <a:t>double</a:t>
            </a:r>
            <a:r>
              <a:rPr lang="tr-TR" dirty="0" smtClean="0"/>
              <a:t> veriye çevirir. </a:t>
            </a:r>
          </a:p>
          <a:p>
            <a:r>
              <a:rPr lang="tr-TR" dirty="0" smtClean="0"/>
              <a:t>Eğer veri </a:t>
            </a:r>
            <a:r>
              <a:rPr lang="tr-TR" dirty="0" err="1" smtClean="0"/>
              <a:t>single</a:t>
            </a:r>
            <a:r>
              <a:rPr lang="tr-TR" dirty="0" smtClean="0"/>
              <a:t> veya zaten </a:t>
            </a:r>
            <a:r>
              <a:rPr lang="tr-TR" dirty="0" err="1" smtClean="0"/>
              <a:t>double</a:t>
            </a:r>
            <a:r>
              <a:rPr lang="tr-TR" dirty="0" smtClean="0"/>
              <a:t> ise im2double veriyi </a:t>
            </a:r>
            <a:r>
              <a:rPr lang="tr-TR" dirty="0" err="1" smtClean="0"/>
              <a:t>double</a:t>
            </a:r>
            <a:r>
              <a:rPr lang="tr-TR" dirty="0" smtClean="0"/>
              <a:t> sınıfına çevirir fakat rakamları değiştirmez. </a:t>
            </a:r>
          </a:p>
          <a:p>
            <a:pPr marL="0" indent="0">
              <a:buNone/>
            </a:pPr>
            <a:r>
              <a:rPr lang="tr-TR" dirty="0" smtClean="0"/>
              <a:t> </a:t>
            </a:r>
            <a:endParaRPr lang="tr-TR"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29</a:t>
            </a:fld>
            <a:endParaRPr lang="en-US"/>
          </a:p>
        </p:txBody>
      </p:sp>
      <p:pic>
        <p:nvPicPr>
          <p:cNvPr id="6" name="Picture 5"/>
          <p:cNvPicPr>
            <a:picLocks noChangeAspect="1"/>
          </p:cNvPicPr>
          <p:nvPr/>
        </p:nvPicPr>
        <p:blipFill rotWithShape="1">
          <a:blip r:embed="rId2"/>
          <a:srcRect r="44418"/>
          <a:stretch/>
        </p:blipFill>
        <p:spPr>
          <a:xfrm>
            <a:off x="1761067" y="3131713"/>
            <a:ext cx="5452533" cy="2883854"/>
          </a:xfrm>
          <a:prstGeom prst="rect">
            <a:avLst/>
          </a:prstGeom>
        </p:spPr>
      </p:pic>
    </p:spTree>
    <p:extLst>
      <p:ext uri="{BB962C8B-B14F-4D97-AF65-F5344CB8AC3E}">
        <p14:creationId xmlns:p14="http://schemas.microsoft.com/office/powerpoint/2010/main" val="2168257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tr-TR" sz="1600" dirty="0" smtClean="0"/>
              <a:t>Üniversitelerde MATLAB artık matematik, mühendislik ve diğer bilim dallarında verilen derslerde kullanılan standart bir hesaplama aracı haline gelmiştir. </a:t>
            </a:r>
          </a:p>
          <a:p>
            <a:r>
              <a:rPr lang="tr-TR" sz="1600" dirty="0" smtClean="0"/>
              <a:t>Endüstride de MATLAB yine araştırma-geliştirme ve analizlerde tercih edilen hesaplama araçlarından birisidir. </a:t>
            </a:r>
          </a:p>
          <a:p>
            <a:r>
              <a:rPr lang="tr-TR" sz="1600" dirty="0" smtClean="0"/>
              <a:t>MATLAB, belli alanlardaki uygulamalara özel sonuçlar sunan araç kutularından (</a:t>
            </a:r>
            <a:r>
              <a:rPr lang="tr-TR" sz="1600" dirty="0" err="1" smtClean="0"/>
              <a:t>toolbox</a:t>
            </a:r>
            <a:r>
              <a:rPr lang="tr-TR" sz="1600" dirty="0" smtClean="0"/>
              <a:t>) oluşur. </a:t>
            </a:r>
          </a:p>
          <a:p>
            <a:r>
              <a:rPr lang="tr-TR" sz="1600" dirty="0" smtClean="0"/>
              <a:t>Bunlardan birisi olan görüntü işleme araç kutusu, sayısal görüntü işleme ile ilgili problemlerin çözümü için geliştirilmiş MATLAB fonksiyonlarının (M-</a:t>
            </a:r>
            <a:r>
              <a:rPr lang="tr-TR" sz="1600" dirty="0" err="1" smtClean="0"/>
              <a:t>functions</a:t>
            </a:r>
            <a:r>
              <a:rPr lang="tr-TR" sz="1600" dirty="0" smtClean="0"/>
              <a:t> </a:t>
            </a:r>
            <a:r>
              <a:rPr lang="tr-TR" sz="1600" dirty="0" err="1" smtClean="0"/>
              <a:t>or</a:t>
            </a:r>
            <a:r>
              <a:rPr lang="tr-TR" sz="1600" dirty="0" smtClean="0"/>
              <a:t> M-</a:t>
            </a:r>
            <a:r>
              <a:rPr lang="tr-TR" sz="1600" dirty="0" err="1" smtClean="0"/>
              <a:t>files</a:t>
            </a:r>
            <a:r>
              <a:rPr lang="tr-TR" sz="1600" dirty="0" smtClean="0"/>
              <a:t>) toplamından oluşur. Sayısal görüntü işleme araç kutusunun fonksiyonlarının destekleyen diğer fonksiyonların bulunduğu araç kutuları ise sinyal işleme, sinir ağları, bulanık mantık ve dalgacık araç kutuları olarak sıralanabilir.</a:t>
            </a:r>
            <a:r>
              <a:rPr lang="en-US" sz="1600" dirty="0" smtClean="0"/>
              <a:t> </a:t>
            </a:r>
            <a:endParaRPr lang="en-US" sz="1600"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3</a:t>
            </a:fld>
            <a:endParaRPr lang="en-US"/>
          </a:p>
        </p:txBody>
      </p:sp>
    </p:spTree>
    <p:extLst>
      <p:ext uri="{BB962C8B-B14F-4D97-AF65-F5344CB8AC3E}">
        <p14:creationId xmlns:p14="http://schemas.microsoft.com/office/powerpoint/2010/main" val="312931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06400"/>
            <a:ext cx="7772400" cy="5724525"/>
          </a:xfrm>
        </p:spPr>
        <p:txBody>
          <a:bodyPr/>
          <a:lstStyle/>
          <a:p>
            <a:pPr marL="0" indent="0">
              <a:buNone/>
            </a:pPr>
            <a:r>
              <a:rPr lang="tr-TR" dirty="0"/>
              <a:t>m</a:t>
            </a:r>
            <a:r>
              <a:rPr lang="tr-TR" dirty="0" smtClean="0"/>
              <a:t>at2gray fonksiyonu herhangi bir sınıftaki bir görüntüyü [0,1] aralığında </a:t>
            </a:r>
            <a:r>
              <a:rPr lang="tr-TR" dirty="0" err="1" smtClean="0"/>
              <a:t>double</a:t>
            </a:r>
            <a:r>
              <a:rPr lang="tr-TR" dirty="0" smtClean="0"/>
              <a:t> bir görüntüye çevirir. Fonksiyonun kullanılışı:</a:t>
            </a:r>
          </a:p>
          <a:p>
            <a:pPr marL="0" indent="0">
              <a:buNone/>
            </a:pPr>
            <a:r>
              <a:rPr lang="tr-TR" dirty="0" smtClean="0"/>
              <a:t>	g = mat2gray(A, [Amin, </a:t>
            </a:r>
            <a:r>
              <a:rPr lang="tr-TR" dirty="0" err="1" smtClean="0"/>
              <a:t>Amax</a:t>
            </a:r>
            <a:r>
              <a:rPr lang="tr-TR" dirty="0" smtClean="0"/>
              <a:t>])</a:t>
            </a:r>
          </a:p>
          <a:p>
            <a:pPr marL="0" indent="0">
              <a:buNone/>
            </a:pPr>
            <a:r>
              <a:rPr lang="tr-TR" dirty="0" smtClean="0"/>
              <a:t>Burada g görüntüsü 0 (siyah) ile 1(beyaz) arasında gri değerler alır. Kullanıcının gireceği Amin ve </a:t>
            </a:r>
            <a:r>
              <a:rPr lang="tr-TR" dirty="0" err="1" smtClean="0"/>
              <a:t>Amax</a:t>
            </a:r>
            <a:r>
              <a:rPr lang="tr-TR" dirty="0" smtClean="0"/>
              <a:t> parametreleri ise A görüntüsünde Amin değerinden küçük değere sahip piksellerin 0, </a:t>
            </a:r>
            <a:r>
              <a:rPr lang="tr-TR" dirty="0" err="1" smtClean="0"/>
              <a:t>Amax</a:t>
            </a:r>
            <a:r>
              <a:rPr lang="tr-TR" dirty="0" smtClean="0"/>
              <a:t> değerinden büyük parametrelerin ise 1 olacağı anlamı taşır. Eğer; </a:t>
            </a:r>
          </a:p>
          <a:p>
            <a:pPr marL="0" indent="0">
              <a:buNone/>
            </a:pPr>
            <a:r>
              <a:rPr lang="tr-TR" dirty="0" smtClean="0"/>
              <a:t>	g = mat2gray(A)</a:t>
            </a:r>
          </a:p>
          <a:p>
            <a:pPr marL="0" indent="0">
              <a:buNone/>
            </a:pPr>
            <a:r>
              <a:rPr lang="tr-TR" dirty="0" smtClean="0"/>
              <a:t>Yazılırsa Amin ve </a:t>
            </a:r>
            <a:r>
              <a:rPr lang="tr-TR" dirty="0" err="1" smtClean="0"/>
              <a:t>Amax</a:t>
            </a:r>
            <a:r>
              <a:rPr lang="tr-TR" dirty="0" smtClean="0"/>
              <a:t> değerleri otomatik olarak A görüntüsündeki en küçük ve en büyük değerler olarak alınır. </a:t>
            </a:r>
            <a:endParaRPr lang="tr-TR"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30</a:t>
            </a:fld>
            <a:endParaRPr lang="en-US"/>
          </a:p>
        </p:txBody>
      </p:sp>
    </p:spTree>
    <p:extLst>
      <p:ext uri="{BB962C8B-B14F-4D97-AF65-F5344CB8AC3E}">
        <p14:creationId xmlns:p14="http://schemas.microsoft.com/office/powerpoint/2010/main" val="734257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067" y="0"/>
            <a:ext cx="7772400" cy="641879"/>
          </a:xfrm>
        </p:spPr>
        <p:txBody>
          <a:bodyPr/>
          <a:lstStyle/>
          <a:p>
            <a:r>
              <a:rPr lang="en-US" dirty="0" err="1" smtClean="0"/>
              <a:t>Vektörlerde</a:t>
            </a:r>
            <a:r>
              <a:rPr lang="en-US" dirty="0" smtClean="0"/>
              <a:t> </a:t>
            </a:r>
            <a:r>
              <a:rPr lang="en-US" dirty="0" err="1" smtClean="0"/>
              <a:t>indexleme</a:t>
            </a:r>
            <a:endParaRPr lang="en-US" dirty="0"/>
          </a:p>
        </p:txBody>
      </p:sp>
      <p:sp>
        <p:nvSpPr>
          <p:cNvPr id="3" name="Content Placeholder 2"/>
          <p:cNvSpPr>
            <a:spLocks noGrp="1"/>
          </p:cNvSpPr>
          <p:nvPr>
            <p:ph idx="1"/>
          </p:nvPr>
        </p:nvSpPr>
        <p:spPr>
          <a:xfrm>
            <a:off x="254000" y="524933"/>
            <a:ext cx="8737600" cy="5013325"/>
          </a:xfrm>
        </p:spPr>
        <p:txBody>
          <a:bodyPr/>
          <a:lstStyle/>
          <a:p>
            <a:pPr marL="0" indent="0">
              <a:buNone/>
            </a:pPr>
            <a:r>
              <a:rPr lang="tr-TR" sz="1600" dirty="0" smtClean="0"/>
              <a:t>&gt;&gt; v = [1 3 5 7 9] vektörü yazılıp </a:t>
            </a:r>
            <a:r>
              <a:rPr lang="tr-TR" sz="1600" dirty="0" err="1" smtClean="0"/>
              <a:t>enter’a</a:t>
            </a:r>
            <a:r>
              <a:rPr lang="tr-TR" sz="1600" dirty="0" smtClean="0"/>
              <a:t> vurulursa</a:t>
            </a:r>
          </a:p>
          <a:p>
            <a:pPr marL="0" indent="0">
              <a:buNone/>
            </a:pPr>
            <a:r>
              <a:rPr lang="tr-TR" sz="1600" dirty="0" smtClean="0"/>
              <a:t>v =</a:t>
            </a:r>
          </a:p>
          <a:p>
            <a:pPr marL="0" indent="0">
              <a:buNone/>
            </a:pPr>
            <a:r>
              <a:rPr lang="tr-TR" sz="1600" dirty="0" smtClean="0"/>
              <a:t>	1   3   5   7   9</a:t>
            </a:r>
          </a:p>
          <a:p>
            <a:pPr marL="0" indent="0">
              <a:buNone/>
            </a:pPr>
            <a:r>
              <a:rPr lang="tr-TR" sz="1600" dirty="0" smtClean="0"/>
              <a:t>&gt;&gt; v(2)  yazılıp </a:t>
            </a:r>
            <a:r>
              <a:rPr lang="tr-TR" sz="1600" dirty="0" err="1" smtClean="0"/>
              <a:t>enter’a</a:t>
            </a:r>
            <a:r>
              <a:rPr lang="tr-TR" sz="1600" dirty="0" smtClean="0"/>
              <a:t> vurulursa v vektörünün ikinci elemanı </a:t>
            </a:r>
            <a:r>
              <a:rPr lang="tr-TR" sz="1600" dirty="0" err="1" smtClean="0"/>
              <a:t>ans</a:t>
            </a:r>
            <a:r>
              <a:rPr lang="tr-TR" sz="1600" dirty="0" smtClean="0"/>
              <a:t> değişkenine atanır:</a:t>
            </a:r>
          </a:p>
          <a:p>
            <a:pPr marL="0" indent="0">
              <a:buNone/>
            </a:pPr>
            <a:r>
              <a:rPr lang="tr-TR" sz="1600" dirty="0" err="1" smtClean="0"/>
              <a:t>ans</a:t>
            </a:r>
            <a:r>
              <a:rPr lang="tr-TR" sz="1600" dirty="0" smtClean="0"/>
              <a:t> = </a:t>
            </a:r>
          </a:p>
          <a:p>
            <a:pPr marL="0" indent="0">
              <a:buNone/>
            </a:pPr>
            <a:r>
              <a:rPr lang="tr-TR" sz="1600" dirty="0" smtClean="0"/>
              <a:t>	3</a:t>
            </a:r>
          </a:p>
          <a:p>
            <a:pPr marL="0" indent="0">
              <a:buNone/>
            </a:pPr>
            <a:r>
              <a:rPr lang="tr-TR" sz="1600" dirty="0" smtClean="0"/>
              <a:t>Bir satır vektör bir sütun vektöre </a:t>
            </a:r>
            <a:r>
              <a:rPr lang="tr-TR" sz="1600" dirty="0" err="1" smtClean="0"/>
              <a:t>transpoze</a:t>
            </a:r>
            <a:r>
              <a:rPr lang="tr-TR" sz="1600" dirty="0" smtClean="0"/>
              <a:t> işareti (‘) ile döndürülür:</a:t>
            </a:r>
          </a:p>
          <a:p>
            <a:pPr marL="0" indent="0">
              <a:buNone/>
            </a:pPr>
            <a:r>
              <a:rPr lang="tr-TR" sz="1600" dirty="0" smtClean="0"/>
              <a:t>&gt;&gt; w = v’</a:t>
            </a:r>
          </a:p>
          <a:p>
            <a:pPr marL="0" indent="0">
              <a:buNone/>
            </a:pPr>
            <a:r>
              <a:rPr lang="tr-TR" sz="1600" dirty="0" smtClean="0"/>
              <a:t>w = </a:t>
            </a:r>
          </a:p>
          <a:p>
            <a:pPr marL="0" indent="0">
              <a:buNone/>
            </a:pPr>
            <a:r>
              <a:rPr lang="tr-TR" sz="1600" dirty="0" smtClean="0"/>
              <a:t>	1</a:t>
            </a:r>
          </a:p>
          <a:p>
            <a:pPr marL="0" indent="0">
              <a:buNone/>
            </a:pPr>
            <a:r>
              <a:rPr lang="tr-TR" sz="1600" dirty="0" smtClean="0"/>
              <a:t>	3</a:t>
            </a:r>
          </a:p>
          <a:p>
            <a:pPr marL="0" indent="0">
              <a:buNone/>
            </a:pPr>
            <a:r>
              <a:rPr lang="tr-TR" sz="1600" dirty="0" smtClean="0"/>
              <a:t>	5</a:t>
            </a:r>
          </a:p>
          <a:p>
            <a:pPr marL="0" indent="0">
              <a:buNone/>
            </a:pPr>
            <a:r>
              <a:rPr lang="tr-TR" sz="1600" dirty="0" smtClean="0"/>
              <a:t>	7</a:t>
            </a:r>
          </a:p>
          <a:p>
            <a:pPr marL="0" indent="0">
              <a:buNone/>
            </a:pPr>
            <a:r>
              <a:rPr lang="tr-TR" sz="1600" dirty="0" smtClean="0"/>
              <a:t>	9</a:t>
            </a:r>
            <a:endParaRPr lang="tr-TR" sz="1600"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31</a:t>
            </a:fld>
            <a:endParaRPr lang="en-US"/>
          </a:p>
        </p:txBody>
      </p:sp>
    </p:spTree>
    <p:extLst>
      <p:ext uri="{BB962C8B-B14F-4D97-AF65-F5344CB8AC3E}">
        <p14:creationId xmlns:p14="http://schemas.microsoft.com/office/powerpoint/2010/main" val="1554553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067" y="0"/>
            <a:ext cx="7772400" cy="641879"/>
          </a:xfrm>
        </p:spPr>
        <p:txBody>
          <a:bodyPr/>
          <a:lstStyle/>
          <a:p>
            <a:r>
              <a:rPr lang="en-US" dirty="0" err="1" smtClean="0"/>
              <a:t>Vektörlerde</a:t>
            </a:r>
            <a:r>
              <a:rPr lang="en-US" dirty="0" smtClean="0"/>
              <a:t> </a:t>
            </a:r>
            <a:r>
              <a:rPr lang="en-US" dirty="0" err="1" smtClean="0"/>
              <a:t>indexleme</a:t>
            </a:r>
            <a:endParaRPr lang="en-US" dirty="0"/>
          </a:p>
        </p:txBody>
      </p:sp>
      <p:sp>
        <p:nvSpPr>
          <p:cNvPr id="3" name="Content Placeholder 2"/>
          <p:cNvSpPr>
            <a:spLocks noGrp="1"/>
          </p:cNvSpPr>
          <p:nvPr>
            <p:ph idx="1"/>
          </p:nvPr>
        </p:nvSpPr>
        <p:spPr>
          <a:xfrm>
            <a:off x="457200" y="524933"/>
            <a:ext cx="8263467" cy="5842000"/>
          </a:xfrm>
        </p:spPr>
        <p:txBody>
          <a:bodyPr/>
          <a:lstStyle/>
          <a:p>
            <a:pPr marL="0" indent="0">
              <a:buNone/>
            </a:pPr>
            <a:r>
              <a:rPr lang="tr-TR" sz="1600" dirty="0" smtClean="0"/>
              <a:t>&gt;&gt; v  (1:3)  yazılıp </a:t>
            </a:r>
            <a:r>
              <a:rPr lang="tr-TR" sz="1600" dirty="0" err="1" smtClean="0"/>
              <a:t>enter’a</a:t>
            </a:r>
            <a:r>
              <a:rPr lang="tr-TR" sz="1600" dirty="0" smtClean="0"/>
              <a:t> basılırsa v vektörünün 1’inciden  3’üncü elemanına kadar ki </a:t>
            </a:r>
            <a:r>
              <a:rPr lang="tr-TR" sz="1600" dirty="0" err="1" smtClean="0"/>
              <a:t>elemeanları</a:t>
            </a:r>
            <a:r>
              <a:rPr lang="tr-TR" sz="1600" dirty="0" smtClean="0"/>
              <a:t> gösterilir:</a:t>
            </a:r>
          </a:p>
          <a:p>
            <a:pPr marL="0" indent="0">
              <a:buNone/>
            </a:pPr>
            <a:r>
              <a:rPr lang="tr-TR" sz="1600" dirty="0" err="1" smtClean="0"/>
              <a:t>ans</a:t>
            </a:r>
            <a:r>
              <a:rPr lang="tr-TR" sz="1600" dirty="0" smtClean="0"/>
              <a:t> =</a:t>
            </a:r>
          </a:p>
          <a:p>
            <a:pPr marL="0" indent="0">
              <a:buNone/>
            </a:pPr>
            <a:r>
              <a:rPr lang="tr-TR" sz="1600" dirty="0" smtClean="0"/>
              <a:t>	1    3    5 </a:t>
            </a:r>
          </a:p>
          <a:p>
            <a:pPr marL="0" indent="0">
              <a:buNone/>
            </a:pPr>
            <a:r>
              <a:rPr lang="tr-TR" sz="1600" dirty="0" smtClean="0"/>
              <a:t> </a:t>
            </a:r>
            <a:r>
              <a:rPr lang="tr-TR" sz="1600" dirty="0"/>
              <a:t>v vektörünün </a:t>
            </a:r>
            <a:r>
              <a:rPr lang="tr-TR" sz="1600" dirty="0" smtClean="0"/>
              <a:t>2’nciden  4’üncü elemana kadar alınmak istenirse: </a:t>
            </a:r>
          </a:p>
          <a:p>
            <a:pPr marL="0" indent="0">
              <a:buNone/>
            </a:pPr>
            <a:r>
              <a:rPr lang="tr-TR" sz="1600" dirty="0" smtClean="0"/>
              <a:t>&gt;&gt;  </a:t>
            </a:r>
            <a:r>
              <a:rPr lang="tr-TR" sz="1600" dirty="0"/>
              <a:t>v </a:t>
            </a:r>
            <a:r>
              <a:rPr lang="tr-TR" sz="1600" dirty="0" smtClean="0"/>
              <a:t> (2:4) 	yazılmalıdır. Sonuç:</a:t>
            </a:r>
          </a:p>
          <a:p>
            <a:pPr marL="0" indent="0">
              <a:buNone/>
            </a:pPr>
            <a:r>
              <a:rPr lang="tr-TR" sz="1600" dirty="0" err="1" smtClean="0"/>
              <a:t>ans</a:t>
            </a:r>
            <a:r>
              <a:rPr lang="tr-TR" sz="1600" dirty="0" smtClean="0"/>
              <a:t> =</a:t>
            </a:r>
          </a:p>
          <a:p>
            <a:pPr marL="0" indent="0">
              <a:buNone/>
            </a:pPr>
            <a:r>
              <a:rPr lang="tr-TR" sz="1600" dirty="0"/>
              <a:t>	</a:t>
            </a:r>
            <a:r>
              <a:rPr lang="tr-TR" sz="1600" dirty="0" smtClean="0"/>
              <a:t>3   5   7</a:t>
            </a:r>
          </a:p>
          <a:p>
            <a:pPr marL="0" indent="0">
              <a:buNone/>
            </a:pPr>
            <a:r>
              <a:rPr lang="tr-TR" sz="1600" dirty="0"/>
              <a:t> v vektörünün </a:t>
            </a:r>
            <a:r>
              <a:rPr lang="tr-TR" sz="1600" dirty="0" smtClean="0"/>
              <a:t>3’üncü elemandan sonuna kadar olan elemanların tümü  alınmak </a:t>
            </a:r>
            <a:r>
              <a:rPr lang="tr-TR" sz="1600" dirty="0"/>
              <a:t>istenirse</a:t>
            </a:r>
            <a:r>
              <a:rPr lang="tr-TR" sz="1600" dirty="0" smtClean="0"/>
              <a:t>:</a:t>
            </a:r>
          </a:p>
          <a:p>
            <a:pPr marL="0" indent="0">
              <a:buNone/>
            </a:pPr>
            <a:r>
              <a:rPr lang="tr-TR" sz="1600" dirty="0"/>
              <a:t>&gt;&gt;  v </a:t>
            </a:r>
            <a:r>
              <a:rPr lang="tr-TR" sz="1600" dirty="0" smtClean="0"/>
              <a:t>(3:end) </a:t>
            </a:r>
            <a:r>
              <a:rPr lang="tr-TR" sz="1600" dirty="0"/>
              <a:t>	yazılmalıdır. </a:t>
            </a:r>
            <a:r>
              <a:rPr lang="tr-TR" sz="1600" dirty="0" smtClean="0"/>
              <a:t>Sonuç:</a:t>
            </a:r>
            <a:endParaRPr lang="tr-TR" sz="1600" dirty="0"/>
          </a:p>
          <a:p>
            <a:pPr marL="0" indent="0">
              <a:buNone/>
            </a:pPr>
            <a:r>
              <a:rPr lang="tr-TR" sz="1600" dirty="0" smtClean="0"/>
              <a:t> </a:t>
            </a:r>
            <a:r>
              <a:rPr lang="tr-TR" sz="1600" dirty="0" err="1"/>
              <a:t>ans</a:t>
            </a:r>
            <a:r>
              <a:rPr lang="tr-TR" sz="1600" dirty="0"/>
              <a:t> =</a:t>
            </a:r>
          </a:p>
          <a:p>
            <a:pPr marL="0" indent="0">
              <a:buNone/>
            </a:pPr>
            <a:r>
              <a:rPr lang="tr-TR" sz="1600" dirty="0"/>
              <a:t>	</a:t>
            </a:r>
            <a:r>
              <a:rPr lang="tr-TR" sz="1600" dirty="0" smtClean="0"/>
              <a:t>5   7   9</a:t>
            </a:r>
            <a:endParaRPr lang="tr-TR" sz="1600" dirty="0"/>
          </a:p>
          <a:p>
            <a:pPr marL="0" indent="0">
              <a:buNone/>
            </a:pPr>
            <a:endParaRPr lang="tr-TR" sz="1600" dirty="0" smtClean="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32</a:t>
            </a:fld>
            <a:endParaRPr lang="en-US"/>
          </a:p>
        </p:txBody>
      </p:sp>
    </p:spTree>
    <p:extLst>
      <p:ext uri="{BB962C8B-B14F-4D97-AF65-F5344CB8AC3E}">
        <p14:creationId xmlns:p14="http://schemas.microsoft.com/office/powerpoint/2010/main" val="1148657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667" y="254000"/>
            <a:ext cx="8348133" cy="5876925"/>
          </a:xfrm>
        </p:spPr>
        <p:txBody>
          <a:bodyPr/>
          <a:lstStyle/>
          <a:p>
            <a:r>
              <a:rPr lang="tr-TR" sz="1600" dirty="0" smtClean="0"/>
              <a:t>Benzer şekilde vektörün 2. ila 5. elemanlarına </a:t>
            </a:r>
          </a:p>
          <a:p>
            <a:pPr marL="0" indent="0">
              <a:buNone/>
            </a:pPr>
            <a:r>
              <a:rPr lang="tr-TR" sz="1600" dirty="0" smtClean="0"/>
              <a:t>	&gt;&gt; v(2:5)</a:t>
            </a:r>
          </a:p>
          <a:p>
            <a:pPr marL="0" indent="0">
              <a:buNone/>
            </a:pPr>
            <a:r>
              <a:rPr lang="tr-TR" sz="1600" dirty="0" smtClean="0"/>
              <a:t>	</a:t>
            </a:r>
            <a:r>
              <a:rPr lang="tr-TR" sz="1600" dirty="0" err="1" smtClean="0"/>
              <a:t>ans</a:t>
            </a:r>
            <a:r>
              <a:rPr lang="tr-TR" sz="1600" dirty="0" smtClean="0"/>
              <a:t> = </a:t>
            </a:r>
          </a:p>
          <a:p>
            <a:pPr marL="0" indent="0">
              <a:buNone/>
            </a:pPr>
            <a:r>
              <a:rPr lang="tr-TR" sz="1600" dirty="0" smtClean="0"/>
              <a:t>		3   5   7   9</a:t>
            </a:r>
          </a:p>
          <a:p>
            <a:pPr marL="0" indent="0">
              <a:buNone/>
            </a:pPr>
            <a:r>
              <a:rPr lang="tr-TR" sz="1600" dirty="0" smtClean="0"/>
              <a:t>şeklinde ulaşılır. Aynı vektörün 3. elemanından başlayıp son elemana kadar olan tüm elemanlara ise</a:t>
            </a:r>
          </a:p>
          <a:p>
            <a:pPr marL="0" indent="0">
              <a:buNone/>
            </a:pPr>
            <a:r>
              <a:rPr lang="tr-TR" sz="1600" dirty="0" smtClean="0"/>
              <a:t>	&gt;&gt; v(3:end) </a:t>
            </a:r>
          </a:p>
          <a:p>
            <a:pPr marL="0" indent="0">
              <a:buNone/>
            </a:pPr>
            <a:r>
              <a:rPr lang="tr-TR" sz="1600" dirty="0" smtClean="0"/>
              <a:t>	</a:t>
            </a:r>
            <a:r>
              <a:rPr lang="tr-TR" sz="1600" dirty="0" err="1" smtClean="0"/>
              <a:t>ans</a:t>
            </a:r>
            <a:r>
              <a:rPr lang="tr-TR" sz="1600" dirty="0" smtClean="0"/>
              <a:t> = </a:t>
            </a:r>
          </a:p>
          <a:p>
            <a:pPr marL="0" indent="0">
              <a:buNone/>
            </a:pPr>
            <a:r>
              <a:rPr lang="tr-TR" sz="1600" dirty="0" smtClean="0"/>
              <a:t>		5    7    9</a:t>
            </a:r>
          </a:p>
          <a:p>
            <a:pPr marL="0" indent="0">
              <a:buNone/>
            </a:pPr>
            <a:r>
              <a:rPr lang="tr-TR" sz="1600" dirty="0" smtClean="0"/>
              <a:t>şeklinde ulaşılır. Vektörün ilk elemanından başlayıp, birer atlayarak sona kadar tüm elemanları istendiğinde aşağıdaki komutla şu sonuç elde edilir:</a:t>
            </a:r>
          </a:p>
          <a:p>
            <a:pPr marL="0" indent="0">
              <a:buNone/>
            </a:pPr>
            <a:r>
              <a:rPr lang="tr-TR" sz="1600" dirty="0"/>
              <a:t>	</a:t>
            </a:r>
            <a:r>
              <a:rPr lang="tr-TR" sz="1600" dirty="0" smtClean="0"/>
              <a:t>&gt;&gt; v (1:2:end)</a:t>
            </a:r>
          </a:p>
          <a:p>
            <a:pPr marL="0" indent="0">
              <a:buNone/>
            </a:pPr>
            <a:r>
              <a:rPr lang="tr-TR" sz="1600" dirty="0"/>
              <a:t>	</a:t>
            </a:r>
            <a:r>
              <a:rPr lang="tr-TR" sz="1600" dirty="0" err="1" smtClean="0"/>
              <a:t>ans</a:t>
            </a:r>
            <a:r>
              <a:rPr lang="tr-TR" sz="1600" dirty="0" smtClean="0"/>
              <a:t> =</a:t>
            </a:r>
          </a:p>
          <a:p>
            <a:pPr marL="0" indent="0">
              <a:buNone/>
            </a:pPr>
            <a:r>
              <a:rPr lang="tr-TR" sz="1600" dirty="0"/>
              <a:t>	</a:t>
            </a:r>
            <a:r>
              <a:rPr lang="tr-TR" sz="1600" dirty="0" smtClean="0"/>
              <a:t>	1     5      9</a:t>
            </a:r>
          </a:p>
          <a:p>
            <a:pPr marL="0" indent="0">
              <a:buNone/>
            </a:pPr>
            <a:endParaRPr lang="tr-TR" sz="1600" dirty="0" smtClean="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dirty="0"/>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33</a:t>
            </a:fld>
            <a:endParaRPr lang="en-US"/>
          </a:p>
        </p:txBody>
      </p:sp>
    </p:spTree>
    <p:extLst>
      <p:ext uri="{BB962C8B-B14F-4D97-AF65-F5344CB8AC3E}">
        <p14:creationId xmlns:p14="http://schemas.microsoft.com/office/powerpoint/2010/main" val="2166187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667" y="254000"/>
            <a:ext cx="8348133" cy="6272060"/>
          </a:xfrm>
        </p:spPr>
        <p:txBody>
          <a:bodyPr/>
          <a:lstStyle/>
          <a:p>
            <a:pPr marL="0" indent="0">
              <a:buNone/>
            </a:pPr>
            <a:r>
              <a:rPr lang="tr-TR" sz="1600" dirty="0" smtClean="0"/>
              <a:t>&gt;&gt; v (</a:t>
            </a:r>
            <a:r>
              <a:rPr lang="tr-TR" sz="1600" dirty="0" err="1" smtClean="0"/>
              <a:t>end</a:t>
            </a:r>
            <a:r>
              <a:rPr lang="tr-TR" sz="1600" dirty="0" smtClean="0"/>
              <a:t>:-2:1)   komutu ise vektörün elemanlarını son elemandan 1. elemana birer atlayarak tersten atar. Sonuç:</a:t>
            </a:r>
          </a:p>
          <a:p>
            <a:pPr marL="0" indent="0">
              <a:buNone/>
            </a:pPr>
            <a:r>
              <a:rPr lang="tr-TR" sz="1600" dirty="0" smtClean="0"/>
              <a:t>	</a:t>
            </a:r>
            <a:r>
              <a:rPr lang="tr-TR" sz="1600" dirty="0" err="1" smtClean="0"/>
              <a:t>ans</a:t>
            </a:r>
            <a:r>
              <a:rPr lang="tr-TR" sz="1600" dirty="0" smtClean="0"/>
              <a:t> = </a:t>
            </a:r>
          </a:p>
          <a:p>
            <a:pPr marL="0" indent="0">
              <a:buNone/>
            </a:pPr>
            <a:r>
              <a:rPr lang="tr-TR" sz="1600" dirty="0" smtClean="0"/>
              <a:t>		9   5   1</a:t>
            </a:r>
          </a:p>
          <a:p>
            <a:pPr marL="0" indent="0">
              <a:buNone/>
            </a:pPr>
            <a:r>
              <a:rPr lang="tr-TR" sz="1600" dirty="0" smtClean="0"/>
              <a:t>olacaktır. </a:t>
            </a:r>
          </a:p>
          <a:p>
            <a:pPr marL="0" indent="0">
              <a:buNone/>
            </a:pPr>
            <a:r>
              <a:rPr lang="tr-TR" sz="1600" dirty="0"/>
              <a:t>	</a:t>
            </a:r>
            <a:r>
              <a:rPr lang="tr-TR" sz="1600" dirty="0" smtClean="0"/>
              <a:t>&gt;&gt; x = </a:t>
            </a:r>
            <a:r>
              <a:rPr lang="tr-TR" sz="1600" dirty="0" err="1" smtClean="0"/>
              <a:t>linspace</a:t>
            </a:r>
            <a:r>
              <a:rPr lang="tr-TR" sz="1600" dirty="0" smtClean="0"/>
              <a:t> (a, b, n) </a:t>
            </a:r>
          </a:p>
          <a:p>
            <a:pPr marL="0" indent="0">
              <a:buNone/>
            </a:pPr>
            <a:r>
              <a:rPr lang="tr-TR" sz="1600" dirty="0" smtClean="0"/>
              <a:t>komutu ise a’ dan başlayıp b’de biten ve eşit aralıklı n adet sayıdan oluşan bir vektör oluşturacaktır. v vektörünün birinci, dördüncü ve beşinci elemanlarını seçmek istiyorsak, </a:t>
            </a:r>
          </a:p>
          <a:p>
            <a:pPr marL="0" indent="0">
              <a:buNone/>
            </a:pPr>
            <a:r>
              <a:rPr lang="tr-TR" sz="1600" dirty="0"/>
              <a:t>	</a:t>
            </a:r>
            <a:r>
              <a:rPr lang="tr-TR" sz="1600" dirty="0" smtClean="0"/>
              <a:t>&gt;&gt; v ( [ 1 4  5 ] )</a:t>
            </a:r>
          </a:p>
          <a:p>
            <a:pPr marL="0" indent="0">
              <a:buNone/>
            </a:pPr>
            <a:r>
              <a:rPr lang="tr-TR" sz="1600" dirty="0"/>
              <a:t>	</a:t>
            </a:r>
            <a:r>
              <a:rPr lang="tr-TR" sz="1600" dirty="0" err="1" smtClean="0"/>
              <a:t>ans</a:t>
            </a:r>
            <a:r>
              <a:rPr lang="tr-TR" sz="1600" dirty="0" smtClean="0"/>
              <a:t> = </a:t>
            </a:r>
          </a:p>
          <a:p>
            <a:pPr marL="0" indent="0">
              <a:buNone/>
            </a:pPr>
            <a:r>
              <a:rPr lang="tr-TR" sz="1600" dirty="0"/>
              <a:t>	</a:t>
            </a:r>
            <a:r>
              <a:rPr lang="tr-TR" sz="1600" dirty="0" smtClean="0"/>
              <a:t>	1     7     9</a:t>
            </a:r>
          </a:p>
          <a:p>
            <a:pPr marL="0" indent="0">
              <a:buNone/>
            </a:pPr>
            <a:r>
              <a:rPr lang="tr-TR" sz="1600" dirty="0"/>
              <a:t>v</a:t>
            </a:r>
            <a:r>
              <a:rPr lang="tr-TR" sz="1600" dirty="0" smtClean="0"/>
              <a:t> vektörü içindeki 1., 4, ve 5. elemanları bize verecektir. </a:t>
            </a:r>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dirty="0"/>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34</a:t>
            </a:fld>
            <a:endParaRPr lang="en-US"/>
          </a:p>
        </p:txBody>
      </p:sp>
    </p:spTree>
    <p:extLst>
      <p:ext uri="{BB962C8B-B14F-4D97-AF65-F5344CB8AC3E}">
        <p14:creationId xmlns:p14="http://schemas.microsoft.com/office/powerpoint/2010/main" val="1325857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tr-TR" dirty="0" smtClean="0"/>
              <a:t>MATLAB &amp; </a:t>
            </a:r>
            <a:r>
              <a:rPr lang="tr-TR" dirty="0" err="1" smtClean="0"/>
              <a:t>Simulink</a:t>
            </a:r>
            <a:r>
              <a:rPr lang="tr-TR" dirty="0" smtClean="0"/>
              <a:t> öğrenci versiyonu </a:t>
            </a:r>
            <a:r>
              <a:rPr lang="tr-TR" dirty="0" err="1" smtClean="0"/>
              <a:t>MATLAB’in</a:t>
            </a:r>
            <a:r>
              <a:rPr lang="tr-TR" dirty="0" smtClean="0"/>
              <a:t>, sinyal işleme araç kutusunun ve diğer bir çok araç kutularının tam kapasite kullanımına izin verir. Öğrenci versiyonu çok indirimli bir ücret karşılığında </a:t>
            </a:r>
            <a:r>
              <a:rPr lang="tr-TR" dirty="0" err="1" smtClean="0"/>
              <a:t>MathWorks</a:t>
            </a:r>
            <a:r>
              <a:rPr lang="tr-TR" dirty="0" smtClean="0"/>
              <a:t> şirketinin web sitesinden (</a:t>
            </a:r>
            <a:r>
              <a:rPr lang="tr-TR" dirty="0" smtClean="0">
                <a:hlinkClick r:id="rId2"/>
              </a:rPr>
              <a:t>www.mathworks.com</a:t>
            </a:r>
            <a:r>
              <a:rPr lang="tr-TR" dirty="0" smtClean="0"/>
              <a:t>) satın alınabilir </a:t>
            </a:r>
          </a:p>
          <a:p>
            <a:endParaRPr lang="en-US"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4</a:t>
            </a:fld>
            <a:endParaRPr lang="en-US"/>
          </a:p>
        </p:txBody>
      </p:sp>
    </p:spTree>
    <p:extLst>
      <p:ext uri="{BB962C8B-B14F-4D97-AF65-F5344CB8AC3E}">
        <p14:creationId xmlns:p14="http://schemas.microsoft.com/office/powerpoint/2010/main" val="3858940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MATLAB’de</a:t>
            </a:r>
            <a:r>
              <a:rPr lang="tr-TR" dirty="0" smtClean="0"/>
              <a:t> Görüntüleri Okumak</a:t>
            </a:r>
            <a:endParaRPr lang="tr-TR" dirty="0"/>
          </a:p>
        </p:txBody>
      </p:sp>
      <p:sp>
        <p:nvSpPr>
          <p:cNvPr id="3" name="Content Placeholder 2"/>
          <p:cNvSpPr>
            <a:spLocks noGrp="1"/>
          </p:cNvSpPr>
          <p:nvPr>
            <p:ph idx="1"/>
          </p:nvPr>
        </p:nvSpPr>
        <p:spPr/>
        <p:txBody>
          <a:bodyPr/>
          <a:lstStyle/>
          <a:p>
            <a:r>
              <a:rPr lang="tr-TR" sz="1600" dirty="0" err="1" smtClean="0"/>
              <a:t>MATLAB’de</a:t>
            </a:r>
            <a:r>
              <a:rPr lang="tr-TR" sz="1600" dirty="0" smtClean="0"/>
              <a:t> görüntüler </a:t>
            </a:r>
            <a:r>
              <a:rPr lang="tr-TR" sz="1600" dirty="0" err="1" smtClean="0">
                <a:solidFill>
                  <a:schemeClr val="tx2">
                    <a:lumMod val="75000"/>
                    <a:lumOff val="25000"/>
                  </a:schemeClr>
                </a:solidFill>
              </a:rPr>
              <a:t>imread</a:t>
            </a:r>
            <a:r>
              <a:rPr lang="tr-TR" sz="1600" dirty="0" smtClean="0"/>
              <a:t> fonksiyonun kullanarak okutulur. Fonksiyonun kullanımı:</a:t>
            </a:r>
          </a:p>
          <a:p>
            <a:pPr marL="0" indent="0">
              <a:buNone/>
            </a:pPr>
            <a:r>
              <a:rPr lang="tr-TR" sz="1600" dirty="0" smtClean="0"/>
              <a:t>	</a:t>
            </a:r>
            <a:r>
              <a:rPr lang="tr-TR" sz="1600" dirty="0" err="1" smtClean="0">
                <a:solidFill>
                  <a:schemeClr val="tx2">
                    <a:lumMod val="75000"/>
                    <a:lumOff val="25000"/>
                  </a:schemeClr>
                </a:solidFill>
              </a:rPr>
              <a:t>imread</a:t>
            </a:r>
            <a:r>
              <a:rPr lang="tr-TR" sz="1600" dirty="0" smtClean="0">
                <a:solidFill>
                  <a:schemeClr val="tx2">
                    <a:lumMod val="75000"/>
                    <a:lumOff val="25000"/>
                  </a:schemeClr>
                </a:solidFill>
              </a:rPr>
              <a:t>( ’</a:t>
            </a:r>
            <a:r>
              <a:rPr lang="tr-TR" sz="1600" dirty="0" err="1" smtClean="0">
                <a:solidFill>
                  <a:schemeClr val="tx2">
                    <a:lumMod val="75000"/>
                    <a:lumOff val="25000"/>
                  </a:schemeClr>
                </a:solidFill>
              </a:rPr>
              <a:t>dosya_ismi</a:t>
            </a:r>
            <a:r>
              <a:rPr lang="tr-TR" sz="1600" dirty="0" smtClean="0">
                <a:solidFill>
                  <a:schemeClr val="tx2">
                    <a:lumMod val="75000"/>
                    <a:lumOff val="25000"/>
                  </a:schemeClr>
                </a:solidFill>
              </a:rPr>
              <a:t>' ) </a:t>
            </a:r>
          </a:p>
          <a:p>
            <a:pPr marL="0" indent="0">
              <a:buNone/>
            </a:pPr>
            <a:r>
              <a:rPr lang="tr-TR" sz="1600" dirty="0" smtClean="0"/>
              <a:t>şeklindedir. Burada </a:t>
            </a:r>
            <a:r>
              <a:rPr lang="tr-TR" sz="1600" dirty="0" err="1" smtClean="0"/>
              <a:t>dosya_ismi</a:t>
            </a:r>
            <a:r>
              <a:rPr lang="tr-TR" sz="1600" dirty="0" smtClean="0"/>
              <a:t>, görüntü dosyasının uzantısını da içerecek şekilde dosyanın tam adıdır. Örneğin, </a:t>
            </a:r>
          </a:p>
          <a:p>
            <a:pPr marL="0" indent="0">
              <a:buNone/>
            </a:pPr>
            <a:r>
              <a:rPr lang="tr-TR" sz="1600" dirty="0" smtClean="0"/>
              <a:t>	&gt;&gt; f = </a:t>
            </a:r>
            <a:r>
              <a:rPr lang="tr-TR" sz="1600" dirty="0" err="1" smtClean="0"/>
              <a:t>imread</a:t>
            </a:r>
            <a:r>
              <a:rPr lang="tr-TR" sz="1600" dirty="0" smtClean="0"/>
              <a:t>( '</a:t>
            </a:r>
            <a:r>
              <a:rPr lang="tr-TR" sz="1600" dirty="0" err="1" smtClean="0"/>
              <a:t>chestxray.jpg</a:t>
            </a:r>
            <a:r>
              <a:rPr lang="tr-TR" sz="1600" dirty="0" smtClean="0"/>
              <a:t>' ) ; </a:t>
            </a:r>
          </a:p>
          <a:p>
            <a:pPr marL="0" indent="0">
              <a:buNone/>
            </a:pPr>
            <a:r>
              <a:rPr lang="tr-TR" sz="1600" dirty="0" smtClean="0"/>
              <a:t>Komutu JPEG uzantılı dosya olan </a:t>
            </a:r>
            <a:r>
              <a:rPr lang="tr-TR" sz="1600" dirty="0" err="1" smtClean="0"/>
              <a:t>chestxray</a:t>
            </a:r>
            <a:r>
              <a:rPr lang="tr-TR" sz="1600" dirty="0" smtClean="0"/>
              <a:t> isimli dosyayı okur ve f isimli değişkene atar. Burada </a:t>
            </a:r>
            <a:r>
              <a:rPr lang="tr-TR" sz="1600" dirty="0" err="1" smtClean="0"/>
              <a:t>dosya_ismi</a:t>
            </a:r>
            <a:r>
              <a:rPr lang="tr-TR" sz="1600" dirty="0" smtClean="0"/>
              <a:t> ( ' ) işareti arasına alınmalıdır. satır sonuna konulan noktalı virgül ise okutulan görüntünün gri değerlerinin ekrana yazdırılmasını engeller. (») sembolü ise MATLAB </a:t>
            </a:r>
            <a:r>
              <a:rPr lang="tr-TR" sz="1600" dirty="0" err="1" smtClean="0"/>
              <a:t>Command</a:t>
            </a:r>
            <a:r>
              <a:rPr lang="tr-TR" sz="1600" dirty="0" smtClean="0"/>
              <a:t> </a:t>
            </a:r>
            <a:r>
              <a:rPr lang="tr-TR" sz="1600" dirty="0" err="1" smtClean="0"/>
              <a:t>Window’da</a:t>
            </a:r>
            <a:r>
              <a:rPr lang="tr-TR" sz="1600" dirty="0" smtClean="0"/>
              <a:t> komut satırının başlangıcını ifade eder.  </a:t>
            </a:r>
          </a:p>
          <a:p>
            <a:endParaRPr lang="en-US" sz="1600" b="0"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5</a:t>
            </a:fld>
            <a:endParaRPr lang="en-US"/>
          </a:p>
        </p:txBody>
      </p:sp>
    </p:spTree>
    <p:extLst>
      <p:ext uri="{BB962C8B-B14F-4D97-AF65-F5344CB8AC3E}">
        <p14:creationId xmlns:p14="http://schemas.microsoft.com/office/powerpoint/2010/main" val="2523934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tr-TR" sz="1600" dirty="0" smtClean="0"/>
              <a:t>Bir önceki slaytta olduğu gibi </a:t>
            </a:r>
            <a:r>
              <a:rPr lang="tr-TR" sz="1600" dirty="0" err="1" smtClean="0"/>
              <a:t>imread</a:t>
            </a:r>
            <a:r>
              <a:rPr lang="tr-TR" sz="1600" dirty="0" smtClean="0"/>
              <a:t> komutu kullanılırken herhangi bir adres veya yol belirtilmemişse </a:t>
            </a:r>
            <a:r>
              <a:rPr lang="tr-TR" sz="1600" dirty="0" err="1" smtClean="0"/>
              <a:t>imread</a:t>
            </a:r>
            <a:r>
              <a:rPr lang="tr-TR" sz="1600" dirty="0" smtClean="0"/>
              <a:t> komutu görüntü dosyasını MATLAB bilgisayarınızda hangi klasörün içerisinde çalışıyorsa orada arayıp okumaya çalışır. Eğer dosyayı bulmayı başaramazsa MATLAB arama yolu ile bulmaya çalışır. En basiti, görüntüyü okuturken dosyanın bulunduğu adresi de belirtmek olacaktır. Örneğin, </a:t>
            </a:r>
          </a:p>
          <a:p>
            <a:pPr marL="0" indent="0">
              <a:buNone/>
            </a:pPr>
            <a:r>
              <a:rPr lang="tr-TR" sz="1600" dirty="0" smtClean="0"/>
              <a:t>	&gt;&gt; f = </a:t>
            </a:r>
            <a:r>
              <a:rPr lang="tr-TR" sz="1600" dirty="0" err="1" smtClean="0"/>
              <a:t>imread</a:t>
            </a:r>
            <a:r>
              <a:rPr lang="tr-TR" sz="1600" dirty="0" smtClean="0"/>
              <a:t>( 'D: \</a:t>
            </a:r>
            <a:r>
              <a:rPr lang="tr-TR" sz="1600" dirty="0" err="1" smtClean="0"/>
              <a:t>myimages</a:t>
            </a:r>
            <a:r>
              <a:rPr lang="tr-TR" sz="1600" dirty="0" smtClean="0"/>
              <a:t>\</a:t>
            </a:r>
            <a:r>
              <a:rPr lang="tr-TR" sz="1600" dirty="0" err="1" smtClean="0"/>
              <a:t>chestxray.jpg</a:t>
            </a:r>
            <a:r>
              <a:rPr lang="tr-TR" sz="1600" dirty="0" smtClean="0"/>
              <a:t>' ) ;</a:t>
            </a:r>
            <a:br>
              <a:rPr lang="tr-TR" sz="1600" dirty="0" smtClean="0"/>
            </a:br>
            <a:r>
              <a:rPr lang="tr-TR" sz="1600" dirty="0" smtClean="0"/>
              <a:t>komutuyla görüntü </a:t>
            </a:r>
            <a:r>
              <a:rPr lang="tr-TR" sz="1600" i="1" dirty="0" smtClean="0">
                <a:solidFill>
                  <a:srgbClr val="0000FF"/>
                </a:solidFill>
              </a:rPr>
              <a:t>D</a:t>
            </a:r>
            <a:r>
              <a:rPr lang="tr-TR" sz="1600" dirty="0" smtClean="0"/>
              <a:t> sürücüsünde </a:t>
            </a:r>
            <a:r>
              <a:rPr lang="tr-TR" sz="1600" i="1" dirty="0" err="1" smtClean="0">
                <a:solidFill>
                  <a:srgbClr val="0000FF"/>
                </a:solidFill>
              </a:rPr>
              <a:t>myimages</a:t>
            </a:r>
            <a:r>
              <a:rPr lang="tr-TR" sz="1600" dirty="0" smtClean="0"/>
              <a:t> klasörü içerisinde bulunup okutulacaktır. Fakat </a:t>
            </a:r>
          </a:p>
          <a:p>
            <a:pPr marL="0" indent="0">
              <a:buNone/>
            </a:pPr>
            <a:r>
              <a:rPr lang="tr-TR" sz="1600" dirty="0" smtClean="0"/>
              <a:t>	&gt;&gt; f = </a:t>
            </a:r>
            <a:r>
              <a:rPr lang="tr-TR" sz="1600" dirty="0" err="1" smtClean="0"/>
              <a:t>imread</a:t>
            </a:r>
            <a:r>
              <a:rPr lang="tr-TR" sz="1600" dirty="0" smtClean="0"/>
              <a:t>('.\</a:t>
            </a:r>
            <a:r>
              <a:rPr lang="tr-TR" sz="1600" dirty="0" err="1" smtClean="0"/>
              <a:t>myimages</a:t>
            </a:r>
            <a:r>
              <a:rPr lang="tr-TR" sz="1600" dirty="0" smtClean="0"/>
              <a:t>\</a:t>
            </a:r>
            <a:r>
              <a:rPr lang="tr-TR" sz="1600" dirty="0" err="1" smtClean="0"/>
              <a:t>chestxray.jpg</a:t>
            </a:r>
            <a:r>
              <a:rPr lang="tr-TR" sz="1600" dirty="0" smtClean="0"/>
              <a:t>'); </a:t>
            </a:r>
          </a:p>
          <a:p>
            <a:pPr marL="0" indent="0">
              <a:buNone/>
            </a:pPr>
            <a:r>
              <a:rPr lang="tr-TR" sz="1600" dirty="0" smtClean="0"/>
              <a:t>yazılırsa, görüntü o an </a:t>
            </a:r>
            <a:r>
              <a:rPr lang="tr-TR" sz="1600" dirty="0" err="1" smtClean="0"/>
              <a:t>MATLAB’in</a:t>
            </a:r>
            <a:r>
              <a:rPr lang="tr-TR" sz="1600" dirty="0" smtClean="0"/>
              <a:t> çalıştığı klasörde </a:t>
            </a:r>
            <a:r>
              <a:rPr lang="tr-TR" sz="1600" i="1" dirty="0" err="1" smtClean="0">
                <a:solidFill>
                  <a:srgbClr val="0000FF"/>
                </a:solidFill>
              </a:rPr>
              <a:t>myimages</a:t>
            </a:r>
            <a:r>
              <a:rPr lang="tr-TR" sz="1600" dirty="0" smtClean="0"/>
              <a:t> alt klasörü </a:t>
            </a:r>
            <a:r>
              <a:rPr lang="tr-TR" sz="1600" dirty="0" err="1" smtClean="0"/>
              <a:t>içerinide</a:t>
            </a:r>
            <a:r>
              <a:rPr lang="tr-TR" sz="1600" dirty="0" smtClean="0"/>
              <a:t> bulunup okutulacaktır. </a:t>
            </a:r>
            <a:endParaRPr lang="tr-TR" sz="1600"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6</a:t>
            </a:fld>
            <a:endParaRPr lang="en-US"/>
          </a:p>
        </p:txBody>
      </p:sp>
    </p:spTree>
    <p:extLst>
      <p:ext uri="{BB962C8B-B14F-4D97-AF65-F5344CB8AC3E}">
        <p14:creationId xmlns:p14="http://schemas.microsoft.com/office/powerpoint/2010/main" val="338517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7</a:t>
            </a:fld>
            <a:endParaRPr lang="en-US"/>
          </a:p>
        </p:txBody>
      </p:sp>
      <p:pic>
        <p:nvPicPr>
          <p:cNvPr id="7" name="Picture 6" descr="Ekran Resmi 2016-02-28 21.25.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761911"/>
            <a:ext cx="5448300" cy="4656755"/>
          </a:xfrm>
          <a:prstGeom prst="rect">
            <a:avLst/>
          </a:prstGeom>
        </p:spPr>
      </p:pic>
      <p:sp>
        <p:nvSpPr>
          <p:cNvPr id="8" name="TextBox 7"/>
          <p:cNvSpPr txBox="1"/>
          <p:nvPr/>
        </p:nvSpPr>
        <p:spPr>
          <a:xfrm>
            <a:off x="575732" y="5757333"/>
            <a:ext cx="7636933" cy="400110"/>
          </a:xfrm>
          <a:prstGeom prst="rect">
            <a:avLst/>
          </a:prstGeom>
          <a:noFill/>
        </p:spPr>
        <p:txBody>
          <a:bodyPr wrap="square" rtlCol="0">
            <a:spAutoFit/>
          </a:bodyPr>
          <a:lstStyle/>
          <a:p>
            <a:r>
              <a:rPr lang="tr-TR" sz="2000" smtClean="0">
                <a:solidFill>
                  <a:srgbClr val="0000FF"/>
                </a:solidFill>
              </a:rPr>
              <a:t>Imread ve imwrite fonksiyonlarının desteklediği görüntü formatları</a:t>
            </a:r>
            <a:endParaRPr lang="tr-TR" sz="2000">
              <a:solidFill>
                <a:srgbClr val="0000FF"/>
              </a:solidFill>
            </a:endParaRPr>
          </a:p>
        </p:txBody>
      </p:sp>
    </p:spTree>
    <p:extLst>
      <p:ext uri="{BB962C8B-B14F-4D97-AF65-F5344CB8AC3E}">
        <p14:creationId xmlns:p14="http://schemas.microsoft.com/office/powerpoint/2010/main" val="279470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0999"/>
            <a:ext cx="7772400" cy="5562601"/>
          </a:xfrm>
        </p:spPr>
        <p:txBody>
          <a:bodyPr/>
          <a:lstStyle/>
          <a:p>
            <a:r>
              <a:rPr lang="tr-TR" sz="1600" dirty="0" smtClean="0"/>
              <a:t>Size komutu, daha önce okutulup hafızaya alınan f görüntüsünün sırasıyla satır ve sütün numaralarını verecektir. Örneğin:  </a:t>
            </a:r>
          </a:p>
          <a:p>
            <a:pPr marL="0" indent="0">
              <a:buNone/>
            </a:pPr>
            <a:r>
              <a:rPr lang="tr-TR" sz="1600" dirty="0" smtClean="0"/>
              <a:t>	» size(f) </a:t>
            </a:r>
          </a:p>
          <a:p>
            <a:pPr marL="0" indent="0">
              <a:buNone/>
            </a:pPr>
            <a:r>
              <a:rPr lang="tr-TR" sz="1600" dirty="0" smtClean="0"/>
              <a:t>	</a:t>
            </a:r>
            <a:r>
              <a:rPr lang="tr-TR" sz="1600" dirty="0" err="1" smtClean="0"/>
              <a:t>ans</a:t>
            </a:r>
            <a:r>
              <a:rPr lang="tr-TR" sz="1600" dirty="0" smtClean="0"/>
              <a:t> =</a:t>
            </a:r>
          </a:p>
          <a:p>
            <a:pPr marL="0" indent="0">
              <a:buNone/>
            </a:pPr>
            <a:r>
              <a:rPr lang="tr-TR" sz="1600" dirty="0" smtClean="0"/>
              <a:t>	1 024 1 024 </a:t>
            </a:r>
          </a:p>
          <a:p>
            <a:r>
              <a:rPr lang="tr-TR" sz="1600" dirty="0" smtClean="0"/>
              <a:t>Daha genel bir ifade ile, çok sayıda boyutu olan A matrisi için yazılacak</a:t>
            </a:r>
          </a:p>
          <a:p>
            <a:pPr marL="0" indent="0">
              <a:buNone/>
            </a:pPr>
            <a:r>
              <a:rPr lang="tr-TR" sz="1600" dirty="0" smtClean="0"/>
              <a:t>	</a:t>
            </a:r>
          </a:p>
          <a:p>
            <a:pPr marL="0" indent="0">
              <a:buNone/>
            </a:pPr>
            <a:r>
              <a:rPr lang="tr-TR" sz="1600" dirty="0"/>
              <a:t>	</a:t>
            </a:r>
            <a:r>
              <a:rPr lang="tr-TR" sz="1600" dirty="0" smtClean="0"/>
              <a:t>[D1,D2,…,DK] = size(A)</a:t>
            </a:r>
            <a:br>
              <a:rPr lang="tr-TR" sz="1600" dirty="0" smtClean="0"/>
            </a:br>
            <a:endParaRPr lang="tr-TR" sz="1600" dirty="0" smtClean="0"/>
          </a:p>
          <a:p>
            <a:pPr marL="0" indent="0">
              <a:buNone/>
            </a:pPr>
            <a:r>
              <a:rPr lang="tr-TR" sz="1600" dirty="0" smtClean="0"/>
              <a:t>ifadesi A matrisinin ilk K boyutunun eleman sayılarını verecektir. Bu fonksiyon özellikle 2-Boyutlu görüntülerin satır ve sütün sayılarını belirlemekte faydalı olur. Şöyle ki;  </a:t>
            </a:r>
          </a:p>
          <a:p>
            <a:pPr marL="0" indent="0">
              <a:buNone/>
            </a:pPr>
            <a:r>
              <a:rPr lang="tr-TR" sz="1600" dirty="0" smtClean="0"/>
              <a:t>	» [M</a:t>
            </a:r>
            <a:r>
              <a:rPr lang="tr-TR" sz="1600" smtClean="0"/>
              <a:t>, N] </a:t>
            </a:r>
            <a:r>
              <a:rPr lang="tr-TR" sz="1600" dirty="0" smtClean="0"/>
              <a:t>= size(f) ; </a:t>
            </a:r>
          </a:p>
          <a:p>
            <a:pPr marL="0" indent="0">
              <a:buNone/>
            </a:pPr>
            <a:r>
              <a:rPr lang="tr-TR" sz="1600" dirty="0"/>
              <a:t>k</a:t>
            </a:r>
            <a:r>
              <a:rPr lang="tr-TR" sz="1600" dirty="0" smtClean="0"/>
              <a:t>omutu bir görüntüye ait satır sayısını M, sütün sayısını ise N değişkenine atayacaktır.  </a:t>
            </a:r>
          </a:p>
          <a:p>
            <a:endParaRPr lang="en-US" sz="1600"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dirty="0"/>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8</a:t>
            </a:fld>
            <a:endParaRPr lang="en-US"/>
          </a:p>
        </p:txBody>
      </p:sp>
    </p:spTree>
    <p:extLst>
      <p:ext uri="{BB962C8B-B14F-4D97-AF65-F5344CB8AC3E}">
        <p14:creationId xmlns:p14="http://schemas.microsoft.com/office/powerpoint/2010/main" val="2107510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tr-TR" dirty="0" smtClean="0"/>
              <a:t>Benzer şekilde</a:t>
            </a:r>
          </a:p>
          <a:p>
            <a:pPr marL="0" indent="0">
              <a:buNone/>
            </a:pPr>
            <a:r>
              <a:rPr lang="tr-TR" dirty="0" smtClean="0"/>
              <a:t>	»M= size(f, 1); </a:t>
            </a:r>
          </a:p>
          <a:p>
            <a:pPr marL="0" indent="0">
              <a:buNone/>
            </a:pPr>
            <a:r>
              <a:rPr lang="tr-TR" dirty="0" smtClean="0"/>
              <a:t>komutu, f değişkeninin birinci boyutunun kaç elemandan oluştuğunu verir. Bu da </a:t>
            </a:r>
            <a:r>
              <a:rPr lang="tr-TR" dirty="0" err="1" smtClean="0"/>
              <a:t>MATLAB’de</a:t>
            </a:r>
            <a:r>
              <a:rPr lang="tr-TR" dirty="0" smtClean="0"/>
              <a:t> düşey boyut olarak yani satır sayısı olarak tanımlanmıştır. Dolayısıyla bu komut görüntüde kaç tane satır olduğunu verir. Benzer şekilde yukarıdaki komut ( f , 2 ) şeklinde yazılsaydı bu kez f matrisinin sütun sayısını verirdi.  </a:t>
            </a:r>
          </a:p>
          <a:p>
            <a:endParaRPr lang="tr-TR" dirty="0"/>
          </a:p>
        </p:txBody>
      </p:sp>
      <p:sp>
        <p:nvSpPr>
          <p:cNvPr id="4" name="Date Placeholder 3"/>
          <p:cNvSpPr>
            <a:spLocks noGrp="1"/>
          </p:cNvSpPr>
          <p:nvPr>
            <p:ph type="dt" sz="half" idx="10"/>
          </p:nvPr>
        </p:nvSpPr>
        <p:spPr/>
        <p:txBody>
          <a:bodyPr/>
          <a:lstStyle/>
          <a:p>
            <a:pPr>
              <a:defRPr/>
            </a:pPr>
            <a:fld id="{EB975C0E-731A-0240-90ED-11FDEA05E208}" type="datetime1">
              <a:rPr lang="tr-TR" smtClean="0"/>
              <a:pPr>
                <a:defRPr/>
              </a:pPr>
              <a:t>5.03.2018</a:t>
            </a:fld>
            <a:endParaRPr lang="en-US"/>
          </a:p>
        </p:txBody>
      </p:sp>
      <p:sp>
        <p:nvSpPr>
          <p:cNvPr id="5" name="Slide Number Placeholder 4"/>
          <p:cNvSpPr>
            <a:spLocks noGrp="1"/>
          </p:cNvSpPr>
          <p:nvPr>
            <p:ph type="sldNum" sz="quarter" idx="12"/>
          </p:nvPr>
        </p:nvSpPr>
        <p:spPr/>
        <p:txBody>
          <a:bodyPr/>
          <a:lstStyle/>
          <a:p>
            <a:pPr>
              <a:defRPr/>
            </a:pPr>
            <a:fld id="{BBDCD211-D1EB-DE46-986F-720A2CAE3F5B}" type="slidenum">
              <a:rPr lang="en-US" smtClean="0"/>
              <a:pPr>
                <a:defRPr/>
              </a:pPr>
              <a:t>9</a:t>
            </a:fld>
            <a:endParaRPr lang="en-US"/>
          </a:p>
        </p:txBody>
      </p:sp>
    </p:spTree>
    <p:extLst>
      <p:ext uri="{BB962C8B-B14F-4D97-AF65-F5344CB8AC3E}">
        <p14:creationId xmlns:p14="http://schemas.microsoft.com/office/powerpoint/2010/main" val="57813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14877</TotalTime>
  <Words>1483</Words>
  <Application>Microsoft Office PowerPoint</Application>
  <PresentationFormat>Ekran Gösterisi (4:3)</PresentationFormat>
  <Paragraphs>255</Paragraphs>
  <Slides>34</Slides>
  <Notes>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Bağlantılar</vt:lpstr>
      </vt:variant>
      <vt:variant>
        <vt:i4>1</vt:i4>
      </vt:variant>
      <vt:variant>
        <vt:lpstr>Slayt Başlıkları</vt:lpstr>
      </vt:variant>
      <vt:variant>
        <vt:i4>34</vt:i4>
      </vt:variant>
    </vt:vector>
  </HeadingPairs>
  <TitlesOfParts>
    <vt:vector size="40" baseType="lpstr">
      <vt:lpstr>ＭＳ Ｐゴシック</vt:lpstr>
      <vt:lpstr>Arial</vt:lpstr>
      <vt:lpstr>Times New Roman</vt:lpstr>
      <vt:lpstr>Wingdings</vt:lpstr>
      <vt:lpstr>Layers</vt:lpstr>
      <vt:lpstr>\\localhost\Akademik\Dersler\2016\2016_Bahar\DGİ\Document2!OLE_LINK1</vt:lpstr>
      <vt:lpstr>DİJİTAL GÖRÜNTÜ İŞLEME</vt:lpstr>
      <vt:lpstr>Sayısal Görüntü</vt:lpstr>
      <vt:lpstr>PowerPoint Sunusu</vt:lpstr>
      <vt:lpstr>PowerPoint Sunusu</vt:lpstr>
      <vt:lpstr>MATLAB’de Görüntüleri Okumak</vt:lpstr>
      <vt:lpstr>PowerPoint Sunusu</vt:lpstr>
      <vt:lpstr>PowerPoint Sunusu</vt:lpstr>
      <vt:lpstr>PowerPoint Sunusu</vt:lpstr>
      <vt:lpstr>PowerPoint Sunusu</vt:lpstr>
      <vt:lpstr>Görüntülerin gösterilmesi</vt:lpstr>
      <vt:lpstr>Örnekler</vt:lpstr>
      <vt:lpstr>PowerPoint Sunusu</vt:lpstr>
      <vt:lpstr>PowerPoint Sunusu</vt:lpstr>
      <vt:lpstr>PowerPoint Sunusu</vt:lpstr>
      <vt:lpstr>PowerPoint Sunusu</vt:lpstr>
      <vt:lpstr>PowerPoint Sunusu</vt:lpstr>
      <vt:lpstr>Görüntüleri Yazdırmak</vt:lpstr>
      <vt:lpstr>PowerPoint Sunusu</vt:lpstr>
      <vt:lpstr>Farklı q değerlerinin etkisi</vt:lpstr>
      <vt:lpstr>Görüntü Sınıfları</vt:lpstr>
      <vt:lpstr>PowerPoint Sunusu</vt:lpstr>
      <vt:lpstr>PowerPoint Sunusu</vt:lpstr>
      <vt:lpstr>Görüntü Çeşitleri</vt:lpstr>
      <vt:lpstr>Gri-ton Görüntüler</vt:lpstr>
      <vt:lpstr>İki renk Binary (Siyah ve Beyaz) Görüntüler</vt:lpstr>
      <vt:lpstr>Görüntü Çeşitleri Arasında Dönüşüm</vt:lpstr>
      <vt:lpstr>Görüntü formatları arasında dönüşüm fonksiyonları</vt:lpstr>
      <vt:lpstr>PowerPoint Sunusu</vt:lpstr>
      <vt:lpstr>PowerPoint Sunusu</vt:lpstr>
      <vt:lpstr>PowerPoint Sunusu</vt:lpstr>
      <vt:lpstr>Vektörlerde indexleme</vt:lpstr>
      <vt:lpstr>Vektörlerde indexleme</vt:lpstr>
      <vt:lpstr>PowerPoint Sunusu</vt:lpstr>
      <vt:lpstr>PowerPoint Sunusu</vt:lpstr>
    </vt:vector>
  </TitlesOfParts>
  <Company>Oguz Gungor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Oguz Gungor</dc:creator>
  <cp:lastModifiedBy>lenovo</cp:lastModifiedBy>
  <cp:revision>426</cp:revision>
  <dcterms:created xsi:type="dcterms:W3CDTF">2005-03-01T04:23:44Z</dcterms:created>
  <dcterms:modified xsi:type="dcterms:W3CDTF">2018-03-05T07:00:53Z</dcterms:modified>
</cp:coreProperties>
</file>