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6"/>
  </p:notesMasterIdLst>
  <p:sldIdLst>
    <p:sldId id="256" r:id="rId3"/>
    <p:sldId id="388" r:id="rId4"/>
    <p:sldId id="392" r:id="rId5"/>
    <p:sldId id="393" r:id="rId6"/>
    <p:sldId id="394" r:id="rId7"/>
    <p:sldId id="395" r:id="rId8"/>
    <p:sldId id="396" r:id="rId9"/>
    <p:sldId id="376" r:id="rId10"/>
    <p:sldId id="377" r:id="rId11"/>
    <p:sldId id="397" r:id="rId12"/>
    <p:sldId id="258" r:id="rId13"/>
    <p:sldId id="261" r:id="rId14"/>
    <p:sldId id="260" r:id="rId15"/>
    <p:sldId id="398" r:id="rId16"/>
    <p:sldId id="380" r:id="rId17"/>
    <p:sldId id="399" r:id="rId18"/>
    <p:sldId id="400" r:id="rId19"/>
    <p:sldId id="379" r:id="rId20"/>
    <p:sldId id="382" r:id="rId21"/>
    <p:sldId id="383" r:id="rId22"/>
    <p:sldId id="401" r:id="rId23"/>
    <p:sldId id="384" r:id="rId24"/>
    <p:sldId id="385"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9B80B8-123C-4567-B446-35341CA96D80}" v="1" dt="2024-03-24T10:20:14.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d.docs.live.net/0e2a38f20e345efd/Desktop/Yeni%20Microsoft%20Excel%20&#199;al&#305;&#351;ma%20Sayfas&#305;.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Kitap1"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gmura\Downloads\iKVkIoie_UxOT1v9CL9AChRU2kmVn8cOAQsavq9QzYAO8NxqTgWIjPyeziIK2Qda.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'[Yeni Microsoft Excel Çalışma Sayfası.xlsx]Sayfa2'!$C$5</c:f>
              <c:strCache>
                <c:ptCount val="1"/>
                <c:pt idx="0">
                  <c:v>İlk (%20) En yoksul</c:v>
                </c:pt>
              </c:strCache>
            </c:strRef>
          </c:tx>
          <c:spPr>
            <a:solidFill>
              <a:schemeClr val="accent1"/>
            </a:solidFill>
            <a:ln>
              <a:noFill/>
            </a:ln>
            <a:effectLst/>
          </c:spPr>
          <c:invertIfNegative val="0"/>
          <c:cat>
            <c:numRef>
              <c:f>'[Yeni Microsoft Excel Çalışma Sayfası.xlsx]Sayfa2'!$B$6:$B$22</c:f>
              <c:numCache>
                <c:formatCode>General</c:formatCode>
                <c:ptCount val="17"/>
                <c:pt idx="0">
                  <c:v>1963</c:v>
                </c:pt>
                <c:pt idx="1">
                  <c:v>1978</c:v>
                </c:pt>
                <c:pt idx="2">
                  <c:v>1983</c:v>
                </c:pt>
                <c:pt idx="3">
                  <c:v>1987</c:v>
                </c:pt>
                <c:pt idx="4">
                  <c:v>1994</c:v>
                </c:pt>
                <c:pt idx="5">
                  <c:v>2007</c:v>
                </c:pt>
                <c:pt idx="6">
                  <c:v>2009</c:v>
                </c:pt>
                <c:pt idx="7">
                  <c:v>2012</c:v>
                </c:pt>
                <c:pt idx="8">
                  <c:v>2013</c:v>
                </c:pt>
                <c:pt idx="9">
                  <c:v>2014</c:v>
                </c:pt>
                <c:pt idx="10">
                  <c:v>2015</c:v>
                </c:pt>
                <c:pt idx="11">
                  <c:v>2016</c:v>
                </c:pt>
                <c:pt idx="12">
                  <c:v>2017</c:v>
                </c:pt>
                <c:pt idx="13">
                  <c:v>2018</c:v>
                </c:pt>
                <c:pt idx="14">
                  <c:v>2019</c:v>
                </c:pt>
                <c:pt idx="15">
                  <c:v>2020</c:v>
                </c:pt>
                <c:pt idx="16">
                  <c:v>2021</c:v>
                </c:pt>
              </c:numCache>
            </c:numRef>
          </c:cat>
          <c:val>
            <c:numRef>
              <c:f>'[Yeni Microsoft Excel Çalışma Sayfası.xlsx]Sayfa2'!$C$6:$C$22</c:f>
              <c:numCache>
                <c:formatCode>General</c:formatCode>
                <c:ptCount val="17"/>
                <c:pt idx="0">
                  <c:v>4.5</c:v>
                </c:pt>
                <c:pt idx="1">
                  <c:v>2.9</c:v>
                </c:pt>
                <c:pt idx="2">
                  <c:v>2.7</c:v>
                </c:pt>
                <c:pt idx="3">
                  <c:v>5.24</c:v>
                </c:pt>
                <c:pt idx="4">
                  <c:v>4.8600000000000003</c:v>
                </c:pt>
                <c:pt idx="5">
                  <c:v>6.38</c:v>
                </c:pt>
                <c:pt idx="6">
                  <c:v>6.18</c:v>
                </c:pt>
                <c:pt idx="7">
                  <c:v>6.5</c:v>
                </c:pt>
                <c:pt idx="8">
                  <c:v>6.6</c:v>
                </c:pt>
                <c:pt idx="9">
                  <c:v>6.5</c:v>
                </c:pt>
                <c:pt idx="10">
                  <c:v>6.29</c:v>
                </c:pt>
                <c:pt idx="11">
                  <c:v>6.26</c:v>
                </c:pt>
                <c:pt idx="12">
                  <c:v>6.3</c:v>
                </c:pt>
                <c:pt idx="13">
                  <c:v>6.14</c:v>
                </c:pt>
                <c:pt idx="14">
                  <c:v>6.47</c:v>
                </c:pt>
                <c:pt idx="15">
                  <c:v>5.96</c:v>
                </c:pt>
                <c:pt idx="16">
                  <c:v>6.44</c:v>
                </c:pt>
              </c:numCache>
            </c:numRef>
          </c:val>
          <c:extLst>
            <c:ext xmlns:c16="http://schemas.microsoft.com/office/drawing/2014/chart" uri="{C3380CC4-5D6E-409C-BE32-E72D297353CC}">
              <c16:uniqueId val="{00000000-D9B9-4C26-ABFB-8F32F0E838F6}"/>
            </c:ext>
          </c:extLst>
        </c:ser>
        <c:ser>
          <c:idx val="1"/>
          <c:order val="1"/>
          <c:tx>
            <c:strRef>
              <c:f>'[Yeni Microsoft Excel Çalışma Sayfası.xlsx]Sayfa2'!$D$5</c:f>
              <c:strCache>
                <c:ptCount val="1"/>
                <c:pt idx="0">
                  <c:v>İkinci %20</c:v>
                </c:pt>
              </c:strCache>
            </c:strRef>
          </c:tx>
          <c:spPr>
            <a:solidFill>
              <a:schemeClr val="accent2"/>
            </a:solidFill>
            <a:ln>
              <a:noFill/>
            </a:ln>
            <a:effectLst/>
          </c:spPr>
          <c:invertIfNegative val="0"/>
          <c:cat>
            <c:numRef>
              <c:f>'[Yeni Microsoft Excel Çalışma Sayfası.xlsx]Sayfa2'!$B$6:$B$22</c:f>
              <c:numCache>
                <c:formatCode>General</c:formatCode>
                <c:ptCount val="17"/>
                <c:pt idx="0">
                  <c:v>1963</c:v>
                </c:pt>
                <c:pt idx="1">
                  <c:v>1978</c:v>
                </c:pt>
                <c:pt idx="2">
                  <c:v>1983</c:v>
                </c:pt>
                <c:pt idx="3">
                  <c:v>1987</c:v>
                </c:pt>
                <c:pt idx="4">
                  <c:v>1994</c:v>
                </c:pt>
                <c:pt idx="5">
                  <c:v>2007</c:v>
                </c:pt>
                <c:pt idx="6">
                  <c:v>2009</c:v>
                </c:pt>
                <c:pt idx="7">
                  <c:v>2012</c:v>
                </c:pt>
                <c:pt idx="8">
                  <c:v>2013</c:v>
                </c:pt>
                <c:pt idx="9">
                  <c:v>2014</c:v>
                </c:pt>
                <c:pt idx="10">
                  <c:v>2015</c:v>
                </c:pt>
                <c:pt idx="11">
                  <c:v>2016</c:v>
                </c:pt>
                <c:pt idx="12">
                  <c:v>2017</c:v>
                </c:pt>
                <c:pt idx="13">
                  <c:v>2018</c:v>
                </c:pt>
                <c:pt idx="14">
                  <c:v>2019</c:v>
                </c:pt>
                <c:pt idx="15">
                  <c:v>2020</c:v>
                </c:pt>
                <c:pt idx="16">
                  <c:v>2021</c:v>
                </c:pt>
              </c:numCache>
            </c:numRef>
          </c:cat>
          <c:val>
            <c:numRef>
              <c:f>'[Yeni Microsoft Excel Çalışma Sayfası.xlsx]Sayfa2'!$D$6:$D$22</c:f>
              <c:numCache>
                <c:formatCode>General</c:formatCode>
                <c:ptCount val="17"/>
                <c:pt idx="0">
                  <c:v>8.5</c:v>
                </c:pt>
                <c:pt idx="1">
                  <c:v>7.4</c:v>
                </c:pt>
                <c:pt idx="2">
                  <c:v>7</c:v>
                </c:pt>
                <c:pt idx="3">
                  <c:v>9.61</c:v>
                </c:pt>
                <c:pt idx="4">
                  <c:v>8.6300000000000008</c:v>
                </c:pt>
                <c:pt idx="5">
                  <c:v>10.93</c:v>
                </c:pt>
                <c:pt idx="6">
                  <c:v>10.72</c:v>
                </c:pt>
                <c:pt idx="7">
                  <c:v>11</c:v>
                </c:pt>
                <c:pt idx="8">
                  <c:v>10.9</c:v>
                </c:pt>
                <c:pt idx="9">
                  <c:v>11</c:v>
                </c:pt>
                <c:pt idx="10">
                  <c:v>10.85</c:v>
                </c:pt>
                <c:pt idx="11">
                  <c:v>10.63</c:v>
                </c:pt>
                <c:pt idx="12">
                  <c:v>10.58</c:v>
                </c:pt>
                <c:pt idx="13">
                  <c:v>10.53</c:v>
                </c:pt>
                <c:pt idx="14">
                  <c:v>10.97</c:v>
                </c:pt>
                <c:pt idx="15">
                  <c:v>10.69</c:v>
                </c:pt>
                <c:pt idx="16">
                  <c:v>10.88</c:v>
                </c:pt>
              </c:numCache>
            </c:numRef>
          </c:val>
          <c:extLst>
            <c:ext xmlns:c16="http://schemas.microsoft.com/office/drawing/2014/chart" uri="{C3380CC4-5D6E-409C-BE32-E72D297353CC}">
              <c16:uniqueId val="{00000001-D9B9-4C26-ABFB-8F32F0E838F6}"/>
            </c:ext>
          </c:extLst>
        </c:ser>
        <c:ser>
          <c:idx val="2"/>
          <c:order val="2"/>
          <c:tx>
            <c:strRef>
              <c:f>'[Yeni Microsoft Excel Çalışma Sayfası.xlsx]Sayfa2'!$E$5</c:f>
              <c:strCache>
                <c:ptCount val="1"/>
                <c:pt idx="0">
                  <c:v>Üçüncü %20</c:v>
                </c:pt>
              </c:strCache>
            </c:strRef>
          </c:tx>
          <c:spPr>
            <a:solidFill>
              <a:schemeClr val="accent3"/>
            </a:solidFill>
            <a:ln>
              <a:noFill/>
            </a:ln>
            <a:effectLst/>
          </c:spPr>
          <c:invertIfNegative val="0"/>
          <c:cat>
            <c:numRef>
              <c:f>'[Yeni Microsoft Excel Çalışma Sayfası.xlsx]Sayfa2'!$B$6:$B$22</c:f>
              <c:numCache>
                <c:formatCode>General</c:formatCode>
                <c:ptCount val="17"/>
                <c:pt idx="0">
                  <c:v>1963</c:v>
                </c:pt>
                <c:pt idx="1">
                  <c:v>1978</c:v>
                </c:pt>
                <c:pt idx="2">
                  <c:v>1983</c:v>
                </c:pt>
                <c:pt idx="3">
                  <c:v>1987</c:v>
                </c:pt>
                <c:pt idx="4">
                  <c:v>1994</c:v>
                </c:pt>
                <c:pt idx="5">
                  <c:v>2007</c:v>
                </c:pt>
                <c:pt idx="6">
                  <c:v>2009</c:v>
                </c:pt>
                <c:pt idx="7">
                  <c:v>2012</c:v>
                </c:pt>
                <c:pt idx="8">
                  <c:v>2013</c:v>
                </c:pt>
                <c:pt idx="9">
                  <c:v>2014</c:v>
                </c:pt>
                <c:pt idx="10">
                  <c:v>2015</c:v>
                </c:pt>
                <c:pt idx="11">
                  <c:v>2016</c:v>
                </c:pt>
                <c:pt idx="12">
                  <c:v>2017</c:v>
                </c:pt>
                <c:pt idx="13">
                  <c:v>2018</c:v>
                </c:pt>
                <c:pt idx="14">
                  <c:v>2019</c:v>
                </c:pt>
                <c:pt idx="15">
                  <c:v>2020</c:v>
                </c:pt>
                <c:pt idx="16">
                  <c:v>2021</c:v>
                </c:pt>
              </c:numCache>
            </c:numRef>
          </c:cat>
          <c:val>
            <c:numRef>
              <c:f>'[Yeni Microsoft Excel Çalışma Sayfası.xlsx]Sayfa2'!$E$6:$E$22</c:f>
              <c:numCache>
                <c:formatCode>General</c:formatCode>
                <c:ptCount val="17"/>
                <c:pt idx="0">
                  <c:v>11.5</c:v>
                </c:pt>
                <c:pt idx="1">
                  <c:v>13</c:v>
                </c:pt>
                <c:pt idx="2">
                  <c:v>12.6</c:v>
                </c:pt>
                <c:pt idx="3">
                  <c:v>14.06</c:v>
                </c:pt>
                <c:pt idx="4">
                  <c:v>12.61</c:v>
                </c:pt>
                <c:pt idx="5">
                  <c:v>15.44</c:v>
                </c:pt>
                <c:pt idx="6">
                  <c:v>15.26</c:v>
                </c:pt>
                <c:pt idx="7">
                  <c:v>15.6</c:v>
                </c:pt>
                <c:pt idx="8">
                  <c:v>15.4</c:v>
                </c:pt>
                <c:pt idx="9">
                  <c:v>15.6</c:v>
                </c:pt>
                <c:pt idx="10">
                  <c:v>15.54</c:v>
                </c:pt>
                <c:pt idx="11">
                  <c:v>15.19</c:v>
                </c:pt>
                <c:pt idx="12">
                  <c:v>15.08</c:v>
                </c:pt>
                <c:pt idx="13">
                  <c:v>15.08</c:v>
                </c:pt>
                <c:pt idx="14">
                  <c:v>15.49</c:v>
                </c:pt>
                <c:pt idx="15">
                  <c:v>15.21</c:v>
                </c:pt>
                <c:pt idx="16">
                  <c:v>15.25</c:v>
                </c:pt>
              </c:numCache>
            </c:numRef>
          </c:val>
          <c:extLst>
            <c:ext xmlns:c16="http://schemas.microsoft.com/office/drawing/2014/chart" uri="{C3380CC4-5D6E-409C-BE32-E72D297353CC}">
              <c16:uniqueId val="{00000002-D9B9-4C26-ABFB-8F32F0E838F6}"/>
            </c:ext>
          </c:extLst>
        </c:ser>
        <c:ser>
          <c:idx val="3"/>
          <c:order val="3"/>
          <c:tx>
            <c:strRef>
              <c:f>'[Yeni Microsoft Excel Çalışma Sayfası.xlsx]Sayfa2'!$F$5</c:f>
              <c:strCache>
                <c:ptCount val="1"/>
                <c:pt idx="0">
                  <c:v>Dördüncü %20</c:v>
                </c:pt>
              </c:strCache>
            </c:strRef>
          </c:tx>
          <c:spPr>
            <a:solidFill>
              <a:schemeClr val="accent4"/>
            </a:solidFill>
            <a:ln>
              <a:noFill/>
            </a:ln>
            <a:effectLst/>
          </c:spPr>
          <c:invertIfNegative val="0"/>
          <c:cat>
            <c:numRef>
              <c:f>'[Yeni Microsoft Excel Çalışma Sayfası.xlsx]Sayfa2'!$B$6:$B$22</c:f>
              <c:numCache>
                <c:formatCode>General</c:formatCode>
                <c:ptCount val="17"/>
                <c:pt idx="0">
                  <c:v>1963</c:v>
                </c:pt>
                <c:pt idx="1">
                  <c:v>1978</c:v>
                </c:pt>
                <c:pt idx="2">
                  <c:v>1983</c:v>
                </c:pt>
                <c:pt idx="3">
                  <c:v>1987</c:v>
                </c:pt>
                <c:pt idx="4">
                  <c:v>1994</c:v>
                </c:pt>
                <c:pt idx="5">
                  <c:v>2007</c:v>
                </c:pt>
                <c:pt idx="6">
                  <c:v>2009</c:v>
                </c:pt>
                <c:pt idx="7">
                  <c:v>2012</c:v>
                </c:pt>
                <c:pt idx="8">
                  <c:v>2013</c:v>
                </c:pt>
                <c:pt idx="9">
                  <c:v>2014</c:v>
                </c:pt>
                <c:pt idx="10">
                  <c:v>2015</c:v>
                </c:pt>
                <c:pt idx="11">
                  <c:v>2016</c:v>
                </c:pt>
                <c:pt idx="12">
                  <c:v>2017</c:v>
                </c:pt>
                <c:pt idx="13">
                  <c:v>2018</c:v>
                </c:pt>
                <c:pt idx="14">
                  <c:v>2019</c:v>
                </c:pt>
                <c:pt idx="15">
                  <c:v>2020</c:v>
                </c:pt>
                <c:pt idx="16">
                  <c:v>2021</c:v>
                </c:pt>
              </c:numCache>
            </c:numRef>
          </c:cat>
          <c:val>
            <c:numRef>
              <c:f>'[Yeni Microsoft Excel Çalışma Sayfası.xlsx]Sayfa2'!$F$6:$F$22</c:f>
              <c:numCache>
                <c:formatCode>General</c:formatCode>
                <c:ptCount val="17"/>
                <c:pt idx="0">
                  <c:v>18.5</c:v>
                </c:pt>
                <c:pt idx="1">
                  <c:v>22.1</c:v>
                </c:pt>
                <c:pt idx="2">
                  <c:v>21.9</c:v>
                </c:pt>
                <c:pt idx="3">
                  <c:v>21.15</c:v>
                </c:pt>
                <c:pt idx="4">
                  <c:v>19.03</c:v>
                </c:pt>
                <c:pt idx="5">
                  <c:v>21.79</c:v>
                </c:pt>
                <c:pt idx="6">
                  <c:v>21.85</c:v>
                </c:pt>
                <c:pt idx="7">
                  <c:v>22</c:v>
                </c:pt>
                <c:pt idx="8">
                  <c:v>21.8</c:v>
                </c:pt>
                <c:pt idx="9">
                  <c:v>22.2</c:v>
                </c:pt>
                <c:pt idx="10">
                  <c:v>22.02</c:v>
                </c:pt>
                <c:pt idx="11">
                  <c:v>21.62</c:v>
                </c:pt>
                <c:pt idx="12">
                  <c:v>21.38</c:v>
                </c:pt>
                <c:pt idx="13">
                  <c:v>21.49</c:v>
                </c:pt>
                <c:pt idx="14">
                  <c:v>21.65</c:v>
                </c:pt>
                <c:pt idx="15">
                  <c:v>21.63</c:v>
                </c:pt>
                <c:pt idx="16">
                  <c:v>21.53</c:v>
                </c:pt>
              </c:numCache>
            </c:numRef>
          </c:val>
          <c:extLst>
            <c:ext xmlns:c16="http://schemas.microsoft.com/office/drawing/2014/chart" uri="{C3380CC4-5D6E-409C-BE32-E72D297353CC}">
              <c16:uniqueId val="{00000003-D9B9-4C26-ABFB-8F32F0E838F6}"/>
            </c:ext>
          </c:extLst>
        </c:ser>
        <c:ser>
          <c:idx val="4"/>
          <c:order val="4"/>
          <c:tx>
            <c:strRef>
              <c:f>'[Yeni Microsoft Excel Çalışma Sayfası.xlsx]Sayfa2'!$G$5</c:f>
              <c:strCache>
                <c:ptCount val="1"/>
                <c:pt idx="0">
                  <c:v>Beşinci %20 (En Zengin)</c:v>
                </c:pt>
              </c:strCache>
            </c:strRef>
          </c:tx>
          <c:spPr>
            <a:solidFill>
              <a:schemeClr val="accent5"/>
            </a:solidFill>
            <a:ln>
              <a:noFill/>
            </a:ln>
            <a:effectLst/>
          </c:spPr>
          <c:invertIfNegative val="0"/>
          <c:cat>
            <c:numRef>
              <c:f>'[Yeni Microsoft Excel Çalışma Sayfası.xlsx]Sayfa2'!$B$6:$B$22</c:f>
              <c:numCache>
                <c:formatCode>General</c:formatCode>
                <c:ptCount val="17"/>
                <c:pt idx="0">
                  <c:v>1963</c:v>
                </c:pt>
                <c:pt idx="1">
                  <c:v>1978</c:v>
                </c:pt>
                <c:pt idx="2">
                  <c:v>1983</c:v>
                </c:pt>
                <c:pt idx="3">
                  <c:v>1987</c:v>
                </c:pt>
                <c:pt idx="4">
                  <c:v>1994</c:v>
                </c:pt>
                <c:pt idx="5">
                  <c:v>2007</c:v>
                </c:pt>
                <c:pt idx="6">
                  <c:v>2009</c:v>
                </c:pt>
                <c:pt idx="7">
                  <c:v>2012</c:v>
                </c:pt>
                <c:pt idx="8">
                  <c:v>2013</c:v>
                </c:pt>
                <c:pt idx="9">
                  <c:v>2014</c:v>
                </c:pt>
                <c:pt idx="10">
                  <c:v>2015</c:v>
                </c:pt>
                <c:pt idx="11">
                  <c:v>2016</c:v>
                </c:pt>
                <c:pt idx="12">
                  <c:v>2017</c:v>
                </c:pt>
                <c:pt idx="13">
                  <c:v>2018</c:v>
                </c:pt>
                <c:pt idx="14">
                  <c:v>2019</c:v>
                </c:pt>
                <c:pt idx="15">
                  <c:v>2020</c:v>
                </c:pt>
                <c:pt idx="16">
                  <c:v>2021</c:v>
                </c:pt>
              </c:numCache>
            </c:numRef>
          </c:cat>
          <c:val>
            <c:numRef>
              <c:f>'[Yeni Microsoft Excel Çalışma Sayfası.xlsx]Sayfa2'!$G$6:$G$22</c:f>
              <c:numCache>
                <c:formatCode>General</c:formatCode>
                <c:ptCount val="17"/>
                <c:pt idx="0">
                  <c:v>57</c:v>
                </c:pt>
                <c:pt idx="1">
                  <c:v>54.7</c:v>
                </c:pt>
                <c:pt idx="2">
                  <c:v>55.8</c:v>
                </c:pt>
                <c:pt idx="3">
                  <c:v>49.94</c:v>
                </c:pt>
                <c:pt idx="4">
                  <c:v>54.88</c:v>
                </c:pt>
                <c:pt idx="5">
                  <c:v>45.46</c:v>
                </c:pt>
                <c:pt idx="6">
                  <c:v>46</c:v>
                </c:pt>
                <c:pt idx="7">
                  <c:v>45</c:v>
                </c:pt>
                <c:pt idx="8">
                  <c:v>45.2</c:v>
                </c:pt>
                <c:pt idx="9">
                  <c:v>44.7</c:v>
                </c:pt>
                <c:pt idx="10">
                  <c:v>45.3</c:v>
                </c:pt>
                <c:pt idx="11">
                  <c:v>46.29</c:v>
                </c:pt>
                <c:pt idx="12">
                  <c:v>46.65</c:v>
                </c:pt>
                <c:pt idx="13">
                  <c:v>46.76</c:v>
                </c:pt>
                <c:pt idx="14">
                  <c:v>45.42</c:v>
                </c:pt>
                <c:pt idx="15">
                  <c:v>46.51</c:v>
                </c:pt>
                <c:pt idx="16">
                  <c:v>45.9</c:v>
                </c:pt>
              </c:numCache>
            </c:numRef>
          </c:val>
          <c:extLst>
            <c:ext xmlns:c16="http://schemas.microsoft.com/office/drawing/2014/chart" uri="{C3380CC4-5D6E-409C-BE32-E72D297353CC}">
              <c16:uniqueId val="{00000004-D9B9-4C26-ABFB-8F32F0E838F6}"/>
            </c:ext>
          </c:extLst>
        </c:ser>
        <c:dLbls>
          <c:showLegendKey val="0"/>
          <c:showVal val="0"/>
          <c:showCatName val="0"/>
          <c:showSerName val="0"/>
          <c:showPercent val="0"/>
          <c:showBubbleSize val="0"/>
        </c:dLbls>
        <c:gapWidth val="219"/>
        <c:overlap val="-27"/>
        <c:axId val="2065756272"/>
        <c:axId val="2042255712"/>
      </c:barChart>
      <c:catAx>
        <c:axId val="206575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tr-TR"/>
          </a:p>
        </c:txPr>
        <c:crossAx val="2042255712"/>
        <c:crosses val="autoZero"/>
        <c:auto val="0"/>
        <c:lblAlgn val="ctr"/>
        <c:lblOffset val="100"/>
        <c:noMultiLvlLbl val="0"/>
      </c:catAx>
      <c:valAx>
        <c:axId val="2042255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tr-TR"/>
          </a:p>
        </c:txPr>
        <c:crossAx val="20657562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cked"/>
        <c:varyColors val="0"/>
        <c:ser>
          <c:idx val="0"/>
          <c:order val="0"/>
          <c:tx>
            <c:strRef>
              <c:f>Sayfa1!$B$1</c:f>
              <c:strCache>
                <c:ptCount val="1"/>
                <c:pt idx="0">
                  <c:v>Gini Katsayısı</c:v>
                </c:pt>
              </c:strCache>
            </c:strRef>
          </c:tx>
          <c:spPr>
            <a:ln w="28575" cap="rnd">
              <a:solidFill>
                <a:schemeClr val="accent1"/>
              </a:solidFill>
              <a:round/>
            </a:ln>
            <a:effectLst/>
          </c:spPr>
          <c:marker>
            <c:symbol val="none"/>
          </c:marker>
          <c:cat>
            <c:numRef>
              <c:f>Sayfa1!$A$2:$A$20</c:f>
              <c:numCache>
                <c:formatCode>General</c:formatCode>
                <c:ptCount val="19"/>
                <c:pt idx="0">
                  <c:v>1963</c:v>
                </c:pt>
                <c:pt idx="1">
                  <c:v>1978</c:v>
                </c:pt>
                <c:pt idx="2">
                  <c:v>1983</c:v>
                </c:pt>
                <c:pt idx="3">
                  <c:v>1987</c:v>
                </c:pt>
                <c:pt idx="4">
                  <c:v>1994</c:v>
                </c:pt>
                <c:pt idx="5">
                  <c:v>2007</c:v>
                </c:pt>
                <c:pt idx="6">
                  <c:v>2009</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Sayfa1!$B$2:$B$20</c:f>
              <c:numCache>
                <c:formatCode>General</c:formatCode>
                <c:ptCount val="19"/>
                <c:pt idx="0">
                  <c:v>0.55000000000000004</c:v>
                </c:pt>
                <c:pt idx="1">
                  <c:v>0.51</c:v>
                </c:pt>
                <c:pt idx="2">
                  <c:v>0.49</c:v>
                </c:pt>
                <c:pt idx="3">
                  <c:v>0.43</c:v>
                </c:pt>
                <c:pt idx="4">
                  <c:v>0.49</c:v>
                </c:pt>
                <c:pt idx="5">
                  <c:v>0.40600000000000003</c:v>
                </c:pt>
                <c:pt idx="6">
                  <c:v>0.41499999999999998</c:v>
                </c:pt>
                <c:pt idx="7">
                  <c:v>0.40200000000000002</c:v>
                </c:pt>
                <c:pt idx="8">
                  <c:v>0.4</c:v>
                </c:pt>
                <c:pt idx="9">
                  <c:v>0.39100000000000001</c:v>
                </c:pt>
                <c:pt idx="10">
                  <c:v>0.39700000000000002</c:v>
                </c:pt>
                <c:pt idx="11">
                  <c:v>0.40400000000000003</c:v>
                </c:pt>
                <c:pt idx="12">
                  <c:v>0.40500000000000003</c:v>
                </c:pt>
                <c:pt idx="13">
                  <c:v>0.40799999999999997</c:v>
                </c:pt>
                <c:pt idx="14">
                  <c:v>0.39500000000000002</c:v>
                </c:pt>
                <c:pt idx="15">
                  <c:v>0.41</c:v>
                </c:pt>
                <c:pt idx="16">
                  <c:v>0.40100000000000002</c:v>
                </c:pt>
                <c:pt idx="17">
                  <c:v>0.41499999999999998</c:v>
                </c:pt>
                <c:pt idx="18">
                  <c:v>0.433</c:v>
                </c:pt>
              </c:numCache>
            </c:numRef>
          </c:val>
          <c:smooth val="0"/>
          <c:extLst>
            <c:ext xmlns:c16="http://schemas.microsoft.com/office/drawing/2014/chart" uri="{C3380CC4-5D6E-409C-BE32-E72D297353CC}">
              <c16:uniqueId val="{00000000-25D0-436A-923F-4C5F50410607}"/>
            </c:ext>
          </c:extLst>
        </c:ser>
        <c:dLbls>
          <c:showLegendKey val="0"/>
          <c:showVal val="0"/>
          <c:showCatName val="0"/>
          <c:showSerName val="0"/>
          <c:showPercent val="0"/>
          <c:showBubbleSize val="0"/>
        </c:dLbls>
        <c:smooth val="0"/>
        <c:axId val="904445584"/>
        <c:axId val="904437424"/>
      </c:lineChart>
      <c:catAx>
        <c:axId val="90444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904437424"/>
        <c:crosses val="autoZero"/>
        <c:auto val="1"/>
        <c:lblAlgn val="ctr"/>
        <c:lblOffset val="100"/>
        <c:noMultiLvlLbl val="0"/>
      </c:catAx>
      <c:valAx>
        <c:axId val="9044374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904445584"/>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Sayfa1!$B$1</c:f>
              <c:strCache>
                <c:ptCount val="1"/>
                <c:pt idx="0">
                  <c:v>P80/20</c:v>
                </c:pt>
              </c:strCache>
            </c:strRef>
          </c:tx>
          <c:spPr>
            <a:ln w="28575" cap="rnd">
              <a:solidFill>
                <a:schemeClr val="accent1"/>
              </a:solidFill>
              <a:round/>
            </a:ln>
            <a:effectLst/>
          </c:spPr>
          <c:marker>
            <c:symbol val="none"/>
          </c:marker>
          <c:cat>
            <c:numRef>
              <c:f>Sayfa1!$A$2:$A$20</c:f>
              <c:numCache>
                <c:formatCode>General</c:formatCode>
                <c:ptCount val="19"/>
                <c:pt idx="0">
                  <c:v>1963</c:v>
                </c:pt>
                <c:pt idx="1">
                  <c:v>1978</c:v>
                </c:pt>
                <c:pt idx="2">
                  <c:v>1983</c:v>
                </c:pt>
                <c:pt idx="3">
                  <c:v>1987</c:v>
                </c:pt>
                <c:pt idx="4">
                  <c:v>1994</c:v>
                </c:pt>
                <c:pt idx="5">
                  <c:v>2007</c:v>
                </c:pt>
                <c:pt idx="6">
                  <c:v>2009</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Sayfa1!$B$2:$B$20</c:f>
              <c:numCache>
                <c:formatCode>General</c:formatCode>
                <c:ptCount val="19"/>
                <c:pt idx="0">
                  <c:v>12.7</c:v>
                </c:pt>
                <c:pt idx="1">
                  <c:v>18.899999999999999</c:v>
                </c:pt>
                <c:pt idx="2">
                  <c:v>11.2</c:v>
                </c:pt>
                <c:pt idx="3">
                  <c:v>9.6</c:v>
                </c:pt>
                <c:pt idx="4">
                  <c:v>11.2</c:v>
                </c:pt>
                <c:pt idx="5">
                  <c:v>8.06</c:v>
                </c:pt>
                <c:pt idx="6">
                  <c:v>8.5399999999999991</c:v>
                </c:pt>
                <c:pt idx="7">
                  <c:v>7.96</c:v>
                </c:pt>
                <c:pt idx="8">
                  <c:v>7.69</c:v>
                </c:pt>
                <c:pt idx="9">
                  <c:v>7.4</c:v>
                </c:pt>
                <c:pt idx="10">
                  <c:v>7.56</c:v>
                </c:pt>
                <c:pt idx="11">
                  <c:v>7.67</c:v>
                </c:pt>
                <c:pt idx="12">
                  <c:v>7.54</c:v>
                </c:pt>
                <c:pt idx="13">
                  <c:v>7.75</c:v>
                </c:pt>
                <c:pt idx="14">
                  <c:v>7.41</c:v>
                </c:pt>
                <c:pt idx="15">
                  <c:v>8</c:v>
                </c:pt>
                <c:pt idx="16">
                  <c:v>7.64</c:v>
                </c:pt>
                <c:pt idx="17">
                  <c:v>7.9</c:v>
                </c:pt>
                <c:pt idx="18">
                  <c:v>8.4</c:v>
                </c:pt>
              </c:numCache>
            </c:numRef>
          </c:val>
          <c:smooth val="0"/>
          <c:extLst>
            <c:ext xmlns:c16="http://schemas.microsoft.com/office/drawing/2014/chart" uri="{C3380CC4-5D6E-409C-BE32-E72D297353CC}">
              <c16:uniqueId val="{00000000-F274-4A55-AC37-8D5B18DB4209}"/>
            </c:ext>
          </c:extLst>
        </c:ser>
        <c:dLbls>
          <c:showLegendKey val="0"/>
          <c:showVal val="0"/>
          <c:showCatName val="0"/>
          <c:showSerName val="0"/>
          <c:showPercent val="0"/>
          <c:showBubbleSize val="0"/>
        </c:dLbls>
        <c:smooth val="0"/>
        <c:axId val="1671498719"/>
        <c:axId val="1671500159"/>
      </c:lineChart>
      <c:catAx>
        <c:axId val="1671498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671500159"/>
        <c:crosses val="autoZero"/>
        <c:auto val="1"/>
        <c:lblAlgn val="ctr"/>
        <c:lblOffset val="100"/>
        <c:noMultiLvlLbl val="0"/>
      </c:catAx>
      <c:valAx>
        <c:axId val="16715001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671498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59702088279716"/>
          <c:y val="4.8789880046979997E-2"/>
          <c:w val="0.62150488256261949"/>
          <c:h val="0.7747374808044466"/>
        </c:manualLayout>
      </c:layout>
      <c:lineChart>
        <c:grouping val="standard"/>
        <c:varyColors val="0"/>
        <c:ser>
          <c:idx val="0"/>
          <c:order val="0"/>
          <c:tx>
            <c:strRef>
              <c:f>Sayfa1!$E$168</c:f>
              <c:strCache>
                <c:ptCount val="1"/>
                <c:pt idx="0">
                  <c:v>Maaş ve ücret          </c:v>
                </c:pt>
              </c:strCache>
            </c:strRef>
          </c:tx>
          <c:spPr>
            <a:ln w="28575" cap="rnd">
              <a:solidFill>
                <a:schemeClr val="accent1"/>
              </a:solidFill>
              <a:round/>
            </a:ln>
            <a:effectLst/>
          </c:spPr>
          <c:marker>
            <c:symbol val="none"/>
          </c:marker>
          <c:cat>
            <c:numRef>
              <c:f>Sayfa1!$F$167:$U$167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Sayfa1!$F$168:$U$168</c:f>
              <c:numCache>
                <c:formatCode>0.0</c:formatCode>
                <c:ptCount val="16"/>
                <c:pt idx="0">
                  <c:v>40.831296938009494</c:v>
                </c:pt>
                <c:pt idx="1">
                  <c:v>39.74007352327601</c:v>
                </c:pt>
                <c:pt idx="2">
                  <c:v>41.880004172435996</c:v>
                </c:pt>
                <c:pt idx="3">
                  <c:v>42.909553606186513</c:v>
                </c:pt>
                <c:pt idx="4">
                  <c:v>43.74404209441655</c:v>
                </c:pt>
                <c:pt idx="5">
                  <c:v>44.79648507134447</c:v>
                </c:pt>
                <c:pt idx="6">
                  <c:v>46.508586757488395</c:v>
                </c:pt>
                <c:pt idx="7">
                  <c:v>48.282596473976028</c:v>
                </c:pt>
                <c:pt idx="8">
                  <c:v>49.086107569822786</c:v>
                </c:pt>
                <c:pt idx="9">
                  <c:v>49.7</c:v>
                </c:pt>
                <c:pt idx="10">
                  <c:v>49.7</c:v>
                </c:pt>
                <c:pt idx="11">
                  <c:v>48.9</c:v>
                </c:pt>
                <c:pt idx="12">
                  <c:v>48.5</c:v>
                </c:pt>
                <c:pt idx="13">
                  <c:v>46.7</c:v>
                </c:pt>
                <c:pt idx="14">
                  <c:v>47.1</c:v>
                </c:pt>
                <c:pt idx="15">
                  <c:v>47.14</c:v>
                </c:pt>
              </c:numCache>
            </c:numRef>
          </c:val>
          <c:smooth val="0"/>
          <c:extLst>
            <c:ext xmlns:c16="http://schemas.microsoft.com/office/drawing/2014/chart" uri="{C3380CC4-5D6E-409C-BE32-E72D297353CC}">
              <c16:uniqueId val="{00000000-0DCF-4C60-8734-B307FE223209}"/>
            </c:ext>
          </c:extLst>
        </c:ser>
        <c:ser>
          <c:idx val="1"/>
          <c:order val="1"/>
          <c:tx>
            <c:strRef>
              <c:f>Sayfa1!$E$169</c:f>
              <c:strCache>
                <c:ptCount val="1"/>
                <c:pt idx="0">
                  <c:v>Yevmiye  </c:v>
                </c:pt>
              </c:strCache>
            </c:strRef>
          </c:tx>
          <c:spPr>
            <a:ln w="28575" cap="rnd">
              <a:solidFill>
                <a:schemeClr val="accent2"/>
              </a:solidFill>
              <a:round/>
            </a:ln>
            <a:effectLst/>
          </c:spPr>
          <c:marker>
            <c:symbol val="none"/>
          </c:marker>
          <c:cat>
            <c:numRef>
              <c:f>Sayfa1!$F$167:$U$167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Sayfa1!$F$169:$U$169</c:f>
              <c:numCache>
                <c:formatCode>0.0</c:formatCode>
                <c:ptCount val="16"/>
                <c:pt idx="0">
                  <c:v>3.6550411468969251</c:v>
                </c:pt>
                <c:pt idx="1">
                  <c:v>4.0195914660752781</c:v>
                </c:pt>
                <c:pt idx="2">
                  <c:v>4.1113665767304441</c:v>
                </c:pt>
                <c:pt idx="3">
                  <c:v>3.5430302141327621</c:v>
                </c:pt>
                <c:pt idx="4">
                  <c:v>3.6345076401783567</c:v>
                </c:pt>
                <c:pt idx="5">
                  <c:v>3.5630455428546801</c:v>
                </c:pt>
                <c:pt idx="6">
                  <c:v>3.4228598504326158</c:v>
                </c:pt>
                <c:pt idx="7">
                  <c:v>3.2350410139548522</c:v>
                </c:pt>
                <c:pt idx="8">
                  <c:v>3.2733338036027475</c:v>
                </c:pt>
                <c:pt idx="9">
                  <c:v>2.8</c:v>
                </c:pt>
                <c:pt idx="10">
                  <c:v>2.5</c:v>
                </c:pt>
                <c:pt idx="11">
                  <c:v>2.6</c:v>
                </c:pt>
                <c:pt idx="12">
                  <c:v>2.7</c:v>
                </c:pt>
                <c:pt idx="13">
                  <c:v>2.6</c:v>
                </c:pt>
                <c:pt idx="14">
                  <c:v>2.5</c:v>
                </c:pt>
                <c:pt idx="15">
                  <c:v>2.4</c:v>
                </c:pt>
              </c:numCache>
            </c:numRef>
          </c:val>
          <c:smooth val="0"/>
          <c:extLst>
            <c:ext xmlns:c16="http://schemas.microsoft.com/office/drawing/2014/chart" uri="{C3380CC4-5D6E-409C-BE32-E72D297353CC}">
              <c16:uniqueId val="{00000001-0DCF-4C60-8734-B307FE223209}"/>
            </c:ext>
          </c:extLst>
        </c:ser>
        <c:ser>
          <c:idx val="2"/>
          <c:order val="2"/>
          <c:tx>
            <c:strRef>
              <c:f>Sayfa1!$E$170</c:f>
              <c:strCache>
                <c:ptCount val="1"/>
                <c:pt idx="0">
                  <c:v>Müteşebbis     </c:v>
                </c:pt>
              </c:strCache>
            </c:strRef>
          </c:tx>
          <c:spPr>
            <a:ln w="28575" cap="rnd">
              <a:solidFill>
                <a:schemeClr val="accent3"/>
              </a:solidFill>
              <a:round/>
            </a:ln>
            <a:effectLst/>
          </c:spPr>
          <c:marker>
            <c:symbol val="none"/>
          </c:marker>
          <c:cat>
            <c:numRef>
              <c:f>Sayfa1!$F$167:$U$167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Sayfa1!$F$170:$U$170</c:f>
              <c:numCache>
                <c:formatCode>0.0</c:formatCode>
                <c:ptCount val="16"/>
                <c:pt idx="0">
                  <c:v>24.208692090938246</c:v>
                </c:pt>
                <c:pt idx="1">
                  <c:v>23.224937315249505</c:v>
                </c:pt>
                <c:pt idx="2">
                  <c:v>22.362254086941977</c:v>
                </c:pt>
                <c:pt idx="3">
                  <c:v>20.409869243416988</c:v>
                </c:pt>
                <c:pt idx="4">
                  <c:v>20.171061537956973</c:v>
                </c:pt>
                <c:pt idx="5">
                  <c:v>21.434128670276955</c:v>
                </c:pt>
                <c:pt idx="6">
                  <c:v>20.397685591815229</c:v>
                </c:pt>
                <c:pt idx="7">
                  <c:v>19.614176078312155</c:v>
                </c:pt>
                <c:pt idx="8">
                  <c:v>18.51255906301536</c:v>
                </c:pt>
                <c:pt idx="9">
                  <c:v>18.8</c:v>
                </c:pt>
                <c:pt idx="10">
                  <c:v>19.8</c:v>
                </c:pt>
                <c:pt idx="11">
                  <c:v>19.600000000000001</c:v>
                </c:pt>
                <c:pt idx="12">
                  <c:v>18.8</c:v>
                </c:pt>
                <c:pt idx="13">
                  <c:v>17.7</c:v>
                </c:pt>
                <c:pt idx="14">
                  <c:v>17.7</c:v>
                </c:pt>
                <c:pt idx="15">
                  <c:v>17.5</c:v>
                </c:pt>
              </c:numCache>
            </c:numRef>
          </c:val>
          <c:smooth val="0"/>
          <c:extLst>
            <c:ext xmlns:c16="http://schemas.microsoft.com/office/drawing/2014/chart" uri="{C3380CC4-5D6E-409C-BE32-E72D297353CC}">
              <c16:uniqueId val="{00000002-0DCF-4C60-8734-B307FE223209}"/>
            </c:ext>
          </c:extLst>
        </c:ser>
        <c:ser>
          <c:idx val="3"/>
          <c:order val="3"/>
          <c:tx>
            <c:strRef>
              <c:f>Sayfa1!$E$171</c:f>
              <c:strCache>
                <c:ptCount val="1"/>
                <c:pt idx="0">
                  <c:v>Tarım  </c:v>
                </c:pt>
              </c:strCache>
            </c:strRef>
          </c:tx>
          <c:spPr>
            <a:ln w="28575" cap="rnd">
              <a:solidFill>
                <a:schemeClr val="accent4"/>
              </a:solidFill>
              <a:round/>
            </a:ln>
            <a:effectLst/>
          </c:spPr>
          <c:marker>
            <c:symbol val="none"/>
          </c:marker>
          <c:cat>
            <c:numRef>
              <c:f>Sayfa1!$F$167:$U$167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Sayfa1!$F$171:$U$171</c:f>
              <c:numCache>
                <c:formatCode>0.0</c:formatCode>
                <c:ptCount val="16"/>
                <c:pt idx="0">
                  <c:v>7.1078593515132935</c:v>
                </c:pt>
                <c:pt idx="1">
                  <c:v>6.3905212157986186</c:v>
                </c:pt>
                <c:pt idx="2">
                  <c:v>6.2324110921833036</c:v>
                </c:pt>
                <c:pt idx="3">
                  <c:v>5.3694419887374396</c:v>
                </c:pt>
                <c:pt idx="4">
                  <c:v>6.3444905500488664</c:v>
                </c:pt>
                <c:pt idx="5">
                  <c:v>6.8252205760187561</c:v>
                </c:pt>
                <c:pt idx="6">
                  <c:v>6.8063916670740117</c:v>
                </c:pt>
                <c:pt idx="7">
                  <c:v>6.4325804296760962</c:v>
                </c:pt>
                <c:pt idx="8">
                  <c:v>5.3464094957618071</c:v>
                </c:pt>
                <c:pt idx="9">
                  <c:v>5</c:v>
                </c:pt>
                <c:pt idx="10">
                  <c:v>5</c:v>
                </c:pt>
                <c:pt idx="11">
                  <c:v>4.2</c:v>
                </c:pt>
                <c:pt idx="12">
                  <c:v>4.3</c:v>
                </c:pt>
                <c:pt idx="13">
                  <c:v>4</c:v>
                </c:pt>
                <c:pt idx="14">
                  <c:v>3.7</c:v>
                </c:pt>
                <c:pt idx="15">
                  <c:v>4.0599999999999996</c:v>
                </c:pt>
              </c:numCache>
            </c:numRef>
          </c:val>
          <c:smooth val="0"/>
          <c:extLst>
            <c:ext xmlns:c16="http://schemas.microsoft.com/office/drawing/2014/chart" uri="{C3380CC4-5D6E-409C-BE32-E72D297353CC}">
              <c16:uniqueId val="{00000003-0DCF-4C60-8734-B307FE223209}"/>
            </c:ext>
          </c:extLst>
        </c:ser>
        <c:ser>
          <c:idx val="4"/>
          <c:order val="4"/>
          <c:tx>
            <c:strRef>
              <c:f>Sayfa1!$E$172</c:f>
              <c:strCache>
                <c:ptCount val="1"/>
                <c:pt idx="0">
                  <c:v>Tarım dışı                    </c:v>
                </c:pt>
              </c:strCache>
            </c:strRef>
          </c:tx>
          <c:spPr>
            <a:ln w="28575" cap="rnd">
              <a:solidFill>
                <a:schemeClr val="accent5"/>
              </a:solidFill>
              <a:round/>
            </a:ln>
            <a:effectLst/>
          </c:spPr>
          <c:marker>
            <c:symbol val="none"/>
          </c:marker>
          <c:cat>
            <c:numRef>
              <c:f>Sayfa1!$F$167:$U$167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Sayfa1!$F$172:$U$172</c:f>
              <c:numCache>
                <c:formatCode>0.0</c:formatCode>
                <c:ptCount val="16"/>
                <c:pt idx="0">
                  <c:v>17.100832739424952</c:v>
                </c:pt>
                <c:pt idx="1">
                  <c:v>16.834416099450888</c:v>
                </c:pt>
                <c:pt idx="2">
                  <c:v>16.129842994758672</c:v>
                </c:pt>
                <c:pt idx="3">
                  <c:v>15.040427254679548</c:v>
                </c:pt>
                <c:pt idx="4">
                  <c:v>13.826570987908104</c:v>
                </c:pt>
                <c:pt idx="5">
                  <c:v>14.608908094258197</c:v>
                </c:pt>
                <c:pt idx="6">
                  <c:v>13.591293924741215</c:v>
                </c:pt>
                <c:pt idx="7">
                  <c:v>13.181595648636058</c:v>
                </c:pt>
                <c:pt idx="8">
                  <c:v>13.166149567253555</c:v>
                </c:pt>
                <c:pt idx="9">
                  <c:v>13.8</c:v>
                </c:pt>
                <c:pt idx="10">
                  <c:v>14.8</c:v>
                </c:pt>
                <c:pt idx="11">
                  <c:v>15.4</c:v>
                </c:pt>
                <c:pt idx="12">
                  <c:v>14.5</c:v>
                </c:pt>
                <c:pt idx="13">
                  <c:v>13.8</c:v>
                </c:pt>
                <c:pt idx="14">
                  <c:v>14</c:v>
                </c:pt>
                <c:pt idx="15">
                  <c:v>13.44</c:v>
                </c:pt>
              </c:numCache>
            </c:numRef>
          </c:val>
          <c:smooth val="0"/>
          <c:extLst>
            <c:ext xmlns:c16="http://schemas.microsoft.com/office/drawing/2014/chart" uri="{C3380CC4-5D6E-409C-BE32-E72D297353CC}">
              <c16:uniqueId val="{00000004-0DCF-4C60-8734-B307FE223209}"/>
            </c:ext>
          </c:extLst>
        </c:ser>
        <c:ser>
          <c:idx val="5"/>
          <c:order val="5"/>
          <c:tx>
            <c:strRef>
              <c:f>Sayfa1!$E$173</c:f>
              <c:strCache>
                <c:ptCount val="1"/>
                <c:pt idx="0">
                  <c:v>Gayrimenkul     </c:v>
                </c:pt>
              </c:strCache>
            </c:strRef>
          </c:tx>
          <c:spPr>
            <a:ln w="28575" cap="rnd">
              <a:solidFill>
                <a:schemeClr val="accent6"/>
              </a:solidFill>
              <a:round/>
            </a:ln>
            <a:effectLst/>
          </c:spPr>
          <c:marker>
            <c:symbol val="none"/>
          </c:marker>
          <c:cat>
            <c:numRef>
              <c:f>Sayfa1!$F$167:$U$167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Sayfa1!$F$173:$U$173</c:f>
              <c:numCache>
                <c:formatCode>0.0</c:formatCode>
                <c:ptCount val="16"/>
                <c:pt idx="0">
                  <c:v>3.1030970594024749</c:v>
                </c:pt>
                <c:pt idx="1">
                  <c:v>4.0534461142332763</c:v>
                </c:pt>
                <c:pt idx="2">
                  <c:v>4.3986399609461575</c:v>
                </c:pt>
                <c:pt idx="3">
                  <c:v>4.9818117278491103</c:v>
                </c:pt>
                <c:pt idx="4">
                  <c:v>4.1765580377687437</c:v>
                </c:pt>
                <c:pt idx="5">
                  <c:v>3.861516985129942</c:v>
                </c:pt>
                <c:pt idx="6">
                  <c:v>3.4954324080765335</c:v>
                </c:pt>
                <c:pt idx="7">
                  <c:v>3.3206270672594371</c:v>
                </c:pt>
                <c:pt idx="8">
                  <c:v>3.3169567098928932</c:v>
                </c:pt>
                <c:pt idx="9">
                  <c:v>3.3</c:v>
                </c:pt>
                <c:pt idx="10">
                  <c:v>3.1</c:v>
                </c:pt>
                <c:pt idx="11">
                  <c:v>3.4</c:v>
                </c:pt>
                <c:pt idx="12">
                  <c:v>3.4</c:v>
                </c:pt>
                <c:pt idx="13">
                  <c:v>3.6</c:v>
                </c:pt>
                <c:pt idx="14">
                  <c:v>3.5</c:v>
                </c:pt>
                <c:pt idx="15">
                  <c:v>3.35</c:v>
                </c:pt>
              </c:numCache>
            </c:numRef>
          </c:val>
          <c:smooth val="0"/>
          <c:extLst>
            <c:ext xmlns:c16="http://schemas.microsoft.com/office/drawing/2014/chart" uri="{C3380CC4-5D6E-409C-BE32-E72D297353CC}">
              <c16:uniqueId val="{00000005-0DCF-4C60-8734-B307FE223209}"/>
            </c:ext>
          </c:extLst>
        </c:ser>
        <c:ser>
          <c:idx val="6"/>
          <c:order val="6"/>
          <c:tx>
            <c:strRef>
              <c:f>Sayfa1!$E$174</c:f>
              <c:strCache>
                <c:ptCount val="1"/>
                <c:pt idx="0">
                  <c:v>Menkul kıymet      </c:v>
                </c:pt>
              </c:strCache>
            </c:strRef>
          </c:tx>
          <c:spPr>
            <a:ln w="28575" cap="rnd">
              <a:solidFill>
                <a:schemeClr val="accent1">
                  <a:lumMod val="60000"/>
                </a:schemeClr>
              </a:solidFill>
              <a:round/>
            </a:ln>
            <a:effectLst/>
          </c:spPr>
          <c:marker>
            <c:symbol val="none"/>
          </c:marker>
          <c:cat>
            <c:numRef>
              <c:f>Sayfa1!$F$167:$U$167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Sayfa1!$F$174:$U$174</c:f>
              <c:numCache>
                <c:formatCode>0.0</c:formatCode>
                <c:ptCount val="16"/>
                <c:pt idx="0">
                  <c:v>6.0866463963432444</c:v>
                </c:pt>
                <c:pt idx="1">
                  <c:v>6.990950348739922</c:v>
                </c:pt>
                <c:pt idx="2">
                  <c:v>4.1994734108028915</c:v>
                </c:pt>
                <c:pt idx="3">
                  <c:v>5.3469770395370535</c:v>
                </c:pt>
                <c:pt idx="4">
                  <c:v>4.5099086308751195</c:v>
                </c:pt>
                <c:pt idx="5">
                  <c:v>3.8083464056204015</c:v>
                </c:pt>
                <c:pt idx="6">
                  <c:v>3.3029386183105998</c:v>
                </c:pt>
                <c:pt idx="7">
                  <c:v>3.1119023716728402</c:v>
                </c:pt>
                <c:pt idx="8">
                  <c:v>2.9132294830231933</c:v>
                </c:pt>
                <c:pt idx="9">
                  <c:v>2.6</c:v>
                </c:pt>
                <c:pt idx="10">
                  <c:v>2.5</c:v>
                </c:pt>
                <c:pt idx="11">
                  <c:v>3.2</c:v>
                </c:pt>
                <c:pt idx="12">
                  <c:v>3.6</c:v>
                </c:pt>
                <c:pt idx="13">
                  <c:v>4.3</c:v>
                </c:pt>
                <c:pt idx="14">
                  <c:v>4.3</c:v>
                </c:pt>
                <c:pt idx="15">
                  <c:v>2.64</c:v>
                </c:pt>
              </c:numCache>
            </c:numRef>
          </c:val>
          <c:smooth val="0"/>
          <c:extLst>
            <c:ext xmlns:c16="http://schemas.microsoft.com/office/drawing/2014/chart" uri="{C3380CC4-5D6E-409C-BE32-E72D297353CC}">
              <c16:uniqueId val="{00000006-0DCF-4C60-8734-B307FE223209}"/>
            </c:ext>
          </c:extLst>
        </c:ser>
        <c:ser>
          <c:idx val="7"/>
          <c:order val="7"/>
          <c:tx>
            <c:strRef>
              <c:f>Sayfa1!$E$175</c:f>
              <c:strCache>
                <c:ptCount val="1"/>
                <c:pt idx="0">
                  <c:v>Sosyal transferler</c:v>
                </c:pt>
              </c:strCache>
            </c:strRef>
          </c:tx>
          <c:spPr>
            <a:ln w="28575" cap="rnd">
              <a:solidFill>
                <a:schemeClr val="accent2">
                  <a:lumMod val="60000"/>
                </a:schemeClr>
              </a:solidFill>
              <a:round/>
            </a:ln>
            <a:effectLst/>
          </c:spPr>
          <c:marker>
            <c:symbol val="none"/>
          </c:marker>
          <c:cat>
            <c:numRef>
              <c:f>Sayfa1!$F$167:$U$167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Sayfa1!$F$175:$U$175</c:f>
              <c:numCache>
                <c:formatCode>0.0</c:formatCode>
                <c:ptCount val="16"/>
                <c:pt idx="0">
                  <c:v>17.776196077702455</c:v>
                </c:pt>
                <c:pt idx="1">
                  <c:v>18.18466509493679</c:v>
                </c:pt>
                <c:pt idx="2">
                  <c:v>19.115180897265621</c:v>
                </c:pt>
                <c:pt idx="3">
                  <c:v>19.562716307484934</c:v>
                </c:pt>
                <c:pt idx="4">
                  <c:v>20.466345558386131</c:v>
                </c:pt>
                <c:pt idx="5">
                  <c:v>19.377518460418173</c:v>
                </c:pt>
                <c:pt idx="6">
                  <c:v>19.981707276039021</c:v>
                </c:pt>
                <c:pt idx="7">
                  <c:v>19.707048549559193</c:v>
                </c:pt>
                <c:pt idx="8">
                  <c:v>20.129029506622693</c:v>
                </c:pt>
                <c:pt idx="9">
                  <c:v>20</c:v>
                </c:pt>
                <c:pt idx="10">
                  <c:v>19.600000000000001</c:v>
                </c:pt>
                <c:pt idx="11">
                  <c:v>19.7</c:v>
                </c:pt>
                <c:pt idx="12">
                  <c:v>20.100000000000001</c:v>
                </c:pt>
                <c:pt idx="13">
                  <c:v>21.9</c:v>
                </c:pt>
                <c:pt idx="14">
                  <c:v>21.8</c:v>
                </c:pt>
                <c:pt idx="15">
                  <c:v>23.94</c:v>
                </c:pt>
              </c:numCache>
            </c:numRef>
          </c:val>
          <c:smooth val="0"/>
          <c:extLst>
            <c:ext xmlns:c16="http://schemas.microsoft.com/office/drawing/2014/chart" uri="{C3380CC4-5D6E-409C-BE32-E72D297353CC}">
              <c16:uniqueId val="{00000007-0DCF-4C60-8734-B307FE223209}"/>
            </c:ext>
          </c:extLst>
        </c:ser>
        <c:ser>
          <c:idx val="8"/>
          <c:order val="8"/>
          <c:tx>
            <c:strRef>
              <c:f>Sayfa1!$E$176</c:f>
              <c:strCache>
                <c:ptCount val="1"/>
                <c:pt idx="0">
                  <c:v>Emekli ve dul - yetim aylıkları             </c:v>
                </c:pt>
              </c:strCache>
            </c:strRef>
          </c:tx>
          <c:spPr>
            <a:ln w="28575" cap="rnd">
              <a:solidFill>
                <a:schemeClr val="accent3">
                  <a:lumMod val="60000"/>
                </a:schemeClr>
              </a:solidFill>
              <a:round/>
            </a:ln>
            <a:effectLst/>
          </c:spPr>
          <c:marker>
            <c:symbol val="none"/>
          </c:marker>
          <c:cat>
            <c:numRef>
              <c:f>Sayfa1!$F$167:$U$167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Sayfa1!$F$176:$U$176</c:f>
              <c:numCache>
                <c:formatCode>0.0</c:formatCode>
                <c:ptCount val="16"/>
                <c:pt idx="0" formatCode="#,##0.0">
                  <c:v>16.895235480696584</c:v>
                </c:pt>
                <c:pt idx="1">
                  <c:v>17.039978904162755</c:v>
                </c:pt>
                <c:pt idx="2">
                  <c:v>18.055225882789198</c:v>
                </c:pt>
                <c:pt idx="3">
                  <c:v>18.304195583726983</c:v>
                </c:pt>
                <c:pt idx="4">
                  <c:v>18.648448593519642</c:v>
                </c:pt>
                <c:pt idx="5">
                  <c:v>17.836351675060378</c:v>
                </c:pt>
                <c:pt idx="6">
                  <c:v>18.419405663246181</c:v>
                </c:pt>
                <c:pt idx="7" formatCode="#,##0.0">
                  <c:v>18.224456342858879</c:v>
                </c:pt>
                <c:pt idx="8" formatCode="#,##0.0">
                  <c:v>18.712500636980312</c:v>
                </c:pt>
                <c:pt idx="9">
                  <c:v>18.399999999999999</c:v>
                </c:pt>
                <c:pt idx="10">
                  <c:v>18</c:v>
                </c:pt>
                <c:pt idx="11">
                  <c:v>18</c:v>
                </c:pt>
                <c:pt idx="12">
                  <c:v>18.3</c:v>
                </c:pt>
                <c:pt idx="13">
                  <c:v>20.100000000000001</c:v>
                </c:pt>
                <c:pt idx="14">
                  <c:v>20</c:v>
                </c:pt>
                <c:pt idx="15">
                  <c:v>21.54</c:v>
                </c:pt>
              </c:numCache>
            </c:numRef>
          </c:val>
          <c:smooth val="0"/>
          <c:extLst>
            <c:ext xmlns:c16="http://schemas.microsoft.com/office/drawing/2014/chart" uri="{C3380CC4-5D6E-409C-BE32-E72D297353CC}">
              <c16:uniqueId val="{00000008-0DCF-4C60-8734-B307FE223209}"/>
            </c:ext>
          </c:extLst>
        </c:ser>
        <c:ser>
          <c:idx val="9"/>
          <c:order val="9"/>
          <c:tx>
            <c:strRef>
              <c:f>Sayfa1!$E$177</c:f>
              <c:strCache>
                <c:ptCount val="1"/>
                <c:pt idx="0">
                  <c:v>Diğer sosyal transferler</c:v>
                </c:pt>
              </c:strCache>
            </c:strRef>
          </c:tx>
          <c:spPr>
            <a:ln w="28575" cap="rnd">
              <a:solidFill>
                <a:schemeClr val="accent4">
                  <a:lumMod val="60000"/>
                </a:schemeClr>
              </a:solidFill>
              <a:round/>
            </a:ln>
            <a:effectLst/>
          </c:spPr>
          <c:marker>
            <c:symbol val="none"/>
          </c:marker>
          <c:cat>
            <c:numRef>
              <c:f>Sayfa1!$F$167:$U$167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Sayfa1!$F$177:$U$177</c:f>
              <c:numCache>
                <c:formatCode>0.0</c:formatCode>
                <c:ptCount val="16"/>
                <c:pt idx="0">
                  <c:v>0.88096059702661311</c:v>
                </c:pt>
                <c:pt idx="1">
                  <c:v>1.1446861907057708</c:v>
                </c:pt>
                <c:pt idx="2">
                  <c:v>1.05995501447642</c:v>
                </c:pt>
                <c:pt idx="3">
                  <c:v>1.2585207237041975</c:v>
                </c:pt>
                <c:pt idx="4">
                  <c:v>1.8178969649696366</c:v>
                </c:pt>
                <c:pt idx="5">
                  <c:v>1.5411667854719353</c:v>
                </c:pt>
                <c:pt idx="6">
                  <c:v>1.5623016127524665</c:v>
                </c:pt>
                <c:pt idx="7">
                  <c:v>1.4825922065602584</c:v>
                </c:pt>
                <c:pt idx="8">
                  <c:v>1.4165288695022866</c:v>
                </c:pt>
                <c:pt idx="9" formatCode="#,##0.0">
                  <c:v>1.6</c:v>
                </c:pt>
                <c:pt idx="10">
                  <c:v>1.6</c:v>
                </c:pt>
                <c:pt idx="11">
                  <c:v>1.8</c:v>
                </c:pt>
                <c:pt idx="12">
                  <c:v>1.8</c:v>
                </c:pt>
                <c:pt idx="13">
                  <c:v>1.8</c:v>
                </c:pt>
                <c:pt idx="14">
                  <c:v>1.8</c:v>
                </c:pt>
                <c:pt idx="15">
                  <c:v>2.39</c:v>
                </c:pt>
              </c:numCache>
            </c:numRef>
          </c:val>
          <c:smooth val="0"/>
          <c:extLst>
            <c:ext xmlns:c16="http://schemas.microsoft.com/office/drawing/2014/chart" uri="{C3380CC4-5D6E-409C-BE32-E72D297353CC}">
              <c16:uniqueId val="{00000009-0DCF-4C60-8734-B307FE223209}"/>
            </c:ext>
          </c:extLst>
        </c:ser>
        <c:ser>
          <c:idx val="10"/>
          <c:order val="10"/>
          <c:tx>
            <c:strRef>
              <c:f>Sayfa1!$E$178</c:f>
              <c:strCache>
                <c:ptCount val="1"/>
                <c:pt idx="0">
                  <c:v>Hanelerarası transferler (Alınan)                        </c:v>
                </c:pt>
              </c:strCache>
            </c:strRef>
          </c:tx>
          <c:spPr>
            <a:ln w="28575" cap="rnd">
              <a:solidFill>
                <a:schemeClr val="accent5">
                  <a:lumMod val="60000"/>
                </a:schemeClr>
              </a:solidFill>
              <a:round/>
            </a:ln>
            <a:effectLst/>
          </c:spPr>
          <c:marker>
            <c:symbol val="none"/>
          </c:marker>
          <c:cat>
            <c:numRef>
              <c:f>Sayfa1!$F$167:$U$167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Sayfa1!$F$178:$U$178</c:f>
              <c:numCache>
                <c:formatCode>0.0</c:formatCode>
                <c:ptCount val="16"/>
                <c:pt idx="0">
                  <c:v>2.8852441148440979</c:v>
                </c:pt>
                <c:pt idx="1">
                  <c:v>2.6494185684346094</c:v>
                </c:pt>
                <c:pt idx="2">
                  <c:v>3.0541061436739003</c:v>
                </c:pt>
                <c:pt idx="3">
                  <c:v>3.0865785135375754</c:v>
                </c:pt>
                <c:pt idx="4">
                  <c:v>3.0951164286976698</c:v>
                </c:pt>
                <c:pt idx="5">
                  <c:v>2.9892393541375792</c:v>
                </c:pt>
                <c:pt idx="6">
                  <c:v>2.6909740958440449</c:v>
                </c:pt>
                <c:pt idx="7">
                  <c:v>2.5144661359497964</c:v>
                </c:pt>
                <c:pt idx="8">
                  <c:v>2.5630412922193044</c:v>
                </c:pt>
                <c:pt idx="9" formatCode="#,##0.0">
                  <c:v>2.6</c:v>
                </c:pt>
                <c:pt idx="10">
                  <c:v>2.5</c:v>
                </c:pt>
                <c:pt idx="11">
                  <c:v>2.4</c:v>
                </c:pt>
                <c:pt idx="12">
                  <c:v>2.7</c:v>
                </c:pt>
                <c:pt idx="13">
                  <c:v>2.9</c:v>
                </c:pt>
                <c:pt idx="14">
                  <c:v>2.9</c:v>
                </c:pt>
                <c:pt idx="15">
                  <c:v>2.8</c:v>
                </c:pt>
              </c:numCache>
            </c:numRef>
          </c:val>
          <c:smooth val="0"/>
          <c:extLst>
            <c:ext xmlns:c16="http://schemas.microsoft.com/office/drawing/2014/chart" uri="{C3380CC4-5D6E-409C-BE32-E72D297353CC}">
              <c16:uniqueId val="{0000000A-0DCF-4C60-8734-B307FE223209}"/>
            </c:ext>
          </c:extLst>
        </c:ser>
        <c:ser>
          <c:idx val="11"/>
          <c:order val="11"/>
          <c:tx>
            <c:strRef>
              <c:f>Sayfa1!$E$179</c:f>
              <c:strCache>
                <c:ptCount val="1"/>
                <c:pt idx="0">
                  <c:v>Diğer gelirler</c:v>
                </c:pt>
              </c:strCache>
            </c:strRef>
          </c:tx>
          <c:spPr>
            <a:ln w="28575" cap="rnd">
              <a:solidFill>
                <a:schemeClr val="accent6">
                  <a:lumMod val="60000"/>
                </a:schemeClr>
              </a:solidFill>
              <a:round/>
            </a:ln>
            <a:effectLst/>
          </c:spPr>
          <c:marker>
            <c:symbol val="none"/>
          </c:marker>
          <c:cat>
            <c:numRef>
              <c:f>Sayfa1!$F$167:$U$167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Sayfa1!$F$179:$U$179</c:f>
              <c:numCache>
                <c:formatCode>0.0</c:formatCode>
                <c:ptCount val="16"/>
                <c:pt idx="0">
                  <c:v>1.4537861758630497</c:v>
                </c:pt>
                <c:pt idx="1">
                  <c:v>1.1369175690545952</c:v>
                </c:pt>
                <c:pt idx="2">
                  <c:v>0.87897475120302127</c:v>
                </c:pt>
                <c:pt idx="3">
                  <c:v>0.15946334790881544</c:v>
                </c:pt>
                <c:pt idx="4">
                  <c:v>0.20246007198864582</c:v>
                </c:pt>
                <c:pt idx="5">
                  <c:v>0.16971951021779846</c:v>
                </c:pt>
                <c:pt idx="6">
                  <c:v>0.19981540199356054</c:v>
                </c:pt>
                <c:pt idx="7">
                  <c:v>0.21414230931570835</c:v>
                </c:pt>
                <c:pt idx="8">
                  <c:v>0.20574257180102823</c:v>
                </c:pt>
                <c:pt idx="9">
                  <c:v>0.2</c:v>
                </c:pt>
                <c:pt idx="10">
                  <c:v>0.2</c:v>
                </c:pt>
                <c:pt idx="11">
                  <c:v>0.2</c:v>
                </c:pt>
                <c:pt idx="12">
                  <c:v>0.2</c:v>
                </c:pt>
                <c:pt idx="13">
                  <c:v>0.2</c:v>
                </c:pt>
                <c:pt idx="14">
                  <c:v>0.2</c:v>
                </c:pt>
                <c:pt idx="15">
                  <c:v>0.24</c:v>
                </c:pt>
              </c:numCache>
            </c:numRef>
          </c:val>
          <c:smooth val="0"/>
          <c:extLst>
            <c:ext xmlns:c16="http://schemas.microsoft.com/office/drawing/2014/chart" uri="{C3380CC4-5D6E-409C-BE32-E72D297353CC}">
              <c16:uniqueId val="{0000000B-0DCF-4C60-8734-B307FE223209}"/>
            </c:ext>
          </c:extLst>
        </c:ser>
        <c:dLbls>
          <c:showLegendKey val="0"/>
          <c:showVal val="0"/>
          <c:showCatName val="0"/>
          <c:showSerName val="0"/>
          <c:showPercent val="0"/>
          <c:showBubbleSize val="0"/>
        </c:dLbls>
        <c:smooth val="0"/>
        <c:axId val="280933055"/>
        <c:axId val="15798303"/>
      </c:lineChart>
      <c:catAx>
        <c:axId val="28093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tr-TR"/>
          </a:p>
        </c:txPr>
        <c:crossAx val="15798303"/>
        <c:crosses val="autoZero"/>
        <c:auto val="1"/>
        <c:lblAlgn val="ctr"/>
        <c:lblOffset val="100"/>
        <c:noMultiLvlLbl val="0"/>
      </c:catAx>
      <c:valAx>
        <c:axId val="157983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tr-TR"/>
          </a:p>
        </c:txPr>
        <c:crossAx val="280933055"/>
        <c:crosses val="autoZero"/>
        <c:crossBetween val="between"/>
      </c:valAx>
      <c:spPr>
        <a:noFill/>
        <a:ln>
          <a:noFill/>
        </a:ln>
        <a:effectLst/>
      </c:spPr>
    </c:plotArea>
    <c:legend>
      <c:legendPos val="l"/>
      <c:layout>
        <c:manualLayout>
          <c:xMode val="edge"/>
          <c:yMode val="edge"/>
          <c:x val="6.8317683324047983E-3"/>
          <c:y val="8.1418548147469724E-2"/>
          <c:w val="0.27526324273739089"/>
          <c:h val="0.8371629037050605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tf11!$Q$20</c:f>
              <c:strCache>
                <c:ptCount val="1"/>
                <c:pt idx="0">
                  <c:v>Tarım </c:v>
                </c:pt>
              </c:strCache>
            </c:strRef>
          </c:tx>
          <c:spPr>
            <a:ln w="28575" cap="rnd">
              <a:solidFill>
                <a:schemeClr val="accent1"/>
              </a:solidFill>
              <a:round/>
            </a:ln>
            <a:effectLst/>
          </c:spPr>
          <c:marker>
            <c:symbol val="none"/>
          </c:marker>
          <c:cat>
            <c:strRef>
              <c:f>'tf11'!$O$21:$P$36</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'tf11'!$Q$21:$Q$36</c:f>
              <c:numCache>
                <c:formatCode>###\ ###\ ###\ ###\ ###</c:formatCode>
                <c:ptCount val="16"/>
                <c:pt idx="0">
                  <c:v>5718.78</c:v>
                </c:pt>
                <c:pt idx="1">
                  <c:v>5853.24</c:v>
                </c:pt>
                <c:pt idx="2">
                  <c:v>6365.58</c:v>
                </c:pt>
                <c:pt idx="3">
                  <c:v>6420.65</c:v>
                </c:pt>
                <c:pt idx="4">
                  <c:v>7988.27</c:v>
                </c:pt>
                <c:pt idx="5">
                  <c:v>9595.8700000000008</c:v>
                </c:pt>
                <c:pt idx="6">
                  <c:v>10346.44</c:v>
                </c:pt>
                <c:pt idx="7">
                  <c:v>11886.4</c:v>
                </c:pt>
                <c:pt idx="8">
                  <c:v>12471.3</c:v>
                </c:pt>
                <c:pt idx="9">
                  <c:v>14064</c:v>
                </c:pt>
                <c:pt idx="10">
                  <c:v>17375</c:v>
                </c:pt>
                <c:pt idx="11">
                  <c:v>16996</c:v>
                </c:pt>
                <c:pt idx="12">
                  <c:v>18991</c:v>
                </c:pt>
                <c:pt idx="13">
                  <c:v>21807</c:v>
                </c:pt>
                <c:pt idx="14">
                  <c:v>25263</c:v>
                </c:pt>
                <c:pt idx="15">
                  <c:v>32634.83</c:v>
                </c:pt>
              </c:numCache>
            </c:numRef>
          </c:val>
          <c:smooth val="0"/>
          <c:extLst>
            <c:ext xmlns:c16="http://schemas.microsoft.com/office/drawing/2014/chart" uri="{C3380CC4-5D6E-409C-BE32-E72D297353CC}">
              <c16:uniqueId val="{00000000-F7D1-498C-9BD4-76ACF1F7D530}"/>
            </c:ext>
          </c:extLst>
        </c:ser>
        <c:ser>
          <c:idx val="1"/>
          <c:order val="1"/>
          <c:tx>
            <c:strRef>
              <c:f>tf11!$R$20</c:f>
              <c:strCache>
                <c:ptCount val="1"/>
                <c:pt idx="0">
                  <c:v>Sanayi </c:v>
                </c:pt>
              </c:strCache>
            </c:strRef>
          </c:tx>
          <c:spPr>
            <a:ln w="28575" cap="rnd">
              <a:solidFill>
                <a:schemeClr val="accent2"/>
              </a:solidFill>
              <a:round/>
            </a:ln>
            <a:effectLst/>
          </c:spPr>
          <c:marker>
            <c:symbol val="none"/>
          </c:marker>
          <c:cat>
            <c:strRef>
              <c:f>'tf11'!$O$21:$P$36</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'tf11'!$R$21:$R$36</c:f>
              <c:numCache>
                <c:formatCode>###\ ###\ ###\ ###\ ###</c:formatCode>
                <c:ptCount val="16"/>
                <c:pt idx="0">
                  <c:v>8873.82</c:v>
                </c:pt>
                <c:pt idx="1">
                  <c:v>10220.709999999999</c:v>
                </c:pt>
                <c:pt idx="2">
                  <c:v>11207.71</c:v>
                </c:pt>
                <c:pt idx="3">
                  <c:v>12263.37</c:v>
                </c:pt>
                <c:pt idx="4">
                  <c:v>11856.89</c:v>
                </c:pt>
                <c:pt idx="5">
                  <c:v>12740.63</c:v>
                </c:pt>
                <c:pt idx="6">
                  <c:v>13777.77</c:v>
                </c:pt>
                <c:pt idx="7">
                  <c:v>15895.83</c:v>
                </c:pt>
                <c:pt idx="8">
                  <c:v>17747.13</c:v>
                </c:pt>
                <c:pt idx="9">
                  <c:v>20757</c:v>
                </c:pt>
                <c:pt idx="10">
                  <c:v>24616</c:v>
                </c:pt>
                <c:pt idx="11">
                  <c:v>29292</c:v>
                </c:pt>
                <c:pt idx="12">
                  <c:v>31414</c:v>
                </c:pt>
                <c:pt idx="13">
                  <c:v>35174</c:v>
                </c:pt>
                <c:pt idx="14">
                  <c:v>44355</c:v>
                </c:pt>
                <c:pt idx="15">
                  <c:v>47070.84</c:v>
                </c:pt>
              </c:numCache>
            </c:numRef>
          </c:val>
          <c:smooth val="0"/>
          <c:extLst>
            <c:ext xmlns:c16="http://schemas.microsoft.com/office/drawing/2014/chart" uri="{C3380CC4-5D6E-409C-BE32-E72D297353CC}">
              <c16:uniqueId val="{00000001-F7D1-498C-9BD4-76ACF1F7D530}"/>
            </c:ext>
          </c:extLst>
        </c:ser>
        <c:ser>
          <c:idx val="2"/>
          <c:order val="2"/>
          <c:tx>
            <c:strRef>
              <c:f>tf11!$S$20</c:f>
              <c:strCache>
                <c:ptCount val="1"/>
                <c:pt idx="0">
                  <c:v>İnşaat </c:v>
                </c:pt>
              </c:strCache>
            </c:strRef>
          </c:tx>
          <c:spPr>
            <a:ln w="28575" cap="rnd">
              <a:solidFill>
                <a:schemeClr val="accent3"/>
              </a:solidFill>
              <a:round/>
            </a:ln>
            <a:effectLst/>
          </c:spPr>
          <c:marker>
            <c:symbol val="none"/>
          </c:marker>
          <c:cat>
            <c:strRef>
              <c:f>'tf11'!$O$21:$P$36</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'tf11'!$S$21:$S$36</c:f>
              <c:numCache>
                <c:formatCode>###\ ###\ ###\ ###\ ###</c:formatCode>
                <c:ptCount val="16"/>
                <c:pt idx="0">
                  <c:v>6327.15</c:v>
                </c:pt>
                <c:pt idx="1">
                  <c:v>8360.01</c:v>
                </c:pt>
                <c:pt idx="2">
                  <c:v>8651.9599999999991</c:v>
                </c:pt>
                <c:pt idx="3">
                  <c:v>11557.77</c:v>
                </c:pt>
                <c:pt idx="4">
                  <c:v>10716.55</c:v>
                </c:pt>
                <c:pt idx="5">
                  <c:v>11733.38</c:v>
                </c:pt>
                <c:pt idx="6">
                  <c:v>12285.55</c:v>
                </c:pt>
                <c:pt idx="7">
                  <c:v>14658.54</c:v>
                </c:pt>
                <c:pt idx="8">
                  <c:v>16207.74</c:v>
                </c:pt>
                <c:pt idx="9">
                  <c:v>18159</c:v>
                </c:pt>
                <c:pt idx="10">
                  <c:v>21720</c:v>
                </c:pt>
                <c:pt idx="11">
                  <c:v>24951</c:v>
                </c:pt>
                <c:pt idx="12">
                  <c:v>27123</c:v>
                </c:pt>
                <c:pt idx="13">
                  <c:v>32236</c:v>
                </c:pt>
                <c:pt idx="14">
                  <c:v>42227</c:v>
                </c:pt>
                <c:pt idx="15">
                  <c:v>44226.07</c:v>
                </c:pt>
              </c:numCache>
            </c:numRef>
          </c:val>
          <c:smooth val="0"/>
          <c:extLst>
            <c:ext xmlns:c16="http://schemas.microsoft.com/office/drawing/2014/chart" uri="{C3380CC4-5D6E-409C-BE32-E72D297353CC}">
              <c16:uniqueId val="{00000002-F7D1-498C-9BD4-76ACF1F7D530}"/>
            </c:ext>
          </c:extLst>
        </c:ser>
        <c:ser>
          <c:idx val="3"/>
          <c:order val="3"/>
          <c:tx>
            <c:strRef>
              <c:f>tf11!$T$20</c:f>
              <c:strCache>
                <c:ptCount val="1"/>
                <c:pt idx="0">
                  <c:v>Hizmetler</c:v>
                </c:pt>
              </c:strCache>
            </c:strRef>
          </c:tx>
          <c:spPr>
            <a:ln w="28575" cap="rnd">
              <a:solidFill>
                <a:schemeClr val="accent4"/>
              </a:solidFill>
              <a:round/>
            </a:ln>
            <a:effectLst/>
          </c:spPr>
          <c:marker>
            <c:symbol val="none"/>
          </c:marker>
          <c:cat>
            <c:strRef>
              <c:f>'tf11'!$O$21:$P$36</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'tf11'!$T$21:$T$36</c:f>
              <c:numCache>
                <c:formatCode>###\ ###\ ###\ ###\ ###</c:formatCode>
                <c:ptCount val="16"/>
                <c:pt idx="0">
                  <c:v>10043.98</c:v>
                </c:pt>
                <c:pt idx="1">
                  <c:v>11498.35</c:v>
                </c:pt>
                <c:pt idx="2">
                  <c:v>12540.15</c:v>
                </c:pt>
                <c:pt idx="3">
                  <c:v>13582.83</c:v>
                </c:pt>
                <c:pt idx="4">
                  <c:v>14433.57</c:v>
                </c:pt>
                <c:pt idx="5">
                  <c:v>16292.64</c:v>
                </c:pt>
                <c:pt idx="6">
                  <c:v>17397.23</c:v>
                </c:pt>
                <c:pt idx="7">
                  <c:v>19516.38</c:v>
                </c:pt>
                <c:pt idx="8">
                  <c:v>21344.76</c:v>
                </c:pt>
                <c:pt idx="9">
                  <c:v>23724</c:v>
                </c:pt>
                <c:pt idx="10">
                  <c:v>26852</c:v>
                </c:pt>
                <c:pt idx="11">
                  <c:v>30407</c:v>
                </c:pt>
                <c:pt idx="12">
                  <c:v>33029</c:v>
                </c:pt>
                <c:pt idx="13">
                  <c:v>37169</c:v>
                </c:pt>
                <c:pt idx="14">
                  <c:v>46034</c:v>
                </c:pt>
                <c:pt idx="15">
                  <c:v>51172.71</c:v>
                </c:pt>
              </c:numCache>
            </c:numRef>
          </c:val>
          <c:smooth val="0"/>
          <c:extLst>
            <c:ext xmlns:c16="http://schemas.microsoft.com/office/drawing/2014/chart" uri="{C3380CC4-5D6E-409C-BE32-E72D297353CC}">
              <c16:uniqueId val="{00000003-F7D1-498C-9BD4-76ACF1F7D530}"/>
            </c:ext>
          </c:extLst>
        </c:ser>
        <c:dLbls>
          <c:showLegendKey val="0"/>
          <c:showVal val="0"/>
          <c:showCatName val="0"/>
          <c:showSerName val="0"/>
          <c:showPercent val="0"/>
          <c:showBubbleSize val="0"/>
        </c:dLbls>
        <c:smooth val="0"/>
        <c:axId val="447637183"/>
        <c:axId val="1874685631"/>
      </c:lineChart>
      <c:catAx>
        <c:axId val="447637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tr-TR"/>
          </a:p>
        </c:txPr>
        <c:crossAx val="1874685631"/>
        <c:crosses val="autoZero"/>
        <c:auto val="0"/>
        <c:lblAlgn val="ctr"/>
        <c:lblOffset val="100"/>
        <c:noMultiLvlLbl val="0"/>
      </c:catAx>
      <c:valAx>
        <c:axId val="1874685631"/>
        <c:scaling>
          <c:orientation val="minMax"/>
        </c:scaling>
        <c:delete val="0"/>
        <c:axPos val="l"/>
        <c:majorGridlines>
          <c:spPr>
            <a:ln w="9525" cap="flat" cmpd="sng" algn="ctr">
              <a:solidFill>
                <a:schemeClr val="tx1">
                  <a:lumMod val="15000"/>
                  <a:lumOff val="85000"/>
                </a:schemeClr>
              </a:solidFill>
              <a:round/>
            </a:ln>
            <a:effectLst/>
          </c:spPr>
        </c:majorGridlines>
        <c:numFmt formatCode="###\ ###\ ###\ ###\ ###"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tr-TR"/>
          </a:p>
        </c:txPr>
        <c:crossAx val="447637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sz="1600"/>
      </a:pPr>
      <a:endParaRPr lang="tr-T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DABF7-BC1D-4F68-A7EF-C460961D67B4}" type="datetimeFigureOut">
              <a:rPr lang="tr-TR" smtClean="0"/>
              <a:t>24.03.2024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C7F61-5341-4E87-A191-69BCE5EE8043}" type="slidenum">
              <a:rPr lang="tr-TR" smtClean="0"/>
              <a:t>‹#›</a:t>
            </a:fld>
            <a:endParaRPr lang="tr-TR"/>
          </a:p>
        </p:txBody>
      </p:sp>
    </p:spTree>
    <p:extLst>
      <p:ext uri="{BB962C8B-B14F-4D97-AF65-F5344CB8AC3E}">
        <p14:creationId xmlns:p14="http://schemas.microsoft.com/office/powerpoint/2010/main" val="2576595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2FC58FA-DDF2-4B52-9202-684DC3DC3A52}" type="slidenum">
              <a:rPr lang="tr-TR" smtClean="0"/>
              <a:t>12</a:t>
            </a:fld>
            <a:endParaRPr lang="tr-TR"/>
          </a:p>
        </p:txBody>
      </p:sp>
    </p:spTree>
    <p:extLst>
      <p:ext uri="{BB962C8B-B14F-4D97-AF65-F5344CB8AC3E}">
        <p14:creationId xmlns:p14="http://schemas.microsoft.com/office/powerpoint/2010/main" val="4128634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F733B99-0800-4FEA-9B28-3E3E22E248F0}" type="slidenum">
              <a:rPr lang="tr-TR" smtClean="0"/>
              <a:t>20</a:t>
            </a:fld>
            <a:endParaRPr lang="tr-TR"/>
          </a:p>
        </p:txBody>
      </p:sp>
    </p:spTree>
    <p:extLst>
      <p:ext uri="{BB962C8B-B14F-4D97-AF65-F5344CB8AC3E}">
        <p14:creationId xmlns:p14="http://schemas.microsoft.com/office/powerpoint/2010/main" val="3637415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17E8AB-904B-E527-41EE-CC3715EF79F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6AD4449-49A4-8106-EFC6-A36081402B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06DACB6-3711-6D27-4CBD-D4CE031673D8}"/>
              </a:ext>
            </a:extLst>
          </p:cNvPr>
          <p:cNvSpPr>
            <a:spLocks noGrp="1"/>
          </p:cNvSpPr>
          <p:nvPr>
            <p:ph type="dt" sz="half" idx="10"/>
          </p:nvPr>
        </p:nvSpPr>
        <p:spPr/>
        <p:txBody>
          <a:bodyPr/>
          <a:lstStyle/>
          <a:p>
            <a:fld id="{968ECC42-1F57-4CA4-88B1-D76790CC0887}" type="datetimeFigureOut">
              <a:rPr lang="tr-TR" smtClean="0"/>
              <a:t>24.03.2024</a:t>
            </a:fld>
            <a:endParaRPr lang="tr-TR"/>
          </a:p>
        </p:txBody>
      </p:sp>
      <p:sp>
        <p:nvSpPr>
          <p:cNvPr id="5" name="Alt Bilgi Yer Tutucusu 4">
            <a:extLst>
              <a:ext uri="{FF2B5EF4-FFF2-40B4-BE49-F238E27FC236}">
                <a16:creationId xmlns:a16="http://schemas.microsoft.com/office/drawing/2014/main" id="{97A7438F-8D93-79DC-84FC-17B332DD15A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A88C0FA-1772-B3F3-7163-3D7D41817486}"/>
              </a:ext>
            </a:extLst>
          </p:cNvPr>
          <p:cNvSpPr>
            <a:spLocks noGrp="1"/>
          </p:cNvSpPr>
          <p:nvPr>
            <p:ph type="sldNum" sz="quarter" idx="12"/>
          </p:nvPr>
        </p:nvSpPr>
        <p:spPr/>
        <p:txBody>
          <a:bodyPr/>
          <a:lstStyle/>
          <a:p>
            <a:fld id="{D98D1900-1008-4D96-9D8B-5037505FC5D0}" type="slidenum">
              <a:rPr lang="tr-TR" smtClean="0"/>
              <a:t>‹#›</a:t>
            </a:fld>
            <a:endParaRPr lang="tr-TR"/>
          </a:p>
        </p:txBody>
      </p:sp>
    </p:spTree>
    <p:extLst>
      <p:ext uri="{BB962C8B-B14F-4D97-AF65-F5344CB8AC3E}">
        <p14:creationId xmlns:p14="http://schemas.microsoft.com/office/powerpoint/2010/main" val="3297352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8E2FDD-A0D8-C8E2-D88A-C76D34EF47F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05A462A-B2B7-A487-BB2A-9F1B123A489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26EF6F5-865E-06D7-358C-9B1B7547703B}"/>
              </a:ext>
            </a:extLst>
          </p:cNvPr>
          <p:cNvSpPr>
            <a:spLocks noGrp="1"/>
          </p:cNvSpPr>
          <p:nvPr>
            <p:ph type="dt" sz="half" idx="10"/>
          </p:nvPr>
        </p:nvSpPr>
        <p:spPr/>
        <p:txBody>
          <a:bodyPr/>
          <a:lstStyle/>
          <a:p>
            <a:fld id="{968ECC42-1F57-4CA4-88B1-D76790CC0887}" type="datetimeFigureOut">
              <a:rPr lang="tr-TR" smtClean="0"/>
              <a:t>24.03.2024</a:t>
            </a:fld>
            <a:endParaRPr lang="tr-TR"/>
          </a:p>
        </p:txBody>
      </p:sp>
      <p:sp>
        <p:nvSpPr>
          <p:cNvPr id="5" name="Alt Bilgi Yer Tutucusu 4">
            <a:extLst>
              <a:ext uri="{FF2B5EF4-FFF2-40B4-BE49-F238E27FC236}">
                <a16:creationId xmlns:a16="http://schemas.microsoft.com/office/drawing/2014/main" id="{819504DD-2431-02BA-51E7-46EF3BFA811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4F5FF45-6B2B-3240-9484-FA362D9E192D}"/>
              </a:ext>
            </a:extLst>
          </p:cNvPr>
          <p:cNvSpPr>
            <a:spLocks noGrp="1"/>
          </p:cNvSpPr>
          <p:nvPr>
            <p:ph type="sldNum" sz="quarter" idx="12"/>
          </p:nvPr>
        </p:nvSpPr>
        <p:spPr/>
        <p:txBody>
          <a:bodyPr/>
          <a:lstStyle/>
          <a:p>
            <a:fld id="{D98D1900-1008-4D96-9D8B-5037505FC5D0}" type="slidenum">
              <a:rPr lang="tr-TR" smtClean="0"/>
              <a:t>‹#›</a:t>
            </a:fld>
            <a:endParaRPr lang="tr-TR"/>
          </a:p>
        </p:txBody>
      </p:sp>
    </p:spTree>
    <p:extLst>
      <p:ext uri="{BB962C8B-B14F-4D97-AF65-F5344CB8AC3E}">
        <p14:creationId xmlns:p14="http://schemas.microsoft.com/office/powerpoint/2010/main" val="4178372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DFED847-BAED-8E2C-C01C-468AFAA0BA7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57C7B48-5326-AA4B-23EE-81EA9135D53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26B0B24-DE0C-E973-0C0A-60DE5507630B}"/>
              </a:ext>
            </a:extLst>
          </p:cNvPr>
          <p:cNvSpPr>
            <a:spLocks noGrp="1"/>
          </p:cNvSpPr>
          <p:nvPr>
            <p:ph type="dt" sz="half" idx="10"/>
          </p:nvPr>
        </p:nvSpPr>
        <p:spPr/>
        <p:txBody>
          <a:bodyPr/>
          <a:lstStyle/>
          <a:p>
            <a:fld id="{968ECC42-1F57-4CA4-88B1-D76790CC0887}" type="datetimeFigureOut">
              <a:rPr lang="tr-TR" smtClean="0"/>
              <a:t>24.03.2024</a:t>
            </a:fld>
            <a:endParaRPr lang="tr-TR"/>
          </a:p>
        </p:txBody>
      </p:sp>
      <p:sp>
        <p:nvSpPr>
          <p:cNvPr id="5" name="Alt Bilgi Yer Tutucusu 4">
            <a:extLst>
              <a:ext uri="{FF2B5EF4-FFF2-40B4-BE49-F238E27FC236}">
                <a16:creationId xmlns:a16="http://schemas.microsoft.com/office/drawing/2014/main" id="{A484681C-0391-7B46-3CFB-10C9508BE97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C75F91D-1FA2-5E5A-AAB2-C653E8D41F5C}"/>
              </a:ext>
            </a:extLst>
          </p:cNvPr>
          <p:cNvSpPr>
            <a:spLocks noGrp="1"/>
          </p:cNvSpPr>
          <p:nvPr>
            <p:ph type="sldNum" sz="quarter" idx="12"/>
          </p:nvPr>
        </p:nvSpPr>
        <p:spPr/>
        <p:txBody>
          <a:bodyPr/>
          <a:lstStyle/>
          <a:p>
            <a:fld id="{D98D1900-1008-4D96-9D8B-5037505FC5D0}" type="slidenum">
              <a:rPr lang="tr-TR" smtClean="0"/>
              <a:t>‹#›</a:t>
            </a:fld>
            <a:endParaRPr lang="tr-TR"/>
          </a:p>
        </p:txBody>
      </p:sp>
    </p:spTree>
    <p:extLst>
      <p:ext uri="{BB962C8B-B14F-4D97-AF65-F5344CB8AC3E}">
        <p14:creationId xmlns:p14="http://schemas.microsoft.com/office/powerpoint/2010/main" val="3251854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white">
          <a:ln>
            <a:headEnd type="none"/>
            <a:tailEnd type="none"/>
          </a:ln>
        </p:spPr>
        <p:txBody>
          <a:bodyPr wrap="square"/>
          <a:lstStyle/>
          <a:p>
            <a:fld id="{D4630D1D-EC81-4D12-BBAE-7AD5C46FE905}" type="datetimeFigureOut">
              <a:rPr lang="en-US" dirty="0"/>
              <a:t>3/24/2024</a:t>
            </a:fld>
            <a:endParaRPr lang="en-US" dirty="0"/>
          </a:p>
        </p:txBody>
      </p:sp>
      <p:sp>
        <p:nvSpPr>
          <p:cNvPr id="3" name="Footer Placeholder 2"/>
          <p:cNvSpPr>
            <a:spLocks noGrp="1"/>
          </p:cNvSpPr>
          <p:nvPr>
            <p:ph type="ftr" sz="quarter" idx="1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extLst>
      <p:ext uri="{BB962C8B-B14F-4D97-AF65-F5344CB8AC3E}">
        <p14:creationId xmlns:p14="http://schemas.microsoft.com/office/powerpoint/2010/main" val="31154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dirty="0"/>
              <a:t>Click to edit Master title style</a:t>
            </a:r>
          </a:p>
        </p:txBody>
      </p:sp>
      <p:sp>
        <p:nvSpPr>
          <p:cNvPr id="3" name="Content Placeholder 2"/>
          <p:cNvSpPr>
            <a:spLocks noGrp="1"/>
          </p:cNvSpPr>
          <p:nvPr>
            <p:ph idx="1"/>
          </p:nvPr>
        </p:nvSpPr>
        <p:spPr bwMode="white">
          <a:ln>
            <a:headEnd type="none"/>
            <a:tailEnd type="none"/>
          </a:ln>
        </p:spPr>
        <p:txBody>
          <a:bodyPr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3/24/2024</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endParaRPr lang="en-US" dirty="0"/>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extLst>
      <p:ext uri="{BB962C8B-B14F-4D97-AF65-F5344CB8AC3E}">
        <p14:creationId xmlns:p14="http://schemas.microsoft.com/office/powerpoint/2010/main" val="675789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F3068E05-188D-41E1-BCBF-99A7F20BC5F0}" type="datetimeFigureOut">
              <a:rPr lang="tr-TR" smtClean="0"/>
              <a:t>24.03.2024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2D634F-D23E-43C1-9332-2E1F3B460814}"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941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3068E05-188D-41E1-BCBF-99A7F20BC5F0}" type="datetimeFigureOut">
              <a:rPr lang="tr-TR" smtClean="0"/>
              <a:t>24.03.2024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2D634F-D23E-43C1-9332-2E1F3B460814}" type="slidenum">
              <a:rPr lang="tr-TR" smtClean="0"/>
              <a:t>‹#›</a:t>
            </a:fld>
            <a:endParaRPr lang="tr-TR"/>
          </a:p>
        </p:txBody>
      </p:sp>
    </p:spTree>
    <p:extLst>
      <p:ext uri="{BB962C8B-B14F-4D97-AF65-F5344CB8AC3E}">
        <p14:creationId xmlns:p14="http://schemas.microsoft.com/office/powerpoint/2010/main" val="870797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3068E05-188D-41E1-BCBF-99A7F20BC5F0}" type="datetimeFigureOut">
              <a:rPr lang="tr-TR" smtClean="0"/>
              <a:t>24.03.2024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2D634F-D23E-43C1-9332-2E1F3B460814}"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080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3068E05-188D-41E1-BCBF-99A7F20BC5F0}" type="datetimeFigureOut">
              <a:rPr lang="tr-TR" smtClean="0"/>
              <a:t>24.03.2024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E2D634F-D23E-43C1-9332-2E1F3B460814}" type="slidenum">
              <a:rPr lang="tr-TR" smtClean="0"/>
              <a:t>‹#›</a:t>
            </a:fld>
            <a:endParaRPr lang="tr-TR"/>
          </a:p>
        </p:txBody>
      </p:sp>
    </p:spTree>
    <p:extLst>
      <p:ext uri="{BB962C8B-B14F-4D97-AF65-F5344CB8AC3E}">
        <p14:creationId xmlns:p14="http://schemas.microsoft.com/office/powerpoint/2010/main" val="2332412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24128" y="2967788"/>
            <a:ext cx="475488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a:t>Asıl metin stillerini düzenlemek için tıklayın</a:t>
            </a:r>
          </a:p>
        </p:txBody>
      </p:sp>
      <p:sp>
        <p:nvSpPr>
          <p:cNvPr id="6" name="Content Placeholder 5"/>
          <p:cNvSpPr>
            <a:spLocks noGrp="1"/>
          </p:cNvSpPr>
          <p:nvPr>
            <p:ph sz="quarter" idx="4"/>
          </p:nvPr>
        </p:nvSpPr>
        <p:spPr>
          <a:xfrm>
            <a:off x="5990888" y="2967788"/>
            <a:ext cx="475488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3068E05-188D-41E1-BCBF-99A7F20BC5F0}" type="datetimeFigureOut">
              <a:rPr lang="tr-TR" smtClean="0"/>
              <a:t>24.03.2024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E2D634F-D23E-43C1-9332-2E1F3B460814}" type="slidenum">
              <a:rPr lang="tr-TR" smtClean="0"/>
              <a:t>‹#›</a:t>
            </a:fld>
            <a:endParaRPr lang="tr-TR"/>
          </a:p>
        </p:txBody>
      </p:sp>
    </p:spTree>
    <p:extLst>
      <p:ext uri="{BB962C8B-B14F-4D97-AF65-F5344CB8AC3E}">
        <p14:creationId xmlns:p14="http://schemas.microsoft.com/office/powerpoint/2010/main" val="3046008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F3068E05-188D-41E1-BCBF-99A7F20BC5F0}" type="datetimeFigureOut">
              <a:rPr lang="tr-TR" smtClean="0"/>
              <a:t>24.03.2024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E2D634F-D23E-43C1-9332-2E1F3B460814}" type="slidenum">
              <a:rPr lang="tr-TR" smtClean="0"/>
              <a:t>‹#›</a:t>
            </a:fld>
            <a:endParaRPr lang="tr-TR"/>
          </a:p>
        </p:txBody>
      </p:sp>
    </p:spTree>
    <p:extLst>
      <p:ext uri="{BB962C8B-B14F-4D97-AF65-F5344CB8AC3E}">
        <p14:creationId xmlns:p14="http://schemas.microsoft.com/office/powerpoint/2010/main" val="1668003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7B0E92-921F-D46F-8CFD-1482728EDC2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480ED4D-F046-7DAF-E58C-EB4471EB7D5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4E327A6-6C78-FA1C-73B5-C0B8640223D7}"/>
              </a:ext>
            </a:extLst>
          </p:cNvPr>
          <p:cNvSpPr>
            <a:spLocks noGrp="1"/>
          </p:cNvSpPr>
          <p:nvPr>
            <p:ph type="dt" sz="half" idx="10"/>
          </p:nvPr>
        </p:nvSpPr>
        <p:spPr/>
        <p:txBody>
          <a:bodyPr/>
          <a:lstStyle/>
          <a:p>
            <a:fld id="{968ECC42-1F57-4CA4-88B1-D76790CC0887}" type="datetimeFigureOut">
              <a:rPr lang="tr-TR" smtClean="0"/>
              <a:t>24.03.2024</a:t>
            </a:fld>
            <a:endParaRPr lang="tr-TR"/>
          </a:p>
        </p:txBody>
      </p:sp>
      <p:sp>
        <p:nvSpPr>
          <p:cNvPr id="5" name="Alt Bilgi Yer Tutucusu 4">
            <a:extLst>
              <a:ext uri="{FF2B5EF4-FFF2-40B4-BE49-F238E27FC236}">
                <a16:creationId xmlns:a16="http://schemas.microsoft.com/office/drawing/2014/main" id="{99DDA620-BF2B-F50E-C918-6AFF47C38DE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C7F9502-79D3-2742-887B-B2FEA60A6E6E}"/>
              </a:ext>
            </a:extLst>
          </p:cNvPr>
          <p:cNvSpPr>
            <a:spLocks noGrp="1"/>
          </p:cNvSpPr>
          <p:nvPr>
            <p:ph type="sldNum" sz="quarter" idx="12"/>
          </p:nvPr>
        </p:nvSpPr>
        <p:spPr/>
        <p:txBody>
          <a:bodyPr/>
          <a:lstStyle/>
          <a:p>
            <a:fld id="{D98D1900-1008-4D96-9D8B-5037505FC5D0}" type="slidenum">
              <a:rPr lang="tr-TR" smtClean="0"/>
              <a:t>‹#›</a:t>
            </a:fld>
            <a:endParaRPr lang="tr-TR"/>
          </a:p>
        </p:txBody>
      </p:sp>
    </p:spTree>
    <p:extLst>
      <p:ext uri="{BB962C8B-B14F-4D97-AF65-F5344CB8AC3E}">
        <p14:creationId xmlns:p14="http://schemas.microsoft.com/office/powerpoint/2010/main" val="462138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68E05-188D-41E1-BCBF-99A7F20BC5F0}" type="datetimeFigureOut">
              <a:rPr lang="tr-TR" smtClean="0"/>
              <a:t>24.03.2024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E2D634F-D23E-43C1-9332-2E1F3B460814}" type="slidenum">
              <a:rPr lang="tr-TR" smtClean="0"/>
              <a:t>‹#›</a:t>
            </a:fld>
            <a:endParaRPr lang="tr-TR"/>
          </a:p>
        </p:txBody>
      </p:sp>
    </p:spTree>
    <p:extLst>
      <p:ext uri="{BB962C8B-B14F-4D97-AF65-F5344CB8AC3E}">
        <p14:creationId xmlns:p14="http://schemas.microsoft.com/office/powerpoint/2010/main" val="280353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a:t>Asıl başlık stilini düzenlemek için tıklayın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3068E05-188D-41E1-BCBF-99A7F20BC5F0}" type="datetimeFigureOut">
              <a:rPr lang="tr-TR" smtClean="0"/>
              <a:t>24.03.2024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E2D634F-D23E-43C1-9332-2E1F3B460814}" type="slidenum">
              <a:rPr lang="tr-TR" smtClean="0"/>
              <a:t>‹#›</a:t>
            </a:fld>
            <a:endParaRPr lang="tr-TR"/>
          </a:p>
        </p:txBody>
      </p:sp>
    </p:spTree>
    <p:extLst>
      <p:ext uri="{BB962C8B-B14F-4D97-AF65-F5344CB8AC3E}">
        <p14:creationId xmlns:p14="http://schemas.microsoft.com/office/powerpoint/2010/main" val="3040295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3068E05-188D-41E1-BCBF-99A7F20BC5F0}" type="datetimeFigureOut">
              <a:rPr lang="tr-TR" smtClean="0"/>
              <a:t>24.03.2024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E2D634F-D23E-43C1-9332-2E1F3B460814}"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831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3068E05-188D-41E1-BCBF-99A7F20BC5F0}" type="datetimeFigureOut">
              <a:rPr lang="tr-TR" smtClean="0"/>
              <a:t>24.03.2024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2D634F-D23E-43C1-9332-2E1F3B460814}" type="slidenum">
              <a:rPr lang="tr-TR" smtClean="0"/>
              <a:t>‹#›</a:t>
            </a:fld>
            <a:endParaRPr lang="tr-TR"/>
          </a:p>
        </p:txBody>
      </p:sp>
    </p:spTree>
    <p:extLst>
      <p:ext uri="{BB962C8B-B14F-4D97-AF65-F5344CB8AC3E}">
        <p14:creationId xmlns:p14="http://schemas.microsoft.com/office/powerpoint/2010/main" val="3076895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3068E05-188D-41E1-BCBF-99A7F20BC5F0}" type="datetimeFigureOut">
              <a:rPr lang="tr-TR" smtClean="0"/>
              <a:t>24.03.2024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2D634F-D23E-43C1-9332-2E1F3B460814}" type="slidenum">
              <a:rPr lang="tr-TR" smtClean="0"/>
              <a:t>‹#›</a:t>
            </a:fld>
            <a:endParaRPr lang="tr-T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014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2001CE-1F39-44BA-2641-6CDFF6F057D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DE8162A-A40E-AE03-19FC-0879B6FC02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7CD977AA-F8A5-1C1F-F1A4-80D500280F1E}"/>
              </a:ext>
            </a:extLst>
          </p:cNvPr>
          <p:cNvSpPr>
            <a:spLocks noGrp="1"/>
          </p:cNvSpPr>
          <p:nvPr>
            <p:ph type="dt" sz="half" idx="10"/>
          </p:nvPr>
        </p:nvSpPr>
        <p:spPr/>
        <p:txBody>
          <a:bodyPr/>
          <a:lstStyle/>
          <a:p>
            <a:fld id="{968ECC42-1F57-4CA4-88B1-D76790CC0887}" type="datetimeFigureOut">
              <a:rPr lang="tr-TR" smtClean="0"/>
              <a:t>24.03.2024</a:t>
            </a:fld>
            <a:endParaRPr lang="tr-TR"/>
          </a:p>
        </p:txBody>
      </p:sp>
      <p:sp>
        <p:nvSpPr>
          <p:cNvPr id="5" name="Alt Bilgi Yer Tutucusu 4">
            <a:extLst>
              <a:ext uri="{FF2B5EF4-FFF2-40B4-BE49-F238E27FC236}">
                <a16:creationId xmlns:a16="http://schemas.microsoft.com/office/drawing/2014/main" id="{F724904E-EC97-E7C9-9495-42363801B00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ABD7E03-E764-6441-ADAD-60C473CBB9B6}"/>
              </a:ext>
            </a:extLst>
          </p:cNvPr>
          <p:cNvSpPr>
            <a:spLocks noGrp="1"/>
          </p:cNvSpPr>
          <p:nvPr>
            <p:ph type="sldNum" sz="quarter" idx="12"/>
          </p:nvPr>
        </p:nvSpPr>
        <p:spPr/>
        <p:txBody>
          <a:bodyPr/>
          <a:lstStyle/>
          <a:p>
            <a:fld id="{D98D1900-1008-4D96-9D8B-5037505FC5D0}" type="slidenum">
              <a:rPr lang="tr-TR" smtClean="0"/>
              <a:t>‹#›</a:t>
            </a:fld>
            <a:endParaRPr lang="tr-TR"/>
          </a:p>
        </p:txBody>
      </p:sp>
    </p:spTree>
    <p:extLst>
      <p:ext uri="{BB962C8B-B14F-4D97-AF65-F5344CB8AC3E}">
        <p14:creationId xmlns:p14="http://schemas.microsoft.com/office/powerpoint/2010/main" val="130930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F916D7-5A5B-1C22-0489-403F5D68B5D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76B1370-DEAC-402C-FCC8-2A55CBCC7D8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6BA79DA-7DAE-5F9A-EA47-A0FAFECB836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647F30C-4891-17FA-A690-A63F9FD9E5B2}"/>
              </a:ext>
            </a:extLst>
          </p:cNvPr>
          <p:cNvSpPr>
            <a:spLocks noGrp="1"/>
          </p:cNvSpPr>
          <p:nvPr>
            <p:ph type="dt" sz="half" idx="10"/>
          </p:nvPr>
        </p:nvSpPr>
        <p:spPr/>
        <p:txBody>
          <a:bodyPr/>
          <a:lstStyle/>
          <a:p>
            <a:fld id="{968ECC42-1F57-4CA4-88B1-D76790CC0887}" type="datetimeFigureOut">
              <a:rPr lang="tr-TR" smtClean="0"/>
              <a:t>24.03.2024</a:t>
            </a:fld>
            <a:endParaRPr lang="tr-TR"/>
          </a:p>
        </p:txBody>
      </p:sp>
      <p:sp>
        <p:nvSpPr>
          <p:cNvPr id="6" name="Alt Bilgi Yer Tutucusu 5">
            <a:extLst>
              <a:ext uri="{FF2B5EF4-FFF2-40B4-BE49-F238E27FC236}">
                <a16:creationId xmlns:a16="http://schemas.microsoft.com/office/drawing/2014/main" id="{14E3AB7B-4360-107E-D0F2-A5A95B920C9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9D8DE39-C895-4769-5FFC-FDC60D1D3B98}"/>
              </a:ext>
            </a:extLst>
          </p:cNvPr>
          <p:cNvSpPr>
            <a:spLocks noGrp="1"/>
          </p:cNvSpPr>
          <p:nvPr>
            <p:ph type="sldNum" sz="quarter" idx="12"/>
          </p:nvPr>
        </p:nvSpPr>
        <p:spPr/>
        <p:txBody>
          <a:bodyPr/>
          <a:lstStyle/>
          <a:p>
            <a:fld id="{D98D1900-1008-4D96-9D8B-5037505FC5D0}" type="slidenum">
              <a:rPr lang="tr-TR" smtClean="0"/>
              <a:t>‹#›</a:t>
            </a:fld>
            <a:endParaRPr lang="tr-TR"/>
          </a:p>
        </p:txBody>
      </p:sp>
    </p:spTree>
    <p:extLst>
      <p:ext uri="{BB962C8B-B14F-4D97-AF65-F5344CB8AC3E}">
        <p14:creationId xmlns:p14="http://schemas.microsoft.com/office/powerpoint/2010/main" val="382451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503838-05B3-34C3-B44F-D898F36C357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1C9A0AE-B3AD-E58D-2030-241FD2E608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B246A54-5D60-47D6-6586-DA6F74AA922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6158505-5DBD-BE65-6F56-B810784BE5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8E35999-73BC-EBBF-3946-387DF374F63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600A3D0-215B-BB6F-E15C-A3355026B459}"/>
              </a:ext>
            </a:extLst>
          </p:cNvPr>
          <p:cNvSpPr>
            <a:spLocks noGrp="1"/>
          </p:cNvSpPr>
          <p:nvPr>
            <p:ph type="dt" sz="half" idx="10"/>
          </p:nvPr>
        </p:nvSpPr>
        <p:spPr/>
        <p:txBody>
          <a:bodyPr/>
          <a:lstStyle/>
          <a:p>
            <a:fld id="{968ECC42-1F57-4CA4-88B1-D76790CC0887}" type="datetimeFigureOut">
              <a:rPr lang="tr-TR" smtClean="0"/>
              <a:t>24.03.2024</a:t>
            </a:fld>
            <a:endParaRPr lang="tr-TR"/>
          </a:p>
        </p:txBody>
      </p:sp>
      <p:sp>
        <p:nvSpPr>
          <p:cNvPr id="8" name="Alt Bilgi Yer Tutucusu 7">
            <a:extLst>
              <a:ext uri="{FF2B5EF4-FFF2-40B4-BE49-F238E27FC236}">
                <a16:creationId xmlns:a16="http://schemas.microsoft.com/office/drawing/2014/main" id="{5CD75A47-A97A-5F96-F660-725EC70220C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6E289006-8A41-C93A-C6D7-17E0EED65864}"/>
              </a:ext>
            </a:extLst>
          </p:cNvPr>
          <p:cNvSpPr>
            <a:spLocks noGrp="1"/>
          </p:cNvSpPr>
          <p:nvPr>
            <p:ph type="sldNum" sz="quarter" idx="12"/>
          </p:nvPr>
        </p:nvSpPr>
        <p:spPr/>
        <p:txBody>
          <a:bodyPr/>
          <a:lstStyle/>
          <a:p>
            <a:fld id="{D98D1900-1008-4D96-9D8B-5037505FC5D0}" type="slidenum">
              <a:rPr lang="tr-TR" smtClean="0"/>
              <a:t>‹#›</a:t>
            </a:fld>
            <a:endParaRPr lang="tr-TR"/>
          </a:p>
        </p:txBody>
      </p:sp>
    </p:spTree>
    <p:extLst>
      <p:ext uri="{BB962C8B-B14F-4D97-AF65-F5344CB8AC3E}">
        <p14:creationId xmlns:p14="http://schemas.microsoft.com/office/powerpoint/2010/main" val="200471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3220DC-1DDD-90FC-60C3-D3A8E462DC1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1C024B50-3FC2-AD74-4FE6-57639FDD1E97}"/>
              </a:ext>
            </a:extLst>
          </p:cNvPr>
          <p:cNvSpPr>
            <a:spLocks noGrp="1"/>
          </p:cNvSpPr>
          <p:nvPr>
            <p:ph type="dt" sz="half" idx="10"/>
          </p:nvPr>
        </p:nvSpPr>
        <p:spPr/>
        <p:txBody>
          <a:bodyPr/>
          <a:lstStyle/>
          <a:p>
            <a:fld id="{968ECC42-1F57-4CA4-88B1-D76790CC0887}" type="datetimeFigureOut">
              <a:rPr lang="tr-TR" smtClean="0"/>
              <a:t>24.03.2024</a:t>
            </a:fld>
            <a:endParaRPr lang="tr-TR"/>
          </a:p>
        </p:txBody>
      </p:sp>
      <p:sp>
        <p:nvSpPr>
          <p:cNvPr id="4" name="Alt Bilgi Yer Tutucusu 3">
            <a:extLst>
              <a:ext uri="{FF2B5EF4-FFF2-40B4-BE49-F238E27FC236}">
                <a16:creationId xmlns:a16="http://schemas.microsoft.com/office/drawing/2014/main" id="{DA1FFE35-5778-D23C-5656-6038BD4A299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80E31BD-86F1-7E4F-AE36-8395C529FFFE}"/>
              </a:ext>
            </a:extLst>
          </p:cNvPr>
          <p:cNvSpPr>
            <a:spLocks noGrp="1"/>
          </p:cNvSpPr>
          <p:nvPr>
            <p:ph type="sldNum" sz="quarter" idx="12"/>
          </p:nvPr>
        </p:nvSpPr>
        <p:spPr/>
        <p:txBody>
          <a:bodyPr/>
          <a:lstStyle/>
          <a:p>
            <a:fld id="{D98D1900-1008-4D96-9D8B-5037505FC5D0}" type="slidenum">
              <a:rPr lang="tr-TR" smtClean="0"/>
              <a:t>‹#›</a:t>
            </a:fld>
            <a:endParaRPr lang="tr-TR"/>
          </a:p>
        </p:txBody>
      </p:sp>
    </p:spTree>
    <p:extLst>
      <p:ext uri="{BB962C8B-B14F-4D97-AF65-F5344CB8AC3E}">
        <p14:creationId xmlns:p14="http://schemas.microsoft.com/office/powerpoint/2010/main" val="34906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0B1D8B-73A5-8057-1A20-01E945075B94}"/>
              </a:ext>
            </a:extLst>
          </p:cNvPr>
          <p:cNvSpPr>
            <a:spLocks noGrp="1"/>
          </p:cNvSpPr>
          <p:nvPr>
            <p:ph type="dt" sz="half" idx="10"/>
          </p:nvPr>
        </p:nvSpPr>
        <p:spPr/>
        <p:txBody>
          <a:bodyPr/>
          <a:lstStyle/>
          <a:p>
            <a:fld id="{968ECC42-1F57-4CA4-88B1-D76790CC0887}" type="datetimeFigureOut">
              <a:rPr lang="tr-TR" smtClean="0"/>
              <a:t>24.03.2024</a:t>
            </a:fld>
            <a:endParaRPr lang="tr-TR"/>
          </a:p>
        </p:txBody>
      </p:sp>
      <p:sp>
        <p:nvSpPr>
          <p:cNvPr id="3" name="Alt Bilgi Yer Tutucusu 2">
            <a:extLst>
              <a:ext uri="{FF2B5EF4-FFF2-40B4-BE49-F238E27FC236}">
                <a16:creationId xmlns:a16="http://schemas.microsoft.com/office/drawing/2014/main" id="{EFEDEEAC-EC3E-78B2-15D8-C4EBC197E84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0062A9A5-B37F-848F-AB6B-EEDA69E16670}"/>
              </a:ext>
            </a:extLst>
          </p:cNvPr>
          <p:cNvSpPr>
            <a:spLocks noGrp="1"/>
          </p:cNvSpPr>
          <p:nvPr>
            <p:ph type="sldNum" sz="quarter" idx="12"/>
          </p:nvPr>
        </p:nvSpPr>
        <p:spPr/>
        <p:txBody>
          <a:bodyPr/>
          <a:lstStyle/>
          <a:p>
            <a:fld id="{D98D1900-1008-4D96-9D8B-5037505FC5D0}" type="slidenum">
              <a:rPr lang="tr-TR" smtClean="0"/>
              <a:t>‹#›</a:t>
            </a:fld>
            <a:endParaRPr lang="tr-TR"/>
          </a:p>
        </p:txBody>
      </p:sp>
    </p:spTree>
    <p:extLst>
      <p:ext uri="{BB962C8B-B14F-4D97-AF65-F5344CB8AC3E}">
        <p14:creationId xmlns:p14="http://schemas.microsoft.com/office/powerpoint/2010/main" val="34181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A1AFC3-7A95-565C-32F9-20E07AE68A8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0E92791-4341-74BF-5F79-EB3D1AD9CB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6DC2C6A-9CDC-0704-F855-920FAC6DB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906281E-E449-1195-51FE-E6CDCF940BCA}"/>
              </a:ext>
            </a:extLst>
          </p:cNvPr>
          <p:cNvSpPr>
            <a:spLocks noGrp="1"/>
          </p:cNvSpPr>
          <p:nvPr>
            <p:ph type="dt" sz="half" idx="10"/>
          </p:nvPr>
        </p:nvSpPr>
        <p:spPr/>
        <p:txBody>
          <a:bodyPr/>
          <a:lstStyle/>
          <a:p>
            <a:fld id="{968ECC42-1F57-4CA4-88B1-D76790CC0887}" type="datetimeFigureOut">
              <a:rPr lang="tr-TR" smtClean="0"/>
              <a:t>24.03.2024</a:t>
            </a:fld>
            <a:endParaRPr lang="tr-TR"/>
          </a:p>
        </p:txBody>
      </p:sp>
      <p:sp>
        <p:nvSpPr>
          <p:cNvPr id="6" name="Alt Bilgi Yer Tutucusu 5">
            <a:extLst>
              <a:ext uri="{FF2B5EF4-FFF2-40B4-BE49-F238E27FC236}">
                <a16:creationId xmlns:a16="http://schemas.microsoft.com/office/drawing/2014/main" id="{3D743CFC-8082-F61B-3791-91A9215F7E1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AF7B263-4C9D-23E3-56DE-CA6180AB76B4}"/>
              </a:ext>
            </a:extLst>
          </p:cNvPr>
          <p:cNvSpPr>
            <a:spLocks noGrp="1"/>
          </p:cNvSpPr>
          <p:nvPr>
            <p:ph type="sldNum" sz="quarter" idx="12"/>
          </p:nvPr>
        </p:nvSpPr>
        <p:spPr/>
        <p:txBody>
          <a:bodyPr/>
          <a:lstStyle/>
          <a:p>
            <a:fld id="{D98D1900-1008-4D96-9D8B-5037505FC5D0}" type="slidenum">
              <a:rPr lang="tr-TR" smtClean="0"/>
              <a:t>‹#›</a:t>
            </a:fld>
            <a:endParaRPr lang="tr-TR"/>
          </a:p>
        </p:txBody>
      </p:sp>
    </p:spTree>
    <p:extLst>
      <p:ext uri="{BB962C8B-B14F-4D97-AF65-F5344CB8AC3E}">
        <p14:creationId xmlns:p14="http://schemas.microsoft.com/office/powerpoint/2010/main" val="563997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A1E7BA-172A-AFCF-CBAA-F89F179E47C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F7693F1-C91C-1B77-27F1-9F88166B1C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96A790A-7B5C-1479-1624-5A107865D4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A9BF612-42F2-1DD8-9109-E8339C1D5F5B}"/>
              </a:ext>
            </a:extLst>
          </p:cNvPr>
          <p:cNvSpPr>
            <a:spLocks noGrp="1"/>
          </p:cNvSpPr>
          <p:nvPr>
            <p:ph type="dt" sz="half" idx="10"/>
          </p:nvPr>
        </p:nvSpPr>
        <p:spPr/>
        <p:txBody>
          <a:bodyPr/>
          <a:lstStyle/>
          <a:p>
            <a:fld id="{968ECC42-1F57-4CA4-88B1-D76790CC0887}" type="datetimeFigureOut">
              <a:rPr lang="tr-TR" smtClean="0"/>
              <a:t>24.03.2024</a:t>
            </a:fld>
            <a:endParaRPr lang="tr-TR"/>
          </a:p>
        </p:txBody>
      </p:sp>
      <p:sp>
        <p:nvSpPr>
          <p:cNvPr id="6" name="Alt Bilgi Yer Tutucusu 5">
            <a:extLst>
              <a:ext uri="{FF2B5EF4-FFF2-40B4-BE49-F238E27FC236}">
                <a16:creationId xmlns:a16="http://schemas.microsoft.com/office/drawing/2014/main" id="{AD46A5EA-4816-DF36-E81A-59AAEBBB2AB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B2F35E0-F16E-3F30-ADED-94D33254CBDD}"/>
              </a:ext>
            </a:extLst>
          </p:cNvPr>
          <p:cNvSpPr>
            <a:spLocks noGrp="1"/>
          </p:cNvSpPr>
          <p:nvPr>
            <p:ph type="sldNum" sz="quarter" idx="12"/>
          </p:nvPr>
        </p:nvSpPr>
        <p:spPr/>
        <p:txBody>
          <a:bodyPr/>
          <a:lstStyle/>
          <a:p>
            <a:fld id="{D98D1900-1008-4D96-9D8B-5037505FC5D0}" type="slidenum">
              <a:rPr lang="tr-TR" smtClean="0"/>
              <a:t>‹#›</a:t>
            </a:fld>
            <a:endParaRPr lang="tr-TR"/>
          </a:p>
        </p:txBody>
      </p:sp>
    </p:spTree>
    <p:extLst>
      <p:ext uri="{BB962C8B-B14F-4D97-AF65-F5344CB8AC3E}">
        <p14:creationId xmlns:p14="http://schemas.microsoft.com/office/powerpoint/2010/main" val="699798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EC0DE0A-ABDA-60DB-9212-579BE22DAA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A23DE06-EA47-1A27-F450-18342AD4EE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30336E5-2C92-F57E-C49D-6D49E8B457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8ECC42-1F57-4CA4-88B1-D76790CC0887}" type="datetimeFigureOut">
              <a:rPr lang="tr-TR" smtClean="0"/>
              <a:t>24.03.2024</a:t>
            </a:fld>
            <a:endParaRPr lang="tr-TR"/>
          </a:p>
        </p:txBody>
      </p:sp>
      <p:sp>
        <p:nvSpPr>
          <p:cNvPr id="5" name="Alt Bilgi Yer Tutucusu 4">
            <a:extLst>
              <a:ext uri="{FF2B5EF4-FFF2-40B4-BE49-F238E27FC236}">
                <a16:creationId xmlns:a16="http://schemas.microsoft.com/office/drawing/2014/main" id="{90192335-EC5F-E836-F94C-F09377B627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0C9C04B6-1C9F-E1C2-B570-3CABA14704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8D1900-1008-4D96-9D8B-5037505FC5D0}" type="slidenum">
              <a:rPr lang="tr-TR" smtClean="0"/>
              <a:t>‹#›</a:t>
            </a:fld>
            <a:endParaRPr lang="tr-TR"/>
          </a:p>
        </p:txBody>
      </p:sp>
    </p:spTree>
    <p:extLst>
      <p:ext uri="{BB962C8B-B14F-4D97-AF65-F5344CB8AC3E}">
        <p14:creationId xmlns:p14="http://schemas.microsoft.com/office/powerpoint/2010/main" val="2526793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3068E05-188D-41E1-BCBF-99A7F20BC5F0}" type="datetimeFigureOut">
              <a:rPr lang="tr-TR" smtClean="0"/>
              <a:t>24.03.2024</a:t>
            </a:fld>
            <a:endParaRPr lang="tr-T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tr-T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E2D634F-D23E-43C1-9332-2E1F3B460814}" type="slidenum">
              <a:rPr lang="tr-TR" smtClean="0"/>
              <a:t>‹#›</a:t>
            </a:fld>
            <a:endParaRPr lang="tr-T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22622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473F93-78B0-11E7-4473-95B711268143}"/>
              </a:ext>
            </a:extLst>
          </p:cNvPr>
          <p:cNvSpPr>
            <a:spLocks noGrp="1"/>
          </p:cNvSpPr>
          <p:nvPr>
            <p:ph type="ctrTitle"/>
          </p:nvPr>
        </p:nvSpPr>
        <p:spPr/>
        <p:txBody>
          <a:bodyPr/>
          <a:lstStyle/>
          <a:p>
            <a:r>
              <a:rPr lang="tr-TR" dirty="0"/>
              <a:t>Yoksullukla mücadele politikaları</a:t>
            </a:r>
          </a:p>
        </p:txBody>
      </p:sp>
    </p:spTree>
    <p:extLst>
      <p:ext uri="{BB962C8B-B14F-4D97-AF65-F5344CB8AC3E}">
        <p14:creationId xmlns:p14="http://schemas.microsoft.com/office/powerpoint/2010/main" val="3664987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146E8C-550E-75F9-7F7C-B3FC3714BDF3}"/>
              </a:ext>
            </a:extLst>
          </p:cNvPr>
          <p:cNvSpPr>
            <a:spLocks noGrp="1"/>
          </p:cNvSpPr>
          <p:nvPr>
            <p:ph type="title"/>
          </p:nvPr>
        </p:nvSpPr>
        <p:spPr/>
        <p:txBody>
          <a:bodyPr>
            <a:normAutofit/>
          </a:bodyPr>
          <a:lstStyle/>
          <a:p>
            <a:r>
              <a:rPr lang="tr-TR" sz="4000" dirty="0">
                <a:latin typeface="Tw Cen MT Condensed" panose="020B0606020104020203" pitchFamily="34" charset="0"/>
              </a:rPr>
              <a:t>TÜRKİYE’DE P80/P20 ORANI (1963-2021)</a:t>
            </a:r>
          </a:p>
        </p:txBody>
      </p:sp>
      <p:sp>
        <p:nvSpPr>
          <p:cNvPr id="5" name="Metin kutusu 4">
            <a:extLst>
              <a:ext uri="{FF2B5EF4-FFF2-40B4-BE49-F238E27FC236}">
                <a16:creationId xmlns:a16="http://schemas.microsoft.com/office/drawing/2014/main" id="{5C632D3B-B3E5-8CDA-56E1-535FF903B5D5}"/>
              </a:ext>
            </a:extLst>
          </p:cNvPr>
          <p:cNvSpPr txBox="1"/>
          <p:nvPr/>
        </p:nvSpPr>
        <p:spPr>
          <a:xfrm>
            <a:off x="1171575" y="5940038"/>
            <a:ext cx="6096000"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effectLst/>
                <a:uLnTx/>
                <a:uFillTx/>
                <a:latin typeface="Calibri" panose="020F0502020204030204"/>
                <a:ea typeface="+mn-ea"/>
                <a:cs typeface="+mn-cs"/>
              </a:rPr>
              <a:t>Kaynak: https://biruni.tuik.gov.tr/medas/?kn=65&amp;locale=tr  </a:t>
            </a:r>
          </a:p>
        </p:txBody>
      </p:sp>
      <p:graphicFrame>
        <p:nvGraphicFramePr>
          <p:cNvPr id="11" name="İçerik Yer Tutucusu 10">
            <a:extLst>
              <a:ext uri="{FF2B5EF4-FFF2-40B4-BE49-F238E27FC236}">
                <a16:creationId xmlns:a16="http://schemas.microsoft.com/office/drawing/2014/main" id="{4FF6B192-3198-38BC-70DE-90859B042819}"/>
              </a:ext>
            </a:extLst>
          </p:cNvPr>
          <p:cNvGraphicFramePr>
            <a:graphicFrameLocks noGrp="1"/>
          </p:cNvGraphicFramePr>
          <p:nvPr>
            <p:ph idx="1"/>
          </p:nvPr>
        </p:nvGraphicFramePr>
        <p:xfrm>
          <a:off x="838200" y="1825625"/>
          <a:ext cx="10515600" cy="4114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874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65CD0A-D1DC-D041-7E0E-EC6AEBB62472}"/>
              </a:ext>
            </a:extLst>
          </p:cNvPr>
          <p:cNvSpPr>
            <a:spLocks noGrp="1"/>
          </p:cNvSpPr>
          <p:nvPr>
            <p:ph type="title"/>
          </p:nvPr>
        </p:nvSpPr>
        <p:spPr>
          <a:xfrm>
            <a:off x="1097282" y="286604"/>
            <a:ext cx="10058400" cy="503972"/>
          </a:xfrm>
        </p:spPr>
        <p:txBody>
          <a:bodyPr>
            <a:normAutofit fontScale="90000"/>
          </a:bodyPr>
          <a:lstStyle/>
          <a:p>
            <a:r>
              <a:rPr lang="tr-TR" dirty="0"/>
              <a:t>Bireysel Gelir Dağılımı</a:t>
            </a:r>
          </a:p>
        </p:txBody>
      </p:sp>
      <p:graphicFrame>
        <p:nvGraphicFramePr>
          <p:cNvPr id="5" name="Tablo 5">
            <a:extLst>
              <a:ext uri="{FF2B5EF4-FFF2-40B4-BE49-F238E27FC236}">
                <a16:creationId xmlns:a16="http://schemas.microsoft.com/office/drawing/2014/main" id="{E94BAF55-4E16-91B3-C55C-D2F7103E2B64}"/>
              </a:ext>
            </a:extLst>
          </p:cNvPr>
          <p:cNvGraphicFramePr>
            <a:graphicFrameLocks noGrp="1"/>
          </p:cNvGraphicFramePr>
          <p:nvPr>
            <p:ph idx="1"/>
          </p:nvPr>
        </p:nvGraphicFramePr>
        <p:xfrm>
          <a:off x="1097282" y="914400"/>
          <a:ext cx="10294624" cy="5564505"/>
        </p:xfrm>
        <a:graphic>
          <a:graphicData uri="http://schemas.openxmlformats.org/drawingml/2006/table">
            <a:tbl>
              <a:tblPr firstRow="1" bandRow="1">
                <a:tableStyleId>{5C22544A-7EE6-4342-B048-85BDC9FD1C3A}</a:tableStyleId>
              </a:tblPr>
              <a:tblGrid>
                <a:gridCol w="1286828">
                  <a:extLst>
                    <a:ext uri="{9D8B030D-6E8A-4147-A177-3AD203B41FA5}">
                      <a16:colId xmlns:a16="http://schemas.microsoft.com/office/drawing/2014/main" val="1152053217"/>
                    </a:ext>
                  </a:extLst>
                </a:gridCol>
                <a:gridCol w="1286828">
                  <a:extLst>
                    <a:ext uri="{9D8B030D-6E8A-4147-A177-3AD203B41FA5}">
                      <a16:colId xmlns:a16="http://schemas.microsoft.com/office/drawing/2014/main" val="5520157"/>
                    </a:ext>
                  </a:extLst>
                </a:gridCol>
                <a:gridCol w="1286828">
                  <a:extLst>
                    <a:ext uri="{9D8B030D-6E8A-4147-A177-3AD203B41FA5}">
                      <a16:colId xmlns:a16="http://schemas.microsoft.com/office/drawing/2014/main" val="828439614"/>
                    </a:ext>
                  </a:extLst>
                </a:gridCol>
                <a:gridCol w="1286828">
                  <a:extLst>
                    <a:ext uri="{9D8B030D-6E8A-4147-A177-3AD203B41FA5}">
                      <a16:colId xmlns:a16="http://schemas.microsoft.com/office/drawing/2014/main" val="38176887"/>
                    </a:ext>
                  </a:extLst>
                </a:gridCol>
                <a:gridCol w="1286828">
                  <a:extLst>
                    <a:ext uri="{9D8B030D-6E8A-4147-A177-3AD203B41FA5}">
                      <a16:colId xmlns:a16="http://schemas.microsoft.com/office/drawing/2014/main" val="3876215792"/>
                    </a:ext>
                  </a:extLst>
                </a:gridCol>
                <a:gridCol w="1286828">
                  <a:extLst>
                    <a:ext uri="{9D8B030D-6E8A-4147-A177-3AD203B41FA5}">
                      <a16:colId xmlns:a16="http://schemas.microsoft.com/office/drawing/2014/main" val="911462567"/>
                    </a:ext>
                  </a:extLst>
                </a:gridCol>
                <a:gridCol w="1286828">
                  <a:extLst>
                    <a:ext uri="{9D8B030D-6E8A-4147-A177-3AD203B41FA5}">
                      <a16:colId xmlns:a16="http://schemas.microsoft.com/office/drawing/2014/main" val="128869925"/>
                    </a:ext>
                  </a:extLst>
                </a:gridCol>
                <a:gridCol w="1286828">
                  <a:extLst>
                    <a:ext uri="{9D8B030D-6E8A-4147-A177-3AD203B41FA5}">
                      <a16:colId xmlns:a16="http://schemas.microsoft.com/office/drawing/2014/main" val="1665989326"/>
                    </a:ext>
                  </a:extLst>
                </a:gridCol>
              </a:tblGrid>
              <a:tr h="196183">
                <a:tc rowSpan="2">
                  <a:txBody>
                    <a:bodyPr/>
                    <a:lstStyle/>
                    <a:p>
                      <a:pPr algn="ctr" fontAlgn="b"/>
                      <a:r>
                        <a:rPr lang="tr-TR" sz="1600" b="1" i="0" u="none" strike="noStrike" dirty="0">
                          <a:effectLst/>
                          <a:latin typeface="+mn-lt"/>
                        </a:rPr>
                        <a:t>Yıl</a:t>
                      </a:r>
                    </a:p>
                  </a:txBody>
                  <a:tcPr marL="9525" marR="9525" marT="9525" marB="0" anchor="b"/>
                </a:tc>
                <a:tc gridSpan="5">
                  <a:txBody>
                    <a:bodyPr/>
                    <a:lstStyle/>
                    <a:p>
                      <a:pPr algn="ctr" fontAlgn="b"/>
                      <a:r>
                        <a:rPr lang="tr-TR" sz="1600" b="1" i="0" u="none" strike="noStrike" dirty="0" err="1">
                          <a:effectLst/>
                          <a:latin typeface="+mn-lt"/>
                        </a:rPr>
                        <a:t>NüfusDilimleri</a:t>
                      </a:r>
                      <a:r>
                        <a:rPr lang="tr-TR" sz="1600" b="1" i="0" u="none" strike="noStrike" dirty="0">
                          <a:effectLst/>
                          <a:latin typeface="+mn-lt"/>
                        </a:rPr>
                        <a:t> </a:t>
                      </a:r>
                    </a:p>
                  </a:txBody>
                  <a:tcPr marL="9525" marR="9525" marT="9525" marB="0" anchor="b"/>
                </a:tc>
                <a:tc hMerge="1">
                  <a:txBody>
                    <a:bodyPr/>
                    <a:lstStyle/>
                    <a:p>
                      <a:pPr algn="ctr" fontAlgn="b"/>
                      <a:endParaRPr lang="tr-TR" sz="1200" b="0" i="0" u="none" strike="noStrike" dirty="0">
                        <a:effectLst/>
                        <a:latin typeface="Arial" panose="020B0604020202020204" pitchFamily="34" charset="0"/>
                      </a:endParaRPr>
                    </a:p>
                  </a:txBody>
                  <a:tcPr marL="9525" marR="9525" marT="9525" marB="0" anchor="b"/>
                </a:tc>
                <a:tc hMerge="1">
                  <a:txBody>
                    <a:bodyPr/>
                    <a:lstStyle/>
                    <a:p>
                      <a:pPr algn="ctr" fontAlgn="b"/>
                      <a:endParaRPr lang="tr-TR" sz="1200" b="0" i="0" u="none" strike="noStrike" dirty="0">
                        <a:effectLst/>
                        <a:latin typeface="Arial" panose="020B0604020202020204" pitchFamily="34" charset="0"/>
                      </a:endParaRPr>
                    </a:p>
                  </a:txBody>
                  <a:tcPr marL="9525" marR="9525" marT="9525" marB="0" anchor="b"/>
                </a:tc>
                <a:tc hMerge="1">
                  <a:txBody>
                    <a:bodyPr/>
                    <a:lstStyle/>
                    <a:p>
                      <a:pPr algn="ctr" fontAlgn="b"/>
                      <a:endParaRPr lang="tr-TR" sz="1200" b="0" i="0" u="none" strike="noStrike" dirty="0">
                        <a:effectLst/>
                        <a:latin typeface="Arial" panose="020B0604020202020204" pitchFamily="34" charset="0"/>
                      </a:endParaRPr>
                    </a:p>
                  </a:txBody>
                  <a:tcPr marL="9525" marR="9525" marT="9525" marB="0" anchor="b"/>
                </a:tc>
                <a:tc hMerge="1">
                  <a:txBody>
                    <a:bodyPr/>
                    <a:lstStyle/>
                    <a:p>
                      <a:pPr algn="ctr" fontAlgn="b"/>
                      <a:endParaRPr lang="tr-TR" sz="1200" b="0" i="0" u="none" strike="noStrike" dirty="0">
                        <a:effectLst/>
                        <a:latin typeface="Arial" panose="020B0604020202020204" pitchFamily="34" charset="0"/>
                      </a:endParaRPr>
                    </a:p>
                  </a:txBody>
                  <a:tcPr marL="9525" marR="9525" marT="9525" marB="0" anchor="b"/>
                </a:tc>
                <a:tc rowSpan="2">
                  <a:txBody>
                    <a:bodyPr/>
                    <a:lstStyle/>
                    <a:p>
                      <a:pPr algn="ctr"/>
                      <a:r>
                        <a:rPr lang="tr-TR" sz="1600" dirty="0">
                          <a:latin typeface="+mn-lt"/>
                        </a:rPr>
                        <a:t>Gini Katsayısı</a:t>
                      </a:r>
                    </a:p>
                  </a:txBody>
                  <a:tcPr/>
                </a:tc>
                <a:tc rowSpan="2">
                  <a:txBody>
                    <a:bodyPr/>
                    <a:lstStyle/>
                    <a:p>
                      <a:pPr algn="ctr"/>
                      <a:r>
                        <a:rPr lang="tr-TR" sz="1600" dirty="0">
                          <a:latin typeface="+mn-lt"/>
                        </a:rPr>
                        <a:t>P80/P20 Oranı</a:t>
                      </a:r>
                    </a:p>
                  </a:txBody>
                  <a:tcPr/>
                </a:tc>
                <a:extLst>
                  <a:ext uri="{0D108BD9-81ED-4DB2-BD59-A6C34878D82A}">
                    <a16:rowId xmlns:a16="http://schemas.microsoft.com/office/drawing/2014/main" val="2846533979"/>
                  </a:ext>
                </a:extLst>
              </a:tr>
              <a:tr h="382655">
                <a:tc vMerge="1">
                  <a:txBody>
                    <a:bodyPr/>
                    <a:lstStyle/>
                    <a:p>
                      <a:pPr algn="ctr" fontAlgn="b"/>
                      <a:endParaRPr lang="tr-TR" sz="1200" b="0" i="0" u="none" strike="noStrike" dirty="0">
                        <a:effectLst/>
                        <a:latin typeface="Arial" panose="020B0604020202020204" pitchFamily="34" charset="0"/>
                      </a:endParaRPr>
                    </a:p>
                  </a:txBody>
                  <a:tcPr marL="9525" marR="9525" marT="9525" marB="0" anchor="b"/>
                </a:tc>
                <a:tc>
                  <a:txBody>
                    <a:bodyPr/>
                    <a:lstStyle/>
                    <a:p>
                      <a:pPr algn="ctr" fontAlgn="b"/>
                      <a:r>
                        <a:rPr lang="tr-TR" sz="1600" b="0" i="0" u="none" strike="noStrike" dirty="0">
                          <a:effectLst/>
                          <a:latin typeface="+mn-lt"/>
                        </a:rPr>
                        <a:t>İlk (%20) En yoksul</a:t>
                      </a:r>
                    </a:p>
                  </a:txBody>
                  <a:tcPr marL="9525" marR="9525" marT="9525" marB="0" anchor="b"/>
                </a:tc>
                <a:tc>
                  <a:txBody>
                    <a:bodyPr/>
                    <a:lstStyle/>
                    <a:p>
                      <a:pPr algn="ctr" fontAlgn="b"/>
                      <a:r>
                        <a:rPr lang="tr-TR" sz="1600" b="0" i="0" u="none" strike="noStrike" dirty="0">
                          <a:effectLst/>
                          <a:latin typeface="+mn-lt"/>
                        </a:rPr>
                        <a:t>İkinci %20</a:t>
                      </a:r>
                    </a:p>
                  </a:txBody>
                  <a:tcPr marL="9525" marR="9525" marT="9525" marB="0" anchor="b"/>
                </a:tc>
                <a:tc>
                  <a:txBody>
                    <a:bodyPr/>
                    <a:lstStyle/>
                    <a:p>
                      <a:pPr algn="ctr" fontAlgn="b"/>
                      <a:r>
                        <a:rPr lang="tr-TR" sz="1600" b="0" i="0" u="none" strike="noStrike" dirty="0">
                          <a:effectLst/>
                          <a:latin typeface="+mn-lt"/>
                        </a:rPr>
                        <a:t>Üçüncü %20</a:t>
                      </a:r>
                    </a:p>
                  </a:txBody>
                  <a:tcPr marL="9525" marR="9525" marT="9525" marB="0" anchor="b"/>
                </a:tc>
                <a:tc>
                  <a:txBody>
                    <a:bodyPr/>
                    <a:lstStyle/>
                    <a:p>
                      <a:pPr algn="ctr" fontAlgn="b"/>
                      <a:r>
                        <a:rPr lang="tr-TR" sz="1600" b="0" i="0" u="none" strike="noStrike" dirty="0">
                          <a:effectLst/>
                          <a:latin typeface="+mn-lt"/>
                        </a:rPr>
                        <a:t>Dördüncü %20</a:t>
                      </a:r>
                    </a:p>
                  </a:txBody>
                  <a:tcPr marL="9525" marR="9525" marT="9525" marB="0" anchor="b"/>
                </a:tc>
                <a:tc>
                  <a:txBody>
                    <a:bodyPr/>
                    <a:lstStyle/>
                    <a:p>
                      <a:pPr algn="ctr" fontAlgn="b"/>
                      <a:r>
                        <a:rPr lang="tr-TR" sz="1600" b="0" i="0" u="none" strike="noStrike" dirty="0">
                          <a:effectLst/>
                          <a:latin typeface="+mn-lt"/>
                        </a:rPr>
                        <a:t>Beşinci %20 (En Zengin)</a:t>
                      </a:r>
                    </a:p>
                  </a:txBody>
                  <a:tcPr marL="9525" marR="9525" marT="9525" marB="0" anchor="b"/>
                </a:tc>
                <a:tc vMerge="1">
                  <a:txBody>
                    <a:bodyPr/>
                    <a:lstStyle/>
                    <a:p>
                      <a:pPr algn="ctr"/>
                      <a:endParaRPr lang="tr-TR" sz="1200" dirty="0"/>
                    </a:p>
                  </a:txBody>
                  <a:tcPr/>
                </a:tc>
                <a:tc vMerge="1">
                  <a:txBody>
                    <a:bodyPr/>
                    <a:lstStyle/>
                    <a:p>
                      <a:pPr algn="ctr"/>
                      <a:endParaRPr lang="tr-TR" sz="1200" dirty="0">
                        <a:latin typeface="+mn-lt"/>
                      </a:endParaRPr>
                    </a:p>
                  </a:txBody>
                  <a:tcPr/>
                </a:tc>
                <a:extLst>
                  <a:ext uri="{0D108BD9-81ED-4DB2-BD59-A6C34878D82A}">
                    <a16:rowId xmlns:a16="http://schemas.microsoft.com/office/drawing/2014/main" val="2597045347"/>
                  </a:ext>
                </a:extLst>
              </a:tr>
              <a:tr h="248501">
                <a:tc>
                  <a:txBody>
                    <a:bodyPr/>
                    <a:lstStyle/>
                    <a:p>
                      <a:pPr algn="ctr" fontAlgn="b"/>
                      <a:r>
                        <a:rPr lang="tr-TR" sz="1600" b="0" i="0" u="none" strike="noStrike" dirty="0">
                          <a:effectLst/>
                          <a:latin typeface="+mn-lt"/>
                        </a:rPr>
                        <a:t>1963</a:t>
                      </a:r>
                    </a:p>
                  </a:txBody>
                  <a:tcPr marL="9525" marR="9525" marT="9525" marB="0" anchor="b"/>
                </a:tc>
                <a:tc>
                  <a:txBody>
                    <a:bodyPr/>
                    <a:lstStyle/>
                    <a:p>
                      <a:pPr algn="ctr" fontAlgn="b"/>
                      <a:r>
                        <a:rPr lang="tr-TR" sz="1600" b="0" i="0" u="none" strike="noStrike" dirty="0">
                          <a:effectLst/>
                          <a:latin typeface="+mn-lt"/>
                        </a:rPr>
                        <a:t>4,5</a:t>
                      </a:r>
                    </a:p>
                  </a:txBody>
                  <a:tcPr marL="9525" marR="9525" marT="9525" marB="0" anchor="b"/>
                </a:tc>
                <a:tc>
                  <a:txBody>
                    <a:bodyPr/>
                    <a:lstStyle/>
                    <a:p>
                      <a:pPr algn="ctr" fontAlgn="b"/>
                      <a:r>
                        <a:rPr lang="tr-TR" sz="1600" b="0" i="0" u="none" strike="noStrike" dirty="0">
                          <a:effectLst/>
                          <a:latin typeface="+mn-lt"/>
                        </a:rPr>
                        <a:t>8,5</a:t>
                      </a:r>
                    </a:p>
                  </a:txBody>
                  <a:tcPr marL="9525" marR="9525" marT="9525" marB="0" anchor="b"/>
                </a:tc>
                <a:tc>
                  <a:txBody>
                    <a:bodyPr/>
                    <a:lstStyle/>
                    <a:p>
                      <a:pPr algn="ctr" fontAlgn="b"/>
                      <a:r>
                        <a:rPr lang="tr-TR" sz="1600" b="0" i="0" u="none" strike="noStrike" dirty="0">
                          <a:effectLst/>
                          <a:highlight>
                            <a:srgbClr val="FF0000"/>
                          </a:highlight>
                          <a:latin typeface="+mn-lt"/>
                        </a:rPr>
                        <a:t>11,5</a:t>
                      </a:r>
                    </a:p>
                  </a:txBody>
                  <a:tcPr marL="9525" marR="9525" marT="9525" marB="0" anchor="b"/>
                </a:tc>
                <a:tc>
                  <a:txBody>
                    <a:bodyPr/>
                    <a:lstStyle/>
                    <a:p>
                      <a:pPr algn="ctr" fontAlgn="b"/>
                      <a:r>
                        <a:rPr lang="tr-TR" sz="1600" b="0" i="0" u="none" strike="noStrike" dirty="0">
                          <a:effectLst/>
                          <a:highlight>
                            <a:srgbClr val="FF0000"/>
                          </a:highlight>
                          <a:latin typeface="+mn-lt"/>
                        </a:rPr>
                        <a:t>18,5</a:t>
                      </a:r>
                    </a:p>
                  </a:txBody>
                  <a:tcPr marL="9525" marR="9525" marT="9525" marB="0" anchor="b"/>
                </a:tc>
                <a:tc>
                  <a:txBody>
                    <a:bodyPr/>
                    <a:lstStyle/>
                    <a:p>
                      <a:pPr algn="ctr" fontAlgn="b"/>
                      <a:r>
                        <a:rPr lang="tr-TR" sz="1600" b="0" i="0" u="none" strike="noStrike" dirty="0">
                          <a:effectLst/>
                          <a:highlight>
                            <a:srgbClr val="00FF00"/>
                          </a:highlight>
                          <a:latin typeface="+mn-lt"/>
                        </a:rPr>
                        <a:t>57,0</a:t>
                      </a:r>
                    </a:p>
                  </a:txBody>
                  <a:tcPr marL="9525" marR="9525" marT="9525" marB="0" anchor="b"/>
                </a:tc>
                <a:tc>
                  <a:txBody>
                    <a:bodyPr/>
                    <a:lstStyle/>
                    <a:p>
                      <a:pPr algn="ctr" fontAlgn="b"/>
                      <a:r>
                        <a:rPr lang="tr-TR" sz="1600" b="0" i="0" u="none" strike="noStrike" dirty="0">
                          <a:effectLst/>
                          <a:highlight>
                            <a:srgbClr val="FF0000"/>
                          </a:highlight>
                          <a:latin typeface="+mn-lt"/>
                        </a:rPr>
                        <a:t>0,55</a:t>
                      </a:r>
                    </a:p>
                  </a:txBody>
                  <a:tcPr marL="9525" marR="9525" marT="9525" marB="0" anchor="b"/>
                </a:tc>
                <a:tc>
                  <a:txBody>
                    <a:bodyPr/>
                    <a:lstStyle/>
                    <a:p>
                      <a:pPr algn="ctr" fontAlgn="b"/>
                      <a:r>
                        <a:rPr lang="tr-TR" sz="1600" b="0" i="0" u="none" strike="noStrike" dirty="0">
                          <a:effectLst/>
                          <a:highlight>
                            <a:srgbClr val="FF0000"/>
                          </a:highlight>
                          <a:latin typeface="+mn-lt"/>
                        </a:rPr>
                        <a:t>12,7</a:t>
                      </a:r>
                    </a:p>
                  </a:txBody>
                  <a:tcPr marL="9525" marR="9525" marT="9525" marB="0" anchor="b"/>
                </a:tc>
                <a:extLst>
                  <a:ext uri="{0D108BD9-81ED-4DB2-BD59-A6C34878D82A}">
                    <a16:rowId xmlns:a16="http://schemas.microsoft.com/office/drawing/2014/main" val="1057513746"/>
                  </a:ext>
                </a:extLst>
              </a:tr>
              <a:tr h="248501">
                <a:tc>
                  <a:txBody>
                    <a:bodyPr/>
                    <a:lstStyle/>
                    <a:p>
                      <a:pPr algn="ctr" fontAlgn="b"/>
                      <a:r>
                        <a:rPr lang="tr-TR" sz="1600" b="0" i="0" u="none" strike="noStrike" dirty="0">
                          <a:effectLst/>
                          <a:latin typeface="+mn-lt"/>
                        </a:rPr>
                        <a:t>1978</a:t>
                      </a:r>
                    </a:p>
                  </a:txBody>
                  <a:tcPr marL="9525" marR="9525" marT="9525" marB="0" anchor="b"/>
                </a:tc>
                <a:tc>
                  <a:txBody>
                    <a:bodyPr/>
                    <a:lstStyle/>
                    <a:p>
                      <a:pPr algn="ctr" fontAlgn="b"/>
                      <a:r>
                        <a:rPr lang="tr-TR" sz="1600" b="0" i="0" u="none" strike="noStrike" dirty="0">
                          <a:effectLst/>
                          <a:latin typeface="+mn-lt"/>
                        </a:rPr>
                        <a:t>2,9</a:t>
                      </a:r>
                    </a:p>
                  </a:txBody>
                  <a:tcPr marL="9525" marR="9525" marT="9525" marB="0" anchor="b"/>
                </a:tc>
                <a:tc>
                  <a:txBody>
                    <a:bodyPr/>
                    <a:lstStyle/>
                    <a:p>
                      <a:pPr algn="ctr" fontAlgn="b"/>
                      <a:r>
                        <a:rPr lang="tr-TR" sz="1600" b="0" i="0" u="none" strike="noStrike" dirty="0">
                          <a:effectLst/>
                          <a:latin typeface="+mn-lt"/>
                        </a:rPr>
                        <a:t>7,4</a:t>
                      </a:r>
                    </a:p>
                  </a:txBody>
                  <a:tcPr marL="9525" marR="9525" marT="9525" marB="0" anchor="b"/>
                </a:tc>
                <a:tc>
                  <a:txBody>
                    <a:bodyPr/>
                    <a:lstStyle/>
                    <a:p>
                      <a:pPr algn="ctr" fontAlgn="b"/>
                      <a:r>
                        <a:rPr lang="tr-TR" sz="1600" b="0" i="0" u="none" strike="noStrike" dirty="0">
                          <a:effectLst/>
                          <a:latin typeface="+mn-lt"/>
                        </a:rPr>
                        <a:t>13,0</a:t>
                      </a:r>
                    </a:p>
                  </a:txBody>
                  <a:tcPr marL="9525" marR="9525" marT="9525" marB="0" anchor="b"/>
                </a:tc>
                <a:tc>
                  <a:txBody>
                    <a:bodyPr/>
                    <a:lstStyle/>
                    <a:p>
                      <a:pPr algn="ctr" fontAlgn="b"/>
                      <a:r>
                        <a:rPr lang="tr-TR" sz="1600" b="0" i="0" u="none" strike="noStrike" dirty="0">
                          <a:effectLst/>
                          <a:highlight>
                            <a:srgbClr val="00FF00"/>
                          </a:highlight>
                          <a:latin typeface="+mn-lt"/>
                        </a:rPr>
                        <a:t>22,1</a:t>
                      </a:r>
                    </a:p>
                  </a:txBody>
                  <a:tcPr marL="9525" marR="9525" marT="9525" marB="0" anchor="b"/>
                </a:tc>
                <a:tc>
                  <a:txBody>
                    <a:bodyPr/>
                    <a:lstStyle/>
                    <a:p>
                      <a:pPr algn="ctr" fontAlgn="b"/>
                      <a:r>
                        <a:rPr lang="tr-TR" sz="1600" b="0" i="0" u="none" strike="noStrike" dirty="0">
                          <a:effectLst/>
                          <a:latin typeface="+mn-lt"/>
                        </a:rPr>
                        <a:t>54,7</a:t>
                      </a:r>
                    </a:p>
                  </a:txBody>
                  <a:tcPr marL="9525" marR="9525" marT="9525" marB="0" anchor="b"/>
                </a:tc>
                <a:tc>
                  <a:txBody>
                    <a:bodyPr/>
                    <a:lstStyle/>
                    <a:p>
                      <a:pPr algn="ctr" fontAlgn="b"/>
                      <a:r>
                        <a:rPr lang="tr-TR" sz="1600" b="0" i="0" u="none" strike="noStrike" dirty="0">
                          <a:effectLst/>
                          <a:latin typeface="+mn-lt"/>
                        </a:rPr>
                        <a:t>0,51</a:t>
                      </a:r>
                    </a:p>
                  </a:txBody>
                  <a:tcPr marL="9525" marR="9525" marT="9525" marB="0" anchor="b"/>
                </a:tc>
                <a:tc>
                  <a:txBody>
                    <a:bodyPr/>
                    <a:lstStyle/>
                    <a:p>
                      <a:pPr algn="ctr" fontAlgn="b"/>
                      <a:r>
                        <a:rPr lang="tr-TR" sz="1600" b="0" i="0" u="none" strike="noStrike" dirty="0">
                          <a:effectLst/>
                          <a:latin typeface="+mn-lt"/>
                        </a:rPr>
                        <a:t>18,9</a:t>
                      </a:r>
                    </a:p>
                  </a:txBody>
                  <a:tcPr marL="9525" marR="9525" marT="9525" marB="0" anchor="b"/>
                </a:tc>
                <a:extLst>
                  <a:ext uri="{0D108BD9-81ED-4DB2-BD59-A6C34878D82A}">
                    <a16:rowId xmlns:a16="http://schemas.microsoft.com/office/drawing/2014/main" val="2789944613"/>
                  </a:ext>
                </a:extLst>
              </a:tr>
              <a:tr h="248501">
                <a:tc>
                  <a:txBody>
                    <a:bodyPr/>
                    <a:lstStyle/>
                    <a:p>
                      <a:pPr algn="ctr" fontAlgn="b"/>
                      <a:r>
                        <a:rPr lang="tr-TR" sz="1600" b="0" i="0" u="none" strike="noStrike" dirty="0">
                          <a:effectLst/>
                          <a:latin typeface="+mn-lt"/>
                        </a:rPr>
                        <a:t>1983</a:t>
                      </a:r>
                    </a:p>
                  </a:txBody>
                  <a:tcPr marL="9525" marR="9525" marT="9525" marB="0" anchor="b"/>
                </a:tc>
                <a:tc>
                  <a:txBody>
                    <a:bodyPr/>
                    <a:lstStyle/>
                    <a:p>
                      <a:pPr algn="ctr" fontAlgn="b"/>
                      <a:r>
                        <a:rPr lang="tr-TR" sz="1600" b="0" i="0" u="none" strike="noStrike" dirty="0">
                          <a:effectLst/>
                          <a:highlight>
                            <a:srgbClr val="FF0000"/>
                          </a:highlight>
                          <a:latin typeface="+mn-lt"/>
                        </a:rPr>
                        <a:t>2,7</a:t>
                      </a:r>
                    </a:p>
                  </a:txBody>
                  <a:tcPr marL="9525" marR="9525" marT="9525" marB="0" anchor="b"/>
                </a:tc>
                <a:tc>
                  <a:txBody>
                    <a:bodyPr/>
                    <a:lstStyle/>
                    <a:p>
                      <a:pPr algn="ctr" fontAlgn="b"/>
                      <a:r>
                        <a:rPr lang="tr-TR" sz="1600" b="0" i="0" u="none" strike="noStrike" dirty="0">
                          <a:effectLst/>
                          <a:highlight>
                            <a:srgbClr val="FF0000"/>
                          </a:highlight>
                          <a:latin typeface="+mn-lt"/>
                        </a:rPr>
                        <a:t>7</a:t>
                      </a:r>
                    </a:p>
                  </a:txBody>
                  <a:tcPr marL="9525" marR="9525" marT="9525" marB="0" anchor="b"/>
                </a:tc>
                <a:tc>
                  <a:txBody>
                    <a:bodyPr/>
                    <a:lstStyle/>
                    <a:p>
                      <a:pPr algn="ctr" fontAlgn="b"/>
                      <a:r>
                        <a:rPr lang="tr-TR" sz="1600" b="0" i="0" u="none" strike="noStrike" dirty="0">
                          <a:effectLst/>
                          <a:latin typeface="+mn-lt"/>
                        </a:rPr>
                        <a:t>12,6</a:t>
                      </a:r>
                    </a:p>
                  </a:txBody>
                  <a:tcPr marL="9525" marR="9525" marT="9525" marB="0" anchor="b"/>
                </a:tc>
                <a:tc>
                  <a:txBody>
                    <a:bodyPr/>
                    <a:lstStyle/>
                    <a:p>
                      <a:pPr algn="ctr" fontAlgn="b"/>
                      <a:r>
                        <a:rPr lang="tr-TR" sz="1600" b="0" i="0" u="none" strike="noStrike" dirty="0">
                          <a:effectLst/>
                          <a:latin typeface="+mn-lt"/>
                        </a:rPr>
                        <a:t>21,9</a:t>
                      </a:r>
                    </a:p>
                  </a:txBody>
                  <a:tcPr marL="9525" marR="9525" marT="9525" marB="0" anchor="b"/>
                </a:tc>
                <a:tc>
                  <a:txBody>
                    <a:bodyPr/>
                    <a:lstStyle/>
                    <a:p>
                      <a:pPr algn="ctr" fontAlgn="b"/>
                      <a:r>
                        <a:rPr lang="tr-TR" sz="1600" b="0" i="0" u="none" strike="noStrike" dirty="0">
                          <a:effectLst/>
                          <a:latin typeface="+mn-lt"/>
                        </a:rPr>
                        <a:t>55,8</a:t>
                      </a:r>
                    </a:p>
                  </a:txBody>
                  <a:tcPr marL="9525" marR="9525" marT="9525" marB="0" anchor="b"/>
                </a:tc>
                <a:tc>
                  <a:txBody>
                    <a:bodyPr/>
                    <a:lstStyle/>
                    <a:p>
                      <a:pPr algn="ctr" fontAlgn="b"/>
                      <a:r>
                        <a:rPr lang="tr-TR" sz="1600" b="0" i="0" u="none" strike="noStrike" dirty="0">
                          <a:effectLst/>
                          <a:latin typeface="+mn-lt"/>
                        </a:rPr>
                        <a:t>0,49</a:t>
                      </a:r>
                    </a:p>
                  </a:txBody>
                  <a:tcPr marL="9525" marR="9525" marT="9525" marB="0" anchor="b"/>
                </a:tc>
                <a:tc>
                  <a:txBody>
                    <a:bodyPr/>
                    <a:lstStyle/>
                    <a:p>
                      <a:pPr algn="ctr" fontAlgn="b"/>
                      <a:r>
                        <a:rPr lang="tr-TR" sz="1600" b="0" i="0" u="none" strike="noStrike" dirty="0">
                          <a:effectLst/>
                          <a:latin typeface="+mn-lt"/>
                        </a:rPr>
                        <a:t>11,2 </a:t>
                      </a:r>
                    </a:p>
                  </a:txBody>
                  <a:tcPr marL="9525" marR="9525" marT="9525" marB="0" anchor="b"/>
                </a:tc>
                <a:extLst>
                  <a:ext uri="{0D108BD9-81ED-4DB2-BD59-A6C34878D82A}">
                    <a16:rowId xmlns:a16="http://schemas.microsoft.com/office/drawing/2014/main" val="2843840359"/>
                  </a:ext>
                </a:extLst>
              </a:tr>
              <a:tr h="248501">
                <a:tc>
                  <a:txBody>
                    <a:bodyPr/>
                    <a:lstStyle/>
                    <a:p>
                      <a:pPr algn="ctr" fontAlgn="b"/>
                      <a:r>
                        <a:rPr lang="tr-TR" sz="1600" b="0" i="0" u="none" strike="noStrike" dirty="0">
                          <a:effectLst/>
                          <a:latin typeface="+mn-lt"/>
                        </a:rPr>
                        <a:t>1987</a:t>
                      </a:r>
                    </a:p>
                  </a:txBody>
                  <a:tcPr marL="9525" marR="9525" marT="9525" marB="0" anchor="b"/>
                </a:tc>
                <a:tc>
                  <a:txBody>
                    <a:bodyPr/>
                    <a:lstStyle/>
                    <a:p>
                      <a:pPr algn="ctr" fontAlgn="b"/>
                      <a:r>
                        <a:rPr lang="tr-TR" sz="1600" b="0" i="0" u="none" strike="noStrike" dirty="0">
                          <a:effectLst/>
                          <a:latin typeface="+mn-lt"/>
                        </a:rPr>
                        <a:t>5,24</a:t>
                      </a:r>
                    </a:p>
                  </a:txBody>
                  <a:tcPr marL="9525" marR="9525" marT="9525" marB="0" anchor="b"/>
                </a:tc>
                <a:tc>
                  <a:txBody>
                    <a:bodyPr/>
                    <a:lstStyle/>
                    <a:p>
                      <a:pPr algn="ctr" fontAlgn="b"/>
                      <a:r>
                        <a:rPr lang="tr-TR" sz="1600" b="0" i="0" u="none" strike="noStrike" dirty="0">
                          <a:effectLst/>
                          <a:latin typeface="+mn-lt"/>
                        </a:rPr>
                        <a:t>9,61</a:t>
                      </a:r>
                    </a:p>
                  </a:txBody>
                  <a:tcPr marL="9525" marR="9525" marT="9525" marB="0" anchor="b"/>
                </a:tc>
                <a:tc>
                  <a:txBody>
                    <a:bodyPr/>
                    <a:lstStyle/>
                    <a:p>
                      <a:pPr algn="ctr" fontAlgn="b"/>
                      <a:r>
                        <a:rPr lang="tr-TR" sz="1600" b="0" i="0" u="none" strike="noStrike" dirty="0">
                          <a:effectLst/>
                          <a:latin typeface="+mn-lt"/>
                        </a:rPr>
                        <a:t>14,06</a:t>
                      </a:r>
                    </a:p>
                  </a:txBody>
                  <a:tcPr marL="9525" marR="9525" marT="9525" marB="0" anchor="b"/>
                </a:tc>
                <a:tc>
                  <a:txBody>
                    <a:bodyPr/>
                    <a:lstStyle/>
                    <a:p>
                      <a:pPr algn="ctr" fontAlgn="b"/>
                      <a:r>
                        <a:rPr lang="tr-TR" sz="1600" b="0" i="0" u="none" strike="noStrike" dirty="0">
                          <a:effectLst/>
                          <a:latin typeface="+mn-lt"/>
                        </a:rPr>
                        <a:t>21,15</a:t>
                      </a:r>
                    </a:p>
                  </a:txBody>
                  <a:tcPr marL="9525" marR="9525" marT="9525" marB="0" anchor="b"/>
                </a:tc>
                <a:tc>
                  <a:txBody>
                    <a:bodyPr/>
                    <a:lstStyle/>
                    <a:p>
                      <a:pPr algn="ctr" fontAlgn="b"/>
                      <a:r>
                        <a:rPr lang="tr-TR" sz="1600" b="0" i="0" u="none" strike="noStrike" dirty="0">
                          <a:effectLst/>
                          <a:latin typeface="+mn-lt"/>
                        </a:rPr>
                        <a:t>49,94</a:t>
                      </a:r>
                    </a:p>
                  </a:txBody>
                  <a:tcPr marL="9525" marR="9525" marT="9525" marB="0" anchor="b"/>
                </a:tc>
                <a:tc>
                  <a:txBody>
                    <a:bodyPr/>
                    <a:lstStyle/>
                    <a:p>
                      <a:pPr algn="ctr" fontAlgn="b"/>
                      <a:r>
                        <a:rPr lang="tr-TR" sz="1600" b="0" i="0" u="none" strike="noStrike" dirty="0">
                          <a:effectLst/>
                          <a:latin typeface="+mn-lt"/>
                        </a:rPr>
                        <a:t>0,43</a:t>
                      </a:r>
                    </a:p>
                  </a:txBody>
                  <a:tcPr marL="9525" marR="9525" marT="9525" marB="0" anchor="b"/>
                </a:tc>
                <a:tc>
                  <a:txBody>
                    <a:bodyPr/>
                    <a:lstStyle/>
                    <a:p>
                      <a:pPr algn="ctr" fontAlgn="b"/>
                      <a:r>
                        <a:rPr lang="tr-TR" sz="1600" b="0" i="0" u="none" strike="noStrike" dirty="0">
                          <a:effectLst/>
                          <a:latin typeface="+mn-lt"/>
                        </a:rPr>
                        <a:t>9,6</a:t>
                      </a:r>
                    </a:p>
                  </a:txBody>
                  <a:tcPr marL="9525" marR="9525" marT="9525" marB="0" anchor="b"/>
                </a:tc>
                <a:extLst>
                  <a:ext uri="{0D108BD9-81ED-4DB2-BD59-A6C34878D82A}">
                    <a16:rowId xmlns:a16="http://schemas.microsoft.com/office/drawing/2014/main" val="3790910751"/>
                  </a:ext>
                </a:extLst>
              </a:tr>
              <a:tr h="248501">
                <a:tc>
                  <a:txBody>
                    <a:bodyPr/>
                    <a:lstStyle/>
                    <a:p>
                      <a:pPr algn="ctr" fontAlgn="b"/>
                      <a:r>
                        <a:rPr lang="tr-TR" sz="1600" b="0" i="0" u="none" strike="noStrike" dirty="0">
                          <a:effectLst/>
                          <a:latin typeface="+mn-lt"/>
                        </a:rPr>
                        <a:t>1994</a:t>
                      </a:r>
                    </a:p>
                  </a:txBody>
                  <a:tcPr marL="9525" marR="9525" marT="9525" marB="0" anchor="b"/>
                </a:tc>
                <a:tc>
                  <a:txBody>
                    <a:bodyPr/>
                    <a:lstStyle/>
                    <a:p>
                      <a:pPr algn="ctr" fontAlgn="b"/>
                      <a:r>
                        <a:rPr lang="tr-TR" sz="1600" b="0" i="0" u="none" strike="noStrike" dirty="0">
                          <a:effectLst/>
                          <a:latin typeface="+mn-lt"/>
                        </a:rPr>
                        <a:t>4,86</a:t>
                      </a:r>
                    </a:p>
                  </a:txBody>
                  <a:tcPr marL="9525" marR="9525" marT="9525" marB="0" anchor="b"/>
                </a:tc>
                <a:tc>
                  <a:txBody>
                    <a:bodyPr/>
                    <a:lstStyle/>
                    <a:p>
                      <a:pPr algn="ctr" fontAlgn="b"/>
                      <a:r>
                        <a:rPr lang="tr-TR" sz="1600" b="0" i="0" u="none" strike="noStrike" dirty="0">
                          <a:effectLst/>
                          <a:latin typeface="+mn-lt"/>
                        </a:rPr>
                        <a:t>8,63</a:t>
                      </a:r>
                    </a:p>
                  </a:txBody>
                  <a:tcPr marL="9525" marR="9525" marT="9525" marB="0" anchor="b"/>
                </a:tc>
                <a:tc>
                  <a:txBody>
                    <a:bodyPr/>
                    <a:lstStyle/>
                    <a:p>
                      <a:pPr algn="ctr" fontAlgn="b"/>
                      <a:r>
                        <a:rPr lang="tr-TR" sz="1600" b="0" i="0" u="none" strike="noStrike" dirty="0">
                          <a:effectLst/>
                          <a:latin typeface="+mn-lt"/>
                        </a:rPr>
                        <a:t>12,61</a:t>
                      </a:r>
                    </a:p>
                  </a:txBody>
                  <a:tcPr marL="9525" marR="9525" marT="9525" marB="0" anchor="b"/>
                </a:tc>
                <a:tc>
                  <a:txBody>
                    <a:bodyPr/>
                    <a:lstStyle/>
                    <a:p>
                      <a:pPr algn="ctr" fontAlgn="b"/>
                      <a:r>
                        <a:rPr lang="tr-TR" sz="1600" b="0" i="0" u="none" strike="noStrike" dirty="0">
                          <a:effectLst/>
                          <a:latin typeface="+mn-lt"/>
                        </a:rPr>
                        <a:t>19,03</a:t>
                      </a:r>
                    </a:p>
                  </a:txBody>
                  <a:tcPr marL="9525" marR="9525" marT="9525" marB="0" anchor="b"/>
                </a:tc>
                <a:tc>
                  <a:txBody>
                    <a:bodyPr/>
                    <a:lstStyle/>
                    <a:p>
                      <a:pPr algn="ctr" fontAlgn="b"/>
                      <a:r>
                        <a:rPr lang="tr-TR" sz="1600" b="0" i="0" u="none" strike="noStrike" dirty="0">
                          <a:effectLst/>
                          <a:latin typeface="+mn-lt"/>
                        </a:rPr>
                        <a:t>54,88</a:t>
                      </a:r>
                    </a:p>
                  </a:txBody>
                  <a:tcPr marL="9525" marR="9525" marT="9525" marB="0" anchor="b"/>
                </a:tc>
                <a:tc>
                  <a:txBody>
                    <a:bodyPr/>
                    <a:lstStyle/>
                    <a:p>
                      <a:pPr algn="ctr" fontAlgn="b"/>
                      <a:r>
                        <a:rPr lang="tr-TR" sz="1600" b="0" i="0" u="none" strike="noStrike" dirty="0">
                          <a:effectLst/>
                          <a:latin typeface="+mn-lt"/>
                        </a:rPr>
                        <a:t>0,49</a:t>
                      </a:r>
                    </a:p>
                  </a:txBody>
                  <a:tcPr marL="9525" marR="9525" marT="9525" marB="0" anchor="b"/>
                </a:tc>
                <a:tc>
                  <a:txBody>
                    <a:bodyPr/>
                    <a:lstStyle/>
                    <a:p>
                      <a:pPr algn="ctr" fontAlgn="b"/>
                      <a:r>
                        <a:rPr lang="tr-TR" sz="1600" b="0" i="0" u="none" strike="noStrike" dirty="0">
                          <a:effectLst/>
                          <a:latin typeface="+mn-lt"/>
                        </a:rPr>
                        <a:t>11,2</a:t>
                      </a:r>
                    </a:p>
                  </a:txBody>
                  <a:tcPr marL="9525" marR="9525" marT="9525" marB="0" anchor="b"/>
                </a:tc>
                <a:extLst>
                  <a:ext uri="{0D108BD9-81ED-4DB2-BD59-A6C34878D82A}">
                    <a16:rowId xmlns:a16="http://schemas.microsoft.com/office/drawing/2014/main" val="1845564619"/>
                  </a:ext>
                </a:extLst>
              </a:tr>
              <a:tr h="248501">
                <a:tc>
                  <a:txBody>
                    <a:bodyPr/>
                    <a:lstStyle/>
                    <a:p>
                      <a:pPr algn="ctr" fontAlgn="b"/>
                      <a:r>
                        <a:rPr lang="tr-TR" sz="1600" b="0" i="0" u="none" strike="noStrike">
                          <a:effectLst/>
                          <a:latin typeface="+mn-lt"/>
                        </a:rPr>
                        <a:t>2007</a:t>
                      </a:r>
                    </a:p>
                  </a:txBody>
                  <a:tcPr marL="9525" marR="9525" marT="9525" marB="0" anchor="b"/>
                </a:tc>
                <a:tc>
                  <a:txBody>
                    <a:bodyPr/>
                    <a:lstStyle/>
                    <a:p>
                      <a:pPr algn="ctr" fontAlgn="b"/>
                      <a:r>
                        <a:rPr lang="tr-TR" sz="1600" b="0" i="0" u="none" strike="noStrike">
                          <a:effectLst/>
                          <a:latin typeface="+mn-lt"/>
                        </a:rPr>
                        <a:t>6,38</a:t>
                      </a:r>
                    </a:p>
                  </a:txBody>
                  <a:tcPr marL="9525" marR="9525" marT="9525" marB="0" anchor="b"/>
                </a:tc>
                <a:tc>
                  <a:txBody>
                    <a:bodyPr/>
                    <a:lstStyle/>
                    <a:p>
                      <a:pPr algn="ctr" fontAlgn="b"/>
                      <a:r>
                        <a:rPr lang="tr-TR" sz="1600" b="0" i="0" u="none" strike="noStrike">
                          <a:effectLst/>
                          <a:latin typeface="+mn-lt"/>
                        </a:rPr>
                        <a:t>10,93</a:t>
                      </a:r>
                    </a:p>
                  </a:txBody>
                  <a:tcPr marL="9525" marR="9525" marT="9525" marB="0" anchor="b"/>
                </a:tc>
                <a:tc>
                  <a:txBody>
                    <a:bodyPr/>
                    <a:lstStyle/>
                    <a:p>
                      <a:pPr algn="ctr" fontAlgn="b"/>
                      <a:r>
                        <a:rPr lang="tr-TR" sz="1600" b="0" i="0" u="none" strike="noStrike">
                          <a:effectLst/>
                          <a:latin typeface="+mn-lt"/>
                        </a:rPr>
                        <a:t>15,44</a:t>
                      </a:r>
                    </a:p>
                  </a:txBody>
                  <a:tcPr marL="9525" marR="9525" marT="9525" marB="0" anchor="b"/>
                </a:tc>
                <a:tc>
                  <a:txBody>
                    <a:bodyPr/>
                    <a:lstStyle/>
                    <a:p>
                      <a:pPr algn="ctr" fontAlgn="b"/>
                      <a:r>
                        <a:rPr lang="tr-TR" sz="1600" b="0" i="0" u="none" strike="noStrike">
                          <a:effectLst/>
                          <a:latin typeface="+mn-lt"/>
                        </a:rPr>
                        <a:t>21,79</a:t>
                      </a:r>
                    </a:p>
                  </a:txBody>
                  <a:tcPr marL="9525" marR="9525" marT="9525" marB="0" anchor="b"/>
                </a:tc>
                <a:tc>
                  <a:txBody>
                    <a:bodyPr/>
                    <a:lstStyle/>
                    <a:p>
                      <a:pPr algn="ctr" fontAlgn="b"/>
                      <a:r>
                        <a:rPr lang="tr-TR" sz="1600" b="0" i="0" u="none" strike="noStrike">
                          <a:effectLst/>
                          <a:latin typeface="+mn-lt"/>
                        </a:rPr>
                        <a:t>45,46</a:t>
                      </a:r>
                    </a:p>
                  </a:txBody>
                  <a:tcPr marL="9525" marR="9525" marT="9525" marB="0" anchor="b"/>
                </a:tc>
                <a:tc>
                  <a:txBody>
                    <a:bodyPr/>
                    <a:lstStyle/>
                    <a:p>
                      <a:pPr algn="ctr" fontAlgn="b"/>
                      <a:r>
                        <a:rPr lang="tr-TR" sz="1600" b="0" i="0" u="none" strike="noStrike" dirty="0">
                          <a:effectLst/>
                          <a:latin typeface="+mn-lt"/>
                        </a:rPr>
                        <a:t>0,406</a:t>
                      </a:r>
                    </a:p>
                  </a:txBody>
                  <a:tcPr marL="9525" marR="9525" marT="9525" marB="0" anchor="b"/>
                </a:tc>
                <a:tc>
                  <a:txBody>
                    <a:bodyPr/>
                    <a:lstStyle/>
                    <a:p>
                      <a:pPr algn="ctr" fontAlgn="b"/>
                      <a:r>
                        <a:rPr lang="tr-TR" sz="1600" b="0" i="0" u="none" strike="noStrike" dirty="0">
                          <a:effectLst/>
                          <a:latin typeface="+mn-lt"/>
                        </a:rPr>
                        <a:t>8,067</a:t>
                      </a:r>
                    </a:p>
                  </a:txBody>
                  <a:tcPr marL="9525" marR="9525" marT="9525" marB="0" anchor="b"/>
                </a:tc>
                <a:extLst>
                  <a:ext uri="{0D108BD9-81ED-4DB2-BD59-A6C34878D82A}">
                    <a16:rowId xmlns:a16="http://schemas.microsoft.com/office/drawing/2014/main" val="2532946146"/>
                  </a:ext>
                </a:extLst>
              </a:tr>
              <a:tr h="248501">
                <a:tc>
                  <a:txBody>
                    <a:bodyPr/>
                    <a:lstStyle/>
                    <a:p>
                      <a:pPr algn="ctr" fontAlgn="b"/>
                      <a:r>
                        <a:rPr lang="tr-TR" sz="1600" b="0" i="0" u="none" strike="noStrike">
                          <a:effectLst/>
                          <a:latin typeface="+mn-lt"/>
                        </a:rPr>
                        <a:t>2009</a:t>
                      </a:r>
                    </a:p>
                  </a:txBody>
                  <a:tcPr marL="9525" marR="9525" marT="9525" marB="0" anchor="b"/>
                </a:tc>
                <a:tc>
                  <a:txBody>
                    <a:bodyPr/>
                    <a:lstStyle/>
                    <a:p>
                      <a:pPr algn="ctr" fontAlgn="b"/>
                      <a:r>
                        <a:rPr lang="tr-TR" sz="1600" b="0" i="0" u="none" strike="noStrike">
                          <a:effectLst/>
                          <a:latin typeface="+mn-lt"/>
                        </a:rPr>
                        <a:t>6,18</a:t>
                      </a:r>
                    </a:p>
                  </a:txBody>
                  <a:tcPr marL="9525" marR="9525" marT="9525" marB="0" anchor="b"/>
                </a:tc>
                <a:tc>
                  <a:txBody>
                    <a:bodyPr/>
                    <a:lstStyle/>
                    <a:p>
                      <a:pPr algn="ctr" fontAlgn="b"/>
                      <a:r>
                        <a:rPr lang="tr-TR" sz="1600" b="0" i="0" u="none" strike="noStrike">
                          <a:effectLst/>
                          <a:latin typeface="+mn-lt"/>
                        </a:rPr>
                        <a:t>10,72</a:t>
                      </a:r>
                    </a:p>
                  </a:txBody>
                  <a:tcPr marL="9525" marR="9525" marT="9525" marB="0" anchor="b"/>
                </a:tc>
                <a:tc>
                  <a:txBody>
                    <a:bodyPr/>
                    <a:lstStyle/>
                    <a:p>
                      <a:pPr algn="ctr" fontAlgn="b"/>
                      <a:r>
                        <a:rPr lang="tr-TR" sz="1600" b="0" i="0" u="none" strike="noStrike">
                          <a:effectLst/>
                          <a:latin typeface="+mn-lt"/>
                        </a:rPr>
                        <a:t>15,26</a:t>
                      </a:r>
                    </a:p>
                  </a:txBody>
                  <a:tcPr marL="9525" marR="9525" marT="9525" marB="0" anchor="b"/>
                </a:tc>
                <a:tc>
                  <a:txBody>
                    <a:bodyPr/>
                    <a:lstStyle/>
                    <a:p>
                      <a:pPr algn="ctr" fontAlgn="b"/>
                      <a:r>
                        <a:rPr lang="tr-TR" sz="1600" b="0" i="0" u="none" strike="noStrike">
                          <a:effectLst/>
                          <a:latin typeface="+mn-lt"/>
                        </a:rPr>
                        <a:t>21,85</a:t>
                      </a:r>
                    </a:p>
                  </a:txBody>
                  <a:tcPr marL="9525" marR="9525" marT="9525" marB="0" anchor="b"/>
                </a:tc>
                <a:tc>
                  <a:txBody>
                    <a:bodyPr/>
                    <a:lstStyle/>
                    <a:p>
                      <a:pPr algn="ctr" fontAlgn="b"/>
                      <a:r>
                        <a:rPr lang="tr-TR" sz="1600" b="0" i="0" u="none" strike="noStrike">
                          <a:effectLst/>
                          <a:latin typeface="+mn-lt"/>
                        </a:rPr>
                        <a:t>46</a:t>
                      </a:r>
                    </a:p>
                  </a:txBody>
                  <a:tcPr marL="9525" marR="9525" marT="9525" marB="0" anchor="b"/>
                </a:tc>
                <a:tc>
                  <a:txBody>
                    <a:bodyPr/>
                    <a:lstStyle/>
                    <a:p>
                      <a:pPr algn="ctr" fontAlgn="b"/>
                      <a:r>
                        <a:rPr lang="tr-TR" sz="1600" b="0" i="0" u="none" strike="noStrike" dirty="0">
                          <a:effectLst/>
                          <a:latin typeface="+mn-lt"/>
                        </a:rPr>
                        <a:t>0,415</a:t>
                      </a:r>
                    </a:p>
                  </a:txBody>
                  <a:tcPr marL="9525" marR="9525" marT="9525" marB="0" anchor="b"/>
                </a:tc>
                <a:tc>
                  <a:txBody>
                    <a:bodyPr/>
                    <a:lstStyle/>
                    <a:p>
                      <a:pPr algn="ctr" fontAlgn="b"/>
                      <a:r>
                        <a:rPr lang="tr-TR" sz="1600" b="0" i="0" u="none" strike="noStrike" dirty="0">
                          <a:effectLst/>
                          <a:latin typeface="+mn-lt"/>
                        </a:rPr>
                        <a:t>8,548</a:t>
                      </a:r>
                    </a:p>
                  </a:txBody>
                  <a:tcPr marL="9525" marR="9525" marT="9525" marB="0" anchor="b"/>
                </a:tc>
                <a:extLst>
                  <a:ext uri="{0D108BD9-81ED-4DB2-BD59-A6C34878D82A}">
                    <a16:rowId xmlns:a16="http://schemas.microsoft.com/office/drawing/2014/main" val="3678284836"/>
                  </a:ext>
                </a:extLst>
              </a:tr>
              <a:tr h="248501">
                <a:tc>
                  <a:txBody>
                    <a:bodyPr/>
                    <a:lstStyle/>
                    <a:p>
                      <a:pPr algn="ctr" fontAlgn="b"/>
                      <a:r>
                        <a:rPr lang="tr-TR" sz="1600" b="0" i="0" u="none" strike="noStrike">
                          <a:effectLst/>
                          <a:latin typeface="+mn-lt"/>
                        </a:rPr>
                        <a:t>2012</a:t>
                      </a:r>
                    </a:p>
                  </a:txBody>
                  <a:tcPr marL="9525" marR="9525" marT="9525" marB="0" anchor="b"/>
                </a:tc>
                <a:tc>
                  <a:txBody>
                    <a:bodyPr/>
                    <a:lstStyle/>
                    <a:p>
                      <a:pPr algn="ctr" fontAlgn="b"/>
                      <a:r>
                        <a:rPr lang="tr-TR" sz="1600" b="0" i="0" u="none" strike="noStrike">
                          <a:effectLst/>
                          <a:latin typeface="+mn-lt"/>
                        </a:rPr>
                        <a:t>6,5</a:t>
                      </a:r>
                    </a:p>
                  </a:txBody>
                  <a:tcPr marL="9525" marR="9525" marT="9525" marB="0" anchor="b"/>
                </a:tc>
                <a:tc>
                  <a:txBody>
                    <a:bodyPr/>
                    <a:lstStyle/>
                    <a:p>
                      <a:pPr algn="ctr" fontAlgn="b"/>
                      <a:r>
                        <a:rPr lang="tr-TR" sz="1600" b="0" i="0" u="none" strike="noStrike" dirty="0">
                          <a:effectLst/>
                          <a:highlight>
                            <a:srgbClr val="00FF00"/>
                          </a:highlight>
                          <a:latin typeface="+mn-lt"/>
                        </a:rPr>
                        <a:t>11</a:t>
                      </a:r>
                    </a:p>
                  </a:txBody>
                  <a:tcPr marL="9525" marR="9525" marT="9525" marB="0" anchor="b"/>
                </a:tc>
                <a:tc>
                  <a:txBody>
                    <a:bodyPr/>
                    <a:lstStyle/>
                    <a:p>
                      <a:pPr algn="ctr" fontAlgn="b"/>
                      <a:r>
                        <a:rPr lang="tr-TR" sz="1600" b="0" i="0" u="none" strike="noStrike">
                          <a:effectLst/>
                          <a:latin typeface="+mn-lt"/>
                        </a:rPr>
                        <a:t>15,6</a:t>
                      </a:r>
                    </a:p>
                  </a:txBody>
                  <a:tcPr marL="9525" marR="9525" marT="9525" marB="0" anchor="b"/>
                </a:tc>
                <a:tc>
                  <a:txBody>
                    <a:bodyPr/>
                    <a:lstStyle/>
                    <a:p>
                      <a:pPr algn="ctr" fontAlgn="b"/>
                      <a:r>
                        <a:rPr lang="tr-TR" sz="1600" b="0" i="0" u="none" strike="noStrike" dirty="0">
                          <a:effectLst/>
                          <a:latin typeface="+mn-lt"/>
                        </a:rPr>
                        <a:t>22</a:t>
                      </a:r>
                    </a:p>
                  </a:txBody>
                  <a:tcPr marL="9525" marR="9525" marT="9525" marB="0" anchor="b"/>
                </a:tc>
                <a:tc>
                  <a:txBody>
                    <a:bodyPr/>
                    <a:lstStyle/>
                    <a:p>
                      <a:pPr algn="ctr" fontAlgn="b"/>
                      <a:r>
                        <a:rPr lang="tr-TR" sz="1600" b="0" i="0" u="none" strike="noStrike">
                          <a:effectLst/>
                          <a:latin typeface="+mn-lt"/>
                        </a:rPr>
                        <a:t>45</a:t>
                      </a:r>
                    </a:p>
                  </a:txBody>
                  <a:tcPr marL="9525" marR="9525" marT="9525" marB="0" anchor="b"/>
                </a:tc>
                <a:tc>
                  <a:txBody>
                    <a:bodyPr/>
                    <a:lstStyle/>
                    <a:p>
                      <a:pPr algn="ctr" fontAlgn="b"/>
                      <a:r>
                        <a:rPr lang="tr-TR" sz="1600" b="0" i="0" u="none" strike="noStrike" dirty="0">
                          <a:effectLst/>
                          <a:latin typeface="+mn-lt"/>
                        </a:rPr>
                        <a:t>0,402</a:t>
                      </a:r>
                    </a:p>
                  </a:txBody>
                  <a:tcPr marL="9525" marR="9525" marT="9525" marB="0" anchor="b"/>
                </a:tc>
                <a:tc>
                  <a:txBody>
                    <a:bodyPr/>
                    <a:lstStyle/>
                    <a:p>
                      <a:pPr algn="ctr" fontAlgn="b"/>
                      <a:r>
                        <a:rPr lang="tr-TR" sz="1600" b="0" i="0" u="none" strike="noStrike" dirty="0">
                          <a:effectLst/>
                          <a:latin typeface="+mn-lt"/>
                        </a:rPr>
                        <a:t>7,962</a:t>
                      </a:r>
                    </a:p>
                  </a:txBody>
                  <a:tcPr marL="9525" marR="9525" marT="9525" marB="0" anchor="b"/>
                </a:tc>
                <a:extLst>
                  <a:ext uri="{0D108BD9-81ED-4DB2-BD59-A6C34878D82A}">
                    <a16:rowId xmlns:a16="http://schemas.microsoft.com/office/drawing/2014/main" val="2869212552"/>
                  </a:ext>
                </a:extLst>
              </a:tr>
              <a:tr h="248501">
                <a:tc>
                  <a:txBody>
                    <a:bodyPr/>
                    <a:lstStyle/>
                    <a:p>
                      <a:pPr algn="ctr" fontAlgn="b"/>
                      <a:r>
                        <a:rPr lang="tr-TR" sz="1600" b="0" i="0" u="none" strike="noStrike">
                          <a:effectLst/>
                          <a:latin typeface="+mn-lt"/>
                        </a:rPr>
                        <a:t>2013</a:t>
                      </a:r>
                    </a:p>
                  </a:txBody>
                  <a:tcPr marL="9525" marR="9525" marT="9525" marB="0" anchor="b"/>
                </a:tc>
                <a:tc>
                  <a:txBody>
                    <a:bodyPr/>
                    <a:lstStyle/>
                    <a:p>
                      <a:pPr algn="ctr" fontAlgn="b"/>
                      <a:r>
                        <a:rPr lang="tr-TR" sz="1600" b="0" i="0" u="none" strike="noStrike" dirty="0">
                          <a:effectLst/>
                          <a:highlight>
                            <a:srgbClr val="00FF00"/>
                          </a:highlight>
                          <a:latin typeface="+mn-lt"/>
                        </a:rPr>
                        <a:t>6,6</a:t>
                      </a:r>
                    </a:p>
                  </a:txBody>
                  <a:tcPr marL="9525" marR="9525" marT="9525" marB="0" anchor="b"/>
                </a:tc>
                <a:tc>
                  <a:txBody>
                    <a:bodyPr/>
                    <a:lstStyle/>
                    <a:p>
                      <a:pPr algn="ctr" fontAlgn="b"/>
                      <a:r>
                        <a:rPr lang="tr-TR" sz="1600" b="0" i="0" u="none" strike="noStrike">
                          <a:effectLst/>
                          <a:latin typeface="+mn-lt"/>
                        </a:rPr>
                        <a:t>10,9</a:t>
                      </a:r>
                    </a:p>
                  </a:txBody>
                  <a:tcPr marL="9525" marR="9525" marT="9525" marB="0" anchor="b"/>
                </a:tc>
                <a:tc>
                  <a:txBody>
                    <a:bodyPr/>
                    <a:lstStyle/>
                    <a:p>
                      <a:pPr algn="ctr" fontAlgn="b"/>
                      <a:r>
                        <a:rPr lang="tr-TR" sz="1600" b="0" i="0" u="none" strike="noStrike">
                          <a:effectLst/>
                          <a:latin typeface="+mn-lt"/>
                        </a:rPr>
                        <a:t>15,4</a:t>
                      </a:r>
                    </a:p>
                  </a:txBody>
                  <a:tcPr marL="9525" marR="9525" marT="9525" marB="0" anchor="b"/>
                </a:tc>
                <a:tc>
                  <a:txBody>
                    <a:bodyPr/>
                    <a:lstStyle/>
                    <a:p>
                      <a:pPr algn="ctr" fontAlgn="b"/>
                      <a:r>
                        <a:rPr lang="tr-TR" sz="1600" b="0" i="0" u="none" strike="noStrike">
                          <a:effectLst/>
                          <a:latin typeface="+mn-lt"/>
                        </a:rPr>
                        <a:t>21,8</a:t>
                      </a:r>
                    </a:p>
                  </a:txBody>
                  <a:tcPr marL="9525" marR="9525" marT="9525" marB="0" anchor="b"/>
                </a:tc>
                <a:tc>
                  <a:txBody>
                    <a:bodyPr/>
                    <a:lstStyle/>
                    <a:p>
                      <a:pPr algn="ctr" fontAlgn="b"/>
                      <a:r>
                        <a:rPr lang="tr-TR" sz="1600" b="0" i="0" u="none" strike="noStrike">
                          <a:effectLst/>
                          <a:latin typeface="+mn-lt"/>
                        </a:rPr>
                        <a:t>45,2</a:t>
                      </a:r>
                    </a:p>
                  </a:txBody>
                  <a:tcPr marL="9525" marR="9525" marT="9525" marB="0" anchor="b"/>
                </a:tc>
                <a:tc>
                  <a:txBody>
                    <a:bodyPr/>
                    <a:lstStyle/>
                    <a:p>
                      <a:pPr algn="ctr" fontAlgn="b"/>
                      <a:r>
                        <a:rPr lang="tr-TR" sz="1600" b="0" i="0" u="none" strike="noStrike" dirty="0">
                          <a:effectLst/>
                          <a:latin typeface="+mn-lt"/>
                        </a:rPr>
                        <a:t>0,400</a:t>
                      </a:r>
                    </a:p>
                  </a:txBody>
                  <a:tcPr marL="9525" marR="9525" marT="9525" marB="0" anchor="b"/>
                </a:tc>
                <a:tc>
                  <a:txBody>
                    <a:bodyPr/>
                    <a:lstStyle/>
                    <a:p>
                      <a:pPr algn="ctr" fontAlgn="b"/>
                      <a:r>
                        <a:rPr lang="tr-TR" sz="1600" b="0" i="0" u="none" strike="noStrike" dirty="0">
                          <a:effectLst/>
                          <a:latin typeface="+mn-lt"/>
                        </a:rPr>
                        <a:t>7,693</a:t>
                      </a:r>
                    </a:p>
                  </a:txBody>
                  <a:tcPr marL="9525" marR="9525" marT="9525" marB="0" anchor="b"/>
                </a:tc>
                <a:extLst>
                  <a:ext uri="{0D108BD9-81ED-4DB2-BD59-A6C34878D82A}">
                    <a16:rowId xmlns:a16="http://schemas.microsoft.com/office/drawing/2014/main" val="890240834"/>
                  </a:ext>
                </a:extLst>
              </a:tr>
              <a:tr h="248501">
                <a:tc>
                  <a:txBody>
                    <a:bodyPr/>
                    <a:lstStyle/>
                    <a:p>
                      <a:pPr algn="ctr" fontAlgn="b"/>
                      <a:r>
                        <a:rPr lang="tr-TR" sz="1600" b="0" i="0" u="none" strike="noStrike" dirty="0">
                          <a:effectLst/>
                          <a:latin typeface="+mn-lt"/>
                        </a:rPr>
                        <a:t>2014</a:t>
                      </a:r>
                    </a:p>
                  </a:txBody>
                  <a:tcPr marL="9525" marR="9525" marT="9525" marB="0" anchor="b"/>
                </a:tc>
                <a:tc>
                  <a:txBody>
                    <a:bodyPr/>
                    <a:lstStyle/>
                    <a:p>
                      <a:pPr algn="ctr" fontAlgn="b"/>
                      <a:r>
                        <a:rPr lang="tr-TR" sz="1600" b="0" i="0" u="none" strike="noStrike" dirty="0">
                          <a:effectLst/>
                          <a:latin typeface="+mn-lt"/>
                        </a:rPr>
                        <a:t>6,2</a:t>
                      </a:r>
                    </a:p>
                  </a:txBody>
                  <a:tcPr marL="9525" marR="9525" marT="9525" marB="0" anchor="b"/>
                </a:tc>
                <a:tc>
                  <a:txBody>
                    <a:bodyPr/>
                    <a:lstStyle/>
                    <a:p>
                      <a:pPr algn="ctr" fontAlgn="b"/>
                      <a:r>
                        <a:rPr lang="tr-TR" sz="1600" b="0" i="0" u="none" strike="noStrike" dirty="0">
                          <a:effectLst/>
                          <a:latin typeface="+mn-lt"/>
                        </a:rPr>
                        <a:t>10,7</a:t>
                      </a:r>
                    </a:p>
                  </a:txBody>
                  <a:tcPr marL="9525" marR="9525" marT="9525" marB="0" anchor="b"/>
                </a:tc>
                <a:tc>
                  <a:txBody>
                    <a:bodyPr/>
                    <a:lstStyle/>
                    <a:p>
                      <a:pPr algn="ctr" fontAlgn="b"/>
                      <a:r>
                        <a:rPr lang="tr-TR" sz="1600" b="0" i="0" u="none" strike="noStrike">
                          <a:effectLst/>
                          <a:latin typeface="+mn-lt"/>
                        </a:rPr>
                        <a:t>15,6</a:t>
                      </a:r>
                    </a:p>
                  </a:txBody>
                  <a:tcPr marL="9525" marR="9525" marT="9525" marB="0" anchor="b"/>
                </a:tc>
                <a:tc>
                  <a:txBody>
                    <a:bodyPr/>
                    <a:lstStyle/>
                    <a:p>
                      <a:pPr algn="ctr" fontAlgn="b"/>
                      <a:r>
                        <a:rPr lang="tr-TR" sz="1600" b="0" i="0" u="none" strike="noStrike">
                          <a:effectLst/>
                          <a:latin typeface="+mn-lt"/>
                        </a:rPr>
                        <a:t>22,2</a:t>
                      </a:r>
                    </a:p>
                  </a:txBody>
                  <a:tcPr marL="9525" marR="9525" marT="9525" marB="0" anchor="b"/>
                </a:tc>
                <a:tc>
                  <a:txBody>
                    <a:bodyPr/>
                    <a:lstStyle/>
                    <a:p>
                      <a:pPr algn="ctr" fontAlgn="b"/>
                      <a:r>
                        <a:rPr lang="tr-TR" sz="1600" b="0" i="0" u="none" strike="noStrike" dirty="0">
                          <a:effectLst/>
                          <a:highlight>
                            <a:srgbClr val="FF0000"/>
                          </a:highlight>
                          <a:latin typeface="+mn-lt"/>
                        </a:rPr>
                        <a:t>44,7</a:t>
                      </a:r>
                    </a:p>
                  </a:txBody>
                  <a:tcPr marL="9525" marR="9525" marT="9525" marB="0" anchor="b"/>
                </a:tc>
                <a:tc>
                  <a:txBody>
                    <a:bodyPr/>
                    <a:lstStyle/>
                    <a:p>
                      <a:pPr algn="ctr" fontAlgn="b"/>
                      <a:r>
                        <a:rPr lang="tr-TR" sz="1600" b="0" i="0" u="none" strike="noStrike" dirty="0">
                          <a:effectLst/>
                          <a:highlight>
                            <a:srgbClr val="00FF00"/>
                          </a:highlight>
                          <a:latin typeface="+mn-lt"/>
                        </a:rPr>
                        <a:t>0,391</a:t>
                      </a:r>
                    </a:p>
                  </a:txBody>
                  <a:tcPr marL="9525" marR="9525" marT="9525" marB="0" anchor="b"/>
                </a:tc>
                <a:tc>
                  <a:txBody>
                    <a:bodyPr/>
                    <a:lstStyle/>
                    <a:p>
                      <a:pPr algn="ctr" fontAlgn="b"/>
                      <a:r>
                        <a:rPr lang="tr-TR" sz="1600" b="0" i="0" u="none" strike="noStrike" dirty="0">
                          <a:effectLst/>
                          <a:highlight>
                            <a:srgbClr val="00FF00"/>
                          </a:highlight>
                          <a:latin typeface="+mn-lt"/>
                        </a:rPr>
                        <a:t>7,4</a:t>
                      </a:r>
                    </a:p>
                  </a:txBody>
                  <a:tcPr marL="9525" marR="9525" marT="9525" marB="0" anchor="b"/>
                </a:tc>
                <a:extLst>
                  <a:ext uri="{0D108BD9-81ED-4DB2-BD59-A6C34878D82A}">
                    <a16:rowId xmlns:a16="http://schemas.microsoft.com/office/drawing/2014/main" val="81406632"/>
                  </a:ext>
                </a:extLst>
              </a:tr>
              <a:tr h="248501">
                <a:tc>
                  <a:txBody>
                    <a:bodyPr/>
                    <a:lstStyle/>
                    <a:p>
                      <a:pPr algn="ctr" fontAlgn="b"/>
                      <a:r>
                        <a:rPr lang="tr-TR" sz="1600" b="0" i="0" u="none" strike="noStrike">
                          <a:effectLst/>
                          <a:latin typeface="+mn-lt"/>
                        </a:rPr>
                        <a:t>2015</a:t>
                      </a:r>
                    </a:p>
                  </a:txBody>
                  <a:tcPr marL="9525" marR="9525" marT="9525" marB="0" anchor="b"/>
                </a:tc>
                <a:tc>
                  <a:txBody>
                    <a:bodyPr/>
                    <a:lstStyle/>
                    <a:p>
                      <a:pPr algn="ctr" fontAlgn="b"/>
                      <a:r>
                        <a:rPr lang="tr-TR" sz="1600" b="0" i="0" u="none" strike="noStrike" dirty="0">
                          <a:effectLst/>
                          <a:latin typeface="+mn-lt"/>
                        </a:rPr>
                        <a:t>6,3</a:t>
                      </a:r>
                    </a:p>
                  </a:txBody>
                  <a:tcPr marL="9525" marR="9525" marT="9525" marB="0" anchor="b"/>
                </a:tc>
                <a:tc>
                  <a:txBody>
                    <a:bodyPr/>
                    <a:lstStyle/>
                    <a:p>
                      <a:pPr algn="ctr" fontAlgn="b"/>
                      <a:r>
                        <a:rPr lang="tr-TR" sz="1600" b="0" i="0" u="none" strike="noStrike" dirty="0">
                          <a:effectLst/>
                          <a:latin typeface="+mn-lt"/>
                        </a:rPr>
                        <a:t>10,6</a:t>
                      </a:r>
                    </a:p>
                  </a:txBody>
                  <a:tcPr marL="9525" marR="9525" marT="9525" marB="0" anchor="b"/>
                </a:tc>
                <a:tc>
                  <a:txBody>
                    <a:bodyPr/>
                    <a:lstStyle/>
                    <a:p>
                      <a:pPr algn="ctr" fontAlgn="b"/>
                      <a:r>
                        <a:rPr lang="tr-TR" sz="1600" b="0" i="0" u="none" strike="noStrike" dirty="0">
                          <a:effectLst/>
                          <a:highlight>
                            <a:srgbClr val="00FF00"/>
                          </a:highlight>
                          <a:latin typeface="+mn-lt"/>
                        </a:rPr>
                        <a:t>15,54</a:t>
                      </a:r>
                    </a:p>
                  </a:txBody>
                  <a:tcPr marL="9525" marR="9525" marT="9525" marB="0" anchor="b"/>
                </a:tc>
                <a:tc>
                  <a:txBody>
                    <a:bodyPr/>
                    <a:lstStyle/>
                    <a:p>
                      <a:pPr algn="ctr" fontAlgn="b"/>
                      <a:r>
                        <a:rPr lang="tr-TR" sz="1600" b="0" i="0" u="none" strike="noStrike">
                          <a:effectLst/>
                          <a:latin typeface="+mn-lt"/>
                        </a:rPr>
                        <a:t>22,02</a:t>
                      </a:r>
                    </a:p>
                  </a:txBody>
                  <a:tcPr marL="9525" marR="9525" marT="9525" marB="0" anchor="b"/>
                </a:tc>
                <a:tc>
                  <a:txBody>
                    <a:bodyPr/>
                    <a:lstStyle/>
                    <a:p>
                      <a:pPr algn="ctr" fontAlgn="b"/>
                      <a:r>
                        <a:rPr lang="tr-TR" sz="1600" b="0" i="0" u="none" strike="noStrike">
                          <a:effectLst/>
                          <a:latin typeface="+mn-lt"/>
                        </a:rPr>
                        <a:t>45,3</a:t>
                      </a:r>
                    </a:p>
                  </a:txBody>
                  <a:tcPr marL="9525" marR="9525" marT="9525" marB="0" anchor="b"/>
                </a:tc>
                <a:tc>
                  <a:txBody>
                    <a:bodyPr/>
                    <a:lstStyle/>
                    <a:p>
                      <a:pPr algn="ctr" fontAlgn="b"/>
                      <a:r>
                        <a:rPr lang="tr-TR" sz="1600" b="0" i="0" u="none" strike="noStrike" dirty="0">
                          <a:effectLst/>
                          <a:latin typeface="+mn-lt"/>
                        </a:rPr>
                        <a:t>0,397</a:t>
                      </a:r>
                    </a:p>
                  </a:txBody>
                  <a:tcPr marL="9525" marR="9525" marT="9525" marB="0" anchor="b"/>
                </a:tc>
                <a:tc>
                  <a:txBody>
                    <a:bodyPr/>
                    <a:lstStyle/>
                    <a:p>
                      <a:pPr algn="ctr" fontAlgn="b"/>
                      <a:r>
                        <a:rPr lang="tr-TR" sz="1600" b="0" i="0" u="none" strike="noStrike" dirty="0">
                          <a:effectLst/>
                          <a:latin typeface="+mn-lt"/>
                        </a:rPr>
                        <a:t>7,565</a:t>
                      </a:r>
                    </a:p>
                  </a:txBody>
                  <a:tcPr marL="9525" marR="9525" marT="9525" marB="0" anchor="b"/>
                </a:tc>
                <a:extLst>
                  <a:ext uri="{0D108BD9-81ED-4DB2-BD59-A6C34878D82A}">
                    <a16:rowId xmlns:a16="http://schemas.microsoft.com/office/drawing/2014/main" val="193428495"/>
                  </a:ext>
                </a:extLst>
              </a:tr>
              <a:tr h="248501">
                <a:tc>
                  <a:txBody>
                    <a:bodyPr/>
                    <a:lstStyle/>
                    <a:p>
                      <a:pPr algn="ctr" fontAlgn="b"/>
                      <a:r>
                        <a:rPr lang="tr-TR" sz="1600" b="0" i="0" u="none" strike="noStrike">
                          <a:effectLst/>
                          <a:latin typeface="+mn-lt"/>
                        </a:rPr>
                        <a:t>2016</a:t>
                      </a:r>
                    </a:p>
                  </a:txBody>
                  <a:tcPr marL="9525" marR="9525" marT="9525" marB="0" anchor="b"/>
                </a:tc>
                <a:tc>
                  <a:txBody>
                    <a:bodyPr/>
                    <a:lstStyle/>
                    <a:p>
                      <a:pPr algn="ctr" fontAlgn="b"/>
                      <a:r>
                        <a:rPr lang="tr-TR" sz="1600" b="0" i="0" u="none" strike="noStrike" dirty="0">
                          <a:effectLst/>
                          <a:latin typeface="+mn-lt"/>
                        </a:rPr>
                        <a:t>6,2</a:t>
                      </a:r>
                    </a:p>
                  </a:txBody>
                  <a:tcPr marL="9525" marR="9525" marT="9525" marB="0" anchor="b"/>
                </a:tc>
                <a:tc>
                  <a:txBody>
                    <a:bodyPr/>
                    <a:lstStyle/>
                    <a:p>
                      <a:pPr algn="ctr" fontAlgn="b"/>
                      <a:r>
                        <a:rPr lang="tr-TR" sz="1600" b="0" i="0" u="none" strike="noStrike">
                          <a:effectLst/>
                          <a:latin typeface="+mn-lt"/>
                        </a:rPr>
                        <a:t>10,63</a:t>
                      </a:r>
                    </a:p>
                  </a:txBody>
                  <a:tcPr marL="9525" marR="9525" marT="9525" marB="0" anchor="b"/>
                </a:tc>
                <a:tc>
                  <a:txBody>
                    <a:bodyPr/>
                    <a:lstStyle/>
                    <a:p>
                      <a:pPr algn="ctr" fontAlgn="b"/>
                      <a:r>
                        <a:rPr lang="tr-TR" sz="1600" b="0" i="0" u="none" strike="noStrike">
                          <a:effectLst/>
                          <a:latin typeface="+mn-lt"/>
                        </a:rPr>
                        <a:t>15,19</a:t>
                      </a:r>
                    </a:p>
                  </a:txBody>
                  <a:tcPr marL="9525" marR="9525" marT="9525" marB="0" anchor="b"/>
                </a:tc>
                <a:tc>
                  <a:txBody>
                    <a:bodyPr/>
                    <a:lstStyle/>
                    <a:p>
                      <a:pPr algn="ctr" fontAlgn="b"/>
                      <a:r>
                        <a:rPr lang="tr-TR" sz="1600" b="0" i="0" u="none" strike="noStrike">
                          <a:effectLst/>
                          <a:latin typeface="+mn-lt"/>
                        </a:rPr>
                        <a:t>21,62</a:t>
                      </a:r>
                    </a:p>
                  </a:txBody>
                  <a:tcPr marL="9525" marR="9525" marT="9525" marB="0" anchor="b"/>
                </a:tc>
                <a:tc>
                  <a:txBody>
                    <a:bodyPr/>
                    <a:lstStyle/>
                    <a:p>
                      <a:pPr algn="ctr" fontAlgn="b"/>
                      <a:r>
                        <a:rPr lang="tr-TR" sz="1600" b="0" i="0" u="none" strike="noStrike">
                          <a:effectLst/>
                          <a:latin typeface="+mn-lt"/>
                        </a:rPr>
                        <a:t>46,29</a:t>
                      </a:r>
                    </a:p>
                  </a:txBody>
                  <a:tcPr marL="9525" marR="9525" marT="9525" marB="0" anchor="b"/>
                </a:tc>
                <a:tc>
                  <a:txBody>
                    <a:bodyPr/>
                    <a:lstStyle/>
                    <a:p>
                      <a:pPr algn="ctr" fontAlgn="b"/>
                      <a:r>
                        <a:rPr lang="tr-TR" sz="1600" b="0" i="0" u="none" strike="noStrike" dirty="0">
                          <a:effectLst/>
                          <a:latin typeface="+mn-lt"/>
                        </a:rPr>
                        <a:t>0,404</a:t>
                      </a:r>
                    </a:p>
                  </a:txBody>
                  <a:tcPr marL="9525" marR="9525" marT="9525" marB="0" anchor="b"/>
                </a:tc>
                <a:tc>
                  <a:txBody>
                    <a:bodyPr/>
                    <a:lstStyle/>
                    <a:p>
                      <a:pPr algn="ctr" fontAlgn="b"/>
                      <a:r>
                        <a:rPr lang="tr-TR" sz="1600" b="0" i="0" u="none" strike="noStrike">
                          <a:effectLst/>
                          <a:latin typeface="+mn-lt"/>
                        </a:rPr>
                        <a:t>7,679</a:t>
                      </a:r>
                    </a:p>
                  </a:txBody>
                  <a:tcPr marL="9525" marR="9525" marT="9525" marB="0" anchor="b"/>
                </a:tc>
                <a:extLst>
                  <a:ext uri="{0D108BD9-81ED-4DB2-BD59-A6C34878D82A}">
                    <a16:rowId xmlns:a16="http://schemas.microsoft.com/office/drawing/2014/main" val="2317929956"/>
                  </a:ext>
                </a:extLst>
              </a:tr>
              <a:tr h="248501">
                <a:tc>
                  <a:txBody>
                    <a:bodyPr/>
                    <a:lstStyle/>
                    <a:p>
                      <a:pPr algn="ctr" fontAlgn="b"/>
                      <a:r>
                        <a:rPr lang="tr-TR" sz="1600" b="0" i="0" u="none" strike="noStrike">
                          <a:effectLst/>
                          <a:latin typeface="+mn-lt"/>
                        </a:rPr>
                        <a:t>2017</a:t>
                      </a:r>
                    </a:p>
                  </a:txBody>
                  <a:tcPr marL="9525" marR="9525" marT="9525" marB="0" anchor="b"/>
                </a:tc>
                <a:tc>
                  <a:txBody>
                    <a:bodyPr/>
                    <a:lstStyle/>
                    <a:p>
                      <a:pPr algn="ctr" fontAlgn="b"/>
                      <a:r>
                        <a:rPr lang="tr-TR" sz="1600" b="0" i="0" u="none" strike="noStrike">
                          <a:effectLst/>
                          <a:latin typeface="+mn-lt"/>
                        </a:rPr>
                        <a:t>6,3</a:t>
                      </a:r>
                    </a:p>
                  </a:txBody>
                  <a:tcPr marL="9525" marR="9525" marT="9525" marB="0" anchor="b"/>
                </a:tc>
                <a:tc>
                  <a:txBody>
                    <a:bodyPr/>
                    <a:lstStyle/>
                    <a:p>
                      <a:pPr algn="ctr" fontAlgn="b"/>
                      <a:r>
                        <a:rPr lang="tr-TR" sz="1600" b="0" i="0" u="none" strike="noStrike">
                          <a:effectLst/>
                          <a:latin typeface="+mn-lt"/>
                        </a:rPr>
                        <a:t>10,58</a:t>
                      </a:r>
                    </a:p>
                  </a:txBody>
                  <a:tcPr marL="9525" marR="9525" marT="9525" marB="0" anchor="b"/>
                </a:tc>
                <a:tc>
                  <a:txBody>
                    <a:bodyPr/>
                    <a:lstStyle/>
                    <a:p>
                      <a:pPr algn="ctr" fontAlgn="b"/>
                      <a:r>
                        <a:rPr lang="tr-TR" sz="1600" b="0" i="0" u="none" strike="noStrike">
                          <a:effectLst/>
                          <a:latin typeface="+mn-lt"/>
                        </a:rPr>
                        <a:t>15,08</a:t>
                      </a:r>
                    </a:p>
                  </a:txBody>
                  <a:tcPr marL="9525" marR="9525" marT="9525" marB="0" anchor="b"/>
                </a:tc>
                <a:tc>
                  <a:txBody>
                    <a:bodyPr/>
                    <a:lstStyle/>
                    <a:p>
                      <a:pPr algn="ctr" fontAlgn="b"/>
                      <a:r>
                        <a:rPr lang="tr-TR" sz="1600" b="0" i="0" u="none" strike="noStrike">
                          <a:effectLst/>
                          <a:latin typeface="+mn-lt"/>
                        </a:rPr>
                        <a:t>21,38</a:t>
                      </a:r>
                    </a:p>
                  </a:txBody>
                  <a:tcPr marL="9525" marR="9525" marT="9525" marB="0" anchor="b"/>
                </a:tc>
                <a:tc>
                  <a:txBody>
                    <a:bodyPr/>
                    <a:lstStyle/>
                    <a:p>
                      <a:pPr algn="ctr" fontAlgn="b"/>
                      <a:r>
                        <a:rPr lang="tr-TR" sz="1600" b="0" i="0" u="none" strike="noStrike">
                          <a:effectLst/>
                          <a:latin typeface="+mn-lt"/>
                        </a:rPr>
                        <a:t>46,65</a:t>
                      </a:r>
                    </a:p>
                  </a:txBody>
                  <a:tcPr marL="9525" marR="9525" marT="9525" marB="0" anchor="b"/>
                </a:tc>
                <a:tc>
                  <a:txBody>
                    <a:bodyPr/>
                    <a:lstStyle/>
                    <a:p>
                      <a:pPr algn="ctr" fontAlgn="b"/>
                      <a:r>
                        <a:rPr lang="tr-TR" sz="1600" b="0" i="0" u="none" strike="noStrike" dirty="0">
                          <a:effectLst/>
                          <a:latin typeface="+mn-lt"/>
                        </a:rPr>
                        <a:t>0,405</a:t>
                      </a:r>
                    </a:p>
                  </a:txBody>
                  <a:tcPr marL="9525" marR="9525" marT="9525" marB="0" anchor="b"/>
                </a:tc>
                <a:tc>
                  <a:txBody>
                    <a:bodyPr/>
                    <a:lstStyle/>
                    <a:p>
                      <a:pPr algn="ctr" fontAlgn="b"/>
                      <a:r>
                        <a:rPr lang="tr-TR" sz="1600" b="0" i="0" u="none" strike="noStrike" dirty="0">
                          <a:effectLst/>
                          <a:latin typeface="+mn-lt"/>
                        </a:rPr>
                        <a:t>7,54</a:t>
                      </a:r>
                    </a:p>
                  </a:txBody>
                  <a:tcPr marL="9525" marR="9525" marT="9525" marB="0" anchor="b"/>
                </a:tc>
                <a:extLst>
                  <a:ext uri="{0D108BD9-81ED-4DB2-BD59-A6C34878D82A}">
                    <a16:rowId xmlns:a16="http://schemas.microsoft.com/office/drawing/2014/main" val="265862283"/>
                  </a:ext>
                </a:extLst>
              </a:tr>
              <a:tr h="248501">
                <a:tc>
                  <a:txBody>
                    <a:bodyPr/>
                    <a:lstStyle/>
                    <a:p>
                      <a:pPr algn="ctr" fontAlgn="b"/>
                      <a:r>
                        <a:rPr lang="tr-TR" sz="1600" b="0" i="0" u="none" strike="noStrike">
                          <a:effectLst/>
                          <a:latin typeface="+mn-lt"/>
                        </a:rPr>
                        <a:t>2018</a:t>
                      </a:r>
                    </a:p>
                  </a:txBody>
                  <a:tcPr marL="9525" marR="9525" marT="9525" marB="0" anchor="b"/>
                </a:tc>
                <a:tc>
                  <a:txBody>
                    <a:bodyPr/>
                    <a:lstStyle/>
                    <a:p>
                      <a:pPr algn="ctr" fontAlgn="b"/>
                      <a:r>
                        <a:rPr lang="tr-TR" sz="1600" b="0" i="0" u="none" strike="noStrike" dirty="0">
                          <a:effectLst/>
                          <a:latin typeface="+mn-lt"/>
                        </a:rPr>
                        <a:t>6,1</a:t>
                      </a:r>
                    </a:p>
                  </a:txBody>
                  <a:tcPr marL="9525" marR="9525" marT="9525" marB="0" anchor="b"/>
                </a:tc>
                <a:tc>
                  <a:txBody>
                    <a:bodyPr/>
                    <a:lstStyle/>
                    <a:p>
                      <a:pPr algn="ctr" fontAlgn="b"/>
                      <a:r>
                        <a:rPr lang="tr-TR" sz="1600" b="0" i="0" u="none" strike="noStrike" dirty="0">
                          <a:effectLst/>
                          <a:latin typeface="+mn-lt"/>
                        </a:rPr>
                        <a:t>10,53</a:t>
                      </a:r>
                    </a:p>
                  </a:txBody>
                  <a:tcPr marL="9525" marR="9525" marT="9525" marB="0" anchor="b"/>
                </a:tc>
                <a:tc>
                  <a:txBody>
                    <a:bodyPr/>
                    <a:lstStyle/>
                    <a:p>
                      <a:pPr algn="ctr" fontAlgn="b"/>
                      <a:r>
                        <a:rPr lang="tr-TR" sz="1600" b="0" i="0" u="none" strike="noStrike">
                          <a:effectLst/>
                          <a:latin typeface="+mn-lt"/>
                        </a:rPr>
                        <a:t>15,08</a:t>
                      </a:r>
                    </a:p>
                  </a:txBody>
                  <a:tcPr marL="9525" marR="9525" marT="9525" marB="0" anchor="b"/>
                </a:tc>
                <a:tc>
                  <a:txBody>
                    <a:bodyPr/>
                    <a:lstStyle/>
                    <a:p>
                      <a:pPr algn="ctr" fontAlgn="b"/>
                      <a:r>
                        <a:rPr lang="tr-TR" sz="1600" b="0" i="0" u="none" strike="noStrike">
                          <a:effectLst/>
                          <a:latin typeface="+mn-lt"/>
                        </a:rPr>
                        <a:t>21,49</a:t>
                      </a:r>
                    </a:p>
                  </a:txBody>
                  <a:tcPr marL="9525" marR="9525" marT="9525" marB="0" anchor="b"/>
                </a:tc>
                <a:tc>
                  <a:txBody>
                    <a:bodyPr/>
                    <a:lstStyle/>
                    <a:p>
                      <a:pPr algn="ctr" fontAlgn="b"/>
                      <a:r>
                        <a:rPr lang="tr-TR" sz="1600" b="0" i="0" u="none" strike="noStrike">
                          <a:effectLst/>
                          <a:latin typeface="+mn-lt"/>
                        </a:rPr>
                        <a:t>46,76</a:t>
                      </a:r>
                    </a:p>
                  </a:txBody>
                  <a:tcPr marL="9525" marR="9525" marT="9525" marB="0" anchor="b"/>
                </a:tc>
                <a:tc>
                  <a:txBody>
                    <a:bodyPr/>
                    <a:lstStyle/>
                    <a:p>
                      <a:pPr algn="ctr" fontAlgn="b"/>
                      <a:r>
                        <a:rPr lang="tr-TR" sz="1600" b="0" i="0" u="none" strike="noStrike" dirty="0">
                          <a:effectLst/>
                          <a:latin typeface="+mn-lt"/>
                        </a:rPr>
                        <a:t>0,408</a:t>
                      </a:r>
                    </a:p>
                  </a:txBody>
                  <a:tcPr marL="9525" marR="9525" marT="9525" marB="0" anchor="b"/>
                </a:tc>
                <a:tc>
                  <a:txBody>
                    <a:bodyPr/>
                    <a:lstStyle/>
                    <a:p>
                      <a:pPr algn="ctr" fontAlgn="b"/>
                      <a:r>
                        <a:rPr lang="tr-TR" sz="1600" b="0" i="0" u="none" strike="noStrike" dirty="0">
                          <a:effectLst/>
                          <a:latin typeface="+mn-lt"/>
                        </a:rPr>
                        <a:t>7,751</a:t>
                      </a:r>
                    </a:p>
                  </a:txBody>
                  <a:tcPr marL="9525" marR="9525" marT="9525" marB="0" anchor="b"/>
                </a:tc>
                <a:extLst>
                  <a:ext uri="{0D108BD9-81ED-4DB2-BD59-A6C34878D82A}">
                    <a16:rowId xmlns:a16="http://schemas.microsoft.com/office/drawing/2014/main" val="929793638"/>
                  </a:ext>
                </a:extLst>
              </a:tr>
              <a:tr h="248501">
                <a:tc>
                  <a:txBody>
                    <a:bodyPr/>
                    <a:lstStyle/>
                    <a:p>
                      <a:pPr algn="ctr" fontAlgn="b"/>
                      <a:r>
                        <a:rPr lang="tr-TR" sz="1600" b="0" i="0" u="none" strike="noStrike">
                          <a:effectLst/>
                          <a:latin typeface="+mn-lt"/>
                        </a:rPr>
                        <a:t>2019</a:t>
                      </a:r>
                    </a:p>
                  </a:txBody>
                  <a:tcPr marL="9525" marR="9525" marT="9525" marB="0" anchor="b"/>
                </a:tc>
                <a:tc>
                  <a:txBody>
                    <a:bodyPr/>
                    <a:lstStyle/>
                    <a:p>
                      <a:pPr algn="ctr" fontAlgn="b"/>
                      <a:r>
                        <a:rPr lang="tr-TR" sz="1600" b="0" i="0" u="none" strike="noStrike" dirty="0">
                          <a:effectLst/>
                          <a:latin typeface="+mn-lt"/>
                        </a:rPr>
                        <a:t>6,2</a:t>
                      </a:r>
                    </a:p>
                  </a:txBody>
                  <a:tcPr marL="9525" marR="9525" marT="9525" marB="0" anchor="b"/>
                </a:tc>
                <a:tc>
                  <a:txBody>
                    <a:bodyPr/>
                    <a:lstStyle/>
                    <a:p>
                      <a:pPr algn="ctr" fontAlgn="b"/>
                      <a:r>
                        <a:rPr lang="tr-TR" sz="1600" b="0" i="0" u="none" strike="noStrike">
                          <a:effectLst/>
                          <a:latin typeface="+mn-lt"/>
                        </a:rPr>
                        <a:t>10,97</a:t>
                      </a:r>
                    </a:p>
                  </a:txBody>
                  <a:tcPr marL="9525" marR="9525" marT="9525" marB="0" anchor="b"/>
                </a:tc>
                <a:tc>
                  <a:txBody>
                    <a:bodyPr/>
                    <a:lstStyle/>
                    <a:p>
                      <a:pPr algn="ctr" fontAlgn="b"/>
                      <a:r>
                        <a:rPr lang="tr-TR" sz="1600" b="0" i="0" u="none" strike="noStrike">
                          <a:effectLst/>
                          <a:latin typeface="+mn-lt"/>
                        </a:rPr>
                        <a:t>15,49</a:t>
                      </a:r>
                    </a:p>
                  </a:txBody>
                  <a:tcPr marL="9525" marR="9525" marT="9525" marB="0" anchor="b"/>
                </a:tc>
                <a:tc>
                  <a:txBody>
                    <a:bodyPr/>
                    <a:lstStyle/>
                    <a:p>
                      <a:pPr algn="ctr" fontAlgn="b"/>
                      <a:r>
                        <a:rPr lang="tr-TR" sz="1600" b="0" i="0" u="none" strike="noStrike">
                          <a:effectLst/>
                          <a:latin typeface="+mn-lt"/>
                        </a:rPr>
                        <a:t>21,65</a:t>
                      </a:r>
                    </a:p>
                  </a:txBody>
                  <a:tcPr marL="9525" marR="9525" marT="9525" marB="0" anchor="b"/>
                </a:tc>
                <a:tc>
                  <a:txBody>
                    <a:bodyPr/>
                    <a:lstStyle/>
                    <a:p>
                      <a:pPr algn="ctr" fontAlgn="b"/>
                      <a:r>
                        <a:rPr lang="tr-TR" sz="1600" b="0" i="0" u="none" strike="noStrike">
                          <a:effectLst/>
                          <a:latin typeface="+mn-lt"/>
                        </a:rPr>
                        <a:t>45,42</a:t>
                      </a:r>
                    </a:p>
                  </a:txBody>
                  <a:tcPr marL="9525" marR="9525" marT="9525" marB="0" anchor="b"/>
                </a:tc>
                <a:tc>
                  <a:txBody>
                    <a:bodyPr/>
                    <a:lstStyle/>
                    <a:p>
                      <a:pPr algn="ctr" fontAlgn="b"/>
                      <a:r>
                        <a:rPr lang="tr-TR" sz="1600" b="0" i="0" u="none" strike="noStrike" dirty="0">
                          <a:effectLst/>
                          <a:latin typeface="+mn-lt"/>
                        </a:rPr>
                        <a:t>0,395</a:t>
                      </a:r>
                    </a:p>
                  </a:txBody>
                  <a:tcPr marL="9525" marR="9525" marT="9525" marB="0" anchor="b"/>
                </a:tc>
                <a:tc>
                  <a:txBody>
                    <a:bodyPr/>
                    <a:lstStyle/>
                    <a:p>
                      <a:pPr algn="ctr" fontAlgn="b"/>
                      <a:r>
                        <a:rPr lang="tr-TR" sz="1600" b="0" i="0" u="none" strike="noStrike" dirty="0">
                          <a:effectLst/>
                          <a:latin typeface="+mn-lt"/>
                        </a:rPr>
                        <a:t>7,412</a:t>
                      </a:r>
                    </a:p>
                  </a:txBody>
                  <a:tcPr marL="9525" marR="9525" marT="9525" marB="0" anchor="b"/>
                </a:tc>
                <a:extLst>
                  <a:ext uri="{0D108BD9-81ED-4DB2-BD59-A6C34878D82A}">
                    <a16:rowId xmlns:a16="http://schemas.microsoft.com/office/drawing/2014/main" val="4127281044"/>
                  </a:ext>
                </a:extLst>
              </a:tr>
              <a:tr h="248501">
                <a:tc>
                  <a:txBody>
                    <a:bodyPr/>
                    <a:lstStyle/>
                    <a:p>
                      <a:pPr algn="ctr" fontAlgn="b"/>
                      <a:r>
                        <a:rPr lang="tr-TR" sz="1600" b="0" i="0" u="none" strike="noStrike">
                          <a:effectLst/>
                          <a:latin typeface="+mn-lt"/>
                        </a:rPr>
                        <a:t>2020</a:t>
                      </a:r>
                    </a:p>
                  </a:txBody>
                  <a:tcPr marL="9525" marR="9525" marT="9525" marB="0" anchor="b"/>
                </a:tc>
                <a:tc>
                  <a:txBody>
                    <a:bodyPr/>
                    <a:lstStyle/>
                    <a:p>
                      <a:pPr algn="ctr" fontAlgn="b"/>
                      <a:r>
                        <a:rPr lang="tr-TR" sz="1600" b="0" i="0" u="none" strike="noStrike" dirty="0">
                          <a:effectLst/>
                          <a:latin typeface="+mn-lt"/>
                        </a:rPr>
                        <a:t>5,9</a:t>
                      </a:r>
                    </a:p>
                  </a:txBody>
                  <a:tcPr marL="9525" marR="9525" marT="9525" marB="0" anchor="b"/>
                </a:tc>
                <a:tc>
                  <a:txBody>
                    <a:bodyPr/>
                    <a:lstStyle/>
                    <a:p>
                      <a:pPr algn="ctr" fontAlgn="b"/>
                      <a:r>
                        <a:rPr lang="tr-TR" sz="1600" b="0" i="0" u="none" strike="noStrike">
                          <a:effectLst/>
                          <a:latin typeface="+mn-lt"/>
                        </a:rPr>
                        <a:t>10,69</a:t>
                      </a:r>
                    </a:p>
                  </a:txBody>
                  <a:tcPr marL="9525" marR="9525" marT="9525" marB="0" anchor="b"/>
                </a:tc>
                <a:tc>
                  <a:txBody>
                    <a:bodyPr/>
                    <a:lstStyle/>
                    <a:p>
                      <a:pPr algn="ctr" fontAlgn="b"/>
                      <a:r>
                        <a:rPr lang="tr-TR" sz="1600" b="0" i="0" u="none" strike="noStrike" dirty="0">
                          <a:effectLst/>
                          <a:latin typeface="+mn-lt"/>
                        </a:rPr>
                        <a:t>15,21</a:t>
                      </a:r>
                    </a:p>
                  </a:txBody>
                  <a:tcPr marL="9525" marR="9525" marT="9525" marB="0" anchor="b"/>
                </a:tc>
                <a:tc>
                  <a:txBody>
                    <a:bodyPr/>
                    <a:lstStyle/>
                    <a:p>
                      <a:pPr algn="ctr" fontAlgn="b"/>
                      <a:r>
                        <a:rPr lang="tr-TR" sz="1600" b="0" i="0" u="none" strike="noStrike">
                          <a:effectLst/>
                          <a:latin typeface="+mn-lt"/>
                        </a:rPr>
                        <a:t>21,63</a:t>
                      </a:r>
                    </a:p>
                  </a:txBody>
                  <a:tcPr marL="9525" marR="9525" marT="9525" marB="0" anchor="b"/>
                </a:tc>
                <a:tc>
                  <a:txBody>
                    <a:bodyPr/>
                    <a:lstStyle/>
                    <a:p>
                      <a:pPr algn="ctr" fontAlgn="b"/>
                      <a:r>
                        <a:rPr lang="tr-TR" sz="1600" b="0" i="0" u="none" strike="noStrike">
                          <a:effectLst/>
                          <a:latin typeface="+mn-lt"/>
                        </a:rPr>
                        <a:t>46,51</a:t>
                      </a:r>
                    </a:p>
                  </a:txBody>
                  <a:tcPr marL="9525" marR="9525" marT="9525" marB="0" anchor="b"/>
                </a:tc>
                <a:tc>
                  <a:txBody>
                    <a:bodyPr/>
                    <a:lstStyle/>
                    <a:p>
                      <a:pPr algn="ctr" fontAlgn="b"/>
                      <a:r>
                        <a:rPr lang="tr-TR" sz="1600" b="0" i="0" u="none" strike="noStrike" dirty="0">
                          <a:effectLst/>
                          <a:latin typeface="+mn-lt"/>
                        </a:rPr>
                        <a:t>0,41</a:t>
                      </a:r>
                    </a:p>
                  </a:txBody>
                  <a:tcPr marL="9525" marR="9525" marT="9525" marB="0" anchor="b"/>
                </a:tc>
                <a:tc>
                  <a:txBody>
                    <a:bodyPr/>
                    <a:lstStyle/>
                    <a:p>
                      <a:pPr algn="ctr" fontAlgn="b"/>
                      <a:r>
                        <a:rPr lang="tr-TR" sz="1600" b="0" i="0" u="none" strike="noStrike" dirty="0">
                          <a:effectLst/>
                          <a:latin typeface="+mn-lt"/>
                        </a:rPr>
                        <a:t>8,009</a:t>
                      </a:r>
                    </a:p>
                  </a:txBody>
                  <a:tcPr marL="9525" marR="9525" marT="9525" marB="0" anchor="b"/>
                </a:tc>
                <a:extLst>
                  <a:ext uri="{0D108BD9-81ED-4DB2-BD59-A6C34878D82A}">
                    <a16:rowId xmlns:a16="http://schemas.microsoft.com/office/drawing/2014/main" val="2522844251"/>
                  </a:ext>
                </a:extLst>
              </a:tr>
              <a:tr h="248501">
                <a:tc>
                  <a:txBody>
                    <a:bodyPr/>
                    <a:lstStyle/>
                    <a:p>
                      <a:pPr algn="ctr" fontAlgn="b"/>
                      <a:r>
                        <a:rPr lang="tr-TR" sz="1600" b="0" i="0" u="none" strike="noStrike" dirty="0">
                          <a:effectLst/>
                          <a:latin typeface="+mn-lt"/>
                        </a:rPr>
                        <a:t>2021</a:t>
                      </a:r>
                    </a:p>
                  </a:txBody>
                  <a:tcPr marL="9525" marR="9525" marT="9525" marB="0" anchor="b"/>
                </a:tc>
                <a:tc>
                  <a:txBody>
                    <a:bodyPr/>
                    <a:lstStyle/>
                    <a:p>
                      <a:pPr algn="ctr" fontAlgn="b"/>
                      <a:r>
                        <a:rPr lang="tr-TR" sz="1600" b="0" i="0" u="none" strike="noStrike" dirty="0">
                          <a:effectLst/>
                          <a:latin typeface="+mn-lt"/>
                        </a:rPr>
                        <a:t>6,1</a:t>
                      </a:r>
                    </a:p>
                  </a:txBody>
                  <a:tcPr marL="9525" marR="9525" marT="9525" marB="0" anchor="b"/>
                </a:tc>
                <a:tc>
                  <a:txBody>
                    <a:bodyPr/>
                    <a:lstStyle/>
                    <a:p>
                      <a:pPr algn="ctr" fontAlgn="b"/>
                      <a:r>
                        <a:rPr lang="tr-TR" sz="1600" b="0" i="0" u="none" strike="noStrike" dirty="0">
                          <a:effectLst/>
                          <a:latin typeface="+mn-lt"/>
                        </a:rPr>
                        <a:t>10,88</a:t>
                      </a:r>
                    </a:p>
                  </a:txBody>
                  <a:tcPr marL="9525" marR="9525" marT="9525" marB="0" anchor="b"/>
                </a:tc>
                <a:tc>
                  <a:txBody>
                    <a:bodyPr/>
                    <a:lstStyle/>
                    <a:p>
                      <a:pPr algn="ctr" fontAlgn="b"/>
                      <a:r>
                        <a:rPr lang="tr-TR" sz="1600" b="0" i="0" u="none" strike="noStrike" dirty="0">
                          <a:effectLst/>
                          <a:latin typeface="+mn-lt"/>
                        </a:rPr>
                        <a:t>15,25</a:t>
                      </a:r>
                    </a:p>
                  </a:txBody>
                  <a:tcPr marL="9525" marR="9525" marT="9525" marB="0" anchor="b"/>
                </a:tc>
                <a:tc>
                  <a:txBody>
                    <a:bodyPr/>
                    <a:lstStyle/>
                    <a:p>
                      <a:pPr algn="ctr" fontAlgn="b"/>
                      <a:r>
                        <a:rPr lang="tr-TR" sz="1600" b="0" i="0" u="none" strike="noStrike" dirty="0">
                          <a:effectLst/>
                          <a:latin typeface="+mn-lt"/>
                        </a:rPr>
                        <a:t>21,53</a:t>
                      </a:r>
                    </a:p>
                  </a:txBody>
                  <a:tcPr marL="9525" marR="9525" marT="9525" marB="0" anchor="b"/>
                </a:tc>
                <a:tc>
                  <a:txBody>
                    <a:bodyPr/>
                    <a:lstStyle/>
                    <a:p>
                      <a:pPr algn="ctr" fontAlgn="b"/>
                      <a:r>
                        <a:rPr lang="tr-TR" sz="1600" b="0" i="0" u="none" strike="noStrike" dirty="0">
                          <a:effectLst/>
                          <a:latin typeface="+mn-lt"/>
                        </a:rPr>
                        <a:t>45,9</a:t>
                      </a:r>
                    </a:p>
                  </a:txBody>
                  <a:tcPr marL="9525" marR="9525" marT="9525" marB="0" anchor="b"/>
                </a:tc>
                <a:tc>
                  <a:txBody>
                    <a:bodyPr/>
                    <a:lstStyle/>
                    <a:p>
                      <a:pPr algn="ctr" fontAlgn="b"/>
                      <a:r>
                        <a:rPr lang="tr-TR" sz="1600" b="0" i="0" u="none" strike="noStrike" dirty="0">
                          <a:effectLst/>
                          <a:latin typeface="+mn-lt"/>
                        </a:rPr>
                        <a:t>0,401</a:t>
                      </a:r>
                    </a:p>
                  </a:txBody>
                  <a:tcPr marL="9525" marR="9525" marT="9525" marB="0" anchor="b"/>
                </a:tc>
                <a:tc>
                  <a:txBody>
                    <a:bodyPr/>
                    <a:lstStyle/>
                    <a:p>
                      <a:pPr algn="ctr" fontAlgn="b"/>
                      <a:r>
                        <a:rPr lang="tr-TR" sz="1600" b="0" i="0" u="none" strike="noStrike" dirty="0">
                          <a:effectLst/>
                          <a:latin typeface="+mn-lt"/>
                        </a:rPr>
                        <a:t>7,645</a:t>
                      </a:r>
                    </a:p>
                  </a:txBody>
                  <a:tcPr marL="9525" marR="9525" marT="9525" marB="0" anchor="b"/>
                </a:tc>
                <a:extLst>
                  <a:ext uri="{0D108BD9-81ED-4DB2-BD59-A6C34878D82A}">
                    <a16:rowId xmlns:a16="http://schemas.microsoft.com/office/drawing/2014/main" val="890775363"/>
                  </a:ext>
                </a:extLst>
              </a:tr>
              <a:tr h="248501">
                <a:tc>
                  <a:txBody>
                    <a:bodyPr/>
                    <a:lstStyle/>
                    <a:p>
                      <a:pPr algn="ctr" fontAlgn="b"/>
                      <a:r>
                        <a:rPr lang="tr-TR" sz="1600" b="0" i="0" u="none" strike="noStrike" dirty="0">
                          <a:effectLst/>
                          <a:latin typeface="+mn-lt"/>
                        </a:rPr>
                        <a:t>2022</a:t>
                      </a:r>
                    </a:p>
                  </a:txBody>
                  <a:tcPr marL="9525" marR="9525" marT="9525" marB="0" anchor="b"/>
                </a:tc>
                <a:tc>
                  <a:txBody>
                    <a:bodyPr/>
                    <a:lstStyle/>
                    <a:p>
                      <a:pPr algn="ctr" fontAlgn="b"/>
                      <a:r>
                        <a:rPr lang="tr-TR" sz="1600" b="0" i="0" u="none" strike="noStrike" dirty="0">
                          <a:effectLst/>
                          <a:latin typeface="+mn-lt"/>
                        </a:rPr>
                        <a:t>6,0</a:t>
                      </a:r>
                    </a:p>
                  </a:txBody>
                  <a:tcPr marL="9525" marR="9525" marT="9525" marB="0" anchor="b"/>
                </a:tc>
                <a:tc>
                  <a:txBody>
                    <a:bodyPr/>
                    <a:lstStyle/>
                    <a:p>
                      <a:pPr algn="ctr" fontAlgn="b"/>
                      <a:r>
                        <a:rPr lang="tr-TR" sz="1600" b="0" i="0" u="none" strike="noStrike" dirty="0">
                          <a:effectLst/>
                          <a:latin typeface="+mn-lt"/>
                        </a:rPr>
                        <a:t>10,4</a:t>
                      </a:r>
                    </a:p>
                  </a:txBody>
                  <a:tcPr marL="9525" marR="9525" marT="9525" marB="0" anchor="b"/>
                </a:tc>
                <a:tc>
                  <a:txBody>
                    <a:bodyPr/>
                    <a:lstStyle/>
                    <a:p>
                      <a:pPr algn="ctr" fontAlgn="b"/>
                      <a:r>
                        <a:rPr lang="tr-TR" sz="1600" b="0" i="0" u="none" strike="noStrike" dirty="0">
                          <a:effectLst/>
                          <a:latin typeface="+mn-lt"/>
                        </a:rPr>
                        <a:t>14,7</a:t>
                      </a:r>
                    </a:p>
                  </a:txBody>
                  <a:tcPr marL="9525" marR="9525" marT="9525" marB="0" anchor="b"/>
                </a:tc>
                <a:tc>
                  <a:txBody>
                    <a:bodyPr/>
                    <a:lstStyle/>
                    <a:p>
                      <a:pPr algn="ctr" fontAlgn="b"/>
                      <a:r>
                        <a:rPr lang="tr-TR" sz="1600" b="0" i="0" u="none" strike="noStrike" dirty="0">
                          <a:effectLst/>
                          <a:latin typeface="+mn-lt"/>
                        </a:rPr>
                        <a:t>20,9 </a:t>
                      </a:r>
                    </a:p>
                  </a:txBody>
                  <a:tcPr marL="9525" marR="9525" marT="9525" marB="0" anchor="b"/>
                </a:tc>
                <a:tc>
                  <a:txBody>
                    <a:bodyPr/>
                    <a:lstStyle/>
                    <a:p>
                      <a:pPr algn="ctr" fontAlgn="b"/>
                      <a:r>
                        <a:rPr lang="tr-TR" sz="1600" b="0" i="0" u="none" strike="noStrike" dirty="0">
                          <a:effectLst/>
                          <a:latin typeface="+mn-lt"/>
                        </a:rPr>
                        <a:t>48,0</a:t>
                      </a:r>
                    </a:p>
                  </a:txBody>
                  <a:tcPr marL="9525" marR="9525" marT="9525" marB="0" anchor="b"/>
                </a:tc>
                <a:tc>
                  <a:txBody>
                    <a:bodyPr/>
                    <a:lstStyle/>
                    <a:p>
                      <a:pPr algn="ctr" fontAlgn="b"/>
                      <a:r>
                        <a:rPr lang="tr-TR" sz="1600" b="0" i="0" u="none" strike="noStrike" dirty="0">
                          <a:effectLst/>
                          <a:latin typeface="+mn-lt"/>
                        </a:rPr>
                        <a:t>0,415</a:t>
                      </a:r>
                    </a:p>
                  </a:txBody>
                  <a:tcPr marL="9525" marR="9525" marT="9525" marB="0" anchor="b"/>
                </a:tc>
                <a:tc>
                  <a:txBody>
                    <a:bodyPr/>
                    <a:lstStyle/>
                    <a:p>
                      <a:pPr algn="ctr" fontAlgn="b"/>
                      <a:r>
                        <a:rPr lang="tr-TR" sz="1600" b="0" i="0" u="none" strike="noStrike" dirty="0">
                          <a:effectLst/>
                          <a:latin typeface="+mn-lt"/>
                        </a:rPr>
                        <a:t>7,9</a:t>
                      </a:r>
                    </a:p>
                  </a:txBody>
                  <a:tcPr marL="9525" marR="9525" marT="9525" marB="0" anchor="b"/>
                </a:tc>
                <a:extLst>
                  <a:ext uri="{0D108BD9-81ED-4DB2-BD59-A6C34878D82A}">
                    <a16:rowId xmlns:a16="http://schemas.microsoft.com/office/drawing/2014/main" val="165335118"/>
                  </a:ext>
                </a:extLst>
              </a:tr>
              <a:tr h="248501">
                <a:tc>
                  <a:txBody>
                    <a:bodyPr/>
                    <a:lstStyle/>
                    <a:p>
                      <a:pPr algn="ctr" fontAlgn="b"/>
                      <a:r>
                        <a:rPr lang="tr-TR" sz="1600" b="0" i="0" u="none" strike="noStrike" dirty="0">
                          <a:effectLst/>
                          <a:latin typeface="+mn-lt"/>
                        </a:rPr>
                        <a:t>2023</a:t>
                      </a:r>
                    </a:p>
                  </a:txBody>
                  <a:tcPr marL="9525" marR="9525" marT="9525" marB="0" anchor="b"/>
                </a:tc>
                <a:tc>
                  <a:txBody>
                    <a:bodyPr/>
                    <a:lstStyle/>
                    <a:p>
                      <a:pPr algn="ctr" fontAlgn="b"/>
                      <a:r>
                        <a:rPr lang="tr-TR" sz="1600" b="0" i="0" u="none" strike="noStrike" dirty="0">
                          <a:effectLst/>
                          <a:latin typeface="+mn-lt"/>
                        </a:rPr>
                        <a:t>5,9</a:t>
                      </a:r>
                    </a:p>
                  </a:txBody>
                  <a:tcPr marL="9525" marR="9525" marT="9525" marB="0" anchor="b"/>
                </a:tc>
                <a:tc>
                  <a:txBody>
                    <a:bodyPr/>
                    <a:lstStyle/>
                    <a:p>
                      <a:pPr algn="ctr" fontAlgn="b"/>
                      <a:r>
                        <a:rPr lang="tr-TR" sz="1600" b="0" i="0" u="none" strike="noStrike" dirty="0">
                          <a:effectLst/>
                          <a:latin typeface="+mn-lt"/>
                        </a:rPr>
                        <a:t>9,8</a:t>
                      </a:r>
                    </a:p>
                  </a:txBody>
                  <a:tcPr marL="9525" marR="9525" marT="9525" marB="0" anchor="b"/>
                </a:tc>
                <a:tc>
                  <a:txBody>
                    <a:bodyPr/>
                    <a:lstStyle/>
                    <a:p>
                      <a:pPr algn="ctr" fontAlgn="b"/>
                      <a:r>
                        <a:rPr lang="tr-TR" sz="1600" b="0" i="0" u="none" strike="noStrike" dirty="0">
                          <a:effectLst/>
                          <a:latin typeface="+mn-lt"/>
                        </a:rPr>
                        <a:t>14,0</a:t>
                      </a:r>
                    </a:p>
                  </a:txBody>
                  <a:tcPr marL="9525" marR="9525" marT="9525" marB="0" anchor="b"/>
                </a:tc>
                <a:tc>
                  <a:txBody>
                    <a:bodyPr/>
                    <a:lstStyle/>
                    <a:p>
                      <a:pPr algn="ctr" fontAlgn="b"/>
                      <a:r>
                        <a:rPr lang="tr-TR" sz="1600" b="0" i="0" u="none" strike="noStrike" dirty="0">
                          <a:effectLst/>
                          <a:latin typeface="+mn-lt"/>
                        </a:rPr>
                        <a:t>20,5 </a:t>
                      </a:r>
                    </a:p>
                  </a:txBody>
                  <a:tcPr marL="9525" marR="9525" marT="9525" marB="0" anchor="b"/>
                </a:tc>
                <a:tc>
                  <a:txBody>
                    <a:bodyPr/>
                    <a:lstStyle/>
                    <a:p>
                      <a:pPr algn="ctr" fontAlgn="b"/>
                      <a:r>
                        <a:rPr lang="tr-TR" sz="1600" b="0" i="0" u="none" strike="noStrike" dirty="0">
                          <a:effectLst/>
                          <a:latin typeface="+mn-lt"/>
                        </a:rPr>
                        <a:t> 49,8</a:t>
                      </a:r>
                    </a:p>
                  </a:txBody>
                  <a:tcPr marL="9525" marR="9525" marT="9525" marB="0" anchor="b"/>
                </a:tc>
                <a:tc>
                  <a:txBody>
                    <a:bodyPr/>
                    <a:lstStyle/>
                    <a:p>
                      <a:pPr algn="ctr" fontAlgn="b"/>
                      <a:r>
                        <a:rPr lang="tr-TR" sz="1600" b="0" i="0" u="none" strike="noStrike" dirty="0">
                          <a:effectLst/>
                          <a:latin typeface="+mn-lt"/>
                        </a:rPr>
                        <a:t>0,433</a:t>
                      </a:r>
                    </a:p>
                  </a:txBody>
                  <a:tcPr marL="9525" marR="9525" marT="9525" marB="0" anchor="b"/>
                </a:tc>
                <a:tc>
                  <a:txBody>
                    <a:bodyPr/>
                    <a:lstStyle/>
                    <a:p>
                      <a:pPr algn="ctr" fontAlgn="b"/>
                      <a:r>
                        <a:rPr lang="tr-TR" sz="1600" b="0" i="0" u="none" strike="noStrike" dirty="0">
                          <a:effectLst/>
                          <a:latin typeface="+mn-lt"/>
                        </a:rPr>
                        <a:t>8,4</a:t>
                      </a:r>
                    </a:p>
                  </a:txBody>
                  <a:tcPr marL="9525" marR="9525" marT="9525" marB="0" anchor="b"/>
                </a:tc>
                <a:extLst>
                  <a:ext uri="{0D108BD9-81ED-4DB2-BD59-A6C34878D82A}">
                    <a16:rowId xmlns:a16="http://schemas.microsoft.com/office/drawing/2014/main" val="2926104854"/>
                  </a:ext>
                </a:extLst>
              </a:tr>
            </a:tbl>
          </a:graphicData>
        </a:graphic>
      </p:graphicFrame>
      <p:sp>
        <p:nvSpPr>
          <p:cNvPr id="6" name="Metin kutusu 5">
            <a:extLst>
              <a:ext uri="{FF2B5EF4-FFF2-40B4-BE49-F238E27FC236}">
                <a16:creationId xmlns:a16="http://schemas.microsoft.com/office/drawing/2014/main" id="{60F19DB4-2489-37D9-EDAC-13E3DBB47B5D}"/>
              </a:ext>
            </a:extLst>
          </p:cNvPr>
          <p:cNvSpPr txBox="1"/>
          <p:nvPr/>
        </p:nvSpPr>
        <p:spPr>
          <a:xfrm>
            <a:off x="990600" y="6421754"/>
            <a:ext cx="10610850" cy="276999"/>
          </a:xfrm>
          <a:prstGeom prst="rect">
            <a:avLst/>
          </a:prstGeom>
          <a:noFill/>
        </p:spPr>
        <p:txBody>
          <a:bodyPr wrap="square" rtlCol="0">
            <a:spAutoFit/>
          </a:bodyPr>
          <a:lstStyle/>
          <a:p>
            <a:r>
              <a:rPr lang="tr-TR" sz="1200" dirty="0"/>
              <a:t>Kaynak: https://data.tuik.gov.tr/Bulten/Index?p=Gelir-Dagilimi-Istatistikleri-2023-53711</a:t>
            </a:r>
          </a:p>
        </p:txBody>
      </p:sp>
      <p:cxnSp>
        <p:nvCxnSpPr>
          <p:cNvPr id="8" name="Düz Ok Bağlayıcısı 7">
            <a:extLst>
              <a:ext uri="{FF2B5EF4-FFF2-40B4-BE49-F238E27FC236}">
                <a16:creationId xmlns:a16="http://schemas.microsoft.com/office/drawing/2014/main" id="{55202EFC-9F2C-22C5-4F4C-30302EFA701A}"/>
              </a:ext>
            </a:extLst>
          </p:cNvPr>
          <p:cNvCxnSpPr>
            <a:cxnSpLocks/>
          </p:cNvCxnSpPr>
          <p:nvPr/>
        </p:nvCxnSpPr>
        <p:spPr>
          <a:xfrm>
            <a:off x="4010025" y="5997677"/>
            <a:ext cx="0" cy="481228"/>
          </a:xfrm>
          <a:prstGeom prst="straightConnector1">
            <a:avLst/>
          </a:prstGeom>
          <a:ln w="41275">
            <a:tailEnd type="triangle"/>
          </a:ln>
        </p:spPr>
        <p:style>
          <a:lnRef idx="2">
            <a:schemeClr val="accent1"/>
          </a:lnRef>
          <a:fillRef idx="0">
            <a:schemeClr val="accent1"/>
          </a:fillRef>
          <a:effectRef idx="1">
            <a:schemeClr val="accent1"/>
          </a:effectRef>
          <a:fontRef idx="minor">
            <a:schemeClr val="tx1"/>
          </a:fontRef>
        </p:style>
      </p:cxnSp>
      <p:cxnSp>
        <p:nvCxnSpPr>
          <p:cNvPr id="10" name="Düz Ok Bağlayıcısı 9">
            <a:extLst>
              <a:ext uri="{FF2B5EF4-FFF2-40B4-BE49-F238E27FC236}">
                <a16:creationId xmlns:a16="http://schemas.microsoft.com/office/drawing/2014/main" id="{5C29D39D-DF3F-7B3E-D94F-D82310E7337B}"/>
              </a:ext>
            </a:extLst>
          </p:cNvPr>
          <p:cNvCxnSpPr>
            <a:cxnSpLocks/>
          </p:cNvCxnSpPr>
          <p:nvPr/>
        </p:nvCxnSpPr>
        <p:spPr>
          <a:xfrm>
            <a:off x="5273471" y="5997677"/>
            <a:ext cx="0" cy="481228"/>
          </a:xfrm>
          <a:prstGeom prst="straightConnector1">
            <a:avLst/>
          </a:prstGeom>
          <a:ln w="41275">
            <a:tailEnd type="triangle"/>
          </a:ln>
        </p:spPr>
        <p:style>
          <a:lnRef idx="2">
            <a:schemeClr val="accent1"/>
          </a:lnRef>
          <a:fillRef idx="0">
            <a:schemeClr val="accent1"/>
          </a:fillRef>
          <a:effectRef idx="1">
            <a:schemeClr val="accent1"/>
          </a:effectRef>
          <a:fontRef idx="minor">
            <a:schemeClr val="tx1"/>
          </a:fontRef>
        </p:style>
      </p:cxnSp>
      <p:cxnSp>
        <p:nvCxnSpPr>
          <p:cNvPr id="11" name="Düz Ok Bağlayıcısı 10">
            <a:extLst>
              <a:ext uri="{FF2B5EF4-FFF2-40B4-BE49-F238E27FC236}">
                <a16:creationId xmlns:a16="http://schemas.microsoft.com/office/drawing/2014/main" id="{8611AC92-8ED7-5CFB-01D0-6F926E54B32B}"/>
              </a:ext>
            </a:extLst>
          </p:cNvPr>
          <p:cNvCxnSpPr>
            <a:cxnSpLocks/>
          </p:cNvCxnSpPr>
          <p:nvPr/>
        </p:nvCxnSpPr>
        <p:spPr>
          <a:xfrm>
            <a:off x="6551664" y="5997677"/>
            <a:ext cx="0" cy="481228"/>
          </a:xfrm>
          <a:prstGeom prst="straightConnector1">
            <a:avLst/>
          </a:prstGeom>
          <a:ln w="41275">
            <a:tailEnd type="triangle"/>
          </a:ln>
        </p:spPr>
        <p:style>
          <a:lnRef idx="2">
            <a:schemeClr val="accent1"/>
          </a:lnRef>
          <a:fillRef idx="0">
            <a:schemeClr val="accent1"/>
          </a:fillRef>
          <a:effectRef idx="1">
            <a:schemeClr val="accent1"/>
          </a:effectRef>
          <a:fontRef idx="minor">
            <a:schemeClr val="tx1"/>
          </a:fontRef>
        </p:style>
      </p:cxnSp>
      <p:cxnSp>
        <p:nvCxnSpPr>
          <p:cNvPr id="13" name="Düz Ok Bağlayıcısı 12">
            <a:extLst>
              <a:ext uri="{FF2B5EF4-FFF2-40B4-BE49-F238E27FC236}">
                <a16:creationId xmlns:a16="http://schemas.microsoft.com/office/drawing/2014/main" id="{105AF3DB-6596-E70B-21A0-94E6EE654DE6}"/>
              </a:ext>
            </a:extLst>
          </p:cNvPr>
          <p:cNvCxnSpPr/>
          <p:nvPr/>
        </p:nvCxnSpPr>
        <p:spPr>
          <a:xfrm flipV="1">
            <a:off x="7747819" y="5997677"/>
            <a:ext cx="0" cy="424077"/>
          </a:xfrm>
          <a:prstGeom prst="straightConnector1">
            <a:avLst/>
          </a:prstGeom>
          <a:ln w="34925">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4" name="Düz Ok Bağlayıcısı 13">
            <a:extLst>
              <a:ext uri="{FF2B5EF4-FFF2-40B4-BE49-F238E27FC236}">
                <a16:creationId xmlns:a16="http://schemas.microsoft.com/office/drawing/2014/main" id="{53D1CB08-9726-D333-6E30-8AE56CC31A40}"/>
              </a:ext>
            </a:extLst>
          </p:cNvPr>
          <p:cNvCxnSpPr/>
          <p:nvPr/>
        </p:nvCxnSpPr>
        <p:spPr>
          <a:xfrm flipV="1">
            <a:off x="9089925" y="6012424"/>
            <a:ext cx="0" cy="424077"/>
          </a:xfrm>
          <a:prstGeom prst="straightConnector1">
            <a:avLst/>
          </a:prstGeom>
          <a:ln w="34925">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 name="Düz Ok Bağlayıcısı 14">
            <a:extLst>
              <a:ext uri="{FF2B5EF4-FFF2-40B4-BE49-F238E27FC236}">
                <a16:creationId xmlns:a16="http://schemas.microsoft.com/office/drawing/2014/main" id="{06C9C254-297E-6209-B207-FCFA8A47D1C6}"/>
              </a:ext>
            </a:extLst>
          </p:cNvPr>
          <p:cNvCxnSpPr/>
          <p:nvPr/>
        </p:nvCxnSpPr>
        <p:spPr>
          <a:xfrm flipV="1">
            <a:off x="10417283" y="5992760"/>
            <a:ext cx="0" cy="424077"/>
          </a:xfrm>
          <a:prstGeom prst="straightConnector1">
            <a:avLst/>
          </a:prstGeom>
          <a:ln w="34925">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 name="Düz Ok Bağlayıcısı 2">
            <a:extLst>
              <a:ext uri="{FF2B5EF4-FFF2-40B4-BE49-F238E27FC236}">
                <a16:creationId xmlns:a16="http://schemas.microsoft.com/office/drawing/2014/main" id="{FAA0500A-8A7C-E4C1-56D4-EE6176DB84F7}"/>
              </a:ext>
            </a:extLst>
          </p:cNvPr>
          <p:cNvCxnSpPr>
            <a:cxnSpLocks/>
          </p:cNvCxnSpPr>
          <p:nvPr/>
        </p:nvCxnSpPr>
        <p:spPr>
          <a:xfrm>
            <a:off x="2657475" y="6007202"/>
            <a:ext cx="0" cy="481228"/>
          </a:xfrm>
          <a:prstGeom prst="straightConnector1">
            <a:avLst/>
          </a:prstGeom>
          <a:ln w="412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3632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64322F-3453-C261-E293-52D4C64D221A}"/>
              </a:ext>
            </a:extLst>
          </p:cNvPr>
          <p:cNvSpPr>
            <a:spLocks noGrp="1"/>
          </p:cNvSpPr>
          <p:nvPr>
            <p:ph type="title" idx="4294967295"/>
          </p:nvPr>
        </p:nvSpPr>
        <p:spPr>
          <a:xfrm>
            <a:off x="600075" y="249238"/>
            <a:ext cx="10058400" cy="701675"/>
          </a:xfrm>
        </p:spPr>
        <p:txBody>
          <a:bodyPr>
            <a:normAutofit fontScale="90000"/>
          </a:bodyPr>
          <a:lstStyle/>
          <a:p>
            <a:r>
              <a:rPr lang="tr-TR" sz="4800" dirty="0"/>
              <a:t>Bireysel Gelir Dağılımı </a:t>
            </a:r>
            <a:endParaRPr lang="tr-TR" dirty="0"/>
          </a:p>
        </p:txBody>
      </p:sp>
      <p:sp>
        <p:nvSpPr>
          <p:cNvPr id="3" name="İçerik Yer Tutucusu 2">
            <a:extLst>
              <a:ext uri="{FF2B5EF4-FFF2-40B4-BE49-F238E27FC236}">
                <a16:creationId xmlns:a16="http://schemas.microsoft.com/office/drawing/2014/main" id="{53B204C8-2E99-2B57-1C5C-F86FEF628544}"/>
              </a:ext>
            </a:extLst>
          </p:cNvPr>
          <p:cNvSpPr>
            <a:spLocks noGrp="1"/>
          </p:cNvSpPr>
          <p:nvPr>
            <p:ph idx="4294967295"/>
          </p:nvPr>
        </p:nvSpPr>
        <p:spPr>
          <a:xfrm>
            <a:off x="771525" y="884238"/>
            <a:ext cx="10058400" cy="5373687"/>
          </a:xfrm>
        </p:spPr>
        <p:txBody>
          <a:bodyPr>
            <a:noAutofit/>
          </a:bodyPr>
          <a:lstStyle/>
          <a:p>
            <a:pPr marL="0" indent="0">
              <a:buNone/>
            </a:pPr>
            <a:endParaRPr lang="tr-TR" sz="1700" dirty="0"/>
          </a:p>
          <a:p>
            <a:pPr>
              <a:buFont typeface="Wingdings" panose="05000000000000000000" pitchFamily="2" charset="2"/>
              <a:buChar char="q"/>
            </a:pPr>
            <a:r>
              <a:rPr lang="tr-TR" sz="1700" dirty="0"/>
              <a:t> 1983-1987 arasında en yoksul ve en zengin dilimler arasındaki uçurum ise sürekli olarak artmıştır. Bu durum 24 Ocak Kararlarıyla uygulamaya konulan neo-liberal politikalara bağlanmaktadır. 1980'den itibaren ithal ikameci sanayileşme politikalarından ihracata dayalı sanayileşme politikalarına geçilmesi ile birlikte gelir dağılımı, ihracata yönelik üretim yapanların lehine, ithal ikameci sanayileşmeye yönelik üretim yapan kesimlerin ise aleyhine gelişmiştir. </a:t>
            </a:r>
          </a:p>
          <a:p>
            <a:pPr>
              <a:buFont typeface="Wingdings" panose="05000000000000000000" pitchFamily="2" charset="2"/>
              <a:buChar char="q"/>
            </a:pPr>
            <a:r>
              <a:rPr lang="tr-TR" sz="1700" dirty="0"/>
              <a:t> Krizler (1973 Petrol Krizi, 1994 Krizi, 2008 Küresel Finans Krizi ve 2020 Covid-19 Salgını) ilk %20 ve ikinci %20’lik kesimin  gelirden aldığı payın azalmasına yol açmıştır.</a:t>
            </a:r>
          </a:p>
          <a:p>
            <a:pPr>
              <a:buFont typeface="Wingdings" panose="05000000000000000000" pitchFamily="2" charset="2"/>
              <a:buChar char="q"/>
            </a:pPr>
            <a:r>
              <a:rPr lang="tr-TR" sz="1700" dirty="0"/>
              <a:t> Gini katsayısı 2006 yılındaki 0,428 seviyesinden 2020 yılında 0,410’a gerilemiştir. Bunun yanı sıra, en zengin yüzde 20’lik grubun yıllık kullanılabilir gelirden aldığı payın en yoksul yüzde 20’lik grubun aldığı paya oranı (P80/P20) da 2006 yılında 9,6 iken 2023 yılında 8,4’e düşmüştür. </a:t>
            </a:r>
          </a:p>
          <a:p>
            <a:pPr>
              <a:buFont typeface="Wingdings" panose="05000000000000000000" pitchFamily="2" charset="2"/>
              <a:buChar char="q"/>
            </a:pPr>
            <a:r>
              <a:rPr lang="tr-TR" sz="1700" dirty="0"/>
              <a:t> Son yıllarda gelir dağılımındaki iyileşme eğiliminin en önemli açıklayıcılarından biri olarak kişi başına gelirin göreli istikrarlı artışını göstermek mümkündür. Türkiye ekonomisinde istikrarlı bir büyümenin yaşandığı son yıllarda gelir eşitsizliğinde de iyileşmeler gözlenmektedir.</a:t>
            </a:r>
          </a:p>
          <a:p>
            <a:pPr>
              <a:buFont typeface="Wingdings" panose="05000000000000000000" pitchFamily="2" charset="2"/>
              <a:buChar char="q"/>
            </a:pPr>
            <a:r>
              <a:rPr lang="tr-TR" sz="1700" dirty="0"/>
              <a:t> Son yapılan araştırma sonuçlarına göre; 2023 yılında  en yüksek eşdeğer hanehalkı kullanılabilir birey gelirine sahip yüzde 20'lik grubun toplam gelirden aldığı pay 2022 yılına göre 1,8 puan artarak %49.8’e yükselirken, en düşük gelire sahip yüzde 20'lik grubun aldığı pay 0,1 puan azalarak %5,9’a düşmüştür..</a:t>
            </a:r>
          </a:p>
          <a:p>
            <a:pPr marL="0" indent="0">
              <a:buNone/>
            </a:pPr>
            <a:endParaRPr lang="tr-TR" sz="1700" dirty="0"/>
          </a:p>
          <a:p>
            <a:pPr marL="0" indent="0">
              <a:buNone/>
            </a:pPr>
            <a:endParaRPr lang="tr-TR" sz="1700" b="0" i="0" u="none" strike="noStrike" dirty="0">
              <a:effectLst/>
            </a:endParaRPr>
          </a:p>
          <a:p>
            <a:pPr>
              <a:buFont typeface="Wingdings" panose="05000000000000000000" pitchFamily="2" charset="2"/>
              <a:buChar char="q"/>
            </a:pPr>
            <a:endParaRPr lang="tr-TR" sz="1700" b="0" i="0" u="none" strike="noStrike" dirty="0">
              <a:effectLst/>
              <a:latin typeface="Arial" panose="020B0604020202020204" pitchFamily="34" charset="0"/>
            </a:endParaRPr>
          </a:p>
          <a:p>
            <a:pPr marL="0" indent="0">
              <a:buNone/>
            </a:pPr>
            <a:endParaRPr lang="tr-TR" sz="1700" b="0" i="0" u="none" strike="noStrike" dirty="0">
              <a:effectLst/>
              <a:latin typeface="Arial" panose="020B0604020202020204" pitchFamily="34" charset="0"/>
            </a:endParaRPr>
          </a:p>
          <a:p>
            <a:pPr marL="0" indent="0">
              <a:buNone/>
            </a:pPr>
            <a:r>
              <a:rPr lang="tr-TR" sz="1700" b="0" i="0" u="none" strike="noStrike" dirty="0">
                <a:effectLst/>
              </a:rPr>
              <a:t> </a:t>
            </a:r>
            <a:endParaRPr lang="tr-TR" sz="1700" dirty="0"/>
          </a:p>
        </p:txBody>
      </p:sp>
    </p:spTree>
    <p:extLst>
      <p:ext uri="{BB962C8B-B14F-4D97-AF65-F5344CB8AC3E}">
        <p14:creationId xmlns:p14="http://schemas.microsoft.com/office/powerpoint/2010/main" val="708202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5984CE-3EB3-99F9-53EE-48D2B9931FB9}"/>
              </a:ext>
            </a:extLst>
          </p:cNvPr>
          <p:cNvSpPr>
            <a:spLocks noGrp="1"/>
          </p:cNvSpPr>
          <p:nvPr>
            <p:ph type="title"/>
          </p:nvPr>
        </p:nvSpPr>
        <p:spPr/>
        <p:txBody>
          <a:bodyPr>
            <a:normAutofit/>
          </a:bodyPr>
          <a:lstStyle/>
          <a:p>
            <a:r>
              <a:rPr lang="tr-TR" sz="3600" dirty="0">
                <a:solidFill>
                  <a:schemeClr val="tx1"/>
                </a:solidFill>
                <a:latin typeface="Tw Cen MT Condensed" panose="020B0606020104020203" pitchFamily="34" charset="0"/>
              </a:rPr>
              <a:t>Fonksiyonel Gelir Dağılımı (2006-2021) </a:t>
            </a:r>
          </a:p>
        </p:txBody>
      </p:sp>
      <p:sp>
        <p:nvSpPr>
          <p:cNvPr id="3" name="İçerik Yer Tutucusu 2">
            <a:extLst>
              <a:ext uri="{FF2B5EF4-FFF2-40B4-BE49-F238E27FC236}">
                <a16:creationId xmlns:a16="http://schemas.microsoft.com/office/drawing/2014/main" id="{3CC029F5-1C08-6656-19E6-DD78665E9A08}"/>
              </a:ext>
            </a:extLst>
          </p:cNvPr>
          <p:cNvSpPr>
            <a:spLocks noGrp="1"/>
          </p:cNvSpPr>
          <p:nvPr>
            <p:ph idx="4294967295"/>
          </p:nvPr>
        </p:nvSpPr>
        <p:spPr>
          <a:xfrm>
            <a:off x="0" y="2025650"/>
            <a:ext cx="4676775" cy="3843338"/>
          </a:xfrm>
        </p:spPr>
        <p:txBody>
          <a:bodyPr/>
          <a:lstStyle/>
          <a:p>
            <a:pPr marL="0" indent="0">
              <a:buNone/>
            </a:pPr>
            <a:r>
              <a:rPr lang="tr-TR" dirty="0"/>
              <a:t> </a:t>
            </a:r>
          </a:p>
        </p:txBody>
      </p:sp>
      <p:graphicFrame>
        <p:nvGraphicFramePr>
          <p:cNvPr id="4" name="Grafik 3">
            <a:extLst>
              <a:ext uri="{FF2B5EF4-FFF2-40B4-BE49-F238E27FC236}">
                <a16:creationId xmlns:a16="http://schemas.microsoft.com/office/drawing/2014/main" id="{8F8F90EF-FC98-36AE-7D9E-0AC4B9A3230B}"/>
              </a:ext>
            </a:extLst>
          </p:cNvPr>
          <p:cNvGraphicFramePr>
            <a:graphicFrameLocks/>
          </p:cNvGraphicFramePr>
          <p:nvPr/>
        </p:nvGraphicFramePr>
        <p:xfrm>
          <a:off x="381001" y="1766887"/>
          <a:ext cx="11153774" cy="3843338"/>
        </p:xfrm>
        <a:graphic>
          <a:graphicData uri="http://schemas.openxmlformats.org/drawingml/2006/chart">
            <c:chart xmlns:c="http://schemas.openxmlformats.org/drawingml/2006/chart" xmlns:r="http://schemas.openxmlformats.org/officeDocument/2006/relationships" r:id="rId2"/>
          </a:graphicData>
        </a:graphic>
      </p:graphicFrame>
      <p:sp>
        <p:nvSpPr>
          <p:cNvPr id="6" name="Metin kutusu 5">
            <a:extLst>
              <a:ext uri="{FF2B5EF4-FFF2-40B4-BE49-F238E27FC236}">
                <a16:creationId xmlns:a16="http://schemas.microsoft.com/office/drawing/2014/main" id="{D34DFF8A-6E82-14CC-13FD-468B902F46DB}"/>
              </a:ext>
            </a:extLst>
          </p:cNvPr>
          <p:cNvSpPr txBox="1"/>
          <p:nvPr/>
        </p:nvSpPr>
        <p:spPr>
          <a:xfrm>
            <a:off x="304799" y="5610225"/>
            <a:ext cx="7858126" cy="276999"/>
          </a:xfrm>
          <a:prstGeom prst="rect">
            <a:avLst/>
          </a:prstGeom>
          <a:noFill/>
        </p:spPr>
        <p:txBody>
          <a:bodyPr wrap="square">
            <a:spAutoFit/>
          </a:bodyPr>
          <a:lstStyle/>
          <a:p>
            <a:r>
              <a:rPr lang="tr-TR" sz="1200" dirty="0"/>
              <a:t>Kaynak: https://data.tuik.gov.tr/Kategori/GetKategori?p=gelir-yasam-tuketim-ve-yoksulluk-107&amp;dil=1</a:t>
            </a:r>
          </a:p>
        </p:txBody>
      </p:sp>
    </p:spTree>
    <p:extLst>
      <p:ext uri="{BB962C8B-B14F-4D97-AF65-F5344CB8AC3E}">
        <p14:creationId xmlns:p14="http://schemas.microsoft.com/office/powerpoint/2010/main" val="1889458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3C6C41-3247-A07A-90E8-05EEBF7BA435}"/>
              </a:ext>
            </a:extLst>
          </p:cNvPr>
          <p:cNvSpPr>
            <a:spLocks noGrp="1"/>
          </p:cNvSpPr>
          <p:nvPr>
            <p:ph type="title"/>
          </p:nvPr>
        </p:nvSpPr>
        <p:spPr>
          <a:xfrm>
            <a:off x="838200" y="365125"/>
            <a:ext cx="10515600" cy="758825"/>
          </a:xfrm>
        </p:spPr>
        <p:txBody>
          <a:bodyPr>
            <a:normAutofit/>
          </a:bodyPr>
          <a:lstStyle/>
          <a:p>
            <a:r>
              <a:rPr lang="tr-TR" sz="2400" dirty="0"/>
              <a:t>Fonksiyonel Gelir Dağılımı (2022-2023) </a:t>
            </a:r>
          </a:p>
        </p:txBody>
      </p:sp>
      <p:pic>
        <p:nvPicPr>
          <p:cNvPr id="2050" name="Picture 2">
            <a:extLst>
              <a:ext uri="{FF2B5EF4-FFF2-40B4-BE49-F238E27FC236}">
                <a16:creationId xmlns:a16="http://schemas.microsoft.com/office/drawing/2014/main" id="{347FED06-AE58-80EA-1A22-1AB8E26DD1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2" y="1123950"/>
            <a:ext cx="10353675" cy="38481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B4EB82EB-FAA7-D1E2-D550-E79D2F223D25}"/>
              </a:ext>
            </a:extLst>
          </p:cNvPr>
          <p:cNvSpPr txBox="1"/>
          <p:nvPr/>
        </p:nvSpPr>
        <p:spPr>
          <a:xfrm>
            <a:off x="761999" y="6248400"/>
            <a:ext cx="5876925" cy="246221"/>
          </a:xfrm>
          <a:prstGeom prst="rect">
            <a:avLst/>
          </a:prstGeom>
          <a:noFill/>
        </p:spPr>
        <p:txBody>
          <a:bodyPr wrap="square" rtlCol="0">
            <a:spAutoFit/>
          </a:bodyPr>
          <a:lstStyle/>
          <a:p>
            <a:r>
              <a:rPr lang="tr-TR" sz="1000" dirty="0"/>
              <a:t>Kaynak: https://data.tuik.gov.tr/Bulten/Index?p=Gelir-Dagilimi-Istatistikleri-2023-53711 </a:t>
            </a:r>
          </a:p>
        </p:txBody>
      </p:sp>
      <p:sp>
        <p:nvSpPr>
          <p:cNvPr id="6" name="Metin kutusu 5">
            <a:extLst>
              <a:ext uri="{FF2B5EF4-FFF2-40B4-BE49-F238E27FC236}">
                <a16:creationId xmlns:a16="http://schemas.microsoft.com/office/drawing/2014/main" id="{25B1D859-0280-3FA7-7888-BDD2DB101FB1}"/>
              </a:ext>
            </a:extLst>
          </p:cNvPr>
          <p:cNvSpPr txBox="1"/>
          <p:nvPr/>
        </p:nvSpPr>
        <p:spPr>
          <a:xfrm>
            <a:off x="761999" y="5124450"/>
            <a:ext cx="10353674" cy="1477328"/>
          </a:xfrm>
          <a:prstGeom prst="rect">
            <a:avLst/>
          </a:prstGeom>
          <a:noFill/>
        </p:spPr>
        <p:txBody>
          <a:bodyPr wrap="square">
            <a:spAutoFit/>
          </a:bodyPr>
          <a:lstStyle/>
          <a:p>
            <a:r>
              <a:rPr lang="tr-TR" b="0" i="0" dirty="0">
                <a:solidFill>
                  <a:srgbClr val="000000"/>
                </a:solidFill>
                <a:effectLst/>
                <a:latin typeface="Arial" panose="020B0604020202020204" pitchFamily="34" charset="0"/>
              </a:rPr>
              <a:t>Toplam gelir içerisinde en yüksek payı, 2023 yılında %48,5 ile bir önceki yıla göre 2,3 puan artan maaş ve ücret geliri aldı. İkinci sırayı %22,1 ile önceki yıla göre 1,1 puan artan müteşebbis geliri alırken üçüncü sırayı %17,6 ile önceki yıla göre 2,6 puanlık azalış gösteren sosyal transfer geliri oluşturdu.</a:t>
            </a:r>
            <a:br>
              <a:rPr lang="tr-TR" dirty="0"/>
            </a:br>
            <a:endParaRPr lang="tr-TR" dirty="0"/>
          </a:p>
        </p:txBody>
      </p:sp>
    </p:spTree>
    <p:extLst>
      <p:ext uri="{BB962C8B-B14F-4D97-AF65-F5344CB8AC3E}">
        <p14:creationId xmlns:p14="http://schemas.microsoft.com/office/powerpoint/2010/main" val="1774080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4F39F8-6C8F-43A5-7319-C711BFB9F6FC}"/>
              </a:ext>
            </a:extLst>
          </p:cNvPr>
          <p:cNvSpPr>
            <a:spLocks noGrp="1"/>
          </p:cNvSpPr>
          <p:nvPr>
            <p:ph type="title"/>
          </p:nvPr>
        </p:nvSpPr>
        <p:spPr/>
        <p:txBody>
          <a:bodyPr/>
          <a:lstStyle/>
          <a:p>
            <a:r>
              <a:rPr lang="tr-TR" dirty="0"/>
              <a:t>Fonksiyonel Gelir Dağılımı</a:t>
            </a:r>
          </a:p>
        </p:txBody>
      </p:sp>
      <p:sp>
        <p:nvSpPr>
          <p:cNvPr id="3" name="İçerik Yer Tutucusu 2">
            <a:extLst>
              <a:ext uri="{FF2B5EF4-FFF2-40B4-BE49-F238E27FC236}">
                <a16:creationId xmlns:a16="http://schemas.microsoft.com/office/drawing/2014/main" id="{94E96835-0B78-7FD3-2136-4DE0B8930E7B}"/>
              </a:ext>
            </a:extLst>
          </p:cNvPr>
          <p:cNvSpPr>
            <a:spLocks noGrp="1"/>
          </p:cNvSpPr>
          <p:nvPr>
            <p:ph idx="1"/>
          </p:nvPr>
        </p:nvSpPr>
        <p:spPr/>
        <p:txBody>
          <a:bodyPr>
            <a:normAutofit fontScale="92500" lnSpcReduction="20000"/>
          </a:bodyPr>
          <a:lstStyle/>
          <a:p>
            <a:pPr>
              <a:buFont typeface="Wingdings" panose="05000000000000000000" pitchFamily="2" charset="2"/>
              <a:buChar char="q"/>
            </a:pPr>
            <a:r>
              <a:rPr lang="tr-TR" dirty="0"/>
              <a:t> Çeşitli üretim faktörlerinin toplam gelirden aldıkları payı inceleyen fonksiyonel gelir dağılımı, ücret, rant, kar ve faiz payları hakkında bilgi vermesi açısından önem taşımaktadır. </a:t>
            </a:r>
          </a:p>
          <a:p>
            <a:pPr>
              <a:buFont typeface="Wingdings" panose="05000000000000000000" pitchFamily="2" charset="2"/>
              <a:buChar char="q"/>
            </a:pPr>
            <a:r>
              <a:rPr lang="tr-TR" dirty="0"/>
              <a:t>TÜİK hanehalkı gelir dağılımı anketlerinde gelirler; emek gelirleri, gayrimenkul kirası, menkul kıymet gelirleri, müteşebbis gelirleri ve transfer gelirleri olarak sınıflandırılmaktadır.</a:t>
            </a:r>
          </a:p>
          <a:p>
            <a:pPr>
              <a:buFont typeface="Wingdings" panose="05000000000000000000" pitchFamily="2" charset="2"/>
              <a:buChar char="q"/>
            </a:pPr>
            <a:r>
              <a:rPr lang="tr-TR" dirty="0"/>
              <a:t> 2006- 2021 döneminde;</a:t>
            </a:r>
          </a:p>
          <a:p>
            <a:pPr lvl="1">
              <a:buFont typeface="Wingdings" panose="05000000000000000000" pitchFamily="2" charset="2"/>
              <a:buChar char="q"/>
            </a:pPr>
            <a:r>
              <a:rPr lang="tr-TR" dirty="0"/>
              <a:t> Türkiye’de üretim faktörleri sahipleri arasında toplam gelirden en çok payı emek sahiplerinin aldığı görülmektedir. Emek gelirlerinin içerisinde ise en büyük payı maaş ve ücret gelirleri oluşturmaktadır. 2014 ve 2015 yıllarında maaş ve ücretlilerin aldığı pay % 49,7 ile zirve noktasına ulaşmıştır.</a:t>
            </a:r>
          </a:p>
          <a:p>
            <a:pPr lvl="1">
              <a:buFont typeface="Wingdings" panose="05000000000000000000" pitchFamily="2" charset="2"/>
              <a:buChar char="q"/>
            </a:pPr>
            <a:r>
              <a:rPr lang="tr-TR" dirty="0"/>
              <a:t> Müteşebbis gelirleri sürekli azalarak %24,2’den  %17,5’e gerilemiştir. </a:t>
            </a:r>
          </a:p>
          <a:p>
            <a:pPr lvl="1">
              <a:buFont typeface="Wingdings" panose="05000000000000000000" pitchFamily="2" charset="2"/>
              <a:buChar char="q"/>
            </a:pPr>
            <a:r>
              <a:rPr lang="tr-TR" dirty="0"/>
              <a:t> Sosyal transferler sürekli artarak %17.8’den %23,9’a yükselmiştir.</a:t>
            </a:r>
          </a:p>
        </p:txBody>
      </p:sp>
    </p:spTree>
    <p:extLst>
      <p:ext uri="{BB962C8B-B14F-4D97-AF65-F5344CB8AC3E}">
        <p14:creationId xmlns:p14="http://schemas.microsoft.com/office/powerpoint/2010/main" val="2441080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893E01-A0EC-6CD6-2AA0-041091D44052}"/>
              </a:ext>
            </a:extLst>
          </p:cNvPr>
          <p:cNvSpPr>
            <a:spLocks noGrp="1"/>
          </p:cNvSpPr>
          <p:nvPr>
            <p:ph type="title"/>
          </p:nvPr>
        </p:nvSpPr>
        <p:spPr>
          <a:xfrm>
            <a:off x="7859485" y="634946"/>
            <a:ext cx="4161065" cy="1450757"/>
          </a:xfrm>
        </p:spPr>
        <p:txBody>
          <a:bodyPr vert="horz" lIns="91440" tIns="45720" rIns="91440" bIns="45720" rtlCol="0" anchor="b">
            <a:normAutofit/>
          </a:bodyPr>
          <a:lstStyle/>
          <a:p>
            <a:r>
              <a:rPr lang="en-US" sz="2400" dirty="0">
                <a:latin typeface="Tw Cen MT Condensed" panose="020B0606020104020203" pitchFamily="34" charset="0"/>
              </a:rPr>
              <a:t>SEKTÖREL GELIR DAĞILIMI (2006-2021, TL)</a:t>
            </a:r>
          </a:p>
        </p:txBody>
      </p:sp>
      <p:sp>
        <p:nvSpPr>
          <p:cNvPr id="6" name="Metin kutusu 5">
            <a:extLst>
              <a:ext uri="{FF2B5EF4-FFF2-40B4-BE49-F238E27FC236}">
                <a16:creationId xmlns:a16="http://schemas.microsoft.com/office/drawing/2014/main" id="{C3C8BD92-784E-FE78-44E8-CA7F25892105}"/>
              </a:ext>
            </a:extLst>
          </p:cNvPr>
          <p:cNvSpPr txBox="1"/>
          <p:nvPr/>
        </p:nvSpPr>
        <p:spPr>
          <a:xfrm>
            <a:off x="7859485" y="2198914"/>
            <a:ext cx="4161065" cy="3670180"/>
          </a:xfrm>
          <a:prstGeom prst="rect">
            <a:avLst/>
          </a:prstGeom>
        </p:spPr>
        <p:txBody>
          <a:bodyPr vert="horz" lIns="0" tIns="45720" rIns="0" bIns="45720" rtlCol="0">
            <a:normAutofit/>
          </a:bodyPr>
          <a:lstStyle/>
          <a:p>
            <a:pPr marL="285750" indent="-285750" defTabSz="914400">
              <a:lnSpc>
                <a:spcPct val="90000"/>
              </a:lnSpc>
              <a:spcAft>
                <a:spcPts val="600"/>
              </a:spcAft>
              <a:buClr>
                <a:schemeClr val="accent1"/>
              </a:buClr>
              <a:buFont typeface="Wingdings" panose="05000000000000000000" pitchFamily="2" charset="2"/>
              <a:buChar char="q"/>
            </a:pPr>
            <a:r>
              <a:rPr lang="tr-TR" dirty="0">
                <a:solidFill>
                  <a:schemeClr val="tx1">
                    <a:lumMod val="75000"/>
                    <a:lumOff val="25000"/>
                  </a:schemeClr>
                </a:solidFill>
              </a:rPr>
              <a:t>Hanehalkı fertlerinin esas işteki iktisadi faaliyet kollarına göre yıllık ortalama esas iş gelirlerine bakıldığında; 2006- 2021 arasında bütün sektörlerdeki iş gelirlerinde artış olduğu görülmektedir. Bununla birlikte sözkonusu dönemde hizmet sektöründeki hanehalkı fertlerinin yıllık ortalama gelirleri en yüksek miktardadır. Bunu sanayi, inşaat ve tarım sektörü takip etmektedir.</a:t>
            </a:r>
          </a:p>
        </p:txBody>
      </p:sp>
      <p:graphicFrame>
        <p:nvGraphicFramePr>
          <p:cNvPr id="4" name="Grafik 3">
            <a:extLst>
              <a:ext uri="{FF2B5EF4-FFF2-40B4-BE49-F238E27FC236}">
                <a16:creationId xmlns:a16="http://schemas.microsoft.com/office/drawing/2014/main" id="{4DEE0830-2F25-B03B-D8DC-85D34342A822}"/>
              </a:ext>
            </a:extLst>
          </p:cNvPr>
          <p:cNvGraphicFramePr>
            <a:graphicFrameLocks/>
          </p:cNvGraphicFramePr>
          <p:nvPr/>
        </p:nvGraphicFramePr>
        <p:xfrm>
          <a:off x="633999" y="640081"/>
          <a:ext cx="6166851" cy="5314406"/>
        </p:xfrm>
        <a:graphic>
          <a:graphicData uri="http://schemas.openxmlformats.org/drawingml/2006/chart">
            <c:chart xmlns:c="http://schemas.openxmlformats.org/drawingml/2006/chart" xmlns:r="http://schemas.openxmlformats.org/officeDocument/2006/relationships" r:id="rId2"/>
          </a:graphicData>
        </a:graphic>
      </p:graphicFrame>
      <p:sp>
        <p:nvSpPr>
          <p:cNvPr id="8" name="Metin kutusu 7">
            <a:extLst>
              <a:ext uri="{FF2B5EF4-FFF2-40B4-BE49-F238E27FC236}">
                <a16:creationId xmlns:a16="http://schemas.microsoft.com/office/drawing/2014/main" id="{35B3DE35-BC83-98A6-BA43-E41991F9A8DB}"/>
              </a:ext>
            </a:extLst>
          </p:cNvPr>
          <p:cNvSpPr txBox="1"/>
          <p:nvPr/>
        </p:nvSpPr>
        <p:spPr>
          <a:xfrm>
            <a:off x="604063" y="6063111"/>
            <a:ext cx="10225861" cy="246221"/>
          </a:xfrm>
          <a:prstGeom prst="rect">
            <a:avLst/>
          </a:prstGeom>
          <a:noFill/>
        </p:spPr>
        <p:txBody>
          <a:bodyPr wrap="square">
            <a:spAutoFit/>
          </a:bodyPr>
          <a:lstStyle/>
          <a:p>
            <a:r>
              <a:rPr lang="tr-TR" sz="1000" dirty="0"/>
              <a:t>https://data.tuik.gov.tr/Kategori/GetKategori?p=gelir-yasam-tuketim-ve-yoksulluk-107&amp;dil=1</a:t>
            </a:r>
          </a:p>
        </p:txBody>
      </p:sp>
    </p:spTree>
    <p:extLst>
      <p:ext uri="{BB962C8B-B14F-4D97-AF65-F5344CB8AC3E}">
        <p14:creationId xmlns:p14="http://schemas.microsoft.com/office/powerpoint/2010/main" val="3505537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ABC907-F13E-27C5-9535-B357306F70BF}"/>
              </a:ext>
            </a:extLst>
          </p:cNvPr>
          <p:cNvSpPr>
            <a:spLocks noGrp="1"/>
          </p:cNvSpPr>
          <p:nvPr>
            <p:ph type="title"/>
          </p:nvPr>
        </p:nvSpPr>
        <p:spPr/>
        <p:txBody>
          <a:bodyPr/>
          <a:lstStyle/>
          <a:p>
            <a:r>
              <a:rPr lang="tr-TR" dirty="0"/>
              <a:t>Sektörel Gelir Dağılımı</a:t>
            </a:r>
          </a:p>
        </p:txBody>
      </p:sp>
      <p:pic>
        <p:nvPicPr>
          <p:cNvPr id="1026" name="Picture 2">
            <a:extLst>
              <a:ext uri="{FF2B5EF4-FFF2-40B4-BE49-F238E27FC236}">
                <a16:creationId xmlns:a16="http://schemas.microsoft.com/office/drawing/2014/main" id="{57112D9E-43AF-2754-A6D8-9B474D74D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419225"/>
            <a:ext cx="9848850" cy="3529013"/>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5A01B552-AEF5-0DF8-7BFE-BECF96CD3E1F}"/>
              </a:ext>
            </a:extLst>
          </p:cNvPr>
          <p:cNvSpPr txBox="1"/>
          <p:nvPr/>
        </p:nvSpPr>
        <p:spPr>
          <a:xfrm>
            <a:off x="838200" y="4948238"/>
            <a:ext cx="9848850" cy="1323439"/>
          </a:xfrm>
          <a:prstGeom prst="rect">
            <a:avLst/>
          </a:prstGeom>
          <a:noFill/>
        </p:spPr>
        <p:txBody>
          <a:bodyPr wrap="square">
            <a:spAutoFit/>
          </a:bodyPr>
          <a:lstStyle/>
          <a:p>
            <a:r>
              <a:rPr lang="tr-TR" sz="1600" b="0" i="0" dirty="0">
                <a:solidFill>
                  <a:srgbClr val="000000"/>
                </a:solidFill>
                <a:effectLst/>
                <a:latin typeface="Arial" panose="020B0604020202020204" pitchFamily="34" charset="0"/>
              </a:rPr>
              <a:t>Esas iş gelirleri sektörel ayrımda incelendiğinde; en yüksek yıllık ortalama gelirin 121 bin 013 TL ile hizmet sektöründe, en düşük yıllık ortalama gelirin ise 92 bin 632 TL ile tarım sektöründe olduğu görüldü. Bir önceki yıla göre; yıllık ortalama esas iş gelirinde en yüksek artış %100,9 ile tarım sektöründe gözlenirken, bunu %86,7 ile sanayi sektörü izledi. Diğer taraftan hizmet sektöründe %83,2, inşaat sektöründe ise %74,3 artış gözlendi.</a:t>
            </a:r>
            <a:endParaRPr lang="tr-TR" sz="1600" dirty="0"/>
          </a:p>
        </p:txBody>
      </p:sp>
      <p:sp>
        <p:nvSpPr>
          <p:cNvPr id="6" name="Metin kutusu 5">
            <a:extLst>
              <a:ext uri="{FF2B5EF4-FFF2-40B4-BE49-F238E27FC236}">
                <a16:creationId xmlns:a16="http://schemas.microsoft.com/office/drawing/2014/main" id="{DFEB53EE-E873-47E6-9CB1-53E8C61A78D7}"/>
              </a:ext>
            </a:extLst>
          </p:cNvPr>
          <p:cNvSpPr txBox="1"/>
          <p:nvPr/>
        </p:nvSpPr>
        <p:spPr>
          <a:xfrm>
            <a:off x="838199" y="6331634"/>
            <a:ext cx="10239375" cy="246221"/>
          </a:xfrm>
          <a:prstGeom prst="rect">
            <a:avLst/>
          </a:prstGeom>
          <a:noFill/>
        </p:spPr>
        <p:txBody>
          <a:bodyPr wrap="square">
            <a:spAutoFit/>
          </a:bodyPr>
          <a:lstStyle/>
          <a:p>
            <a:r>
              <a:rPr lang="tr-TR" sz="1000" dirty="0"/>
              <a:t>https://data.tuik.gov.tr/Bulten/Index?p=Gelir-Dagilimi-Istatistikleri-2023-53711</a:t>
            </a:r>
          </a:p>
        </p:txBody>
      </p:sp>
    </p:spTree>
    <p:extLst>
      <p:ext uri="{BB962C8B-B14F-4D97-AF65-F5344CB8AC3E}">
        <p14:creationId xmlns:p14="http://schemas.microsoft.com/office/powerpoint/2010/main" val="3367421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EA114F1A-B955-B3DF-384B-4BC6964819BC}"/>
              </a:ext>
            </a:extLst>
          </p:cNvPr>
          <p:cNvSpPr>
            <a:spLocks noGrp="1"/>
          </p:cNvSpPr>
          <p:nvPr>
            <p:ph type="title"/>
          </p:nvPr>
        </p:nvSpPr>
        <p:spPr>
          <a:xfrm>
            <a:off x="1097280" y="263527"/>
            <a:ext cx="10058400" cy="1450757"/>
          </a:xfrm>
        </p:spPr>
        <p:txBody>
          <a:bodyPr>
            <a:normAutofit/>
          </a:bodyPr>
          <a:lstStyle/>
          <a:p>
            <a:r>
              <a:rPr lang="tr-TR" sz="4000" dirty="0">
                <a:solidFill>
                  <a:schemeClr val="tx1"/>
                </a:solidFill>
                <a:latin typeface="Tw Cen MT Condensed" panose="020B0606020104020203" pitchFamily="34" charset="0"/>
              </a:rPr>
              <a:t>BÖLGELERARASI GELİR DAĞILIMI</a:t>
            </a:r>
            <a:endParaRPr lang="tr-TR" sz="4000" dirty="0">
              <a:latin typeface="Tw Cen MT Condensed" panose="020B0606020104020203" pitchFamily="34" charset="0"/>
            </a:endParaRPr>
          </a:p>
        </p:txBody>
      </p:sp>
      <p:sp>
        <p:nvSpPr>
          <p:cNvPr id="4" name="İçerik Yer Tutucusu 3">
            <a:extLst>
              <a:ext uri="{FF2B5EF4-FFF2-40B4-BE49-F238E27FC236}">
                <a16:creationId xmlns:a16="http://schemas.microsoft.com/office/drawing/2014/main" id="{C3F1656A-6B0B-37A0-E06C-6804165D4759}"/>
              </a:ext>
            </a:extLst>
          </p:cNvPr>
          <p:cNvSpPr>
            <a:spLocks noGrp="1"/>
          </p:cNvSpPr>
          <p:nvPr>
            <p:ph idx="1"/>
          </p:nvPr>
        </p:nvSpPr>
        <p:spPr/>
        <p:txBody>
          <a:bodyPr/>
          <a:lstStyle/>
          <a:p>
            <a:pPr marL="0" indent="0">
              <a:buNone/>
            </a:pPr>
            <a:endParaRPr lang="tr-TR" dirty="0"/>
          </a:p>
          <a:p>
            <a:pPr marL="0" indent="0">
              <a:buNone/>
            </a:pPr>
            <a:endParaRPr lang="tr-TR" dirty="0"/>
          </a:p>
          <a:p>
            <a:pPr marL="0" indent="0">
              <a:buNone/>
            </a:pPr>
            <a:endParaRPr lang="tr-TR" dirty="0"/>
          </a:p>
          <a:p>
            <a:pPr marL="0" indent="0">
              <a:buNone/>
            </a:pPr>
            <a:r>
              <a:rPr lang="tr-TR" dirty="0"/>
              <a:t>Bölgeler arasında tarım, sanayi, ticaret, hizmet, haberleşme, ulaştırma, sağlık, eğitim, demografik ve sosyal göstergeler bakımından farklılıkların olması ve bu farklılıkların ortaya çıkardığı sonuçlar bölgeler arasındaki gelir dağılımının da farklılaşmasına sebep olmaktadır</a:t>
            </a:r>
          </a:p>
        </p:txBody>
      </p:sp>
    </p:spTree>
    <p:extLst>
      <p:ext uri="{BB962C8B-B14F-4D97-AF65-F5344CB8AC3E}">
        <p14:creationId xmlns:p14="http://schemas.microsoft.com/office/powerpoint/2010/main" val="3592946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a:extLst>
              <a:ext uri="{FF2B5EF4-FFF2-40B4-BE49-F238E27FC236}">
                <a16:creationId xmlns:a16="http://schemas.microsoft.com/office/drawing/2014/main" id="{FA91B56C-FBA3-E87B-E6F2-1FF79D4A3AD8}"/>
              </a:ext>
            </a:extLst>
          </p:cNvPr>
          <p:cNvGraphicFramePr>
            <a:graphicFrameLocks noGrp="1"/>
          </p:cNvGraphicFramePr>
          <p:nvPr/>
        </p:nvGraphicFramePr>
        <p:xfrm>
          <a:off x="228599" y="1437322"/>
          <a:ext cx="11820524" cy="4661535"/>
        </p:xfrm>
        <a:graphic>
          <a:graphicData uri="http://schemas.openxmlformats.org/drawingml/2006/table">
            <a:tbl>
              <a:tblPr>
                <a:tableStyleId>{5940675A-B579-460E-94D1-54222C63F5DA}</a:tableStyleId>
              </a:tblPr>
              <a:tblGrid>
                <a:gridCol w="909271">
                  <a:extLst>
                    <a:ext uri="{9D8B030D-6E8A-4147-A177-3AD203B41FA5}">
                      <a16:colId xmlns:a16="http://schemas.microsoft.com/office/drawing/2014/main" val="916742846"/>
                    </a:ext>
                  </a:extLst>
                </a:gridCol>
                <a:gridCol w="909271">
                  <a:extLst>
                    <a:ext uri="{9D8B030D-6E8A-4147-A177-3AD203B41FA5}">
                      <a16:colId xmlns:a16="http://schemas.microsoft.com/office/drawing/2014/main" val="169075250"/>
                    </a:ext>
                  </a:extLst>
                </a:gridCol>
                <a:gridCol w="909271">
                  <a:extLst>
                    <a:ext uri="{9D8B030D-6E8A-4147-A177-3AD203B41FA5}">
                      <a16:colId xmlns:a16="http://schemas.microsoft.com/office/drawing/2014/main" val="1983344935"/>
                    </a:ext>
                  </a:extLst>
                </a:gridCol>
                <a:gridCol w="909271">
                  <a:extLst>
                    <a:ext uri="{9D8B030D-6E8A-4147-A177-3AD203B41FA5}">
                      <a16:colId xmlns:a16="http://schemas.microsoft.com/office/drawing/2014/main" val="3233838587"/>
                    </a:ext>
                  </a:extLst>
                </a:gridCol>
                <a:gridCol w="909271">
                  <a:extLst>
                    <a:ext uri="{9D8B030D-6E8A-4147-A177-3AD203B41FA5}">
                      <a16:colId xmlns:a16="http://schemas.microsoft.com/office/drawing/2014/main" val="3279558423"/>
                    </a:ext>
                  </a:extLst>
                </a:gridCol>
                <a:gridCol w="909271">
                  <a:extLst>
                    <a:ext uri="{9D8B030D-6E8A-4147-A177-3AD203B41FA5}">
                      <a16:colId xmlns:a16="http://schemas.microsoft.com/office/drawing/2014/main" val="1617348824"/>
                    </a:ext>
                  </a:extLst>
                </a:gridCol>
                <a:gridCol w="909271">
                  <a:extLst>
                    <a:ext uri="{9D8B030D-6E8A-4147-A177-3AD203B41FA5}">
                      <a16:colId xmlns:a16="http://schemas.microsoft.com/office/drawing/2014/main" val="2273134113"/>
                    </a:ext>
                  </a:extLst>
                </a:gridCol>
                <a:gridCol w="809010">
                  <a:extLst>
                    <a:ext uri="{9D8B030D-6E8A-4147-A177-3AD203B41FA5}">
                      <a16:colId xmlns:a16="http://schemas.microsoft.com/office/drawing/2014/main" val="3872036596"/>
                    </a:ext>
                  </a:extLst>
                </a:gridCol>
                <a:gridCol w="1009533">
                  <a:extLst>
                    <a:ext uri="{9D8B030D-6E8A-4147-A177-3AD203B41FA5}">
                      <a16:colId xmlns:a16="http://schemas.microsoft.com/office/drawing/2014/main" val="2813103549"/>
                    </a:ext>
                  </a:extLst>
                </a:gridCol>
                <a:gridCol w="909271">
                  <a:extLst>
                    <a:ext uri="{9D8B030D-6E8A-4147-A177-3AD203B41FA5}">
                      <a16:colId xmlns:a16="http://schemas.microsoft.com/office/drawing/2014/main" val="4049953933"/>
                    </a:ext>
                  </a:extLst>
                </a:gridCol>
                <a:gridCol w="909271">
                  <a:extLst>
                    <a:ext uri="{9D8B030D-6E8A-4147-A177-3AD203B41FA5}">
                      <a16:colId xmlns:a16="http://schemas.microsoft.com/office/drawing/2014/main" val="2189440662"/>
                    </a:ext>
                  </a:extLst>
                </a:gridCol>
                <a:gridCol w="909271">
                  <a:extLst>
                    <a:ext uri="{9D8B030D-6E8A-4147-A177-3AD203B41FA5}">
                      <a16:colId xmlns:a16="http://schemas.microsoft.com/office/drawing/2014/main" val="826127807"/>
                    </a:ext>
                  </a:extLst>
                </a:gridCol>
                <a:gridCol w="909271">
                  <a:extLst>
                    <a:ext uri="{9D8B030D-6E8A-4147-A177-3AD203B41FA5}">
                      <a16:colId xmlns:a16="http://schemas.microsoft.com/office/drawing/2014/main" val="1793386767"/>
                    </a:ext>
                  </a:extLst>
                </a:gridCol>
              </a:tblGrid>
              <a:tr h="649605">
                <a:tc>
                  <a:txBody>
                    <a:bodyPr/>
                    <a:lstStyle/>
                    <a:p>
                      <a:pPr algn="ctr" fontAlgn="b"/>
                      <a:endParaRPr lang="tr-TR" sz="1400" b="0" i="0" u="none" strike="noStrike" dirty="0">
                        <a:effectLst/>
                        <a:latin typeface="Arial" panose="020B0604020202020204" pitchFamily="34" charset="0"/>
                      </a:endParaRPr>
                    </a:p>
                  </a:txBody>
                  <a:tcPr marL="9525" marR="9525" marT="9525" marB="0" anchor="b"/>
                </a:tc>
                <a:tc>
                  <a:txBody>
                    <a:bodyPr/>
                    <a:lstStyle/>
                    <a:p>
                      <a:pPr algn="ctr" fontAlgn="b"/>
                      <a:r>
                        <a:rPr lang="tr-TR" sz="1400" b="0" u="none" strike="noStrike">
                          <a:effectLst/>
                        </a:rPr>
                        <a:t>Akdeniz-TR6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Batı Anadolu-TR5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Batı Karadeniz-TR8</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Batı Marmara-TR2</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Doğu Karadeniz-TR9</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Doğu Marmara-TR4</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Ege-TR3</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dirty="0">
                          <a:effectLst/>
                        </a:rPr>
                        <a:t>Güneydoğu Anadolu-TRC</a:t>
                      </a:r>
                      <a:endParaRPr lang="tr-TR" sz="1400" b="0" i="0" u="none" strike="noStrike" dirty="0">
                        <a:effectLst/>
                        <a:latin typeface="Arial" panose="020B0604020202020204" pitchFamily="34" charset="0"/>
                      </a:endParaRPr>
                    </a:p>
                  </a:txBody>
                  <a:tcPr marL="9525" marR="9525" marT="9525" marB="0" anchor="b"/>
                </a:tc>
                <a:tc>
                  <a:txBody>
                    <a:bodyPr/>
                    <a:lstStyle/>
                    <a:p>
                      <a:pPr algn="ctr" fontAlgn="b"/>
                      <a:r>
                        <a:rPr lang="tr-TR" sz="1400" b="0" u="none" strike="noStrike">
                          <a:effectLst/>
                        </a:rPr>
                        <a:t>Kuzeydoğu Anadolu-TRA</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Orta Anadolu-TR7</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Ortadoğu Anadolu-TRB</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dirty="0">
                          <a:effectLst/>
                        </a:rPr>
                        <a:t>İstanbul-TR1</a:t>
                      </a:r>
                      <a:endParaRPr lang="tr-TR"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3970852153"/>
                  </a:ext>
                </a:extLst>
              </a:tr>
              <a:tr h="161925">
                <a:tc>
                  <a:txBody>
                    <a:bodyPr/>
                    <a:lstStyle/>
                    <a:p>
                      <a:pPr algn="ctr" fontAlgn="b"/>
                      <a:r>
                        <a:rPr lang="tr-TR" sz="1400" b="0" u="none" strike="noStrike" dirty="0">
                          <a:effectLst/>
                        </a:rPr>
                        <a:t>2006</a:t>
                      </a:r>
                      <a:endParaRPr lang="tr-TR" sz="1400" b="0" i="0" u="none" strike="noStrike" dirty="0">
                        <a:effectLst/>
                        <a:latin typeface="Arial" panose="020B0604020202020204" pitchFamily="34" charset="0"/>
                      </a:endParaRPr>
                    </a:p>
                  </a:txBody>
                  <a:tcPr marL="9525" marR="9525" marT="9525" marB="0" anchor="b"/>
                </a:tc>
                <a:tc>
                  <a:txBody>
                    <a:bodyPr/>
                    <a:lstStyle/>
                    <a:p>
                      <a:pPr algn="ctr" fontAlgn="b"/>
                      <a:r>
                        <a:rPr lang="tr-TR" sz="1400" b="0" u="none" strike="noStrike" dirty="0">
                          <a:effectLst/>
                        </a:rPr>
                        <a:t>0,421</a:t>
                      </a:r>
                      <a:endParaRPr lang="tr-TR" sz="1400" b="0" i="0" u="none" strike="noStrike" dirty="0">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0,413</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0,372</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0,378</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0,392</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0,426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0,381</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0,342</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0,404</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dirty="0">
                          <a:effectLst/>
                        </a:rPr>
                        <a:t>0,375</a:t>
                      </a:r>
                      <a:endParaRPr lang="tr-TR"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345925812"/>
                  </a:ext>
                </a:extLst>
              </a:tr>
              <a:tr h="161925">
                <a:tc>
                  <a:txBody>
                    <a:bodyPr/>
                    <a:lstStyle/>
                    <a:p>
                      <a:pPr algn="ctr" fontAlgn="b"/>
                      <a:r>
                        <a:rPr lang="tr-TR" sz="1400" b="0" u="none" strike="noStrike">
                          <a:effectLst/>
                        </a:rPr>
                        <a:t>2007</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0,418</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0,379</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0,321</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0,346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0,393</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0,376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0,405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0,328</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0,397</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dirty="0">
                          <a:effectLst/>
                        </a:rPr>
                        <a:t>0,346</a:t>
                      </a:r>
                      <a:endParaRPr lang="tr-TR"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802415018"/>
                  </a:ext>
                </a:extLst>
              </a:tr>
              <a:tr h="161925">
                <a:tc>
                  <a:txBody>
                    <a:bodyPr/>
                    <a:lstStyle/>
                    <a:p>
                      <a:pPr algn="ctr" fontAlgn="b"/>
                      <a:r>
                        <a:rPr lang="tr-TR" sz="1400" b="0" u="none" strike="noStrike">
                          <a:effectLst/>
                        </a:rPr>
                        <a:t>2008</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0,387</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0,402</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0,331</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0,335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0,387</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0,436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0,339</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0,405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0,362</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967190039"/>
                  </a:ext>
                </a:extLst>
              </a:tr>
              <a:tr h="161925">
                <a:tc>
                  <a:txBody>
                    <a:bodyPr/>
                    <a:lstStyle/>
                    <a:p>
                      <a:pPr algn="ctr" fontAlgn="b"/>
                      <a:r>
                        <a:rPr lang="tr-TR" sz="1400" b="0" u="none" strike="noStrike">
                          <a:effectLst/>
                        </a:rPr>
                        <a:t>2009</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0,403</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0,408</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0,382</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0,361</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0,359</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0,368</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0,381</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0,411</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0,407</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0,415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0,363</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63104495"/>
                  </a:ext>
                </a:extLst>
              </a:tr>
              <a:tr h="161925">
                <a:tc>
                  <a:txBody>
                    <a:bodyPr/>
                    <a:lstStyle/>
                    <a:p>
                      <a:pPr algn="ctr" fontAlgn="b"/>
                      <a:r>
                        <a:rPr lang="tr-TR" sz="1400" b="0" u="none" strike="noStrike">
                          <a:effectLst/>
                        </a:rPr>
                        <a:t>2010</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0,397</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0,367</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0,348</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0,327</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0,341</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0,387</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0,404</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0,404</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0,362</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0,417</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0,373</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449612037"/>
                  </a:ext>
                </a:extLst>
              </a:tr>
              <a:tr h="161925">
                <a:tc>
                  <a:txBody>
                    <a:bodyPr/>
                    <a:lstStyle/>
                    <a:p>
                      <a:pPr algn="ctr" fontAlgn="b"/>
                      <a:r>
                        <a:rPr lang="tr-TR" sz="1400" b="0" u="none" strike="noStrike">
                          <a:effectLst/>
                        </a:rPr>
                        <a:t>2011</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0,404</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0,374</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0,335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0,327</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0,326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0,397</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0,427</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0,371</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439512602"/>
                  </a:ext>
                </a:extLst>
              </a:tr>
              <a:tr h="161925">
                <a:tc>
                  <a:txBody>
                    <a:bodyPr/>
                    <a:lstStyle/>
                    <a:p>
                      <a:pPr algn="ctr" fontAlgn="b"/>
                      <a:r>
                        <a:rPr lang="tr-TR" sz="1400" b="0" u="none" strike="noStrike">
                          <a:effectLst/>
                        </a:rPr>
                        <a:t>2012</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0,407</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0,369</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0,338</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0,356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0,309</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0,344</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0,382</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0,375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0,393</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0,386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0,384</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287733409"/>
                  </a:ext>
                </a:extLst>
              </a:tr>
              <a:tr h="161925">
                <a:tc>
                  <a:txBody>
                    <a:bodyPr/>
                    <a:lstStyle/>
                    <a:p>
                      <a:pPr algn="ctr" fontAlgn="b"/>
                      <a:r>
                        <a:rPr lang="tr-TR" sz="1400" b="0" u="none" strike="noStrike">
                          <a:effectLst/>
                        </a:rPr>
                        <a:t>2013</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0,399</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0,331</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0,337</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0,315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0,322</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0,37</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0,38</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0,398</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0,342</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0,373</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0,392</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4079112343"/>
                  </a:ext>
                </a:extLst>
              </a:tr>
              <a:tr h="161925">
                <a:tc>
                  <a:txBody>
                    <a:bodyPr/>
                    <a:lstStyle/>
                    <a:p>
                      <a:pPr algn="ctr" fontAlgn="b"/>
                      <a:r>
                        <a:rPr lang="tr-TR" sz="1400" b="0" u="none" strike="noStrike">
                          <a:effectLst/>
                        </a:rPr>
                        <a:t>2014</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0,34</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0,333</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0,309</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0,336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0,358</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0,379</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0,4</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0,355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0,386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0,367</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436542374"/>
                  </a:ext>
                </a:extLst>
              </a:tr>
              <a:tr h="161925">
                <a:tc>
                  <a:txBody>
                    <a:bodyPr/>
                    <a:lstStyle/>
                    <a:p>
                      <a:pPr algn="ctr" fontAlgn="b"/>
                      <a:r>
                        <a:rPr lang="tr-TR" sz="1400" b="0" u="none" strike="noStrike">
                          <a:effectLst/>
                        </a:rPr>
                        <a:t>2015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0,386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0,344</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0,353</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0,332</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0,339</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0,363</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0,38</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0,38</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0,341</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0,38</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0,397</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228509288"/>
                  </a:ext>
                </a:extLst>
              </a:tr>
              <a:tr h="161925">
                <a:tc>
                  <a:txBody>
                    <a:bodyPr/>
                    <a:lstStyle/>
                    <a:p>
                      <a:pPr algn="ctr" fontAlgn="b"/>
                      <a:r>
                        <a:rPr lang="tr-TR" sz="1400" b="0" u="none" strike="noStrike">
                          <a:effectLst/>
                        </a:rPr>
                        <a:t>2016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0,398</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0,34</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0,364</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0,356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0,33</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0,361</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0,369</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0,353</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0,357</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0,388</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dirty="0">
                          <a:solidFill>
                            <a:schemeClr val="tx1"/>
                          </a:solidFill>
                          <a:effectLst/>
                        </a:rPr>
                        <a:t>0,413</a:t>
                      </a:r>
                      <a:endParaRPr lang="tr-TR" sz="1400" b="0" i="0" u="none" strike="noStrike" dirty="0">
                        <a:solidFill>
                          <a:schemeClr val="tx1"/>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216206961"/>
                  </a:ext>
                </a:extLst>
              </a:tr>
              <a:tr h="161925">
                <a:tc>
                  <a:txBody>
                    <a:bodyPr/>
                    <a:lstStyle/>
                    <a:p>
                      <a:pPr algn="ctr" fontAlgn="b"/>
                      <a:r>
                        <a:rPr lang="tr-TR" sz="1400" b="0" u="none" strike="noStrike">
                          <a:effectLst/>
                        </a:rPr>
                        <a:t>2017</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0,382</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0,372</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0,335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0,371</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0,325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0,342</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0,363</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0,358</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0,324</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0,334</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0,369</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dirty="0">
                          <a:solidFill>
                            <a:schemeClr val="tx1"/>
                          </a:solidFill>
                          <a:effectLst/>
                        </a:rPr>
                        <a:t>0,443</a:t>
                      </a:r>
                      <a:endParaRPr lang="tr-TR" sz="1400" b="0" i="0" u="none" strike="noStrike" dirty="0">
                        <a:solidFill>
                          <a:schemeClr val="tx1"/>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648333555"/>
                  </a:ext>
                </a:extLst>
              </a:tr>
              <a:tr h="161925">
                <a:tc>
                  <a:txBody>
                    <a:bodyPr/>
                    <a:lstStyle/>
                    <a:p>
                      <a:pPr algn="ctr" fontAlgn="b"/>
                      <a:r>
                        <a:rPr lang="tr-TR" sz="1400" b="0" u="none" strike="noStrike">
                          <a:effectLst/>
                        </a:rPr>
                        <a:t>2018</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0,385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0,341</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0,392</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0,335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0,334</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0,353</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0,374</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0,346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0,341</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0,354</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dirty="0">
                          <a:solidFill>
                            <a:schemeClr val="tx1"/>
                          </a:solidFill>
                          <a:effectLst/>
                        </a:rPr>
                        <a:t>0,444</a:t>
                      </a:r>
                      <a:endParaRPr lang="tr-TR" sz="1400" b="0" i="0" u="none" strike="noStrike" dirty="0">
                        <a:solidFill>
                          <a:schemeClr val="tx1"/>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83036848"/>
                  </a:ext>
                </a:extLst>
              </a:tr>
              <a:tr h="161925">
                <a:tc>
                  <a:txBody>
                    <a:bodyPr/>
                    <a:lstStyle/>
                    <a:p>
                      <a:pPr algn="ctr" fontAlgn="b"/>
                      <a:r>
                        <a:rPr lang="tr-TR" sz="1400" b="0" u="none" strike="noStrike">
                          <a:effectLst/>
                        </a:rPr>
                        <a:t>2019</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0,375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0,362</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0,334</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0,371</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0,348</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0,305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0,349</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0,379</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0,346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0,348</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0,345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dirty="0">
                          <a:solidFill>
                            <a:schemeClr val="tx1"/>
                          </a:solidFill>
                          <a:effectLst/>
                        </a:rPr>
                        <a:t>0,428</a:t>
                      </a:r>
                      <a:endParaRPr lang="tr-TR" sz="1400" b="0" i="0" u="none" strike="noStrike" dirty="0">
                        <a:solidFill>
                          <a:schemeClr val="tx1"/>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638337904"/>
                  </a:ext>
                </a:extLst>
              </a:tr>
              <a:tr h="161925">
                <a:tc>
                  <a:txBody>
                    <a:bodyPr/>
                    <a:lstStyle/>
                    <a:p>
                      <a:pPr algn="ctr" fontAlgn="b"/>
                      <a:r>
                        <a:rPr lang="tr-TR" sz="1400" b="0" u="none" strike="noStrike">
                          <a:effectLst/>
                        </a:rPr>
                        <a:t>2020</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0,391</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0,385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0,343</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0,367</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0,346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0,302</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0,368</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0,383</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0,366</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0,345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0,362</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dirty="0">
                          <a:solidFill>
                            <a:schemeClr val="tx1"/>
                          </a:solidFill>
                          <a:effectLst/>
                        </a:rPr>
                        <a:t>0,451</a:t>
                      </a:r>
                      <a:endParaRPr lang="tr-TR" sz="1400" b="0" i="0" u="none" strike="noStrike" dirty="0">
                        <a:solidFill>
                          <a:schemeClr val="tx1"/>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228939590"/>
                  </a:ext>
                </a:extLst>
              </a:tr>
              <a:tr h="161925">
                <a:tc>
                  <a:txBody>
                    <a:bodyPr/>
                    <a:lstStyle/>
                    <a:p>
                      <a:pPr algn="ctr" fontAlgn="b"/>
                      <a:r>
                        <a:rPr lang="tr-TR" sz="1400" b="0" u="none" strike="noStrike">
                          <a:effectLst/>
                        </a:rPr>
                        <a:t>2021</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dirty="0">
                          <a:effectLst/>
                        </a:rPr>
                        <a:t>0,389</a:t>
                      </a:r>
                      <a:endParaRPr lang="tr-TR" sz="1400" b="0" i="0" u="none" strike="noStrike" dirty="0">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0,364</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dirty="0">
                          <a:effectLst/>
                        </a:rPr>
                        <a:t>0,351</a:t>
                      </a:r>
                      <a:endParaRPr lang="tr-TR" sz="1400" b="0" i="0" u="none" strike="noStrike" dirty="0">
                        <a:effectLst/>
                        <a:latin typeface="Arial" panose="020B0604020202020204" pitchFamily="34" charset="0"/>
                      </a:endParaRPr>
                    </a:p>
                  </a:txBody>
                  <a:tcPr marL="9525" marR="9525" marT="9525" marB="0" anchor="b"/>
                </a:tc>
                <a:tc>
                  <a:txBody>
                    <a:bodyPr/>
                    <a:lstStyle/>
                    <a:p>
                      <a:pPr algn="ctr" fontAlgn="b"/>
                      <a:r>
                        <a:rPr lang="tr-TR" sz="1400" b="0" u="none" strike="noStrike" dirty="0">
                          <a:effectLst/>
                        </a:rPr>
                        <a:t>0,364</a:t>
                      </a:r>
                      <a:endParaRPr lang="tr-TR" sz="1400" b="0" i="0" u="none" strike="noStrike" dirty="0">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0,329</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0,309</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0,364</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0,379</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0,385</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0,367</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a:effectLst/>
                        </a:rPr>
                        <a:t>0,344</a:t>
                      </a:r>
                      <a:endParaRPr lang="tr-TR" sz="1400" b="0" i="0" u="none" strike="noStrike">
                        <a:effectLst/>
                        <a:latin typeface="Arial" panose="020B0604020202020204" pitchFamily="34" charset="0"/>
                      </a:endParaRPr>
                    </a:p>
                  </a:txBody>
                  <a:tcPr marL="9525" marR="9525" marT="9525" marB="0" anchor="b"/>
                </a:tc>
                <a:tc>
                  <a:txBody>
                    <a:bodyPr/>
                    <a:lstStyle/>
                    <a:p>
                      <a:pPr algn="ctr" fontAlgn="b"/>
                      <a:r>
                        <a:rPr lang="tr-TR" sz="1400" b="0" u="none" strike="noStrike" dirty="0">
                          <a:solidFill>
                            <a:schemeClr val="tx1"/>
                          </a:solidFill>
                          <a:effectLst/>
                        </a:rPr>
                        <a:t>0,434</a:t>
                      </a:r>
                      <a:endParaRPr lang="tr-TR" sz="1400" b="0" i="0" u="none" strike="noStrike" dirty="0">
                        <a:solidFill>
                          <a:schemeClr val="tx1"/>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074399566"/>
                  </a:ext>
                </a:extLst>
              </a:tr>
              <a:tr h="161925">
                <a:tc>
                  <a:txBody>
                    <a:bodyPr/>
                    <a:lstStyle/>
                    <a:p>
                      <a:pPr algn="ctr" fontAlgn="b"/>
                      <a:r>
                        <a:rPr lang="tr-TR" sz="1400" b="0" i="0" u="none" strike="noStrike" dirty="0">
                          <a:effectLst/>
                          <a:latin typeface="+mn-lt"/>
                        </a:rPr>
                        <a:t>2022</a:t>
                      </a:r>
                    </a:p>
                  </a:txBody>
                  <a:tcPr marL="9525" marR="9525" marT="9525" marB="0" anchor="b"/>
                </a:tc>
                <a:tc>
                  <a:txBody>
                    <a:bodyPr/>
                    <a:lstStyle/>
                    <a:p>
                      <a:pPr algn="ctr" fontAlgn="b"/>
                      <a:r>
                        <a:rPr lang="tr-TR" sz="1400" b="0" i="0" u="none" strike="noStrike" dirty="0">
                          <a:effectLst/>
                          <a:latin typeface="+mn-lt"/>
                        </a:rPr>
                        <a:t>0,392</a:t>
                      </a:r>
                    </a:p>
                  </a:txBody>
                  <a:tcPr marL="9525" marR="9525" marT="9525" marB="0" anchor="b"/>
                </a:tc>
                <a:tc>
                  <a:txBody>
                    <a:bodyPr/>
                    <a:lstStyle/>
                    <a:p>
                      <a:pPr algn="ctr" fontAlgn="b"/>
                      <a:r>
                        <a:rPr lang="tr-TR" sz="1400" b="0" i="0" u="none" strike="noStrike" dirty="0">
                          <a:effectLst/>
                          <a:latin typeface="+mn-lt"/>
                        </a:rPr>
                        <a:t>0,411</a:t>
                      </a:r>
                    </a:p>
                  </a:txBody>
                  <a:tcPr marL="9525" marR="9525" marT="9525" marB="0" anchor="b"/>
                </a:tc>
                <a:tc>
                  <a:txBody>
                    <a:bodyPr/>
                    <a:lstStyle/>
                    <a:p>
                      <a:pPr algn="ctr" fontAlgn="b"/>
                      <a:r>
                        <a:rPr lang="tr-TR" sz="1400" b="0" i="0" u="none" strike="noStrike" dirty="0">
                          <a:effectLst/>
                          <a:latin typeface="+mn-lt"/>
                        </a:rPr>
                        <a:t>0,353</a:t>
                      </a:r>
                    </a:p>
                  </a:txBody>
                  <a:tcPr marL="9525" marR="9525" marT="9525" marB="0" anchor="b"/>
                </a:tc>
                <a:tc>
                  <a:txBody>
                    <a:bodyPr/>
                    <a:lstStyle/>
                    <a:p>
                      <a:pPr algn="ctr" fontAlgn="b"/>
                      <a:r>
                        <a:rPr lang="tr-TR" sz="1400" b="0" i="0" u="none" strike="noStrike" dirty="0">
                          <a:effectLst/>
                          <a:latin typeface="+mn-lt"/>
                        </a:rPr>
                        <a:t>0,359</a:t>
                      </a:r>
                    </a:p>
                  </a:txBody>
                  <a:tcPr marL="9525" marR="9525" marT="9525" marB="0" anchor="b"/>
                </a:tc>
                <a:tc>
                  <a:txBody>
                    <a:bodyPr/>
                    <a:lstStyle/>
                    <a:p>
                      <a:pPr algn="ctr" fontAlgn="b"/>
                      <a:r>
                        <a:rPr lang="tr-TR" sz="1400" b="0" i="0" u="none" strike="noStrike" dirty="0">
                          <a:effectLst/>
                          <a:latin typeface="+mn-lt"/>
                        </a:rPr>
                        <a:t>0,351</a:t>
                      </a:r>
                    </a:p>
                  </a:txBody>
                  <a:tcPr marL="9525" marR="9525" marT="9525" marB="0" anchor="b"/>
                </a:tc>
                <a:tc>
                  <a:txBody>
                    <a:bodyPr/>
                    <a:lstStyle/>
                    <a:p>
                      <a:pPr algn="ctr" fontAlgn="b"/>
                      <a:r>
                        <a:rPr lang="tr-TR" sz="1400" b="0" i="0" u="none" strike="noStrike" dirty="0">
                          <a:effectLst/>
                          <a:latin typeface="+mn-lt"/>
                        </a:rPr>
                        <a:t>0,335</a:t>
                      </a:r>
                    </a:p>
                  </a:txBody>
                  <a:tcPr marL="9525" marR="9525" marT="9525" marB="0" anchor="b"/>
                </a:tc>
                <a:tc>
                  <a:txBody>
                    <a:bodyPr/>
                    <a:lstStyle/>
                    <a:p>
                      <a:pPr algn="ctr" fontAlgn="b"/>
                      <a:r>
                        <a:rPr lang="tr-TR" sz="1400" b="0" i="0" u="none" strike="noStrike" dirty="0">
                          <a:effectLst/>
                          <a:latin typeface="+mn-lt"/>
                        </a:rPr>
                        <a:t>0,377</a:t>
                      </a:r>
                    </a:p>
                  </a:txBody>
                  <a:tcPr marL="9525" marR="9525" marT="9525" marB="0" anchor="b"/>
                </a:tc>
                <a:tc>
                  <a:txBody>
                    <a:bodyPr/>
                    <a:lstStyle/>
                    <a:p>
                      <a:pPr algn="ctr" fontAlgn="b"/>
                      <a:r>
                        <a:rPr lang="tr-TR" sz="1400" b="0" i="0" u="none" strike="noStrike" dirty="0">
                          <a:effectLst/>
                          <a:latin typeface="+mn-lt"/>
                        </a:rPr>
                        <a:t>0,359</a:t>
                      </a:r>
                    </a:p>
                  </a:txBody>
                  <a:tcPr marL="9525" marR="9525" marT="9525" marB="0" anchor="b"/>
                </a:tc>
                <a:tc>
                  <a:txBody>
                    <a:bodyPr/>
                    <a:lstStyle/>
                    <a:p>
                      <a:pPr algn="ctr" fontAlgn="b"/>
                      <a:r>
                        <a:rPr lang="tr-TR" sz="1400" b="0" i="0" u="none" strike="noStrike" dirty="0">
                          <a:effectLst/>
                          <a:latin typeface="+mn-lt"/>
                        </a:rPr>
                        <a:t>0,392</a:t>
                      </a:r>
                    </a:p>
                  </a:txBody>
                  <a:tcPr marL="9525" marR="9525" marT="9525" marB="0" anchor="b"/>
                </a:tc>
                <a:tc>
                  <a:txBody>
                    <a:bodyPr/>
                    <a:lstStyle/>
                    <a:p>
                      <a:pPr algn="ctr" fontAlgn="b"/>
                      <a:r>
                        <a:rPr lang="tr-TR" sz="1400" b="0" i="0" u="none" strike="noStrike" dirty="0">
                          <a:effectLst/>
                          <a:latin typeface="+mn-lt"/>
                        </a:rPr>
                        <a:t>0,386</a:t>
                      </a:r>
                    </a:p>
                  </a:txBody>
                  <a:tcPr marL="9525" marR="9525" marT="9525" marB="0" anchor="b"/>
                </a:tc>
                <a:tc>
                  <a:txBody>
                    <a:bodyPr/>
                    <a:lstStyle/>
                    <a:p>
                      <a:pPr algn="ctr" fontAlgn="b"/>
                      <a:r>
                        <a:rPr lang="tr-TR" sz="1400" b="0" i="0" u="none" strike="noStrike" dirty="0">
                          <a:effectLst/>
                          <a:latin typeface="+mn-lt"/>
                        </a:rPr>
                        <a:t>0,354</a:t>
                      </a:r>
                    </a:p>
                  </a:txBody>
                  <a:tcPr marL="9525" marR="9525" marT="9525" marB="0" anchor="b"/>
                </a:tc>
                <a:tc>
                  <a:txBody>
                    <a:bodyPr/>
                    <a:lstStyle/>
                    <a:p>
                      <a:pPr algn="ctr" fontAlgn="b"/>
                      <a:r>
                        <a:rPr lang="tr-TR" sz="1400" b="0" i="0" u="none" strike="noStrike" dirty="0">
                          <a:effectLst/>
                          <a:latin typeface="+mn-lt"/>
                        </a:rPr>
                        <a:t>0,444</a:t>
                      </a:r>
                    </a:p>
                  </a:txBody>
                  <a:tcPr marL="9525" marR="9525" marT="9525" marB="0" anchor="b"/>
                </a:tc>
                <a:extLst>
                  <a:ext uri="{0D108BD9-81ED-4DB2-BD59-A6C34878D82A}">
                    <a16:rowId xmlns:a16="http://schemas.microsoft.com/office/drawing/2014/main" val="2568759712"/>
                  </a:ext>
                </a:extLst>
              </a:tr>
              <a:tr h="161925">
                <a:tc>
                  <a:txBody>
                    <a:bodyPr/>
                    <a:lstStyle/>
                    <a:p>
                      <a:pPr algn="ctr" fontAlgn="b"/>
                      <a:r>
                        <a:rPr lang="tr-TR" sz="1400" b="0" i="0" u="none" strike="noStrike" dirty="0">
                          <a:effectLst/>
                          <a:latin typeface="+mn-lt"/>
                        </a:rPr>
                        <a:t>2023</a:t>
                      </a:r>
                    </a:p>
                  </a:txBody>
                  <a:tcPr marL="9525" marR="9525" marT="9525" marB="0" anchor="b"/>
                </a:tc>
                <a:tc>
                  <a:txBody>
                    <a:bodyPr/>
                    <a:lstStyle/>
                    <a:p>
                      <a:pPr algn="ctr" fontAlgn="b"/>
                      <a:r>
                        <a:rPr lang="tr-TR" sz="1400" b="0" i="0" u="none" strike="noStrike" dirty="0">
                          <a:effectLst/>
                          <a:latin typeface="+mn-lt"/>
                        </a:rPr>
                        <a:t>0,409</a:t>
                      </a:r>
                    </a:p>
                  </a:txBody>
                  <a:tcPr marL="9525" marR="9525" marT="9525" marB="0" anchor="b"/>
                </a:tc>
                <a:tc>
                  <a:txBody>
                    <a:bodyPr/>
                    <a:lstStyle/>
                    <a:p>
                      <a:pPr algn="ctr" fontAlgn="b"/>
                      <a:r>
                        <a:rPr lang="tr-TR" sz="1400" b="0" i="0" u="none" strike="noStrike">
                          <a:effectLst/>
                          <a:latin typeface="+mn-lt"/>
                        </a:rPr>
                        <a:t>0,452</a:t>
                      </a:r>
                    </a:p>
                  </a:txBody>
                  <a:tcPr marL="9525" marR="9525" marT="9525" marB="0" anchor="b"/>
                </a:tc>
                <a:tc>
                  <a:txBody>
                    <a:bodyPr/>
                    <a:lstStyle/>
                    <a:p>
                      <a:pPr algn="ctr" fontAlgn="b"/>
                      <a:r>
                        <a:rPr lang="tr-TR" sz="1400" b="0" i="0" u="none" strike="noStrike">
                          <a:effectLst/>
                          <a:latin typeface="+mn-lt"/>
                        </a:rPr>
                        <a:t>0,376</a:t>
                      </a:r>
                    </a:p>
                  </a:txBody>
                  <a:tcPr marL="9525" marR="9525" marT="9525" marB="0" anchor="b"/>
                </a:tc>
                <a:tc>
                  <a:txBody>
                    <a:bodyPr/>
                    <a:lstStyle/>
                    <a:p>
                      <a:pPr algn="ctr" fontAlgn="b"/>
                      <a:r>
                        <a:rPr lang="tr-TR" sz="1400" b="0" i="0" u="none" strike="noStrike">
                          <a:effectLst/>
                          <a:latin typeface="+mn-lt"/>
                        </a:rPr>
                        <a:t>0,394</a:t>
                      </a:r>
                    </a:p>
                  </a:txBody>
                  <a:tcPr marL="9525" marR="9525" marT="9525" marB="0" anchor="b"/>
                </a:tc>
                <a:tc>
                  <a:txBody>
                    <a:bodyPr/>
                    <a:lstStyle/>
                    <a:p>
                      <a:pPr algn="ctr" fontAlgn="b"/>
                      <a:r>
                        <a:rPr lang="tr-TR" sz="1400" b="0" i="0" u="none" strike="noStrike">
                          <a:effectLst/>
                          <a:latin typeface="+mn-lt"/>
                        </a:rPr>
                        <a:t>0,393</a:t>
                      </a:r>
                    </a:p>
                  </a:txBody>
                  <a:tcPr marL="9525" marR="9525" marT="9525" marB="0" anchor="b"/>
                </a:tc>
                <a:tc>
                  <a:txBody>
                    <a:bodyPr/>
                    <a:lstStyle/>
                    <a:p>
                      <a:pPr algn="ctr" fontAlgn="b"/>
                      <a:r>
                        <a:rPr lang="tr-TR" sz="1400" b="0" i="0" u="none" strike="noStrike" dirty="0">
                          <a:effectLst/>
                          <a:highlight>
                            <a:srgbClr val="00FF00"/>
                          </a:highlight>
                          <a:latin typeface="+mn-lt"/>
                        </a:rPr>
                        <a:t>0,356</a:t>
                      </a:r>
                    </a:p>
                  </a:txBody>
                  <a:tcPr marL="9525" marR="9525" marT="9525" marB="0" anchor="b"/>
                </a:tc>
                <a:tc>
                  <a:txBody>
                    <a:bodyPr/>
                    <a:lstStyle/>
                    <a:p>
                      <a:pPr algn="ctr" fontAlgn="b"/>
                      <a:r>
                        <a:rPr lang="tr-TR" sz="1400" b="0" i="0" u="none" strike="noStrike" dirty="0">
                          <a:effectLst/>
                          <a:latin typeface="+mn-lt"/>
                        </a:rPr>
                        <a:t>0,404</a:t>
                      </a:r>
                    </a:p>
                  </a:txBody>
                  <a:tcPr marL="9525" marR="9525" marT="9525" marB="0" anchor="b"/>
                </a:tc>
                <a:tc>
                  <a:txBody>
                    <a:bodyPr/>
                    <a:lstStyle/>
                    <a:p>
                      <a:pPr algn="ctr" fontAlgn="b"/>
                      <a:r>
                        <a:rPr lang="tr-TR" sz="1400" b="0" i="0" u="none" strike="noStrike" dirty="0">
                          <a:effectLst/>
                          <a:latin typeface="+mn-lt"/>
                        </a:rPr>
                        <a:t>0,386</a:t>
                      </a:r>
                    </a:p>
                  </a:txBody>
                  <a:tcPr marL="9525" marR="9525" marT="9525" marB="0" anchor="b"/>
                </a:tc>
                <a:tc>
                  <a:txBody>
                    <a:bodyPr/>
                    <a:lstStyle/>
                    <a:p>
                      <a:pPr algn="ctr" fontAlgn="b"/>
                      <a:r>
                        <a:rPr lang="tr-TR" sz="1400" b="0" i="0" u="none" strike="noStrike">
                          <a:effectLst/>
                          <a:latin typeface="+mn-lt"/>
                        </a:rPr>
                        <a:t>0,424</a:t>
                      </a:r>
                    </a:p>
                  </a:txBody>
                  <a:tcPr marL="9525" marR="9525" marT="9525" marB="0" anchor="b"/>
                </a:tc>
                <a:tc>
                  <a:txBody>
                    <a:bodyPr/>
                    <a:lstStyle/>
                    <a:p>
                      <a:pPr algn="ctr" fontAlgn="b"/>
                      <a:r>
                        <a:rPr lang="tr-TR" sz="1400" b="0" i="0" u="none" strike="noStrike">
                          <a:effectLst/>
                          <a:latin typeface="+mn-lt"/>
                        </a:rPr>
                        <a:t>0,418</a:t>
                      </a:r>
                    </a:p>
                  </a:txBody>
                  <a:tcPr marL="9525" marR="9525" marT="9525" marB="0" anchor="b"/>
                </a:tc>
                <a:tc>
                  <a:txBody>
                    <a:bodyPr/>
                    <a:lstStyle/>
                    <a:p>
                      <a:pPr algn="ctr" fontAlgn="b"/>
                      <a:r>
                        <a:rPr lang="tr-TR" sz="1400" b="0" i="0" u="none" strike="noStrike">
                          <a:effectLst/>
                          <a:latin typeface="+mn-lt"/>
                        </a:rPr>
                        <a:t>0,358</a:t>
                      </a:r>
                    </a:p>
                  </a:txBody>
                  <a:tcPr marL="9525" marR="9525" marT="9525" marB="0" anchor="b"/>
                </a:tc>
                <a:tc>
                  <a:txBody>
                    <a:bodyPr/>
                    <a:lstStyle/>
                    <a:p>
                      <a:pPr algn="ctr" fontAlgn="b"/>
                      <a:r>
                        <a:rPr lang="tr-TR" sz="1400" b="0" i="0" u="none" strike="noStrike" dirty="0">
                          <a:effectLst/>
                          <a:highlight>
                            <a:srgbClr val="FF0000"/>
                          </a:highlight>
                          <a:latin typeface="+mn-lt"/>
                        </a:rPr>
                        <a:t>0,446</a:t>
                      </a:r>
                    </a:p>
                  </a:txBody>
                  <a:tcPr marL="9525" marR="9525" marT="9525" marB="0" anchor="b"/>
                </a:tc>
                <a:extLst>
                  <a:ext uri="{0D108BD9-81ED-4DB2-BD59-A6C34878D82A}">
                    <a16:rowId xmlns:a16="http://schemas.microsoft.com/office/drawing/2014/main" val="2468322968"/>
                  </a:ext>
                </a:extLst>
              </a:tr>
            </a:tbl>
          </a:graphicData>
        </a:graphic>
      </p:graphicFrame>
      <p:sp>
        <p:nvSpPr>
          <p:cNvPr id="8" name="Metin kutusu 7">
            <a:extLst>
              <a:ext uri="{FF2B5EF4-FFF2-40B4-BE49-F238E27FC236}">
                <a16:creationId xmlns:a16="http://schemas.microsoft.com/office/drawing/2014/main" id="{700F1E9D-6CDD-023E-EDD6-09D8839832B8}"/>
              </a:ext>
            </a:extLst>
          </p:cNvPr>
          <p:cNvSpPr txBox="1"/>
          <p:nvPr/>
        </p:nvSpPr>
        <p:spPr>
          <a:xfrm>
            <a:off x="228599" y="407402"/>
            <a:ext cx="11630026" cy="430887"/>
          </a:xfrm>
          <a:prstGeom prst="rect">
            <a:avLst/>
          </a:prstGeom>
          <a:noFill/>
        </p:spPr>
        <p:txBody>
          <a:bodyPr wrap="square">
            <a:spAutoFit/>
          </a:bodyPr>
          <a:lstStyle/>
          <a:p>
            <a:r>
              <a:rPr lang="tr-TR" sz="2200" dirty="0">
                <a:solidFill>
                  <a:schemeClr val="bg2">
                    <a:lumMod val="10000"/>
                  </a:schemeClr>
                </a:solidFill>
              </a:rPr>
              <a:t>Türkiye'de </a:t>
            </a:r>
            <a:r>
              <a:rPr lang="tr-TR" sz="2200" dirty="0">
                <a:solidFill>
                  <a:schemeClr val="bg2">
                    <a:lumMod val="10000"/>
                  </a:schemeClr>
                </a:solidFill>
                <a:latin typeface="+mj-lt"/>
              </a:rPr>
              <a:t>Eşdeğer</a:t>
            </a:r>
            <a:r>
              <a:rPr lang="tr-TR" sz="2200" dirty="0">
                <a:solidFill>
                  <a:schemeClr val="bg2">
                    <a:lumMod val="10000"/>
                  </a:schemeClr>
                </a:solidFill>
              </a:rPr>
              <a:t> Hanehalkı Kullanılabilir Fert Gelirlerine Göre Gini Katsayısı (Düzey 1, 2006-2021)</a:t>
            </a:r>
          </a:p>
        </p:txBody>
      </p:sp>
      <p:sp>
        <p:nvSpPr>
          <p:cNvPr id="10" name="Metin kutusu 9">
            <a:extLst>
              <a:ext uri="{FF2B5EF4-FFF2-40B4-BE49-F238E27FC236}">
                <a16:creationId xmlns:a16="http://schemas.microsoft.com/office/drawing/2014/main" id="{45CB88D0-5EC0-4024-A72F-0B2E8A9C93A4}"/>
              </a:ext>
            </a:extLst>
          </p:cNvPr>
          <p:cNvSpPr txBox="1"/>
          <p:nvPr/>
        </p:nvSpPr>
        <p:spPr>
          <a:xfrm>
            <a:off x="152400" y="6204435"/>
            <a:ext cx="6096000" cy="276999"/>
          </a:xfrm>
          <a:prstGeom prst="rect">
            <a:avLst/>
          </a:prstGeom>
          <a:noFill/>
        </p:spPr>
        <p:txBody>
          <a:bodyPr wrap="square">
            <a:spAutoFit/>
          </a:bodyPr>
          <a:lstStyle/>
          <a:p>
            <a:r>
              <a:rPr lang="tr-TR" sz="1200" dirty="0"/>
              <a:t>Kaynak https://biruni.tuik.gov.tr/medas/?kn=65&amp;locale=tr</a:t>
            </a:r>
          </a:p>
        </p:txBody>
      </p:sp>
    </p:spTree>
    <p:extLst>
      <p:ext uri="{BB962C8B-B14F-4D97-AF65-F5344CB8AC3E}">
        <p14:creationId xmlns:p14="http://schemas.microsoft.com/office/powerpoint/2010/main" val="35198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7534275" cy="6858000"/>
          </a:xfrm>
          <a:prstGeom prst="rect">
            <a:avLst/>
          </a:prstGeom>
          <a:ln>
            <a:headEnd type="none"/>
            <a:tailEnd type="none"/>
          </a:ln>
        </p:spPr>
      </p:pic>
      <p:sp>
        <p:nvSpPr>
          <p:cNvPr id="6" name="Metin kutusu 5">
            <a:extLst>
              <a:ext uri="{FF2B5EF4-FFF2-40B4-BE49-F238E27FC236}">
                <a16:creationId xmlns:a16="http://schemas.microsoft.com/office/drawing/2014/main" id="{3C6D2311-6205-C6CA-0257-105D29C24BA4}"/>
              </a:ext>
            </a:extLst>
          </p:cNvPr>
          <p:cNvSpPr txBox="1"/>
          <p:nvPr/>
        </p:nvSpPr>
        <p:spPr>
          <a:xfrm>
            <a:off x="7019925" y="1057275"/>
            <a:ext cx="4924425" cy="4801314"/>
          </a:xfrm>
          <a:prstGeom prst="rect">
            <a:avLst/>
          </a:prstGeom>
          <a:noFill/>
        </p:spPr>
        <p:txBody>
          <a:bodyPr wrap="square" rtlCol="0">
            <a:spAutoFit/>
          </a:bodyPr>
          <a:lstStyle/>
          <a:p>
            <a:pPr marL="285750" indent="-285750">
              <a:buFont typeface="Wingdings" panose="05000000000000000000" pitchFamily="2" charset="2"/>
              <a:buChar char="q"/>
            </a:pPr>
            <a:r>
              <a:rPr lang="tr-TR" dirty="0"/>
              <a:t>Ortalama bir yetişkin birey 2021'de yılda 16.700 Avro (23.380 ABD Doları) PPP kazanmakta ve ortalama bir yetişkin 72.900 Avro'ya (102.600 ABD Doları) sahip olmaktadır. Bu ortalamalar hem ülkeler arasında hem de ülkeler içinde büyük eşitsizlikleri maskelemektedir. </a:t>
            </a:r>
          </a:p>
          <a:p>
            <a:pPr marL="285750" indent="-285750">
              <a:buFont typeface="Wingdings" panose="05000000000000000000" pitchFamily="2" charset="2"/>
              <a:buChar char="q"/>
            </a:pPr>
            <a:r>
              <a:rPr lang="tr-TR" dirty="0"/>
              <a:t>Küresel nüfusun en zengin %10'u şu anda küresel gelirin %52'sini alırken, nüfusun en yoksul yarısı bunun %8,5'ini kazanmaktadır.</a:t>
            </a:r>
          </a:p>
          <a:p>
            <a:pPr marL="285750" indent="-285750">
              <a:buFont typeface="Wingdings" panose="05000000000000000000" pitchFamily="2" charset="2"/>
              <a:buChar char="q"/>
            </a:pPr>
            <a:r>
              <a:rPr lang="tr-TR" dirty="0"/>
              <a:t>Ortalama olarak, küresel gelir dağılımının en üst %10'luk diliminde yer alan bir birey yılda 87.200 € (122 00 USD) kazanırken, küresel gelir dağılımının en yoksul yarısında yer alan bir birey yılda 2.800 € (3.920 USD) kazanmaktadır.</a:t>
            </a:r>
          </a:p>
          <a:p>
            <a:endParaRPr lang="tr-TR" dirty="0"/>
          </a:p>
        </p:txBody>
      </p:sp>
      <p:sp>
        <p:nvSpPr>
          <p:cNvPr id="3" name="Metin kutusu 2">
            <a:extLst>
              <a:ext uri="{FF2B5EF4-FFF2-40B4-BE49-F238E27FC236}">
                <a16:creationId xmlns:a16="http://schemas.microsoft.com/office/drawing/2014/main" id="{7834BFA3-CF20-96AA-F5C2-3ABF7C878DEC}"/>
              </a:ext>
            </a:extLst>
          </p:cNvPr>
          <p:cNvSpPr txBox="1"/>
          <p:nvPr/>
        </p:nvSpPr>
        <p:spPr>
          <a:xfrm>
            <a:off x="790574" y="6569090"/>
            <a:ext cx="5305426" cy="276999"/>
          </a:xfrm>
          <a:prstGeom prst="rect">
            <a:avLst/>
          </a:prstGeom>
          <a:noFill/>
        </p:spPr>
        <p:txBody>
          <a:bodyPr wrap="square" rtlCol="0">
            <a:spAutoFit/>
          </a:bodyPr>
          <a:lstStyle/>
          <a:p>
            <a:r>
              <a:rPr lang="tr-TR" sz="1200" dirty="0"/>
              <a:t>Kaynak: World Inequality Report 2022, s. 10.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8495D5D1-71A5-8BF9-2E3B-4B58AE87CFD0}"/>
              </a:ext>
            </a:extLst>
          </p:cNvPr>
          <p:cNvGraphicFramePr>
            <a:graphicFrameLocks noGrp="1"/>
          </p:cNvGraphicFramePr>
          <p:nvPr/>
        </p:nvGraphicFramePr>
        <p:xfrm>
          <a:off x="800100" y="1076325"/>
          <a:ext cx="10725156" cy="4874895"/>
        </p:xfrm>
        <a:graphic>
          <a:graphicData uri="http://schemas.openxmlformats.org/drawingml/2006/table">
            <a:tbl>
              <a:tblPr>
                <a:tableStyleId>{5940675A-B579-460E-94D1-54222C63F5DA}</a:tableStyleId>
              </a:tblPr>
              <a:tblGrid>
                <a:gridCol w="825012">
                  <a:extLst>
                    <a:ext uri="{9D8B030D-6E8A-4147-A177-3AD203B41FA5}">
                      <a16:colId xmlns:a16="http://schemas.microsoft.com/office/drawing/2014/main" val="2554778451"/>
                    </a:ext>
                  </a:extLst>
                </a:gridCol>
                <a:gridCol w="825012">
                  <a:extLst>
                    <a:ext uri="{9D8B030D-6E8A-4147-A177-3AD203B41FA5}">
                      <a16:colId xmlns:a16="http://schemas.microsoft.com/office/drawing/2014/main" val="244604185"/>
                    </a:ext>
                  </a:extLst>
                </a:gridCol>
                <a:gridCol w="825012">
                  <a:extLst>
                    <a:ext uri="{9D8B030D-6E8A-4147-A177-3AD203B41FA5}">
                      <a16:colId xmlns:a16="http://schemas.microsoft.com/office/drawing/2014/main" val="167389719"/>
                    </a:ext>
                  </a:extLst>
                </a:gridCol>
                <a:gridCol w="825012">
                  <a:extLst>
                    <a:ext uri="{9D8B030D-6E8A-4147-A177-3AD203B41FA5}">
                      <a16:colId xmlns:a16="http://schemas.microsoft.com/office/drawing/2014/main" val="455320557"/>
                    </a:ext>
                  </a:extLst>
                </a:gridCol>
                <a:gridCol w="825012">
                  <a:extLst>
                    <a:ext uri="{9D8B030D-6E8A-4147-A177-3AD203B41FA5}">
                      <a16:colId xmlns:a16="http://schemas.microsoft.com/office/drawing/2014/main" val="1418505681"/>
                    </a:ext>
                  </a:extLst>
                </a:gridCol>
                <a:gridCol w="825012">
                  <a:extLst>
                    <a:ext uri="{9D8B030D-6E8A-4147-A177-3AD203B41FA5}">
                      <a16:colId xmlns:a16="http://schemas.microsoft.com/office/drawing/2014/main" val="263576684"/>
                    </a:ext>
                  </a:extLst>
                </a:gridCol>
                <a:gridCol w="825012">
                  <a:extLst>
                    <a:ext uri="{9D8B030D-6E8A-4147-A177-3AD203B41FA5}">
                      <a16:colId xmlns:a16="http://schemas.microsoft.com/office/drawing/2014/main" val="3407788972"/>
                    </a:ext>
                  </a:extLst>
                </a:gridCol>
                <a:gridCol w="825012">
                  <a:extLst>
                    <a:ext uri="{9D8B030D-6E8A-4147-A177-3AD203B41FA5}">
                      <a16:colId xmlns:a16="http://schemas.microsoft.com/office/drawing/2014/main" val="1960818871"/>
                    </a:ext>
                  </a:extLst>
                </a:gridCol>
                <a:gridCol w="825012">
                  <a:extLst>
                    <a:ext uri="{9D8B030D-6E8A-4147-A177-3AD203B41FA5}">
                      <a16:colId xmlns:a16="http://schemas.microsoft.com/office/drawing/2014/main" val="2847357396"/>
                    </a:ext>
                  </a:extLst>
                </a:gridCol>
                <a:gridCol w="825012">
                  <a:extLst>
                    <a:ext uri="{9D8B030D-6E8A-4147-A177-3AD203B41FA5}">
                      <a16:colId xmlns:a16="http://schemas.microsoft.com/office/drawing/2014/main" val="918133216"/>
                    </a:ext>
                  </a:extLst>
                </a:gridCol>
                <a:gridCol w="825012">
                  <a:extLst>
                    <a:ext uri="{9D8B030D-6E8A-4147-A177-3AD203B41FA5}">
                      <a16:colId xmlns:a16="http://schemas.microsoft.com/office/drawing/2014/main" val="1133961425"/>
                    </a:ext>
                  </a:extLst>
                </a:gridCol>
                <a:gridCol w="825012">
                  <a:extLst>
                    <a:ext uri="{9D8B030D-6E8A-4147-A177-3AD203B41FA5}">
                      <a16:colId xmlns:a16="http://schemas.microsoft.com/office/drawing/2014/main" val="741428585"/>
                    </a:ext>
                  </a:extLst>
                </a:gridCol>
                <a:gridCol w="825012">
                  <a:extLst>
                    <a:ext uri="{9D8B030D-6E8A-4147-A177-3AD203B41FA5}">
                      <a16:colId xmlns:a16="http://schemas.microsoft.com/office/drawing/2014/main" val="2183700884"/>
                    </a:ext>
                  </a:extLst>
                </a:gridCol>
              </a:tblGrid>
              <a:tr h="620119">
                <a:tc>
                  <a:txBody>
                    <a:bodyPr/>
                    <a:lstStyle/>
                    <a:p>
                      <a:pPr algn="l" fontAlgn="b"/>
                      <a:endParaRPr lang="tr-TR" sz="1400" b="0" i="0" u="none" strike="noStrike">
                        <a:effectLst/>
                        <a:latin typeface="Arial" panose="020B0604020202020204" pitchFamily="34" charset="0"/>
                      </a:endParaRPr>
                    </a:p>
                  </a:txBody>
                  <a:tcPr marL="9525" marR="9525" marT="9525" marB="0" anchor="b"/>
                </a:tc>
                <a:tc>
                  <a:txBody>
                    <a:bodyPr/>
                    <a:lstStyle/>
                    <a:p>
                      <a:pPr algn="l" fontAlgn="b"/>
                      <a:r>
                        <a:rPr lang="tr-TR" sz="1400" u="none" strike="noStrike">
                          <a:effectLst/>
                        </a:rPr>
                        <a:t>Akdeniz-TR6</a:t>
                      </a:r>
                      <a:endParaRPr lang="tr-TR" sz="1400" b="0" i="0" u="none" strike="noStrike">
                        <a:effectLst/>
                        <a:latin typeface="Arial" panose="020B0604020202020204" pitchFamily="34" charset="0"/>
                      </a:endParaRPr>
                    </a:p>
                  </a:txBody>
                  <a:tcPr marL="9525" marR="9525" marT="9525" marB="0" anchor="b"/>
                </a:tc>
                <a:tc>
                  <a:txBody>
                    <a:bodyPr/>
                    <a:lstStyle/>
                    <a:p>
                      <a:pPr algn="l" fontAlgn="b"/>
                      <a:r>
                        <a:rPr lang="tr-TR" sz="1400" u="none" strike="noStrike" dirty="0">
                          <a:effectLst/>
                        </a:rPr>
                        <a:t>Batı Anadolu-TR5</a:t>
                      </a:r>
                      <a:endParaRPr lang="tr-TR" sz="1400" b="0" i="0" u="none" strike="noStrike" dirty="0">
                        <a:effectLst/>
                        <a:latin typeface="Arial" panose="020B0604020202020204" pitchFamily="34" charset="0"/>
                      </a:endParaRPr>
                    </a:p>
                  </a:txBody>
                  <a:tcPr marL="9525" marR="9525" marT="9525" marB="0" anchor="b"/>
                </a:tc>
                <a:tc>
                  <a:txBody>
                    <a:bodyPr/>
                    <a:lstStyle/>
                    <a:p>
                      <a:pPr algn="l" fontAlgn="b"/>
                      <a:r>
                        <a:rPr lang="tr-TR" sz="1400" u="none" strike="noStrike">
                          <a:effectLst/>
                        </a:rPr>
                        <a:t>Batı Karadeniz-TR8</a:t>
                      </a:r>
                      <a:endParaRPr lang="tr-TR" sz="1400" b="0" i="0" u="none" strike="noStrike">
                        <a:effectLst/>
                        <a:latin typeface="Arial" panose="020B0604020202020204" pitchFamily="34" charset="0"/>
                      </a:endParaRPr>
                    </a:p>
                  </a:txBody>
                  <a:tcPr marL="9525" marR="9525" marT="9525" marB="0" anchor="b"/>
                </a:tc>
                <a:tc>
                  <a:txBody>
                    <a:bodyPr/>
                    <a:lstStyle/>
                    <a:p>
                      <a:pPr algn="l" fontAlgn="b"/>
                      <a:r>
                        <a:rPr lang="tr-TR" sz="1400" u="none" strike="noStrike">
                          <a:effectLst/>
                        </a:rPr>
                        <a:t>Batı Marmara-TR2</a:t>
                      </a:r>
                      <a:endParaRPr lang="tr-TR" sz="1400" b="0" i="0" u="none" strike="noStrike">
                        <a:effectLst/>
                        <a:latin typeface="Arial" panose="020B0604020202020204" pitchFamily="34" charset="0"/>
                      </a:endParaRPr>
                    </a:p>
                  </a:txBody>
                  <a:tcPr marL="9525" marR="9525" marT="9525" marB="0" anchor="b"/>
                </a:tc>
                <a:tc>
                  <a:txBody>
                    <a:bodyPr/>
                    <a:lstStyle/>
                    <a:p>
                      <a:pPr algn="l" fontAlgn="b"/>
                      <a:r>
                        <a:rPr lang="tr-TR" sz="1400" u="none" strike="noStrike">
                          <a:effectLst/>
                        </a:rPr>
                        <a:t>Doğu Karadeniz-TR9</a:t>
                      </a:r>
                      <a:endParaRPr lang="tr-TR" sz="1400" b="0" i="0" u="none" strike="noStrike">
                        <a:effectLst/>
                        <a:latin typeface="Arial" panose="020B0604020202020204" pitchFamily="34" charset="0"/>
                      </a:endParaRPr>
                    </a:p>
                  </a:txBody>
                  <a:tcPr marL="9525" marR="9525" marT="9525" marB="0" anchor="b"/>
                </a:tc>
                <a:tc>
                  <a:txBody>
                    <a:bodyPr/>
                    <a:lstStyle/>
                    <a:p>
                      <a:pPr algn="l" fontAlgn="b"/>
                      <a:r>
                        <a:rPr lang="tr-TR" sz="1400" u="none" strike="noStrike">
                          <a:effectLst/>
                        </a:rPr>
                        <a:t>Doğu Marmara-TR4</a:t>
                      </a:r>
                      <a:endParaRPr lang="tr-TR" sz="1400" b="0" i="0" u="none" strike="noStrike">
                        <a:effectLst/>
                        <a:latin typeface="Arial" panose="020B0604020202020204" pitchFamily="34" charset="0"/>
                      </a:endParaRPr>
                    </a:p>
                  </a:txBody>
                  <a:tcPr marL="9525" marR="9525" marT="9525" marB="0" anchor="b"/>
                </a:tc>
                <a:tc>
                  <a:txBody>
                    <a:bodyPr/>
                    <a:lstStyle/>
                    <a:p>
                      <a:pPr algn="l" fontAlgn="b"/>
                      <a:r>
                        <a:rPr lang="tr-TR" sz="1400" u="none" strike="noStrike">
                          <a:effectLst/>
                        </a:rPr>
                        <a:t>Ege-TR3</a:t>
                      </a:r>
                      <a:endParaRPr lang="tr-TR" sz="1400" b="0" i="0" u="none" strike="noStrike">
                        <a:effectLst/>
                        <a:latin typeface="Arial" panose="020B0604020202020204" pitchFamily="34" charset="0"/>
                      </a:endParaRPr>
                    </a:p>
                  </a:txBody>
                  <a:tcPr marL="9525" marR="9525" marT="9525" marB="0" anchor="b"/>
                </a:tc>
                <a:tc>
                  <a:txBody>
                    <a:bodyPr/>
                    <a:lstStyle/>
                    <a:p>
                      <a:pPr algn="l" fontAlgn="b"/>
                      <a:r>
                        <a:rPr lang="tr-TR" sz="1400" u="none" strike="noStrike">
                          <a:effectLst/>
                        </a:rPr>
                        <a:t>Güneydoğu Anadolu-TRC</a:t>
                      </a:r>
                      <a:endParaRPr lang="tr-TR" sz="1400" b="0" i="0" u="none" strike="noStrike">
                        <a:effectLst/>
                        <a:latin typeface="Arial" panose="020B0604020202020204" pitchFamily="34" charset="0"/>
                      </a:endParaRPr>
                    </a:p>
                  </a:txBody>
                  <a:tcPr marL="9525" marR="9525" marT="9525" marB="0" anchor="b"/>
                </a:tc>
                <a:tc>
                  <a:txBody>
                    <a:bodyPr/>
                    <a:lstStyle/>
                    <a:p>
                      <a:pPr algn="l" fontAlgn="b"/>
                      <a:r>
                        <a:rPr lang="tr-TR" sz="1400" u="none" strike="noStrike">
                          <a:effectLst/>
                        </a:rPr>
                        <a:t>Kuzeydoğu Anadolu-TRA</a:t>
                      </a:r>
                      <a:endParaRPr lang="tr-TR" sz="1400" b="0" i="0" u="none" strike="noStrike">
                        <a:effectLst/>
                        <a:latin typeface="Arial" panose="020B0604020202020204" pitchFamily="34" charset="0"/>
                      </a:endParaRPr>
                    </a:p>
                  </a:txBody>
                  <a:tcPr marL="9525" marR="9525" marT="9525" marB="0" anchor="b"/>
                </a:tc>
                <a:tc>
                  <a:txBody>
                    <a:bodyPr/>
                    <a:lstStyle/>
                    <a:p>
                      <a:pPr algn="l" fontAlgn="b"/>
                      <a:r>
                        <a:rPr lang="tr-TR" sz="1400" u="none" strike="noStrike">
                          <a:effectLst/>
                        </a:rPr>
                        <a:t>Orta Anadolu-TR7</a:t>
                      </a:r>
                      <a:endParaRPr lang="tr-TR" sz="1400" b="0" i="0" u="none" strike="noStrike">
                        <a:effectLst/>
                        <a:latin typeface="Arial" panose="020B0604020202020204" pitchFamily="34" charset="0"/>
                      </a:endParaRPr>
                    </a:p>
                  </a:txBody>
                  <a:tcPr marL="9525" marR="9525" marT="9525" marB="0" anchor="b"/>
                </a:tc>
                <a:tc>
                  <a:txBody>
                    <a:bodyPr/>
                    <a:lstStyle/>
                    <a:p>
                      <a:pPr algn="l" fontAlgn="b"/>
                      <a:r>
                        <a:rPr lang="tr-TR" sz="1400" u="none" strike="noStrike">
                          <a:effectLst/>
                        </a:rPr>
                        <a:t>Ortadoğu Anadolu-TRB</a:t>
                      </a:r>
                      <a:endParaRPr lang="tr-TR" sz="1400" b="0" i="0" u="none" strike="noStrike">
                        <a:effectLst/>
                        <a:latin typeface="Arial" panose="020B0604020202020204" pitchFamily="34" charset="0"/>
                      </a:endParaRPr>
                    </a:p>
                  </a:txBody>
                  <a:tcPr marL="9525" marR="9525" marT="9525" marB="0" anchor="b"/>
                </a:tc>
                <a:tc>
                  <a:txBody>
                    <a:bodyPr/>
                    <a:lstStyle/>
                    <a:p>
                      <a:pPr algn="l" fontAlgn="b"/>
                      <a:r>
                        <a:rPr lang="tr-TR" sz="1400" u="none" strike="noStrike">
                          <a:effectLst/>
                        </a:rPr>
                        <a:t>İstanbul-TR1</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664718998"/>
                  </a:ext>
                </a:extLst>
              </a:tr>
              <a:tr h="215143">
                <a:tc>
                  <a:txBody>
                    <a:bodyPr/>
                    <a:lstStyle/>
                    <a:p>
                      <a:pPr algn="l" fontAlgn="b"/>
                      <a:r>
                        <a:rPr lang="tr-TR" sz="1400" u="none" strike="noStrike">
                          <a:effectLst/>
                        </a:rPr>
                        <a:t>2006</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9,161</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8,042</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7,089</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6,289</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6,698</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6,909</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8,601</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7,304</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7,149</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5,53</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7,842</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6,7</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176036724"/>
                  </a:ext>
                </a:extLst>
              </a:tr>
              <a:tr h="215143">
                <a:tc>
                  <a:txBody>
                    <a:bodyPr/>
                    <a:lstStyle/>
                    <a:p>
                      <a:pPr algn="l" fontAlgn="b"/>
                      <a:r>
                        <a:rPr lang="tr-TR" sz="1400" u="none" strike="noStrike">
                          <a:effectLst/>
                        </a:rPr>
                        <a:t>2007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8,104</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6,233</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6,044</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5,298</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5,635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6,75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6,66</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6,287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7,933</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5,098</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7,187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5,276</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4191202083"/>
                  </a:ext>
                </a:extLst>
              </a:tr>
              <a:tr h="215143">
                <a:tc>
                  <a:txBody>
                    <a:bodyPr/>
                    <a:lstStyle/>
                    <a:p>
                      <a:pPr algn="l" fontAlgn="b"/>
                      <a:r>
                        <a:rPr lang="tr-TR" sz="1400" u="none" strike="noStrike">
                          <a:effectLst/>
                        </a:rPr>
                        <a:t>2008</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6,551</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7,287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dirty="0">
                          <a:effectLst/>
                        </a:rPr>
                        <a:t>6,081</a:t>
                      </a:r>
                      <a:endParaRPr lang="tr-TR" sz="1400" b="0" i="0" u="none" strike="noStrike" dirty="0">
                        <a:effectLst/>
                        <a:latin typeface="Arial" panose="020B0604020202020204" pitchFamily="34" charset="0"/>
                      </a:endParaRPr>
                    </a:p>
                  </a:txBody>
                  <a:tcPr marL="9525" marR="9525" marT="9525" marB="0" anchor="b"/>
                </a:tc>
                <a:tc>
                  <a:txBody>
                    <a:bodyPr/>
                    <a:lstStyle/>
                    <a:p>
                      <a:pPr algn="r" fontAlgn="b"/>
                      <a:r>
                        <a:rPr lang="tr-TR" sz="1400" u="none" strike="noStrike">
                          <a:effectLst/>
                        </a:rPr>
                        <a:t>5,668</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6,357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5,295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7,137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7,058</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8,834</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5,608</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7,017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6,012</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825512655"/>
                  </a:ext>
                </a:extLst>
              </a:tr>
              <a:tr h="215143">
                <a:tc>
                  <a:txBody>
                    <a:bodyPr/>
                    <a:lstStyle/>
                    <a:p>
                      <a:pPr algn="l" fontAlgn="b"/>
                      <a:r>
                        <a:rPr lang="tr-TR" sz="1400" u="none" strike="noStrike">
                          <a:effectLst/>
                        </a:rPr>
                        <a:t>2009</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7,224</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7,66</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6,993</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6,435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6,204</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6,175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6,786</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7,902</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7,839</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6,772</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7,519</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5,896</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850221304"/>
                  </a:ext>
                </a:extLst>
              </a:tr>
              <a:tr h="215143">
                <a:tc>
                  <a:txBody>
                    <a:bodyPr/>
                    <a:lstStyle/>
                    <a:p>
                      <a:pPr algn="l" fontAlgn="b"/>
                      <a:r>
                        <a:rPr lang="tr-TR" sz="1400" u="none" strike="noStrike">
                          <a:effectLst/>
                        </a:rPr>
                        <a:t>2010</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7,145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6,6</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6,135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5,265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5,532</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6,866</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7,258</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7,599</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6,179</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7,634</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6,367</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130613837"/>
                  </a:ext>
                </a:extLst>
              </a:tr>
              <a:tr h="215143">
                <a:tc>
                  <a:txBody>
                    <a:bodyPr/>
                    <a:lstStyle/>
                    <a:p>
                      <a:pPr algn="l" fontAlgn="b"/>
                      <a:r>
                        <a:rPr lang="tr-TR" sz="1400" u="none" strike="noStrike">
                          <a:effectLst/>
                        </a:rPr>
                        <a:t>2011</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dirty="0">
                          <a:effectLst/>
                        </a:rPr>
                        <a:t>7,234</a:t>
                      </a:r>
                      <a:endParaRPr lang="tr-TR" sz="1400" b="0" i="0" u="none" strike="noStrike" dirty="0">
                        <a:effectLst/>
                        <a:latin typeface="Arial" panose="020B0604020202020204" pitchFamily="34" charset="0"/>
                      </a:endParaRPr>
                    </a:p>
                  </a:txBody>
                  <a:tcPr marL="9525" marR="9525" marT="9525" marB="0" anchor="b"/>
                </a:tc>
                <a:tc>
                  <a:txBody>
                    <a:bodyPr/>
                    <a:lstStyle/>
                    <a:p>
                      <a:pPr algn="r" fontAlgn="b"/>
                      <a:r>
                        <a:rPr lang="tr-TR" sz="1400" u="none" strike="noStrike">
                          <a:effectLst/>
                        </a:rPr>
                        <a:t>6,692</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5,659</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6,333</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5,128</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5,045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7,116</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7,465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7,015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6,286</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8,344</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6,246</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956534160"/>
                  </a:ext>
                </a:extLst>
              </a:tr>
              <a:tr h="215143">
                <a:tc>
                  <a:txBody>
                    <a:bodyPr/>
                    <a:lstStyle/>
                    <a:p>
                      <a:pPr algn="l" fontAlgn="b"/>
                      <a:r>
                        <a:rPr lang="tr-TR" sz="1400" u="none" strike="noStrike">
                          <a:effectLst/>
                        </a:rPr>
                        <a:t>2012</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7,481</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6,519</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5,655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6,178</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4,755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5,569</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6,692</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6,737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7,191</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6,24</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7,007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6,417</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954059970"/>
                  </a:ext>
                </a:extLst>
              </a:tr>
              <a:tr h="215143">
                <a:tc>
                  <a:txBody>
                    <a:bodyPr/>
                    <a:lstStyle/>
                    <a:p>
                      <a:pPr algn="l" fontAlgn="b"/>
                      <a:r>
                        <a:rPr lang="tr-TR" sz="1400" u="none" strike="noStrike">
                          <a:effectLst/>
                        </a:rPr>
                        <a:t>2013</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7,097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7,067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5,389</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5,443</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4,733</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6,291</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6,658</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7,26</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5,56</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6,41</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6,646</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208850327"/>
                  </a:ext>
                </a:extLst>
              </a:tr>
              <a:tr h="215143">
                <a:tc>
                  <a:txBody>
                    <a:bodyPr/>
                    <a:lstStyle/>
                    <a:p>
                      <a:pPr algn="l" fontAlgn="b"/>
                      <a:r>
                        <a:rPr lang="tr-TR" sz="1400" u="none" strike="noStrike" dirty="0">
                          <a:effectLst/>
                        </a:rPr>
                        <a:t>2014</a:t>
                      </a:r>
                      <a:endParaRPr lang="tr-TR" sz="1400" b="0" i="0" u="none" strike="noStrike" dirty="0">
                        <a:effectLst/>
                        <a:latin typeface="Arial" panose="020B0604020202020204" pitchFamily="34" charset="0"/>
                      </a:endParaRPr>
                    </a:p>
                  </a:txBody>
                  <a:tcPr marL="9525" marR="9525" marT="9525" marB="0" anchor="b"/>
                </a:tc>
                <a:tc>
                  <a:txBody>
                    <a:bodyPr/>
                    <a:lstStyle/>
                    <a:p>
                      <a:pPr algn="r" fontAlgn="b"/>
                      <a:r>
                        <a:rPr lang="tr-TR" sz="1400" u="none" strike="noStrike">
                          <a:effectLst/>
                        </a:rPr>
                        <a:t>7,373</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7,157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5,461</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5,415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4,882</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5,227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5,894</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6,378</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7,322</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5,924</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6,845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6,147</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384720644"/>
                  </a:ext>
                </a:extLst>
              </a:tr>
              <a:tr h="215143">
                <a:tc>
                  <a:txBody>
                    <a:bodyPr/>
                    <a:lstStyle/>
                    <a:p>
                      <a:pPr algn="l" fontAlgn="b"/>
                      <a:r>
                        <a:rPr lang="tr-TR" sz="1400" u="none" strike="noStrike">
                          <a:effectLst/>
                        </a:rPr>
                        <a:t>2015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7,246</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6,713</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5,787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6,13</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5,32</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5,352</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6,056</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6,89</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6,682</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5,531</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6,488</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7,061</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544093427"/>
                  </a:ext>
                </a:extLst>
              </a:tr>
              <a:tr h="215143">
                <a:tc>
                  <a:txBody>
                    <a:bodyPr/>
                    <a:lstStyle/>
                    <a:p>
                      <a:pPr algn="l" fontAlgn="b"/>
                      <a:r>
                        <a:rPr lang="tr-TR" sz="1400" u="none" strike="noStrike">
                          <a:effectLst/>
                        </a:rPr>
                        <a:t>2016</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7,47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6,958</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5,475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6,27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5,541</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5,117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5,972</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6,309</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5,956</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5,995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6,907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7,373</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743232550"/>
                  </a:ext>
                </a:extLst>
              </a:tr>
              <a:tr h="215143">
                <a:tc>
                  <a:txBody>
                    <a:bodyPr/>
                    <a:lstStyle/>
                    <a:p>
                      <a:pPr algn="l" fontAlgn="b"/>
                      <a:r>
                        <a:rPr lang="tr-TR" sz="1400" u="none" strike="noStrike">
                          <a:effectLst/>
                        </a:rPr>
                        <a:t>2017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6,864</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6,342</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5,395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6,465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4,735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5,285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5,846</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5,859</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5,177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dirty="0">
                          <a:effectLst/>
                        </a:rPr>
                        <a:t>5,113</a:t>
                      </a:r>
                      <a:endParaRPr lang="tr-TR" sz="1400" b="0" i="0" u="none" strike="noStrike" dirty="0">
                        <a:effectLst/>
                        <a:latin typeface="Arial" panose="020B0604020202020204" pitchFamily="34" charset="0"/>
                      </a:endParaRPr>
                    </a:p>
                  </a:txBody>
                  <a:tcPr marL="9525" marR="9525" marT="9525" marB="0" anchor="b"/>
                </a:tc>
                <a:tc>
                  <a:txBody>
                    <a:bodyPr/>
                    <a:lstStyle/>
                    <a:p>
                      <a:pPr algn="r" fontAlgn="b"/>
                      <a:r>
                        <a:rPr lang="tr-TR" sz="1400" u="none" strike="noStrike">
                          <a:effectLst/>
                        </a:rPr>
                        <a:t>6,162</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8,229</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4115067725"/>
                  </a:ext>
                </a:extLst>
              </a:tr>
              <a:tr h="215143">
                <a:tc>
                  <a:txBody>
                    <a:bodyPr/>
                    <a:lstStyle/>
                    <a:p>
                      <a:pPr algn="l" fontAlgn="b"/>
                      <a:r>
                        <a:rPr lang="tr-TR" sz="1400" u="none" strike="noStrike">
                          <a:effectLst/>
                        </a:rPr>
                        <a:t>2018</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6,867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6,662</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5,596</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7,156</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5,229</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5,198</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5,715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6,357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5,734</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5,535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6,105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8,567</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656069084"/>
                  </a:ext>
                </a:extLst>
              </a:tr>
              <a:tr h="215143">
                <a:tc>
                  <a:txBody>
                    <a:bodyPr/>
                    <a:lstStyle/>
                    <a:p>
                      <a:pPr algn="l" fontAlgn="b"/>
                      <a:r>
                        <a:rPr lang="tr-TR" sz="1400" u="none" strike="noStrike">
                          <a:effectLst/>
                        </a:rPr>
                        <a:t>2019</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6,732</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6,029</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5,521</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6,594</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5,875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4,596</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5,702</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6,513</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5,783</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5,58</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5,594</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7,774</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365688753"/>
                  </a:ext>
                </a:extLst>
              </a:tr>
              <a:tr h="215143">
                <a:tc>
                  <a:txBody>
                    <a:bodyPr/>
                    <a:lstStyle/>
                    <a:p>
                      <a:pPr algn="l" fontAlgn="b"/>
                      <a:r>
                        <a:rPr lang="tr-TR" sz="1400" u="none" strike="noStrike">
                          <a:effectLst/>
                        </a:rPr>
                        <a:t>2020</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7,181</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6,764</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5,987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6,683</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5,807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4,581</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6,38</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6,527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6,691</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5,81</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6,422</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8,626</a:t>
                      </a:r>
                      <a:endParaRPr lang="tr-TR"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653551460"/>
                  </a:ext>
                </a:extLst>
              </a:tr>
              <a:tr h="215143">
                <a:tc>
                  <a:txBody>
                    <a:bodyPr/>
                    <a:lstStyle/>
                    <a:p>
                      <a:pPr algn="l" fontAlgn="b"/>
                      <a:r>
                        <a:rPr lang="tr-TR" sz="1400" u="none" strike="noStrike">
                          <a:effectLst/>
                        </a:rPr>
                        <a:t>2021</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dirty="0">
                          <a:effectLst/>
                        </a:rPr>
                        <a:t>7,177</a:t>
                      </a:r>
                      <a:endParaRPr lang="tr-TR" sz="1400" b="0" i="0" u="none" strike="noStrike" dirty="0">
                        <a:effectLst/>
                        <a:latin typeface="Arial" panose="020B0604020202020204" pitchFamily="34" charset="0"/>
                      </a:endParaRPr>
                    </a:p>
                  </a:txBody>
                  <a:tcPr marL="9525" marR="9525" marT="9525" marB="0" anchor="b"/>
                </a:tc>
                <a:tc>
                  <a:txBody>
                    <a:bodyPr/>
                    <a:lstStyle/>
                    <a:p>
                      <a:pPr algn="r" fontAlgn="b"/>
                      <a:r>
                        <a:rPr lang="tr-TR" sz="1400" u="none" strike="noStrike">
                          <a:effectLst/>
                        </a:rPr>
                        <a:t>6,144</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6,065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6,21</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5,174</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4,626</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6,121</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6,595</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7,163</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6,277</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a:effectLst/>
                        </a:rPr>
                        <a:t>5,654</a:t>
                      </a:r>
                      <a:endParaRPr lang="tr-TR" sz="1400" b="0" i="0" u="none" strike="noStrike">
                        <a:effectLst/>
                        <a:latin typeface="Arial" panose="020B0604020202020204" pitchFamily="34" charset="0"/>
                      </a:endParaRPr>
                    </a:p>
                  </a:txBody>
                  <a:tcPr marL="9525" marR="9525" marT="9525" marB="0" anchor="b"/>
                </a:tc>
                <a:tc>
                  <a:txBody>
                    <a:bodyPr/>
                    <a:lstStyle/>
                    <a:p>
                      <a:pPr algn="r" fontAlgn="b"/>
                      <a:r>
                        <a:rPr lang="tr-TR" sz="1400" u="none" strike="noStrike" dirty="0">
                          <a:effectLst/>
                        </a:rPr>
                        <a:t>8,219</a:t>
                      </a:r>
                      <a:endParaRPr lang="tr-TR"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615347160"/>
                  </a:ext>
                </a:extLst>
              </a:tr>
              <a:tr h="215143">
                <a:tc>
                  <a:txBody>
                    <a:bodyPr/>
                    <a:lstStyle/>
                    <a:p>
                      <a:pPr algn="l" fontAlgn="b"/>
                      <a:r>
                        <a:rPr lang="tr-TR" sz="1400" b="0" i="0" u="none" strike="noStrike" dirty="0">
                          <a:effectLst/>
                          <a:latin typeface="+mn-lt"/>
                        </a:rPr>
                        <a:t>2022</a:t>
                      </a:r>
                    </a:p>
                  </a:txBody>
                  <a:tcPr marL="9525" marR="9525" marT="9525" marB="0" anchor="b"/>
                </a:tc>
                <a:tc>
                  <a:txBody>
                    <a:bodyPr/>
                    <a:lstStyle/>
                    <a:p>
                      <a:pPr algn="r" fontAlgn="b"/>
                      <a:r>
                        <a:rPr lang="tr-TR" sz="1400" b="0" i="0" u="none" strike="noStrike" dirty="0">
                          <a:effectLst/>
                          <a:latin typeface="+mn-lt"/>
                        </a:rPr>
                        <a:t>7,192</a:t>
                      </a:r>
                    </a:p>
                  </a:txBody>
                  <a:tcPr marL="9525" marR="9525" marT="9525" marB="0" anchor="b"/>
                </a:tc>
                <a:tc>
                  <a:txBody>
                    <a:bodyPr/>
                    <a:lstStyle/>
                    <a:p>
                      <a:pPr algn="r" fontAlgn="b"/>
                      <a:r>
                        <a:rPr lang="tr-TR" sz="1400" b="0" i="0" u="none" strike="noStrike">
                          <a:effectLst/>
                          <a:latin typeface="+mn-lt"/>
                        </a:rPr>
                        <a:t>7,405</a:t>
                      </a:r>
                    </a:p>
                  </a:txBody>
                  <a:tcPr marL="9525" marR="9525" marT="9525" marB="0" anchor="b"/>
                </a:tc>
                <a:tc>
                  <a:txBody>
                    <a:bodyPr/>
                    <a:lstStyle/>
                    <a:p>
                      <a:pPr algn="r" fontAlgn="b"/>
                      <a:r>
                        <a:rPr lang="tr-TR" sz="1400" b="0" i="0" u="none" strike="noStrike">
                          <a:effectLst/>
                          <a:latin typeface="+mn-lt"/>
                        </a:rPr>
                        <a:t>6,088</a:t>
                      </a:r>
                    </a:p>
                  </a:txBody>
                  <a:tcPr marL="9525" marR="9525" marT="9525" marB="0" anchor="b"/>
                </a:tc>
                <a:tc>
                  <a:txBody>
                    <a:bodyPr/>
                    <a:lstStyle/>
                    <a:p>
                      <a:pPr algn="r" fontAlgn="b"/>
                      <a:r>
                        <a:rPr lang="tr-TR" sz="1400" b="0" i="0" u="none" strike="noStrike">
                          <a:effectLst/>
                          <a:latin typeface="+mn-lt"/>
                        </a:rPr>
                        <a:t>6,221</a:t>
                      </a:r>
                    </a:p>
                  </a:txBody>
                  <a:tcPr marL="9525" marR="9525" marT="9525" marB="0" anchor="b"/>
                </a:tc>
                <a:tc>
                  <a:txBody>
                    <a:bodyPr/>
                    <a:lstStyle/>
                    <a:p>
                      <a:pPr algn="r" fontAlgn="b"/>
                      <a:r>
                        <a:rPr lang="tr-TR" sz="1400" b="0" i="0" u="none" strike="noStrike">
                          <a:effectLst/>
                          <a:latin typeface="+mn-lt"/>
                        </a:rPr>
                        <a:t>5,881</a:t>
                      </a:r>
                    </a:p>
                  </a:txBody>
                  <a:tcPr marL="9525" marR="9525" marT="9525" marB="0" anchor="b"/>
                </a:tc>
                <a:tc>
                  <a:txBody>
                    <a:bodyPr/>
                    <a:lstStyle/>
                    <a:p>
                      <a:pPr algn="r" fontAlgn="b"/>
                      <a:r>
                        <a:rPr lang="tr-TR" sz="1400" b="0" i="0" u="none" strike="noStrike">
                          <a:effectLst/>
                          <a:latin typeface="+mn-lt"/>
                        </a:rPr>
                        <a:t>5,237</a:t>
                      </a:r>
                    </a:p>
                  </a:txBody>
                  <a:tcPr marL="9525" marR="9525" marT="9525" marB="0" anchor="b"/>
                </a:tc>
                <a:tc>
                  <a:txBody>
                    <a:bodyPr/>
                    <a:lstStyle/>
                    <a:p>
                      <a:pPr algn="r" fontAlgn="b"/>
                      <a:r>
                        <a:rPr lang="tr-TR" sz="1400" b="0" i="0" u="none" strike="noStrike">
                          <a:effectLst/>
                          <a:latin typeface="+mn-lt"/>
                        </a:rPr>
                        <a:t>6,453</a:t>
                      </a:r>
                    </a:p>
                  </a:txBody>
                  <a:tcPr marL="9525" marR="9525" marT="9525" marB="0" anchor="b"/>
                </a:tc>
                <a:tc>
                  <a:txBody>
                    <a:bodyPr/>
                    <a:lstStyle/>
                    <a:p>
                      <a:pPr algn="r" fontAlgn="b"/>
                      <a:r>
                        <a:rPr lang="tr-TR" sz="1400" b="0" i="0" u="none" strike="noStrike">
                          <a:effectLst/>
                          <a:latin typeface="+mn-lt"/>
                        </a:rPr>
                        <a:t>5,764</a:t>
                      </a:r>
                    </a:p>
                  </a:txBody>
                  <a:tcPr marL="9525" marR="9525" marT="9525" marB="0" anchor="b"/>
                </a:tc>
                <a:tc>
                  <a:txBody>
                    <a:bodyPr/>
                    <a:lstStyle/>
                    <a:p>
                      <a:pPr algn="r" fontAlgn="b"/>
                      <a:r>
                        <a:rPr lang="tr-TR" sz="1400" b="0" i="0" u="none" strike="noStrike">
                          <a:effectLst/>
                          <a:latin typeface="+mn-lt"/>
                        </a:rPr>
                        <a:t>7,195</a:t>
                      </a:r>
                    </a:p>
                  </a:txBody>
                  <a:tcPr marL="9525" marR="9525" marT="9525" marB="0" anchor="b"/>
                </a:tc>
                <a:tc>
                  <a:txBody>
                    <a:bodyPr/>
                    <a:lstStyle/>
                    <a:p>
                      <a:pPr algn="r" fontAlgn="b"/>
                      <a:r>
                        <a:rPr lang="tr-TR" sz="1400" b="0" i="0" u="none" strike="noStrike">
                          <a:effectLst/>
                          <a:latin typeface="+mn-lt"/>
                        </a:rPr>
                        <a:t>6,976</a:t>
                      </a:r>
                    </a:p>
                  </a:txBody>
                  <a:tcPr marL="9525" marR="9525" marT="9525" marB="0" anchor="b"/>
                </a:tc>
                <a:tc>
                  <a:txBody>
                    <a:bodyPr/>
                    <a:lstStyle/>
                    <a:p>
                      <a:pPr algn="r" fontAlgn="b"/>
                      <a:r>
                        <a:rPr lang="tr-TR" sz="1400" b="0" i="0" u="none" strike="noStrike">
                          <a:effectLst/>
                          <a:latin typeface="+mn-lt"/>
                        </a:rPr>
                        <a:t>5,883</a:t>
                      </a:r>
                    </a:p>
                  </a:txBody>
                  <a:tcPr marL="9525" marR="9525" marT="9525" marB="0" anchor="b"/>
                </a:tc>
                <a:tc>
                  <a:txBody>
                    <a:bodyPr/>
                    <a:lstStyle/>
                    <a:p>
                      <a:pPr algn="r" fontAlgn="b"/>
                      <a:r>
                        <a:rPr lang="tr-TR" sz="1400" b="0" i="0" u="none" strike="noStrike" dirty="0">
                          <a:effectLst/>
                          <a:latin typeface="+mn-lt"/>
                        </a:rPr>
                        <a:t>8,088</a:t>
                      </a:r>
                    </a:p>
                  </a:txBody>
                  <a:tcPr marL="9525" marR="9525" marT="9525" marB="0" anchor="b"/>
                </a:tc>
                <a:extLst>
                  <a:ext uri="{0D108BD9-81ED-4DB2-BD59-A6C34878D82A}">
                    <a16:rowId xmlns:a16="http://schemas.microsoft.com/office/drawing/2014/main" val="3898634061"/>
                  </a:ext>
                </a:extLst>
              </a:tr>
              <a:tr h="215143">
                <a:tc>
                  <a:txBody>
                    <a:bodyPr/>
                    <a:lstStyle/>
                    <a:p>
                      <a:pPr algn="l" fontAlgn="b"/>
                      <a:r>
                        <a:rPr lang="tr-TR" sz="1400" b="0" i="0" u="none" strike="noStrike" dirty="0">
                          <a:effectLst/>
                          <a:latin typeface="+mn-lt"/>
                        </a:rPr>
                        <a:t>2023</a:t>
                      </a:r>
                    </a:p>
                  </a:txBody>
                  <a:tcPr marL="9525" marR="9525" marT="9525" marB="0" anchor="b"/>
                </a:tc>
                <a:tc>
                  <a:txBody>
                    <a:bodyPr/>
                    <a:lstStyle/>
                    <a:p>
                      <a:pPr algn="r" fontAlgn="b"/>
                      <a:r>
                        <a:rPr lang="tr-TR" sz="1400" b="0" i="0" u="none" strike="noStrike" dirty="0">
                          <a:effectLst/>
                          <a:latin typeface="+mn-lt"/>
                        </a:rPr>
                        <a:t>7,503</a:t>
                      </a:r>
                    </a:p>
                  </a:txBody>
                  <a:tcPr marL="9525" marR="9525" marT="9525" marB="0" anchor="b"/>
                </a:tc>
                <a:tc>
                  <a:txBody>
                    <a:bodyPr/>
                    <a:lstStyle/>
                    <a:p>
                      <a:pPr algn="r" fontAlgn="b"/>
                      <a:r>
                        <a:rPr lang="tr-TR" sz="1400" b="0" i="0" u="none" strike="noStrike" dirty="0">
                          <a:effectLst/>
                          <a:highlight>
                            <a:srgbClr val="FF0000"/>
                          </a:highlight>
                          <a:latin typeface="+mn-lt"/>
                        </a:rPr>
                        <a:t>8,635</a:t>
                      </a:r>
                    </a:p>
                  </a:txBody>
                  <a:tcPr marL="9525" marR="9525" marT="9525" marB="0" anchor="b"/>
                </a:tc>
                <a:tc>
                  <a:txBody>
                    <a:bodyPr/>
                    <a:lstStyle/>
                    <a:p>
                      <a:pPr algn="r" fontAlgn="b"/>
                      <a:r>
                        <a:rPr lang="tr-TR" sz="1400" b="0" i="0" u="none" strike="noStrike">
                          <a:effectLst/>
                          <a:latin typeface="+mn-lt"/>
                        </a:rPr>
                        <a:t>6,471</a:t>
                      </a:r>
                    </a:p>
                  </a:txBody>
                  <a:tcPr marL="9525" marR="9525" marT="9525" marB="0" anchor="b"/>
                </a:tc>
                <a:tc>
                  <a:txBody>
                    <a:bodyPr/>
                    <a:lstStyle/>
                    <a:p>
                      <a:pPr algn="r" fontAlgn="b"/>
                      <a:r>
                        <a:rPr lang="tr-TR" sz="1400" b="0" i="0" u="none" strike="noStrike">
                          <a:effectLst/>
                          <a:latin typeface="+mn-lt"/>
                        </a:rPr>
                        <a:t>7,13</a:t>
                      </a:r>
                    </a:p>
                  </a:txBody>
                  <a:tcPr marL="9525" marR="9525" marT="9525" marB="0" anchor="b"/>
                </a:tc>
                <a:tc>
                  <a:txBody>
                    <a:bodyPr/>
                    <a:lstStyle/>
                    <a:p>
                      <a:pPr algn="r" fontAlgn="b"/>
                      <a:r>
                        <a:rPr lang="tr-TR" sz="1400" b="0" i="0" u="none" strike="noStrike">
                          <a:effectLst/>
                          <a:latin typeface="+mn-lt"/>
                        </a:rPr>
                        <a:t>6,707</a:t>
                      </a:r>
                    </a:p>
                  </a:txBody>
                  <a:tcPr marL="9525" marR="9525" marT="9525" marB="0" anchor="b"/>
                </a:tc>
                <a:tc>
                  <a:txBody>
                    <a:bodyPr/>
                    <a:lstStyle/>
                    <a:p>
                      <a:pPr algn="r" fontAlgn="b"/>
                      <a:r>
                        <a:rPr lang="tr-TR" sz="1400" b="0" i="0" u="none" strike="noStrike" dirty="0">
                          <a:effectLst/>
                          <a:highlight>
                            <a:srgbClr val="00FF00"/>
                          </a:highlight>
                          <a:latin typeface="+mn-lt"/>
                        </a:rPr>
                        <a:t>5,814</a:t>
                      </a:r>
                    </a:p>
                  </a:txBody>
                  <a:tcPr marL="9525" marR="9525" marT="9525" marB="0" anchor="b"/>
                </a:tc>
                <a:tc>
                  <a:txBody>
                    <a:bodyPr/>
                    <a:lstStyle/>
                    <a:p>
                      <a:pPr algn="r" fontAlgn="b"/>
                      <a:r>
                        <a:rPr lang="tr-TR" sz="1400" b="0" i="0" u="none" strike="noStrike">
                          <a:effectLst/>
                          <a:latin typeface="+mn-lt"/>
                        </a:rPr>
                        <a:t>7,248</a:t>
                      </a:r>
                    </a:p>
                  </a:txBody>
                  <a:tcPr marL="9525" marR="9525" marT="9525" marB="0" anchor="b"/>
                </a:tc>
                <a:tc>
                  <a:txBody>
                    <a:bodyPr/>
                    <a:lstStyle/>
                    <a:p>
                      <a:pPr algn="r" fontAlgn="b"/>
                      <a:r>
                        <a:rPr lang="tr-TR" sz="1400" b="0" i="0" u="none" strike="noStrike">
                          <a:effectLst/>
                          <a:latin typeface="+mn-lt"/>
                        </a:rPr>
                        <a:t>6,217</a:t>
                      </a:r>
                    </a:p>
                  </a:txBody>
                  <a:tcPr marL="9525" marR="9525" marT="9525" marB="0" anchor="b"/>
                </a:tc>
                <a:tc>
                  <a:txBody>
                    <a:bodyPr/>
                    <a:lstStyle/>
                    <a:p>
                      <a:pPr algn="r" fontAlgn="b"/>
                      <a:r>
                        <a:rPr lang="tr-TR" sz="1400" b="0" i="0" u="none" strike="noStrike">
                          <a:effectLst/>
                          <a:latin typeface="+mn-lt"/>
                        </a:rPr>
                        <a:t>8,383</a:t>
                      </a:r>
                    </a:p>
                  </a:txBody>
                  <a:tcPr marL="9525" marR="9525" marT="9525" marB="0" anchor="b"/>
                </a:tc>
                <a:tc>
                  <a:txBody>
                    <a:bodyPr/>
                    <a:lstStyle/>
                    <a:p>
                      <a:pPr algn="r" fontAlgn="b"/>
                      <a:r>
                        <a:rPr lang="tr-TR" sz="1400" b="0" i="0" u="none" strike="noStrike">
                          <a:effectLst/>
                          <a:latin typeface="+mn-lt"/>
                        </a:rPr>
                        <a:t>8,006</a:t>
                      </a:r>
                    </a:p>
                  </a:txBody>
                  <a:tcPr marL="9525" marR="9525" marT="9525" marB="0" anchor="b"/>
                </a:tc>
                <a:tc>
                  <a:txBody>
                    <a:bodyPr/>
                    <a:lstStyle/>
                    <a:p>
                      <a:pPr algn="r" fontAlgn="b"/>
                      <a:r>
                        <a:rPr lang="tr-TR" sz="1400" b="0" i="0" u="none" strike="noStrike">
                          <a:effectLst/>
                          <a:latin typeface="+mn-lt"/>
                        </a:rPr>
                        <a:t>5,909</a:t>
                      </a:r>
                    </a:p>
                  </a:txBody>
                  <a:tcPr marL="9525" marR="9525" marT="9525" marB="0" anchor="b"/>
                </a:tc>
                <a:tc>
                  <a:txBody>
                    <a:bodyPr/>
                    <a:lstStyle/>
                    <a:p>
                      <a:pPr algn="r" fontAlgn="b"/>
                      <a:r>
                        <a:rPr lang="tr-TR" sz="1400" b="0" i="0" u="none" strike="noStrike" dirty="0">
                          <a:effectLst/>
                          <a:latin typeface="+mn-lt"/>
                        </a:rPr>
                        <a:t>8,398</a:t>
                      </a:r>
                    </a:p>
                  </a:txBody>
                  <a:tcPr marL="9525" marR="9525" marT="9525" marB="0" anchor="b"/>
                </a:tc>
                <a:extLst>
                  <a:ext uri="{0D108BD9-81ED-4DB2-BD59-A6C34878D82A}">
                    <a16:rowId xmlns:a16="http://schemas.microsoft.com/office/drawing/2014/main" val="928925254"/>
                  </a:ext>
                </a:extLst>
              </a:tr>
            </a:tbl>
          </a:graphicData>
        </a:graphic>
      </p:graphicFrame>
      <p:sp>
        <p:nvSpPr>
          <p:cNvPr id="4" name="Metin kutusu 3">
            <a:extLst>
              <a:ext uri="{FF2B5EF4-FFF2-40B4-BE49-F238E27FC236}">
                <a16:creationId xmlns:a16="http://schemas.microsoft.com/office/drawing/2014/main" id="{526B0581-5761-DF22-AAEF-85F1D4B9C322}"/>
              </a:ext>
            </a:extLst>
          </p:cNvPr>
          <p:cNvSpPr txBox="1"/>
          <p:nvPr/>
        </p:nvSpPr>
        <p:spPr>
          <a:xfrm>
            <a:off x="704850" y="400735"/>
            <a:ext cx="10820406" cy="369332"/>
          </a:xfrm>
          <a:prstGeom prst="rect">
            <a:avLst/>
          </a:prstGeom>
          <a:noFill/>
        </p:spPr>
        <p:txBody>
          <a:bodyPr wrap="square">
            <a:spAutoFit/>
          </a:bodyPr>
          <a:lstStyle/>
          <a:p>
            <a:r>
              <a:rPr lang="tr-TR" dirty="0"/>
              <a:t>Türkiye'de Eşdeğer Hanehalkı Kullanılabilir Fert Gelirlerine Göre P80/P20 Oranı ( Düzey 1, 2006-2021)</a:t>
            </a:r>
          </a:p>
        </p:txBody>
      </p:sp>
      <p:sp>
        <p:nvSpPr>
          <p:cNvPr id="5" name="Metin kutusu 4">
            <a:extLst>
              <a:ext uri="{FF2B5EF4-FFF2-40B4-BE49-F238E27FC236}">
                <a16:creationId xmlns:a16="http://schemas.microsoft.com/office/drawing/2014/main" id="{26D99179-DC71-43A1-934F-1727A8D4AB37}"/>
              </a:ext>
            </a:extLst>
          </p:cNvPr>
          <p:cNvSpPr txBox="1"/>
          <p:nvPr/>
        </p:nvSpPr>
        <p:spPr>
          <a:xfrm>
            <a:off x="704850" y="6102399"/>
            <a:ext cx="6096000" cy="276999"/>
          </a:xfrm>
          <a:prstGeom prst="rect">
            <a:avLst/>
          </a:prstGeom>
          <a:noFill/>
        </p:spPr>
        <p:txBody>
          <a:bodyPr wrap="square">
            <a:spAutoFit/>
          </a:bodyPr>
          <a:lstStyle/>
          <a:p>
            <a:r>
              <a:rPr lang="tr-TR" sz="1200" dirty="0"/>
              <a:t>Kaynak https://biruni.tuik.gov.tr/medas/?kn=65&amp;locale=tr</a:t>
            </a:r>
          </a:p>
        </p:txBody>
      </p:sp>
    </p:spTree>
    <p:extLst>
      <p:ext uri="{BB962C8B-B14F-4D97-AF65-F5344CB8AC3E}">
        <p14:creationId xmlns:p14="http://schemas.microsoft.com/office/powerpoint/2010/main" val="1829020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7BA666E5-E7EB-3AC8-D483-F8F64A3F047A}"/>
              </a:ext>
            </a:extLst>
          </p:cNvPr>
          <p:cNvSpPr>
            <a:spLocks noGrp="1"/>
          </p:cNvSpPr>
          <p:nvPr>
            <p:ph type="title"/>
          </p:nvPr>
        </p:nvSpPr>
        <p:spPr>
          <a:xfrm>
            <a:off x="838200" y="365125"/>
            <a:ext cx="10515600" cy="415925"/>
          </a:xfrm>
        </p:spPr>
        <p:txBody>
          <a:bodyPr>
            <a:noAutofit/>
          </a:bodyPr>
          <a:lstStyle/>
          <a:p>
            <a:r>
              <a:rPr lang="tr-TR" sz="2400" dirty="0"/>
              <a:t>Yıllık ortalama eşdeğer hanehalkı kullanılabilir fert geliri (TL), İBBS 2. Düzey, 2023</a:t>
            </a:r>
          </a:p>
        </p:txBody>
      </p:sp>
      <p:pic>
        <p:nvPicPr>
          <p:cNvPr id="5" name="Resim 4">
            <a:extLst>
              <a:ext uri="{FF2B5EF4-FFF2-40B4-BE49-F238E27FC236}">
                <a16:creationId xmlns:a16="http://schemas.microsoft.com/office/drawing/2014/main" id="{080B81E6-769B-FBEE-E08F-020008F85FCC}"/>
              </a:ext>
            </a:extLst>
          </p:cNvPr>
          <p:cNvPicPr>
            <a:picLocks noChangeAspect="1"/>
          </p:cNvPicPr>
          <p:nvPr/>
        </p:nvPicPr>
        <p:blipFill>
          <a:blip r:embed="rId2"/>
          <a:stretch>
            <a:fillRect/>
          </a:stretch>
        </p:blipFill>
        <p:spPr>
          <a:xfrm>
            <a:off x="838200" y="887968"/>
            <a:ext cx="10325100" cy="3867150"/>
          </a:xfrm>
          <a:prstGeom prst="rect">
            <a:avLst/>
          </a:prstGeom>
        </p:spPr>
      </p:pic>
      <p:sp>
        <p:nvSpPr>
          <p:cNvPr id="7" name="Metin kutusu 6">
            <a:extLst>
              <a:ext uri="{FF2B5EF4-FFF2-40B4-BE49-F238E27FC236}">
                <a16:creationId xmlns:a16="http://schemas.microsoft.com/office/drawing/2014/main" id="{84CD34F3-F92B-581D-6749-39C4FF64AD1E}"/>
              </a:ext>
            </a:extLst>
          </p:cNvPr>
          <p:cNvSpPr txBox="1"/>
          <p:nvPr/>
        </p:nvSpPr>
        <p:spPr>
          <a:xfrm>
            <a:off x="1200150" y="4862036"/>
            <a:ext cx="9258300" cy="1569660"/>
          </a:xfrm>
          <a:prstGeom prst="rect">
            <a:avLst/>
          </a:prstGeom>
          <a:noFill/>
        </p:spPr>
        <p:txBody>
          <a:bodyPr wrap="square">
            <a:spAutoFit/>
          </a:bodyPr>
          <a:lstStyle/>
          <a:p>
            <a:r>
              <a:rPr lang="tr-TR" sz="1600" dirty="0"/>
              <a:t>TÜİK tarafından gerçekleştirilen araştırma sonuçlarına göre, Türkiye'de yıllık ortalama eşdeğer hanehalkı kullanılabilir fert geliri 2023 yılında 83 bin 808 TL iken, İBBS 2. Düzey bölgeleri itibarıyla en yüksek olduğu bölge 114 bin 634 TL ile TR10 (İstanbul) bölgesi oldu. Bu bölgeyi, 108 bin 036 TL ile TR51 (Ankara) bölgesi ve 101 bin 372 TL ile TR21 (Tekirdağ, Edirne, Kırklareli) bölgesi izledi. En düşük yıllık ortalama eşdeğer hanehalkı kullanılabilir fert geliri ise 39 bin 173 TL ile TRB2 (Van, Muş, Bitlis, Hakkari) bölgesinde gerçekleşti.</a:t>
            </a:r>
          </a:p>
        </p:txBody>
      </p:sp>
      <p:sp>
        <p:nvSpPr>
          <p:cNvPr id="9" name="Metin kutusu 8">
            <a:extLst>
              <a:ext uri="{FF2B5EF4-FFF2-40B4-BE49-F238E27FC236}">
                <a16:creationId xmlns:a16="http://schemas.microsoft.com/office/drawing/2014/main" id="{D0D29BF6-719A-96D2-F7E5-03F8734AEC2B}"/>
              </a:ext>
            </a:extLst>
          </p:cNvPr>
          <p:cNvSpPr txBox="1"/>
          <p:nvPr/>
        </p:nvSpPr>
        <p:spPr>
          <a:xfrm>
            <a:off x="1171574" y="6468160"/>
            <a:ext cx="9258299" cy="246221"/>
          </a:xfrm>
          <a:prstGeom prst="rect">
            <a:avLst/>
          </a:prstGeom>
          <a:noFill/>
        </p:spPr>
        <p:txBody>
          <a:bodyPr wrap="square">
            <a:spAutoFit/>
          </a:bodyPr>
          <a:lstStyle/>
          <a:p>
            <a:r>
              <a:rPr lang="tr-TR" sz="1000" dirty="0"/>
              <a:t>Kaynak: https://data.tuik.gov.tr/Bulten/Index?p=Gelir-Dagilimi-Istatistikleri-2023-53711</a:t>
            </a:r>
          </a:p>
        </p:txBody>
      </p:sp>
    </p:spTree>
    <p:extLst>
      <p:ext uri="{BB962C8B-B14F-4D97-AF65-F5344CB8AC3E}">
        <p14:creationId xmlns:p14="http://schemas.microsoft.com/office/powerpoint/2010/main" val="1004034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7ABA1E-7B39-99C7-1743-537FD4D3CD42}"/>
              </a:ext>
            </a:extLst>
          </p:cNvPr>
          <p:cNvSpPr>
            <a:spLocks noGrp="1"/>
          </p:cNvSpPr>
          <p:nvPr>
            <p:ph type="title"/>
          </p:nvPr>
        </p:nvSpPr>
        <p:spPr/>
        <p:txBody>
          <a:bodyPr/>
          <a:lstStyle/>
          <a:p>
            <a:r>
              <a:rPr lang="tr-TR" sz="4800" dirty="0">
                <a:solidFill>
                  <a:schemeClr val="tx1"/>
                </a:solidFill>
              </a:rPr>
              <a:t>Bölgelerarası Gelir Dağılımı</a:t>
            </a:r>
            <a:endParaRPr lang="tr-TR" dirty="0"/>
          </a:p>
        </p:txBody>
      </p:sp>
      <p:sp>
        <p:nvSpPr>
          <p:cNvPr id="3" name="İçerik Yer Tutucusu 2">
            <a:extLst>
              <a:ext uri="{FF2B5EF4-FFF2-40B4-BE49-F238E27FC236}">
                <a16:creationId xmlns:a16="http://schemas.microsoft.com/office/drawing/2014/main" id="{F29EB10D-9EAA-78C5-6E00-15B43CA3F673}"/>
              </a:ext>
            </a:extLst>
          </p:cNvPr>
          <p:cNvSpPr>
            <a:spLocks noGrp="1"/>
          </p:cNvSpPr>
          <p:nvPr>
            <p:ph idx="1"/>
          </p:nvPr>
        </p:nvSpPr>
        <p:spPr/>
        <p:txBody>
          <a:bodyPr>
            <a:normAutofit/>
          </a:bodyPr>
          <a:lstStyle/>
          <a:p>
            <a:pPr marL="0" indent="0">
              <a:buNone/>
            </a:pPr>
            <a:endParaRPr lang="tr-TR" sz="2000" dirty="0"/>
          </a:p>
          <a:p>
            <a:pPr>
              <a:buFont typeface="Wingdings" panose="05000000000000000000" pitchFamily="2" charset="2"/>
              <a:buChar char="q"/>
            </a:pPr>
            <a:r>
              <a:rPr lang="tr-TR" sz="2000" dirty="0"/>
              <a:t> 2007-2013 döneminde Küresel Finans Krizi’nin etkisiyle İstanbul, Batı Marmara, Orta Anadolu, Ortadoğu Anadolu ve Ege'de Gini katsayısının yükseldiği, gelir eşitsizliğinin arttığı görülmektedir. Bu artış İstanbul, Batı Marmara ve Orta Anadolu bölgelerinde daha fazla olmuştur. </a:t>
            </a:r>
          </a:p>
          <a:p>
            <a:pPr>
              <a:buFont typeface="Wingdings" panose="05000000000000000000" pitchFamily="2" charset="2"/>
              <a:buChar char="q"/>
            </a:pPr>
            <a:r>
              <a:rPr lang="tr-TR" sz="2000" dirty="0"/>
              <a:t> Batı Anadolu, Akdeniz, Batı Karadeniz, Kuzeydoğu Anadolu, Doğu Marmara ve Doğu Karadeniz bölgelerinde ise gelir eşitsizliği azalmaktadır. Yine bu azalış içinde Doğu Marmara ve Doğu Karadeniz bölgelerindeki ciddi düşüş göze çarpmaktadır. Belirtmek gerekir ki, küresel ekonomik kriz yılı olan 2008'den sonra, gelir eşitsizliğinin ülke genelinde ve bölgelerin çoğunda arttığı görülmektedir. </a:t>
            </a:r>
          </a:p>
          <a:p>
            <a:pPr>
              <a:buFont typeface="Wingdings" panose="05000000000000000000" pitchFamily="2" charset="2"/>
              <a:buChar char="q"/>
            </a:pPr>
            <a:r>
              <a:rPr lang="tr-TR" sz="2000" dirty="0"/>
              <a:t> 2014-2019 döneminde Akdeniz, Batı Anadolu, Batı Karadeniz Doğu Marmara, Ege, Kuzeydoğu Anadolu Orta Anadolu ve Ortadoğu Anadolu’da  gelir eşitsizliğinin azaldığı gözlenmektedir. Buna karşılık diğer özellikle de  İstanbul bölgesinde gelir eşitsizliğinin arttığı görülmektedir.</a:t>
            </a:r>
          </a:p>
          <a:p>
            <a:pPr>
              <a:buFont typeface="Wingdings" panose="05000000000000000000" pitchFamily="2" charset="2"/>
              <a:buChar char="q"/>
            </a:pPr>
            <a:endParaRPr lang="tr-TR" sz="2000" dirty="0"/>
          </a:p>
          <a:p>
            <a:pPr marL="0" indent="0">
              <a:buNone/>
            </a:pPr>
            <a:endParaRPr lang="tr-TR" sz="2000" dirty="0"/>
          </a:p>
        </p:txBody>
      </p:sp>
    </p:spTree>
    <p:extLst>
      <p:ext uri="{BB962C8B-B14F-4D97-AF65-F5344CB8AC3E}">
        <p14:creationId xmlns:p14="http://schemas.microsoft.com/office/powerpoint/2010/main" val="2884085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68D5D6-4B95-BF96-2E99-CCD3C4A7D06F}"/>
              </a:ext>
            </a:extLst>
          </p:cNvPr>
          <p:cNvSpPr>
            <a:spLocks noGrp="1"/>
          </p:cNvSpPr>
          <p:nvPr>
            <p:ph type="title"/>
          </p:nvPr>
        </p:nvSpPr>
        <p:spPr/>
        <p:txBody>
          <a:bodyPr/>
          <a:lstStyle/>
          <a:p>
            <a:r>
              <a:rPr lang="tr-TR" sz="4800" dirty="0">
                <a:solidFill>
                  <a:schemeClr val="tx1"/>
                </a:solidFill>
              </a:rPr>
              <a:t>Bölgelerarası Gelir Dağılımı</a:t>
            </a:r>
            <a:endParaRPr lang="tr-TR" dirty="0"/>
          </a:p>
        </p:txBody>
      </p:sp>
      <p:sp>
        <p:nvSpPr>
          <p:cNvPr id="3" name="İçerik Yer Tutucusu 2">
            <a:extLst>
              <a:ext uri="{FF2B5EF4-FFF2-40B4-BE49-F238E27FC236}">
                <a16:creationId xmlns:a16="http://schemas.microsoft.com/office/drawing/2014/main" id="{B745C59E-64B5-4949-B0ED-8A25105825D8}"/>
              </a:ext>
            </a:extLst>
          </p:cNvPr>
          <p:cNvSpPr>
            <a:spLocks noGrp="1"/>
          </p:cNvSpPr>
          <p:nvPr>
            <p:ph idx="1"/>
          </p:nvPr>
        </p:nvSpPr>
        <p:spPr/>
        <p:txBody>
          <a:bodyPr>
            <a:normAutofit fontScale="92500" lnSpcReduction="10000"/>
          </a:bodyPr>
          <a:lstStyle/>
          <a:p>
            <a:pPr marL="0" indent="0">
              <a:buNone/>
            </a:pPr>
            <a:endParaRPr lang="tr-TR" sz="2000" dirty="0"/>
          </a:p>
          <a:p>
            <a:pPr>
              <a:buFont typeface="Wingdings" panose="05000000000000000000" pitchFamily="2" charset="2"/>
              <a:buChar char="q"/>
            </a:pPr>
            <a:r>
              <a:rPr lang="tr-TR" sz="2000" dirty="0"/>
              <a:t> Covid-19 Salgını Batı Marmara, Doğu Karadeniz, Doğu Marmara ve Orta Anadolu bölgeleri dışındaki bölgelerde gelir eşitsizliğinin artmasına yol açmıştır.</a:t>
            </a:r>
          </a:p>
          <a:p>
            <a:pPr>
              <a:buFont typeface="Wingdings" panose="05000000000000000000" pitchFamily="2" charset="2"/>
              <a:buChar char="q"/>
            </a:pPr>
            <a:r>
              <a:rPr lang="tr-TR" sz="2000" dirty="0"/>
              <a:t> En zengin yüzde 20’lik grubun yıllık kullanılabilir gelirden aldığı payın en yoksul yüzde 20’lik grubun aldığı paya oranı (P80/P20) da 2006-2021 döneminde Kuzeydoğu Anadolu, Orta Anadolu ve İstanbul bölgeleri hariç diğer bölgelerde düşmüştür. </a:t>
            </a:r>
          </a:p>
          <a:p>
            <a:r>
              <a:rPr lang="tr-TR" sz="2000" dirty="0"/>
              <a:t>2023 yılında yapılan araştırma sonuçlarına göre P80/P20 oranı Türkiye'de 8,4 iken, bu değerin en düşük olduğu İBBS 2. Düzey bölgesi 5,3 ile TR81 (Zonguldak, Karabük, Bartın) olurken bu bölgeyi 5,4 ile TR42 (Kocaeli, Sakarya, Düzce, Bolu, Yalova) ve 5,5 ile TRB2 (Van, Muş, Bitlis, Hakkari) bölgeleri izledi.</a:t>
            </a:r>
          </a:p>
          <a:p>
            <a:r>
              <a:rPr lang="tr-TR" sz="2000" dirty="0"/>
              <a:t>P80/P20 oranının en yüksek olduğu İBBS 2. Düzey bölgeleri ise 9,4 ile TRA2 (Ağrı, Kars, Iğdır, Ardahan), 8,4 ile TR10 (İstanbul) ve TR51 (Ankara) oldu.</a:t>
            </a:r>
          </a:p>
          <a:p>
            <a:r>
              <a:rPr lang="tr-TR" sz="2000" dirty="0"/>
              <a:t>2023 yılı itibariyle en düşük Gini katsayısı Doğu Marmara’da (</a:t>
            </a:r>
            <a:r>
              <a:rPr lang="tr-TR" sz="2000" b="0" i="0" u="none" strike="noStrike" dirty="0">
                <a:effectLst/>
                <a:latin typeface="+mn-lt"/>
              </a:rPr>
              <a:t>0,356) en yüksek Gini katsayısı İstanbul’da (0,446) kaydedilmiştir. Yine aynı yol itibarıyla en yüksek </a:t>
            </a:r>
            <a:r>
              <a:rPr lang="tr-TR" sz="2000" dirty="0"/>
              <a:t>P80/P20 oranı Batı Anadolu’da (</a:t>
            </a:r>
            <a:r>
              <a:rPr lang="tr-TR" sz="2000" b="0" i="0" u="none" strike="noStrike" dirty="0">
                <a:effectLst/>
                <a:latin typeface="+mn-lt"/>
              </a:rPr>
              <a:t>8,635) en düşük </a:t>
            </a:r>
            <a:r>
              <a:rPr lang="tr-TR" sz="2000" dirty="0"/>
              <a:t>P80/P20 oranı Doğu Marmara’da (</a:t>
            </a:r>
            <a:r>
              <a:rPr lang="tr-TR" sz="2000" b="0" i="0" u="none" strike="noStrike" dirty="0">
                <a:effectLst/>
                <a:latin typeface="+mn-lt"/>
              </a:rPr>
              <a:t>5,814</a:t>
            </a:r>
            <a:r>
              <a:rPr lang="tr-TR" sz="2000" b="0" i="0" u="none" strike="noStrike">
                <a:effectLst/>
                <a:latin typeface="+mn-lt"/>
              </a:rPr>
              <a:t>), </a:t>
            </a:r>
            <a:r>
              <a:rPr lang="tr-TR" sz="2000"/>
              <a:t>gerçekleşmiştir.</a:t>
            </a:r>
            <a:endParaRPr lang="tr-TR" sz="2000" b="0" i="0" u="none" strike="noStrike" dirty="0">
              <a:effectLst/>
              <a:latin typeface="+mn-lt"/>
            </a:endParaRPr>
          </a:p>
          <a:p>
            <a:endParaRPr lang="tr-TR" sz="2000" b="0" i="0" u="none" strike="noStrike" dirty="0">
              <a:effectLst/>
              <a:latin typeface="+mn-lt"/>
            </a:endParaRPr>
          </a:p>
          <a:p>
            <a:endParaRPr lang="tr-TR" sz="2000" b="0" i="0" u="none" strike="noStrike" dirty="0">
              <a:effectLst/>
              <a:latin typeface="+mn-lt"/>
            </a:endParaRPr>
          </a:p>
          <a:p>
            <a:endParaRPr lang="tr-TR" sz="2000" b="0" i="0" u="none" strike="noStrike" dirty="0">
              <a:effectLst/>
              <a:latin typeface="+mn-lt"/>
            </a:endParaRPr>
          </a:p>
          <a:p>
            <a:pPr marL="0" indent="0">
              <a:buNone/>
            </a:pPr>
            <a:endParaRPr lang="tr-TR" sz="2000" dirty="0"/>
          </a:p>
          <a:p>
            <a:pPr>
              <a:buFont typeface="Wingdings" panose="05000000000000000000" pitchFamily="2" charset="2"/>
              <a:buChar char="q"/>
            </a:pPr>
            <a:endParaRPr lang="tr-TR" sz="2000" dirty="0"/>
          </a:p>
          <a:p>
            <a:pPr marL="0" indent="0">
              <a:buNone/>
            </a:pPr>
            <a:endParaRPr lang="tr-TR" sz="2000" dirty="0"/>
          </a:p>
        </p:txBody>
      </p:sp>
    </p:spTree>
    <p:extLst>
      <p:ext uri="{BB962C8B-B14F-4D97-AF65-F5344CB8AC3E}">
        <p14:creationId xmlns:p14="http://schemas.microsoft.com/office/powerpoint/2010/main" val="2161040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0247C2E2-1A49-A0E7-1513-1971DAB85C04}"/>
              </a:ext>
            </a:extLst>
          </p:cNvPr>
          <p:cNvPicPr>
            <a:picLocks noChangeAspect="1"/>
          </p:cNvPicPr>
          <p:nvPr/>
        </p:nvPicPr>
        <p:blipFill>
          <a:blip r:embed="rId2"/>
          <a:stretch>
            <a:fillRect/>
          </a:stretch>
        </p:blipFill>
        <p:spPr>
          <a:xfrm>
            <a:off x="638173" y="1228041"/>
            <a:ext cx="6400801" cy="4766126"/>
          </a:xfrm>
          <a:prstGeom prst="rect">
            <a:avLst/>
          </a:prstGeom>
        </p:spPr>
      </p:pic>
      <p:sp>
        <p:nvSpPr>
          <p:cNvPr id="9" name="Metin kutusu 8">
            <a:extLst>
              <a:ext uri="{FF2B5EF4-FFF2-40B4-BE49-F238E27FC236}">
                <a16:creationId xmlns:a16="http://schemas.microsoft.com/office/drawing/2014/main" id="{61DF36D3-4FA3-FA57-34F1-BF529B32BF8D}"/>
              </a:ext>
            </a:extLst>
          </p:cNvPr>
          <p:cNvSpPr txBox="1"/>
          <p:nvPr/>
        </p:nvSpPr>
        <p:spPr>
          <a:xfrm>
            <a:off x="790574" y="581710"/>
            <a:ext cx="7248525" cy="646331"/>
          </a:xfrm>
          <a:prstGeom prst="rect">
            <a:avLst/>
          </a:prstGeom>
          <a:noFill/>
        </p:spPr>
        <p:txBody>
          <a:bodyPr wrap="square">
            <a:spAutoFit/>
          </a:bodyPr>
          <a:lstStyle/>
          <a:p>
            <a:r>
              <a:rPr lang="tr-TR" b="0" i="0" dirty="0">
                <a:solidFill>
                  <a:srgbClr val="25282D"/>
                </a:solidFill>
                <a:effectLst/>
                <a:latin typeface="-apple-system"/>
              </a:rPr>
              <a:t>Grafik 2: 2021'de dünya genelinde en alt %50, orta %40 ve en üst %10'luk gelir payları</a:t>
            </a:r>
            <a:endParaRPr lang="tr-TR" dirty="0"/>
          </a:p>
        </p:txBody>
      </p:sp>
      <p:sp>
        <p:nvSpPr>
          <p:cNvPr id="11" name="Metin kutusu 10">
            <a:extLst>
              <a:ext uri="{FF2B5EF4-FFF2-40B4-BE49-F238E27FC236}">
                <a16:creationId xmlns:a16="http://schemas.microsoft.com/office/drawing/2014/main" id="{399D6AC5-22B6-5A85-0EDB-CC50D5D9397E}"/>
              </a:ext>
            </a:extLst>
          </p:cNvPr>
          <p:cNvSpPr txBox="1"/>
          <p:nvPr/>
        </p:nvSpPr>
        <p:spPr>
          <a:xfrm>
            <a:off x="6896100" y="1860114"/>
            <a:ext cx="5143500" cy="3293209"/>
          </a:xfrm>
          <a:prstGeom prst="rect">
            <a:avLst/>
          </a:prstGeom>
          <a:noFill/>
        </p:spPr>
        <p:txBody>
          <a:bodyPr wrap="square">
            <a:spAutoFit/>
          </a:bodyPr>
          <a:lstStyle/>
          <a:p>
            <a:pPr marL="285750" indent="-285750">
              <a:buFont typeface="Wingdings" panose="05000000000000000000" pitchFamily="2" charset="2"/>
              <a:buChar char="q"/>
            </a:pPr>
            <a:r>
              <a:rPr lang="tr-TR" sz="1600" dirty="0"/>
              <a:t>Yandaki grafik bölgeler arasındaki gelir eşitsizliği seviyelerini göstermektedir. Eşitsizlik en eşit bölge (Avrupa) ile en eşitsiz bölge (Orta Doğu ve Kuzey Afrika, yani MENA) arasında önemli farklılıklar göstermektedir. </a:t>
            </a:r>
          </a:p>
          <a:p>
            <a:pPr marL="285750" indent="-285750">
              <a:buFont typeface="Wingdings" panose="05000000000000000000" pitchFamily="2" charset="2"/>
              <a:buChar char="q"/>
            </a:pPr>
            <a:r>
              <a:rPr lang="tr-TR" sz="1600" dirty="0"/>
              <a:t>Avrupa'da en üst %10'luk gelir payı %36 civarındayken, MENA'da bu oran %58'e ulaşmaktadır. Bu iki seviye arasında ise çeşitli örüntüler görmekteyiz. Doğu Asya'da en tepedeki %10'luk kesim toplam gelirin %43'ünü, Latin Amerika'da ise %55'ini elde etmektedir.</a:t>
            </a:r>
          </a:p>
          <a:p>
            <a:pPr marL="285750" indent="-285750">
              <a:buFont typeface="Wingdings" panose="05000000000000000000" pitchFamily="2" charset="2"/>
              <a:buChar char="q"/>
            </a:pPr>
            <a:r>
              <a:rPr lang="tr-TR" sz="1600" dirty="0"/>
              <a:t>Latin Amerika'da en üstteki %10'luk kesim milli gelirin %55'ini alırken, bu oran Avrupa'da %36'dır. </a:t>
            </a:r>
          </a:p>
        </p:txBody>
      </p:sp>
      <p:sp>
        <p:nvSpPr>
          <p:cNvPr id="12" name="Metin kutusu 11">
            <a:extLst>
              <a:ext uri="{FF2B5EF4-FFF2-40B4-BE49-F238E27FC236}">
                <a16:creationId xmlns:a16="http://schemas.microsoft.com/office/drawing/2014/main" id="{9C54A39B-AC61-2D32-B142-BCE9C95D50E9}"/>
              </a:ext>
            </a:extLst>
          </p:cNvPr>
          <p:cNvSpPr txBox="1"/>
          <p:nvPr/>
        </p:nvSpPr>
        <p:spPr>
          <a:xfrm>
            <a:off x="825158" y="1860114"/>
            <a:ext cx="369332" cy="3378636"/>
          </a:xfrm>
          <a:prstGeom prst="rect">
            <a:avLst/>
          </a:prstGeom>
          <a:noFill/>
        </p:spPr>
        <p:txBody>
          <a:bodyPr vert="vert" wrap="square" rtlCol="0">
            <a:spAutoFit/>
          </a:bodyPr>
          <a:lstStyle/>
          <a:p>
            <a:pPr algn="ctr"/>
            <a:r>
              <a:rPr lang="tr-TR" sz="1200" dirty="0"/>
              <a:t>Milli Gelirden Aldığı Pay</a:t>
            </a:r>
          </a:p>
        </p:txBody>
      </p:sp>
      <p:sp>
        <p:nvSpPr>
          <p:cNvPr id="15" name="Metin kutusu 14">
            <a:extLst>
              <a:ext uri="{FF2B5EF4-FFF2-40B4-BE49-F238E27FC236}">
                <a16:creationId xmlns:a16="http://schemas.microsoft.com/office/drawing/2014/main" id="{9BB1EFB7-F331-7E01-D4C1-914C53C13C8D}"/>
              </a:ext>
            </a:extLst>
          </p:cNvPr>
          <p:cNvSpPr txBox="1"/>
          <p:nvPr/>
        </p:nvSpPr>
        <p:spPr>
          <a:xfrm>
            <a:off x="790574" y="6569090"/>
            <a:ext cx="5305426" cy="276999"/>
          </a:xfrm>
          <a:prstGeom prst="rect">
            <a:avLst/>
          </a:prstGeom>
          <a:noFill/>
        </p:spPr>
        <p:txBody>
          <a:bodyPr wrap="square" rtlCol="0">
            <a:spAutoFit/>
          </a:bodyPr>
          <a:lstStyle/>
          <a:p>
            <a:r>
              <a:rPr lang="tr-TR" sz="1200" dirty="0"/>
              <a:t>Kaynak: World Inequality Report 2022, s. 11.</a:t>
            </a:r>
          </a:p>
        </p:txBody>
      </p:sp>
    </p:spTree>
    <p:extLst>
      <p:ext uri="{BB962C8B-B14F-4D97-AF65-F5344CB8AC3E}">
        <p14:creationId xmlns:p14="http://schemas.microsoft.com/office/powerpoint/2010/main" val="1969584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BE83CA-7130-ACA3-1859-1C1371A22148}"/>
              </a:ext>
            </a:extLst>
          </p:cNvPr>
          <p:cNvSpPr>
            <a:spLocks noGrp="1"/>
          </p:cNvSpPr>
          <p:nvPr>
            <p:ph type="title"/>
          </p:nvPr>
        </p:nvSpPr>
        <p:spPr>
          <a:xfrm>
            <a:off x="838200" y="365126"/>
            <a:ext cx="10515600" cy="387350"/>
          </a:xfrm>
        </p:spPr>
        <p:txBody>
          <a:bodyPr>
            <a:noAutofit/>
          </a:bodyPr>
          <a:lstStyle/>
          <a:p>
            <a:r>
              <a:rPr lang="tr-TR" sz="2400" dirty="0"/>
              <a:t>Dünya genelinde ilk 10/Alt 50 gelir uçurumu, 2021</a:t>
            </a:r>
          </a:p>
        </p:txBody>
      </p:sp>
      <p:pic>
        <p:nvPicPr>
          <p:cNvPr id="10" name="Resim 9">
            <a:extLst>
              <a:ext uri="{FF2B5EF4-FFF2-40B4-BE49-F238E27FC236}">
                <a16:creationId xmlns:a16="http://schemas.microsoft.com/office/drawing/2014/main" id="{04E7B843-587F-5969-633C-9967C930A1EA}"/>
              </a:ext>
            </a:extLst>
          </p:cNvPr>
          <p:cNvPicPr>
            <a:picLocks noChangeAspect="1"/>
          </p:cNvPicPr>
          <p:nvPr/>
        </p:nvPicPr>
        <p:blipFill>
          <a:blip r:embed="rId2"/>
          <a:stretch>
            <a:fillRect/>
          </a:stretch>
        </p:blipFill>
        <p:spPr>
          <a:xfrm>
            <a:off x="375754" y="1029841"/>
            <a:ext cx="6925642" cy="3553321"/>
          </a:xfrm>
          <a:prstGeom prst="rect">
            <a:avLst/>
          </a:prstGeom>
        </p:spPr>
      </p:pic>
      <p:sp>
        <p:nvSpPr>
          <p:cNvPr id="12" name="Metin kutusu 11">
            <a:extLst>
              <a:ext uri="{FF2B5EF4-FFF2-40B4-BE49-F238E27FC236}">
                <a16:creationId xmlns:a16="http://schemas.microsoft.com/office/drawing/2014/main" id="{6E3FBF13-A9C2-A5FE-EFB8-70C3FE517785}"/>
              </a:ext>
            </a:extLst>
          </p:cNvPr>
          <p:cNvSpPr txBox="1"/>
          <p:nvPr/>
        </p:nvSpPr>
        <p:spPr>
          <a:xfrm>
            <a:off x="7301396" y="1236840"/>
            <a:ext cx="4610100" cy="4031873"/>
          </a:xfrm>
          <a:prstGeom prst="rect">
            <a:avLst/>
          </a:prstGeom>
          <a:noFill/>
        </p:spPr>
        <p:txBody>
          <a:bodyPr wrap="square">
            <a:spAutoFit/>
          </a:bodyPr>
          <a:lstStyle/>
          <a:p>
            <a:pPr marL="285750" indent="-285750">
              <a:buFont typeface="Wingdings" panose="05000000000000000000" pitchFamily="2" charset="2"/>
              <a:buChar char="q"/>
            </a:pPr>
            <a:r>
              <a:rPr lang="tr-TR" sz="1600" dirty="0"/>
              <a:t>Dünya eşitsizlik haritası  ulusal ortalama gelir seviyelerinin eşitsizliğin zayıf belirleyicileri olduğunu ortaya koymaktadır. </a:t>
            </a:r>
          </a:p>
          <a:p>
            <a:pPr marL="285750" indent="-285750">
              <a:buFont typeface="Wingdings" panose="05000000000000000000" pitchFamily="2" charset="2"/>
              <a:buChar char="q"/>
            </a:pPr>
            <a:r>
              <a:rPr lang="tr-TR" sz="1600" dirty="0"/>
              <a:t>Yüksek gelirli ülkeler arasında bazıları çok eşitsizken (ABD gibi), diğerleri nispeten eşittir (İsveç gibi). </a:t>
            </a:r>
          </a:p>
          <a:p>
            <a:pPr marL="285750" indent="-285750">
              <a:buFont typeface="Wingdings" panose="05000000000000000000" pitchFamily="2" charset="2"/>
              <a:buChar char="q"/>
            </a:pPr>
            <a:r>
              <a:rPr lang="tr-TR" sz="1600" dirty="0"/>
              <a:t>Aynı durum düşük ve orta gelirli ülkeler için de geçerlidir; bazıları aşırı eşitsizlik (örneğin Brezilya ve Hindistan), bazıları biraz yüksek seviyeler (örneğin Çin) ve orta ila nispeten düşük seviyeler (örneğin Malezya, Uruguay) sergilemektedir.</a:t>
            </a:r>
          </a:p>
          <a:p>
            <a:pPr marL="285750" indent="-285750">
              <a:buFont typeface="Wingdings" panose="05000000000000000000" pitchFamily="2" charset="2"/>
              <a:buChar char="q"/>
            </a:pPr>
            <a:r>
              <a:rPr lang="tr-TR" sz="1600" dirty="0"/>
              <a:t>Brezilya'da en alttaki %50, en üstteki %10'dan 29 kat daha az kazanmaktadır. Bu değer Fransa'da 7'dir. </a:t>
            </a:r>
          </a:p>
          <a:p>
            <a:endParaRPr lang="tr-TR" sz="1600" dirty="0"/>
          </a:p>
        </p:txBody>
      </p:sp>
      <p:sp>
        <p:nvSpPr>
          <p:cNvPr id="15" name="Metin kutusu 14">
            <a:extLst>
              <a:ext uri="{FF2B5EF4-FFF2-40B4-BE49-F238E27FC236}">
                <a16:creationId xmlns:a16="http://schemas.microsoft.com/office/drawing/2014/main" id="{A75E1177-F3EC-84BE-3A52-BFB55618E345}"/>
              </a:ext>
            </a:extLst>
          </p:cNvPr>
          <p:cNvSpPr txBox="1"/>
          <p:nvPr/>
        </p:nvSpPr>
        <p:spPr>
          <a:xfrm>
            <a:off x="790574" y="6569090"/>
            <a:ext cx="5305426" cy="276999"/>
          </a:xfrm>
          <a:prstGeom prst="rect">
            <a:avLst/>
          </a:prstGeom>
          <a:noFill/>
        </p:spPr>
        <p:txBody>
          <a:bodyPr wrap="square" rtlCol="0">
            <a:spAutoFit/>
          </a:bodyPr>
          <a:lstStyle/>
          <a:p>
            <a:r>
              <a:rPr lang="tr-TR" sz="1200" dirty="0"/>
              <a:t>World Inequality Report 2022, s. 12.</a:t>
            </a:r>
          </a:p>
        </p:txBody>
      </p:sp>
    </p:spTree>
    <p:extLst>
      <p:ext uri="{BB962C8B-B14F-4D97-AF65-F5344CB8AC3E}">
        <p14:creationId xmlns:p14="http://schemas.microsoft.com/office/powerpoint/2010/main" val="255076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AB7D11-E8D8-90D5-32E0-9164071BD08F}"/>
              </a:ext>
            </a:extLst>
          </p:cNvPr>
          <p:cNvSpPr>
            <a:spLocks noGrp="1"/>
          </p:cNvSpPr>
          <p:nvPr>
            <p:ph type="title"/>
          </p:nvPr>
        </p:nvSpPr>
        <p:spPr>
          <a:xfrm>
            <a:off x="838200" y="365125"/>
            <a:ext cx="10515600" cy="358775"/>
          </a:xfrm>
        </p:spPr>
        <p:txBody>
          <a:bodyPr>
            <a:noAutofit/>
          </a:bodyPr>
          <a:lstStyle/>
          <a:p>
            <a:r>
              <a:rPr lang="tr-TR" sz="2000" dirty="0"/>
              <a:t>Küresel Gelir Eşitsizliği: T10/B50 Oranı, 1820-2020</a:t>
            </a:r>
          </a:p>
        </p:txBody>
      </p:sp>
      <p:pic>
        <p:nvPicPr>
          <p:cNvPr id="4" name="Resim 3">
            <a:extLst>
              <a:ext uri="{FF2B5EF4-FFF2-40B4-BE49-F238E27FC236}">
                <a16:creationId xmlns:a16="http://schemas.microsoft.com/office/drawing/2014/main" id="{CAD60736-CB33-38F0-40DE-E8D47BDB00EA}"/>
              </a:ext>
            </a:extLst>
          </p:cNvPr>
          <p:cNvPicPr>
            <a:picLocks noChangeAspect="1"/>
          </p:cNvPicPr>
          <p:nvPr/>
        </p:nvPicPr>
        <p:blipFill>
          <a:blip r:embed="rId2"/>
          <a:stretch>
            <a:fillRect/>
          </a:stretch>
        </p:blipFill>
        <p:spPr>
          <a:xfrm>
            <a:off x="542925" y="895350"/>
            <a:ext cx="7410451" cy="4739089"/>
          </a:xfrm>
          <a:prstGeom prst="rect">
            <a:avLst/>
          </a:prstGeom>
        </p:spPr>
      </p:pic>
      <p:sp>
        <p:nvSpPr>
          <p:cNvPr id="5" name="Metin kutusu 4">
            <a:extLst>
              <a:ext uri="{FF2B5EF4-FFF2-40B4-BE49-F238E27FC236}">
                <a16:creationId xmlns:a16="http://schemas.microsoft.com/office/drawing/2014/main" id="{E5A7BF2D-6287-F2B0-3EC9-9B28061C5D8D}"/>
              </a:ext>
            </a:extLst>
          </p:cNvPr>
          <p:cNvSpPr txBox="1"/>
          <p:nvPr/>
        </p:nvSpPr>
        <p:spPr>
          <a:xfrm>
            <a:off x="200025" y="1000125"/>
            <a:ext cx="338554" cy="4162425"/>
          </a:xfrm>
          <a:prstGeom prst="rect">
            <a:avLst/>
          </a:prstGeom>
          <a:noFill/>
        </p:spPr>
        <p:txBody>
          <a:bodyPr vert="vert270" wrap="square" rtlCol="0">
            <a:spAutoFit/>
          </a:bodyPr>
          <a:lstStyle/>
          <a:p>
            <a:pPr algn="r"/>
            <a:r>
              <a:rPr lang="tr-TR" sz="1000" dirty="0"/>
              <a:t>En üstteki %10'luk ortalama gelirin en alttaki %50'lik ortalama gelire oranı</a:t>
            </a:r>
          </a:p>
        </p:txBody>
      </p:sp>
      <p:sp>
        <p:nvSpPr>
          <p:cNvPr id="7" name="Metin kutusu 6">
            <a:extLst>
              <a:ext uri="{FF2B5EF4-FFF2-40B4-BE49-F238E27FC236}">
                <a16:creationId xmlns:a16="http://schemas.microsoft.com/office/drawing/2014/main" id="{711985A4-513E-6169-7905-71A418E3D256}"/>
              </a:ext>
            </a:extLst>
          </p:cNvPr>
          <p:cNvSpPr txBox="1"/>
          <p:nvPr/>
        </p:nvSpPr>
        <p:spPr>
          <a:xfrm>
            <a:off x="7953376" y="1000125"/>
            <a:ext cx="3924299" cy="3970318"/>
          </a:xfrm>
          <a:prstGeom prst="rect">
            <a:avLst/>
          </a:prstGeom>
          <a:noFill/>
        </p:spPr>
        <p:txBody>
          <a:bodyPr wrap="square">
            <a:spAutoFit/>
          </a:bodyPr>
          <a:lstStyle/>
          <a:p>
            <a:pPr marL="285750" indent="-285750">
              <a:buFont typeface="Wingdings" panose="05000000000000000000" pitchFamily="2" charset="2"/>
              <a:buChar char="q"/>
            </a:pPr>
            <a:r>
              <a:rPr lang="tr-TR" sz="1400" dirty="0"/>
              <a:t>Eşitsizlik çoğu ülkede artmış olsa da, son yirmi yılda ülkeler arasındaki küresel eşitsizlik azalmıştır. Ülkelerin en zengin %10'unun ortalama geliri ile en yoksul %50'sinin ortalama geliri arasındaki fark yaklaşık 50 kattan 40 katın biraz altına düşmüştür.</a:t>
            </a:r>
          </a:p>
          <a:p>
            <a:pPr marL="285750" indent="-285750">
              <a:buFont typeface="Wingdings" panose="05000000000000000000" pitchFamily="2" charset="2"/>
              <a:buChar char="q"/>
            </a:pPr>
            <a:r>
              <a:rPr lang="tr-TR" sz="1400" dirty="0"/>
              <a:t>En üstteki %10'luk kesimin ortalama geliri ile en alttaki %50'lik kesimin ortalama geliri arasındaki T10/B50 oranıyla ölçülen küresel eşitsizlik, 1820 ile 1910 yılları arasında iki kattan fazla artarak 20'nin altından yaklaşık 40'a yükselmiş ve 1910 ile 2020 yılları arasında 40 civarında sabitlenmiştir. </a:t>
            </a:r>
          </a:p>
          <a:p>
            <a:pPr marL="285750" indent="-285750">
              <a:buFont typeface="Wingdings" panose="05000000000000000000" pitchFamily="2" charset="2"/>
              <a:buChar char="q"/>
            </a:pPr>
            <a:r>
              <a:rPr lang="tr-TR" sz="1400" dirty="0"/>
              <a:t>Küresel eşitsizlikte 2008'den bu yana gözlemlenen düşüşün devam edip etmeyeceğini söylemek için henüz çok erkendir.  </a:t>
            </a:r>
          </a:p>
        </p:txBody>
      </p:sp>
      <p:sp>
        <p:nvSpPr>
          <p:cNvPr id="9" name="Metin kutusu 8">
            <a:extLst>
              <a:ext uri="{FF2B5EF4-FFF2-40B4-BE49-F238E27FC236}">
                <a16:creationId xmlns:a16="http://schemas.microsoft.com/office/drawing/2014/main" id="{47BAB984-4C4A-D70B-280E-653BA751FF28}"/>
              </a:ext>
            </a:extLst>
          </p:cNvPr>
          <p:cNvSpPr txBox="1"/>
          <p:nvPr/>
        </p:nvSpPr>
        <p:spPr>
          <a:xfrm>
            <a:off x="790574" y="6569090"/>
            <a:ext cx="5305426" cy="276999"/>
          </a:xfrm>
          <a:prstGeom prst="rect">
            <a:avLst/>
          </a:prstGeom>
          <a:noFill/>
        </p:spPr>
        <p:txBody>
          <a:bodyPr wrap="square" rtlCol="0">
            <a:spAutoFit/>
          </a:bodyPr>
          <a:lstStyle/>
          <a:p>
            <a:r>
              <a:rPr lang="tr-TR" sz="1200" dirty="0"/>
              <a:t>Kaynak: World Inequality Report 2022, s. 13.</a:t>
            </a:r>
          </a:p>
        </p:txBody>
      </p:sp>
    </p:spTree>
    <p:extLst>
      <p:ext uri="{BB962C8B-B14F-4D97-AF65-F5344CB8AC3E}">
        <p14:creationId xmlns:p14="http://schemas.microsoft.com/office/powerpoint/2010/main" val="520816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77F4F9-8A41-4A47-A1DE-9CAA50375C30}"/>
              </a:ext>
            </a:extLst>
          </p:cNvPr>
          <p:cNvSpPr>
            <a:spLocks noGrp="1"/>
          </p:cNvSpPr>
          <p:nvPr>
            <p:ph type="title"/>
          </p:nvPr>
        </p:nvSpPr>
        <p:spPr>
          <a:xfrm>
            <a:off x="838200" y="365126"/>
            <a:ext cx="10515600" cy="463550"/>
          </a:xfrm>
        </p:spPr>
        <p:txBody>
          <a:bodyPr>
            <a:normAutofit/>
          </a:bodyPr>
          <a:lstStyle/>
          <a:p>
            <a:r>
              <a:rPr lang="tr-TR" sz="2000" dirty="0"/>
              <a:t>Küresel gelir eşitsizliği: 1820-2020</a:t>
            </a:r>
          </a:p>
        </p:txBody>
      </p:sp>
      <p:pic>
        <p:nvPicPr>
          <p:cNvPr id="4" name="Resim 3">
            <a:extLst>
              <a:ext uri="{FF2B5EF4-FFF2-40B4-BE49-F238E27FC236}">
                <a16:creationId xmlns:a16="http://schemas.microsoft.com/office/drawing/2014/main" id="{73B66F97-F49F-4E1E-5D28-07BFB29D03A7}"/>
              </a:ext>
            </a:extLst>
          </p:cNvPr>
          <p:cNvPicPr>
            <a:picLocks noChangeAspect="1"/>
          </p:cNvPicPr>
          <p:nvPr/>
        </p:nvPicPr>
        <p:blipFill>
          <a:blip r:embed="rId2"/>
          <a:stretch>
            <a:fillRect/>
          </a:stretch>
        </p:blipFill>
        <p:spPr>
          <a:xfrm>
            <a:off x="838200" y="880769"/>
            <a:ext cx="7000875" cy="4201111"/>
          </a:xfrm>
          <a:prstGeom prst="rect">
            <a:avLst/>
          </a:prstGeom>
        </p:spPr>
      </p:pic>
      <p:sp>
        <p:nvSpPr>
          <p:cNvPr id="6" name="Metin kutusu 5">
            <a:extLst>
              <a:ext uri="{FF2B5EF4-FFF2-40B4-BE49-F238E27FC236}">
                <a16:creationId xmlns:a16="http://schemas.microsoft.com/office/drawing/2014/main" id="{D34DA38E-8DA0-1946-95B1-22BADA465701}"/>
              </a:ext>
            </a:extLst>
          </p:cNvPr>
          <p:cNvSpPr txBox="1"/>
          <p:nvPr/>
        </p:nvSpPr>
        <p:spPr>
          <a:xfrm>
            <a:off x="7648575" y="828676"/>
            <a:ext cx="4400550" cy="4708981"/>
          </a:xfrm>
          <a:prstGeom prst="rect">
            <a:avLst/>
          </a:prstGeom>
          <a:noFill/>
        </p:spPr>
        <p:txBody>
          <a:bodyPr wrap="square">
            <a:spAutoFit/>
          </a:bodyPr>
          <a:lstStyle/>
          <a:p>
            <a:pPr marL="285750" indent="-285750">
              <a:buFont typeface="Wingdings" panose="05000000000000000000" pitchFamily="2" charset="2"/>
              <a:buChar char="q"/>
            </a:pPr>
            <a:r>
              <a:rPr lang="tr-TR" sz="1500" dirty="0"/>
              <a:t>Küresel eşitsizlikler bugün 1820 ‘de olduğu kadar büyük görünmektedir. Gerçekten de, şu anda dünyadaki insanların en yoksul yarısının gelirden aldığı pay, Batılı ülkeler ve sömürgeleri arasındaki büyük farklılaşmadan önce, 1820'dekinin yaklaşık yarısı kadardır.</a:t>
            </a:r>
          </a:p>
          <a:p>
            <a:pPr marL="285750" indent="-285750">
              <a:buFont typeface="Wingdings" panose="05000000000000000000" pitchFamily="2" charset="2"/>
              <a:buChar char="q"/>
            </a:pPr>
            <a:r>
              <a:rPr lang="tr-TR" sz="1500" dirty="0"/>
              <a:t>Dünya düzeyinde en yüksek gelire sahip %10'luk kesime giden küresel gelir payı 1820 ile 2020 yılları arasında %50-60 civarında dalgalanırken (1820'de %50, 1910'da %60, 1980'de %56, 2000'de %61, 2020'de %55), en düşük gelire sahip %50'lik kesime giden pay genellikle %10 civarında veya altında olmuştur (1820'de %14, 1910'da %7, 1980'de %5, 2000'de %6, 2020'de %7).</a:t>
            </a:r>
          </a:p>
          <a:p>
            <a:pPr marL="285750" indent="-285750">
              <a:buFont typeface="Wingdings" panose="05000000000000000000" pitchFamily="2" charset="2"/>
              <a:buChar char="q"/>
            </a:pPr>
            <a:r>
              <a:rPr lang="tr-TR" sz="1500" dirty="0"/>
              <a:t> Küresel eşitsizlik her zaman çok büyük olmuştur. Bu oran 1820 ile 1910 yılları arasında yükselmiş ve 1910 ile 2020 yılları arasında çok az uzun dönemli eğilim göstermiştir. </a:t>
            </a:r>
          </a:p>
          <a:p>
            <a:pPr marL="285750" indent="-285750">
              <a:buFont typeface="Wingdings" panose="05000000000000000000" pitchFamily="2" charset="2"/>
              <a:buChar char="q"/>
            </a:pPr>
            <a:endParaRPr lang="tr-TR" sz="1500" dirty="0"/>
          </a:p>
        </p:txBody>
      </p:sp>
      <p:sp>
        <p:nvSpPr>
          <p:cNvPr id="9" name="Metin kutusu 8">
            <a:extLst>
              <a:ext uri="{FF2B5EF4-FFF2-40B4-BE49-F238E27FC236}">
                <a16:creationId xmlns:a16="http://schemas.microsoft.com/office/drawing/2014/main" id="{3D0DB2B2-4901-1263-F9C5-AE906CFE8767}"/>
              </a:ext>
            </a:extLst>
          </p:cNvPr>
          <p:cNvSpPr txBox="1"/>
          <p:nvPr/>
        </p:nvSpPr>
        <p:spPr>
          <a:xfrm>
            <a:off x="790574" y="6569090"/>
            <a:ext cx="5305426" cy="276999"/>
          </a:xfrm>
          <a:prstGeom prst="rect">
            <a:avLst/>
          </a:prstGeom>
          <a:noFill/>
        </p:spPr>
        <p:txBody>
          <a:bodyPr wrap="square" rtlCol="0">
            <a:spAutoFit/>
          </a:bodyPr>
          <a:lstStyle/>
          <a:p>
            <a:r>
              <a:rPr lang="tr-TR" sz="1200" dirty="0"/>
              <a:t>Kaynak: World Inequality Report 2022, s. 14.</a:t>
            </a:r>
          </a:p>
        </p:txBody>
      </p:sp>
    </p:spTree>
    <p:extLst>
      <p:ext uri="{BB962C8B-B14F-4D97-AF65-F5344CB8AC3E}">
        <p14:creationId xmlns:p14="http://schemas.microsoft.com/office/powerpoint/2010/main" val="3840983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19E852-4BBC-57A2-DCD1-77A0E5984CF0}"/>
              </a:ext>
            </a:extLst>
          </p:cNvPr>
          <p:cNvSpPr>
            <a:spLocks noGrp="1"/>
          </p:cNvSpPr>
          <p:nvPr>
            <p:ph type="title"/>
          </p:nvPr>
        </p:nvSpPr>
        <p:spPr>
          <a:xfrm>
            <a:off x="838200" y="365126"/>
            <a:ext cx="10515600" cy="673100"/>
          </a:xfrm>
        </p:spPr>
        <p:txBody>
          <a:bodyPr>
            <a:normAutofit/>
          </a:bodyPr>
          <a:lstStyle/>
          <a:p>
            <a:r>
              <a:rPr lang="tr-TR" sz="2400" dirty="0"/>
              <a:t>Dünya'da Kişi Başına Düşen Gayri Safi Yurtiçi Hâsıla Miktarları ($) (2022)</a:t>
            </a:r>
          </a:p>
        </p:txBody>
      </p:sp>
      <p:graphicFrame>
        <p:nvGraphicFramePr>
          <p:cNvPr id="4" name="İçerik Yer Tutucusu 3">
            <a:extLst>
              <a:ext uri="{FF2B5EF4-FFF2-40B4-BE49-F238E27FC236}">
                <a16:creationId xmlns:a16="http://schemas.microsoft.com/office/drawing/2014/main" id="{2161DD15-0FA4-FCC6-EADB-1CB28FF0927A}"/>
              </a:ext>
            </a:extLst>
          </p:cNvPr>
          <p:cNvGraphicFramePr>
            <a:graphicFrameLocks noGrp="1"/>
          </p:cNvGraphicFramePr>
          <p:nvPr>
            <p:ph idx="1"/>
          </p:nvPr>
        </p:nvGraphicFramePr>
        <p:xfrm>
          <a:off x="990600" y="1790700"/>
          <a:ext cx="9658350" cy="4257675"/>
        </p:xfrm>
        <a:graphic>
          <a:graphicData uri="http://schemas.openxmlformats.org/drawingml/2006/table">
            <a:tbl>
              <a:tblPr>
                <a:tableStyleId>{5C22544A-7EE6-4342-B048-85BDC9FD1C3A}</a:tableStyleId>
              </a:tblPr>
              <a:tblGrid>
                <a:gridCol w="7666937">
                  <a:extLst>
                    <a:ext uri="{9D8B030D-6E8A-4147-A177-3AD203B41FA5}">
                      <a16:colId xmlns:a16="http://schemas.microsoft.com/office/drawing/2014/main" val="1809046180"/>
                    </a:ext>
                  </a:extLst>
                </a:gridCol>
                <a:gridCol w="1991413">
                  <a:extLst>
                    <a:ext uri="{9D8B030D-6E8A-4147-A177-3AD203B41FA5}">
                      <a16:colId xmlns:a16="http://schemas.microsoft.com/office/drawing/2014/main" val="3365947036"/>
                    </a:ext>
                  </a:extLst>
                </a:gridCol>
              </a:tblGrid>
              <a:tr h="278130">
                <a:tc>
                  <a:txBody>
                    <a:bodyPr/>
                    <a:lstStyle/>
                    <a:p>
                      <a:pPr algn="l" fontAlgn="b"/>
                      <a:r>
                        <a:rPr lang="tr-TR" sz="1800" u="none" strike="noStrike" dirty="0">
                          <a:effectLst/>
                        </a:rPr>
                        <a:t>Kuzey Amerika</a:t>
                      </a:r>
                      <a:endParaRPr lang="tr-TR"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tr-TR" sz="1800" u="none" strike="noStrike">
                          <a:effectLst/>
                        </a:rPr>
                        <a:t>74161</a:t>
                      </a:r>
                      <a:endParaRPr lang="tr-TR"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794828267"/>
                  </a:ext>
                </a:extLst>
              </a:tr>
              <a:tr h="278130">
                <a:tc>
                  <a:txBody>
                    <a:bodyPr/>
                    <a:lstStyle/>
                    <a:p>
                      <a:pPr algn="l" fontAlgn="b"/>
                      <a:r>
                        <a:rPr lang="tr-TR" sz="1800" u="none" strike="noStrike" dirty="0">
                          <a:effectLst/>
                        </a:rPr>
                        <a:t>Birleşik Krallık</a:t>
                      </a:r>
                      <a:endParaRPr lang="tr-TR"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tr-TR" sz="1800" u="none" strike="noStrike">
                          <a:effectLst/>
                        </a:rPr>
                        <a:t>46125</a:t>
                      </a:r>
                      <a:endParaRPr lang="tr-TR"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255649412"/>
                  </a:ext>
                </a:extLst>
              </a:tr>
              <a:tr h="278130">
                <a:tc>
                  <a:txBody>
                    <a:bodyPr/>
                    <a:lstStyle/>
                    <a:p>
                      <a:pPr algn="l" fontAlgn="b"/>
                      <a:r>
                        <a:rPr lang="tr-TR" sz="1800" u="none" strike="noStrike" dirty="0">
                          <a:effectLst/>
                        </a:rPr>
                        <a:t>OECD  </a:t>
                      </a:r>
                      <a:endParaRPr lang="tr-TR"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tr-TR" sz="1800" u="none" strike="noStrike">
                          <a:effectLst/>
                        </a:rPr>
                        <a:t>43476</a:t>
                      </a:r>
                      <a:endParaRPr lang="tr-TR"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343340454"/>
                  </a:ext>
                </a:extLst>
              </a:tr>
              <a:tr h="278130">
                <a:tc>
                  <a:txBody>
                    <a:bodyPr/>
                    <a:lstStyle/>
                    <a:p>
                      <a:pPr algn="l" fontAlgn="b"/>
                      <a:r>
                        <a:rPr lang="tr-TR" sz="1800" u="none" strike="noStrike" dirty="0">
                          <a:effectLst/>
                        </a:rPr>
                        <a:t>Avrupa Birliği</a:t>
                      </a:r>
                      <a:endParaRPr lang="tr-TR"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tr-TR" sz="1800" u="none" strike="noStrike">
                          <a:effectLst/>
                        </a:rPr>
                        <a:t>37433</a:t>
                      </a:r>
                      <a:endParaRPr lang="tr-TR"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6963022"/>
                  </a:ext>
                </a:extLst>
              </a:tr>
              <a:tr h="278130">
                <a:tc>
                  <a:txBody>
                    <a:bodyPr/>
                    <a:lstStyle/>
                    <a:p>
                      <a:pPr algn="l" fontAlgn="b"/>
                      <a:r>
                        <a:rPr lang="tr-TR" sz="1800" u="none" strike="noStrike" dirty="0">
                          <a:effectLst/>
                        </a:rPr>
                        <a:t>Avrupa &amp; Orta Asya</a:t>
                      </a:r>
                      <a:endParaRPr lang="tr-TR"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tr-TR" sz="1800" u="none" strike="noStrike">
                          <a:effectLst/>
                        </a:rPr>
                        <a:t>27537</a:t>
                      </a:r>
                      <a:endParaRPr lang="tr-TR"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58301738"/>
                  </a:ext>
                </a:extLst>
              </a:tr>
              <a:tr h="278130">
                <a:tc>
                  <a:txBody>
                    <a:bodyPr/>
                    <a:lstStyle/>
                    <a:p>
                      <a:pPr algn="l" fontAlgn="b"/>
                      <a:r>
                        <a:rPr lang="tr-TR" sz="1800" u="none" strike="noStrike" dirty="0">
                          <a:effectLst/>
                        </a:rPr>
                        <a:t>Rusya Federasyonu</a:t>
                      </a:r>
                      <a:endParaRPr lang="tr-TR"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tr-TR" sz="1800" u="none" strike="noStrike">
                          <a:effectLst/>
                        </a:rPr>
                        <a:t>15271</a:t>
                      </a:r>
                      <a:endParaRPr lang="tr-TR"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603621495"/>
                  </a:ext>
                </a:extLst>
              </a:tr>
              <a:tr h="278130">
                <a:tc>
                  <a:txBody>
                    <a:bodyPr/>
                    <a:lstStyle/>
                    <a:p>
                      <a:pPr algn="l" fontAlgn="b"/>
                      <a:r>
                        <a:rPr lang="tr-TR" sz="1800" u="none" strike="noStrike" dirty="0">
                          <a:effectLst/>
                        </a:rPr>
                        <a:t>Doğu Asya&amp; Pasifik</a:t>
                      </a:r>
                      <a:endParaRPr lang="tr-TR"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tr-TR" sz="1800" u="none" strike="noStrike">
                          <a:effectLst/>
                        </a:rPr>
                        <a:t>12931</a:t>
                      </a:r>
                      <a:endParaRPr lang="tr-TR"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19227481"/>
                  </a:ext>
                </a:extLst>
              </a:tr>
              <a:tr h="278130">
                <a:tc>
                  <a:txBody>
                    <a:bodyPr/>
                    <a:lstStyle/>
                    <a:p>
                      <a:pPr algn="l" fontAlgn="b"/>
                      <a:r>
                        <a:rPr lang="tr-TR" sz="1800" u="none" strike="noStrike" dirty="0">
                          <a:effectLst/>
                        </a:rPr>
                        <a:t>Dünya Ortalaması</a:t>
                      </a:r>
                      <a:endParaRPr lang="tr-TR"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tr-TR" sz="1800" u="none" strike="noStrike">
                          <a:effectLst/>
                        </a:rPr>
                        <a:t>12688</a:t>
                      </a:r>
                      <a:endParaRPr lang="tr-TR"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156859604"/>
                  </a:ext>
                </a:extLst>
              </a:tr>
              <a:tr h="278130">
                <a:tc>
                  <a:txBody>
                    <a:bodyPr/>
                    <a:lstStyle/>
                    <a:p>
                      <a:pPr algn="l" fontAlgn="b"/>
                      <a:r>
                        <a:rPr lang="tr-TR" sz="1800" u="none" strike="noStrike" dirty="0">
                          <a:effectLst/>
                        </a:rPr>
                        <a:t>Türkiye</a:t>
                      </a:r>
                      <a:endParaRPr lang="tr-TR"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tr-TR" sz="1800" u="none" strike="noStrike">
                          <a:effectLst/>
                        </a:rPr>
                        <a:t>10675</a:t>
                      </a:r>
                      <a:endParaRPr lang="tr-TR"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33051369"/>
                  </a:ext>
                </a:extLst>
              </a:tr>
              <a:tr h="278130">
                <a:tc>
                  <a:txBody>
                    <a:bodyPr/>
                    <a:lstStyle/>
                    <a:p>
                      <a:pPr algn="l" fontAlgn="b"/>
                      <a:r>
                        <a:rPr lang="tr-TR" sz="1800" u="none" strike="noStrike" dirty="0">
                          <a:effectLst/>
                        </a:rPr>
                        <a:t>Latin Amerika&amp; Karayipler</a:t>
                      </a:r>
                      <a:endParaRPr lang="tr-TR"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tr-TR" sz="1800" u="none" strike="noStrike">
                          <a:effectLst/>
                        </a:rPr>
                        <a:t>9559</a:t>
                      </a:r>
                      <a:endParaRPr lang="tr-TR"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320533698"/>
                  </a:ext>
                </a:extLst>
              </a:tr>
              <a:tr h="278130">
                <a:tc>
                  <a:txBody>
                    <a:bodyPr/>
                    <a:lstStyle/>
                    <a:p>
                      <a:pPr algn="l" fontAlgn="b"/>
                      <a:r>
                        <a:rPr lang="tr-TR" sz="1800" u="none" strike="noStrike" dirty="0">
                          <a:effectLst/>
                        </a:rPr>
                        <a:t>Orta Doğu&amp; Kuzey Afrika</a:t>
                      </a:r>
                      <a:endParaRPr lang="tr-TR"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tr-TR" sz="1800" u="none" strike="noStrike">
                          <a:effectLst/>
                        </a:rPr>
                        <a:t>8974</a:t>
                      </a:r>
                      <a:endParaRPr lang="tr-TR"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9320510"/>
                  </a:ext>
                </a:extLst>
              </a:tr>
              <a:tr h="278130">
                <a:tc>
                  <a:txBody>
                    <a:bodyPr/>
                    <a:lstStyle/>
                    <a:p>
                      <a:pPr algn="l" fontAlgn="b"/>
                      <a:r>
                        <a:rPr lang="tr-TR" sz="1800" u="none" strike="noStrike" dirty="0">
                          <a:effectLst/>
                        </a:rPr>
                        <a:t>Arap Dünyası</a:t>
                      </a:r>
                      <a:endParaRPr lang="tr-TR"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tr-TR" sz="1800" u="none" strike="noStrike" dirty="0">
                          <a:effectLst/>
                        </a:rPr>
                        <a:t>7625</a:t>
                      </a:r>
                      <a:endParaRPr lang="tr-TR"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43853930"/>
                  </a:ext>
                </a:extLst>
              </a:tr>
              <a:tr h="278130">
                <a:tc>
                  <a:txBody>
                    <a:bodyPr/>
                    <a:lstStyle/>
                    <a:p>
                      <a:pPr algn="l" fontAlgn="b"/>
                      <a:r>
                        <a:rPr lang="tr-TR" sz="1800" u="none" strike="noStrike" dirty="0">
                          <a:effectLst/>
                        </a:rPr>
                        <a:t>Güney Afrika</a:t>
                      </a:r>
                      <a:endParaRPr lang="tr-TR"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tr-TR" sz="1800" u="none" strike="noStrike">
                          <a:effectLst/>
                        </a:rPr>
                        <a:t>6766</a:t>
                      </a:r>
                      <a:endParaRPr lang="tr-TR"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783627951"/>
                  </a:ext>
                </a:extLst>
              </a:tr>
              <a:tr h="278130">
                <a:tc>
                  <a:txBody>
                    <a:bodyPr/>
                    <a:lstStyle/>
                    <a:p>
                      <a:pPr algn="l" fontAlgn="b"/>
                      <a:r>
                        <a:rPr lang="tr-TR" sz="1800" u="none" strike="noStrike" dirty="0">
                          <a:effectLst/>
                        </a:rPr>
                        <a:t>Alt-sahra Afrikası  </a:t>
                      </a:r>
                      <a:endParaRPr lang="tr-TR"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tr-TR" sz="1800" u="none" strike="noStrike">
                          <a:effectLst/>
                        </a:rPr>
                        <a:t>1701</a:t>
                      </a:r>
                      <a:endParaRPr lang="tr-TR"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946751935"/>
                  </a:ext>
                </a:extLst>
              </a:tr>
              <a:tr h="278130">
                <a:tc>
                  <a:txBody>
                    <a:bodyPr/>
                    <a:lstStyle/>
                    <a:p>
                      <a:pPr algn="l" fontAlgn="b"/>
                      <a:r>
                        <a:rPr lang="tr-TR" sz="1800" u="none" strike="noStrike" dirty="0">
                          <a:effectLst/>
                        </a:rPr>
                        <a:t>En az gelişmiş ülkeler</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tr-TR" sz="1800" u="none" strike="noStrike" dirty="0">
                          <a:effectLst/>
                        </a:rPr>
                        <a:t>1268</a:t>
                      </a:r>
                      <a:endParaRPr lang="tr-TR"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70577364"/>
                  </a:ext>
                </a:extLst>
              </a:tr>
            </a:tbl>
          </a:graphicData>
        </a:graphic>
      </p:graphicFrame>
      <p:sp>
        <p:nvSpPr>
          <p:cNvPr id="6" name="Metin kutusu 5">
            <a:extLst>
              <a:ext uri="{FF2B5EF4-FFF2-40B4-BE49-F238E27FC236}">
                <a16:creationId xmlns:a16="http://schemas.microsoft.com/office/drawing/2014/main" id="{4610B1F3-E973-F8A8-F7DA-6FE798CF730B}"/>
              </a:ext>
            </a:extLst>
          </p:cNvPr>
          <p:cNvSpPr txBox="1"/>
          <p:nvPr/>
        </p:nvSpPr>
        <p:spPr>
          <a:xfrm>
            <a:off x="990599" y="6048375"/>
            <a:ext cx="9782175" cy="276999"/>
          </a:xfrm>
          <a:prstGeom prst="rect">
            <a:avLst/>
          </a:prstGeom>
          <a:noFill/>
        </p:spPr>
        <p:txBody>
          <a:bodyPr wrap="square">
            <a:spAutoFit/>
          </a:bodyPr>
          <a:lstStyle/>
          <a:p>
            <a:r>
              <a:rPr lang="pl-PL" sz="1200" dirty="0"/>
              <a:t>Kaynak :https://data.worldbank.org/indicator/NY.GDP.PCAP.CD?end=202</a:t>
            </a:r>
            <a:r>
              <a:rPr lang="tr-TR" sz="1200" dirty="0"/>
              <a:t>2</a:t>
            </a:r>
            <a:r>
              <a:rPr lang="pl-PL" sz="1200" dirty="0"/>
              <a:t>&amp;start=1960&amp;view=chart  </a:t>
            </a:r>
          </a:p>
        </p:txBody>
      </p:sp>
    </p:spTree>
    <p:extLst>
      <p:ext uri="{BB962C8B-B14F-4D97-AF65-F5344CB8AC3E}">
        <p14:creationId xmlns:p14="http://schemas.microsoft.com/office/powerpoint/2010/main" val="3802845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559481-13A1-6C2B-2C7C-D228C4A35835}"/>
              </a:ext>
            </a:extLst>
          </p:cNvPr>
          <p:cNvSpPr>
            <a:spLocks noGrp="1"/>
          </p:cNvSpPr>
          <p:nvPr>
            <p:ph type="title"/>
          </p:nvPr>
        </p:nvSpPr>
        <p:spPr>
          <a:xfrm>
            <a:off x="1097280" y="286604"/>
            <a:ext cx="10058400" cy="808772"/>
          </a:xfrm>
        </p:spPr>
        <p:txBody>
          <a:bodyPr>
            <a:normAutofit/>
          </a:bodyPr>
          <a:lstStyle/>
          <a:p>
            <a:r>
              <a:rPr lang="tr-TR" sz="2800" i="0" u="none" strike="noStrike" baseline="0" dirty="0">
                <a:latin typeface="Tw Cen MT Condensed" panose="020B0606020104020203" pitchFamily="34" charset="0"/>
              </a:rPr>
              <a:t>TÜRKİYE'DE %20'LİK NÜFUS DİLİMLERİNE GÖRE BİREYSEL GELİR DAĞILIM  (1963-2021, %)</a:t>
            </a:r>
            <a:endParaRPr lang="tr-TR" sz="2800" dirty="0">
              <a:latin typeface="Tw Cen MT Condensed" panose="020B0606020104020203" pitchFamily="34" charset="0"/>
            </a:endParaRPr>
          </a:p>
        </p:txBody>
      </p:sp>
      <p:graphicFrame>
        <p:nvGraphicFramePr>
          <p:cNvPr id="4" name="İçerik Yer Tutucusu 3">
            <a:extLst>
              <a:ext uri="{FF2B5EF4-FFF2-40B4-BE49-F238E27FC236}">
                <a16:creationId xmlns:a16="http://schemas.microsoft.com/office/drawing/2014/main" id="{ED071AEC-5F49-E2AE-0ABF-8BCA6ED62978}"/>
              </a:ext>
            </a:extLst>
          </p:cNvPr>
          <p:cNvGraphicFramePr>
            <a:graphicFrameLocks noGrp="1"/>
          </p:cNvGraphicFramePr>
          <p:nvPr>
            <p:ph idx="1"/>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6" name="Metin kutusu 5">
            <a:extLst>
              <a:ext uri="{FF2B5EF4-FFF2-40B4-BE49-F238E27FC236}">
                <a16:creationId xmlns:a16="http://schemas.microsoft.com/office/drawing/2014/main" id="{61C55308-7269-17F2-D0E3-99AE468EF971}"/>
              </a:ext>
            </a:extLst>
          </p:cNvPr>
          <p:cNvSpPr txBox="1"/>
          <p:nvPr/>
        </p:nvSpPr>
        <p:spPr>
          <a:xfrm>
            <a:off x="1171575" y="5940038"/>
            <a:ext cx="6096000"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effectLst/>
                <a:uLnTx/>
                <a:uFillTx/>
                <a:latin typeface="Calibri" panose="020F0502020204030204"/>
                <a:ea typeface="+mn-ea"/>
                <a:cs typeface="+mn-cs"/>
              </a:rPr>
              <a:t>Kaynak: https://biruni.tuik.gov.tr/medas/?kn=65&amp;locale=tr  </a:t>
            </a:r>
          </a:p>
        </p:txBody>
      </p:sp>
    </p:spTree>
    <p:extLst>
      <p:ext uri="{BB962C8B-B14F-4D97-AF65-F5344CB8AC3E}">
        <p14:creationId xmlns:p14="http://schemas.microsoft.com/office/powerpoint/2010/main" val="323559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A8CED9-CFA1-574E-9DF5-D373B35A5849}"/>
              </a:ext>
            </a:extLst>
          </p:cNvPr>
          <p:cNvSpPr>
            <a:spLocks noGrp="1"/>
          </p:cNvSpPr>
          <p:nvPr>
            <p:ph type="title"/>
          </p:nvPr>
        </p:nvSpPr>
        <p:spPr/>
        <p:txBody>
          <a:bodyPr>
            <a:normAutofit/>
          </a:bodyPr>
          <a:lstStyle/>
          <a:p>
            <a:r>
              <a:rPr lang="tr-TR" sz="3600" dirty="0">
                <a:latin typeface="Tw Cen MT Condensed" panose="020B0606020104020203" pitchFamily="34" charset="0"/>
              </a:rPr>
              <a:t>TÜRKİYE GİNİ KATSAYISI (1963-2021)</a:t>
            </a:r>
          </a:p>
        </p:txBody>
      </p:sp>
      <p:sp>
        <p:nvSpPr>
          <p:cNvPr id="5" name="Metin kutusu 4">
            <a:extLst>
              <a:ext uri="{FF2B5EF4-FFF2-40B4-BE49-F238E27FC236}">
                <a16:creationId xmlns:a16="http://schemas.microsoft.com/office/drawing/2014/main" id="{D6A0CEC4-495D-CC86-52BA-A5733E73C33A}"/>
              </a:ext>
            </a:extLst>
          </p:cNvPr>
          <p:cNvSpPr txBox="1"/>
          <p:nvPr/>
        </p:nvSpPr>
        <p:spPr>
          <a:xfrm>
            <a:off x="1171575" y="5940038"/>
            <a:ext cx="6096000"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effectLst/>
                <a:uLnTx/>
                <a:uFillTx/>
                <a:latin typeface="Calibri" panose="020F0502020204030204"/>
                <a:ea typeface="+mn-ea"/>
                <a:cs typeface="+mn-cs"/>
              </a:rPr>
              <a:t>Kaynak: https://biruni.tuik.gov.tr/medas/?kn=65&amp;locale=tr  </a:t>
            </a:r>
          </a:p>
        </p:txBody>
      </p:sp>
      <p:graphicFrame>
        <p:nvGraphicFramePr>
          <p:cNvPr id="9" name="İçerik Yer Tutucusu 8">
            <a:extLst>
              <a:ext uri="{FF2B5EF4-FFF2-40B4-BE49-F238E27FC236}">
                <a16:creationId xmlns:a16="http://schemas.microsoft.com/office/drawing/2014/main" id="{0E9F2435-B288-E0B4-9292-BDB53322E31C}"/>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076019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TotalTime>
  <Words>2857</Words>
  <Application>Microsoft Office PowerPoint</Application>
  <PresentationFormat>Geniş ekran</PresentationFormat>
  <Paragraphs>784</Paragraphs>
  <Slides>23</Slides>
  <Notes>2</Notes>
  <HiddenSlides>0</HiddenSlides>
  <MMClips>0</MMClips>
  <ScaleCrop>false</ScaleCrop>
  <HeadingPairs>
    <vt:vector size="6" baseType="variant">
      <vt:variant>
        <vt:lpstr>Kullanılan Yazı Tipleri</vt:lpstr>
      </vt:variant>
      <vt:variant>
        <vt:i4>10</vt:i4>
      </vt:variant>
      <vt:variant>
        <vt:lpstr>Tema</vt:lpstr>
      </vt:variant>
      <vt:variant>
        <vt:i4>2</vt:i4>
      </vt:variant>
      <vt:variant>
        <vt:lpstr>Slayt Başlıkları</vt:lpstr>
      </vt:variant>
      <vt:variant>
        <vt:i4>23</vt:i4>
      </vt:variant>
    </vt:vector>
  </HeadingPairs>
  <TitlesOfParts>
    <vt:vector size="35" baseType="lpstr">
      <vt:lpstr>-apple-system</vt:lpstr>
      <vt:lpstr>Aptos</vt:lpstr>
      <vt:lpstr>Aptos Display</vt:lpstr>
      <vt:lpstr>Aptos Narrow</vt:lpstr>
      <vt:lpstr>Arial</vt:lpstr>
      <vt:lpstr>Calibri</vt:lpstr>
      <vt:lpstr>Tw Cen MT</vt:lpstr>
      <vt:lpstr>Tw Cen MT Condensed</vt:lpstr>
      <vt:lpstr>Wingdings</vt:lpstr>
      <vt:lpstr>Wingdings 3</vt:lpstr>
      <vt:lpstr>Office Teması</vt:lpstr>
      <vt:lpstr>İntegral</vt:lpstr>
      <vt:lpstr>Yoksullukla mücadele politikaları</vt:lpstr>
      <vt:lpstr>PowerPoint Sunusu</vt:lpstr>
      <vt:lpstr>PowerPoint Sunusu</vt:lpstr>
      <vt:lpstr>Dünya genelinde ilk 10/Alt 50 gelir uçurumu, 2021</vt:lpstr>
      <vt:lpstr>Küresel Gelir Eşitsizliği: T10/B50 Oranı, 1820-2020</vt:lpstr>
      <vt:lpstr>Küresel gelir eşitsizliği: 1820-2020</vt:lpstr>
      <vt:lpstr>Dünya'da Kişi Başına Düşen Gayri Safi Yurtiçi Hâsıla Miktarları ($) (2022)</vt:lpstr>
      <vt:lpstr>TÜRKİYE'DE %20'LİK NÜFUS DİLİMLERİNE GÖRE BİREYSEL GELİR DAĞILIM  (1963-2021, %)</vt:lpstr>
      <vt:lpstr>TÜRKİYE GİNİ KATSAYISI (1963-2021)</vt:lpstr>
      <vt:lpstr>TÜRKİYE’DE P80/P20 ORANI (1963-2021)</vt:lpstr>
      <vt:lpstr>Bireysel Gelir Dağılımı</vt:lpstr>
      <vt:lpstr>Bireysel Gelir Dağılımı </vt:lpstr>
      <vt:lpstr>Fonksiyonel Gelir Dağılımı (2006-2021) </vt:lpstr>
      <vt:lpstr>Fonksiyonel Gelir Dağılımı (2022-2023) </vt:lpstr>
      <vt:lpstr>Fonksiyonel Gelir Dağılımı</vt:lpstr>
      <vt:lpstr>SEKTÖREL GELIR DAĞILIMI (2006-2021, TL)</vt:lpstr>
      <vt:lpstr>Sektörel Gelir Dağılımı</vt:lpstr>
      <vt:lpstr>BÖLGELERARASI GELİR DAĞILIMI</vt:lpstr>
      <vt:lpstr>PowerPoint Sunusu</vt:lpstr>
      <vt:lpstr>PowerPoint Sunusu</vt:lpstr>
      <vt:lpstr>Yıllık ortalama eşdeğer hanehalkı kullanılabilir fert geliri (TL), İBBS 2. Düzey, 2023</vt:lpstr>
      <vt:lpstr>Bölgelerarası Gelir Dağılımı</vt:lpstr>
      <vt:lpstr>Bölgelerarası Gelir Dağılımı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Guven Murat</dc:creator>
  <cp:lastModifiedBy>Guven Murat</cp:lastModifiedBy>
  <cp:revision>1</cp:revision>
  <dcterms:created xsi:type="dcterms:W3CDTF">2024-03-24T10:16:43Z</dcterms:created>
  <dcterms:modified xsi:type="dcterms:W3CDTF">2024-03-24T10:20:24Z</dcterms:modified>
</cp:coreProperties>
</file>