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513" r:id="rId3"/>
    <p:sldId id="523" r:id="rId4"/>
    <p:sldId id="524" r:id="rId5"/>
    <p:sldId id="537" r:id="rId6"/>
    <p:sldId id="526" r:id="rId7"/>
    <p:sldId id="536" r:id="rId8"/>
    <p:sldId id="525" r:id="rId9"/>
    <p:sldId id="291" r:id="rId10"/>
    <p:sldId id="527" r:id="rId11"/>
    <p:sldId id="296" r:id="rId12"/>
    <p:sldId id="304" r:id="rId13"/>
    <p:sldId id="533" r:id="rId14"/>
    <p:sldId id="532" r:id="rId15"/>
    <p:sldId id="534" r:id="rId16"/>
    <p:sldId id="257" r:id="rId17"/>
    <p:sldId id="258" r:id="rId18"/>
    <p:sldId id="259" r:id="rId19"/>
    <p:sldId id="386" r:id="rId20"/>
    <p:sldId id="261" r:id="rId21"/>
    <p:sldId id="389" r:id="rId22"/>
    <p:sldId id="263" r:id="rId23"/>
    <p:sldId id="264" r:id="rId24"/>
    <p:sldId id="265" r:id="rId25"/>
    <p:sldId id="266" r:id="rId26"/>
    <p:sldId id="557" r:id="rId27"/>
    <p:sldId id="549" r:id="rId28"/>
    <p:sldId id="269" r:id="rId29"/>
    <p:sldId id="270" r:id="rId30"/>
    <p:sldId id="271" r:id="rId31"/>
    <p:sldId id="272" r:id="rId32"/>
    <p:sldId id="273" r:id="rId33"/>
    <p:sldId id="274" r:id="rId34"/>
    <p:sldId id="275" r:id="rId35"/>
    <p:sldId id="276" r:id="rId36"/>
    <p:sldId id="277" r:id="rId37"/>
    <p:sldId id="278" r:id="rId38"/>
    <p:sldId id="279" r:id="rId39"/>
    <p:sldId id="285" r:id="rId40"/>
    <p:sldId id="556"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C8B406-AC6C-4EDC-9FA1-865CAAB9BD49}" v="6" dt="2023-11-21T13:47:13.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ven Murat" userId="0e2a38f20e345efd" providerId="LiveId" clId="{61C8B406-AC6C-4EDC-9FA1-865CAAB9BD49}"/>
    <pc:docChg chg="undo redo custSel delSld modSld">
      <pc:chgData name="Guven Murat" userId="0e2a38f20e345efd" providerId="LiveId" clId="{61C8B406-AC6C-4EDC-9FA1-865CAAB9BD49}" dt="2023-11-21T14:18:46.749" v="40" actId="20577"/>
      <pc:docMkLst>
        <pc:docMk/>
      </pc:docMkLst>
      <pc:sldChg chg="del">
        <pc:chgData name="Guven Murat" userId="0e2a38f20e345efd" providerId="LiveId" clId="{61C8B406-AC6C-4EDC-9FA1-865CAAB9BD49}" dt="2023-11-18T13:57:30.293" v="6"/>
        <pc:sldMkLst>
          <pc:docMk/>
          <pc:sldMk cId="4144285410" sldId="257"/>
        </pc:sldMkLst>
      </pc:sldChg>
      <pc:sldChg chg="del">
        <pc:chgData name="Guven Murat" userId="0e2a38f20e345efd" providerId="LiveId" clId="{61C8B406-AC6C-4EDC-9FA1-865CAAB9BD49}" dt="2023-11-18T13:57:30.293" v="6"/>
        <pc:sldMkLst>
          <pc:docMk/>
          <pc:sldMk cId="3942094645" sldId="258"/>
        </pc:sldMkLst>
      </pc:sldChg>
      <pc:sldChg chg="del">
        <pc:chgData name="Guven Murat" userId="0e2a38f20e345efd" providerId="LiveId" clId="{61C8B406-AC6C-4EDC-9FA1-865CAAB9BD49}" dt="2023-11-18T13:57:30.293" v="6"/>
        <pc:sldMkLst>
          <pc:docMk/>
          <pc:sldMk cId="3053357470" sldId="259"/>
        </pc:sldMkLst>
      </pc:sldChg>
      <pc:sldChg chg="del">
        <pc:chgData name="Guven Murat" userId="0e2a38f20e345efd" providerId="LiveId" clId="{61C8B406-AC6C-4EDC-9FA1-865CAAB9BD49}" dt="2023-11-18T13:57:30.293" v="6"/>
        <pc:sldMkLst>
          <pc:docMk/>
          <pc:sldMk cId="1473211705" sldId="261"/>
        </pc:sldMkLst>
      </pc:sldChg>
      <pc:sldChg chg="del">
        <pc:chgData name="Guven Murat" userId="0e2a38f20e345efd" providerId="LiveId" clId="{61C8B406-AC6C-4EDC-9FA1-865CAAB9BD49}" dt="2023-11-18T13:57:30.293" v="6"/>
        <pc:sldMkLst>
          <pc:docMk/>
          <pc:sldMk cId="297893792" sldId="263"/>
        </pc:sldMkLst>
      </pc:sldChg>
      <pc:sldChg chg="del">
        <pc:chgData name="Guven Murat" userId="0e2a38f20e345efd" providerId="LiveId" clId="{61C8B406-AC6C-4EDC-9FA1-865CAAB9BD49}" dt="2023-11-18T13:57:30.293" v="6"/>
        <pc:sldMkLst>
          <pc:docMk/>
          <pc:sldMk cId="1976727862" sldId="264"/>
        </pc:sldMkLst>
      </pc:sldChg>
      <pc:sldChg chg="del">
        <pc:chgData name="Guven Murat" userId="0e2a38f20e345efd" providerId="LiveId" clId="{61C8B406-AC6C-4EDC-9FA1-865CAAB9BD49}" dt="2023-11-18T13:57:30.293" v="6"/>
        <pc:sldMkLst>
          <pc:docMk/>
          <pc:sldMk cId="2708012348" sldId="265"/>
        </pc:sldMkLst>
      </pc:sldChg>
      <pc:sldChg chg="del">
        <pc:chgData name="Guven Murat" userId="0e2a38f20e345efd" providerId="LiveId" clId="{61C8B406-AC6C-4EDC-9FA1-865CAAB9BD49}" dt="2023-11-18T13:57:30.293" v="6"/>
        <pc:sldMkLst>
          <pc:docMk/>
          <pc:sldMk cId="787269326" sldId="266"/>
        </pc:sldMkLst>
      </pc:sldChg>
      <pc:sldChg chg="del">
        <pc:chgData name="Guven Murat" userId="0e2a38f20e345efd" providerId="LiveId" clId="{61C8B406-AC6C-4EDC-9FA1-865CAAB9BD49}" dt="2023-11-21T13:45:40.089" v="7" actId="2696"/>
        <pc:sldMkLst>
          <pc:docMk/>
          <pc:sldMk cId="4168943265" sldId="268"/>
        </pc:sldMkLst>
      </pc:sldChg>
      <pc:sldChg chg="del">
        <pc:chgData name="Guven Murat" userId="0e2a38f20e345efd" providerId="LiveId" clId="{61C8B406-AC6C-4EDC-9FA1-865CAAB9BD49}" dt="2023-11-18T13:57:30.293" v="6"/>
        <pc:sldMkLst>
          <pc:docMk/>
          <pc:sldMk cId="3444053587" sldId="269"/>
        </pc:sldMkLst>
      </pc:sldChg>
      <pc:sldChg chg="del">
        <pc:chgData name="Guven Murat" userId="0e2a38f20e345efd" providerId="LiveId" clId="{61C8B406-AC6C-4EDC-9FA1-865CAAB9BD49}" dt="2023-11-18T13:57:30.293" v="6"/>
        <pc:sldMkLst>
          <pc:docMk/>
          <pc:sldMk cId="2179886987" sldId="270"/>
        </pc:sldMkLst>
      </pc:sldChg>
      <pc:sldChg chg="modSp del mod">
        <pc:chgData name="Guven Murat" userId="0e2a38f20e345efd" providerId="LiveId" clId="{61C8B406-AC6C-4EDC-9FA1-865CAAB9BD49}" dt="2023-11-18T13:57:30.293" v="6"/>
        <pc:sldMkLst>
          <pc:docMk/>
          <pc:sldMk cId="3562042991" sldId="271"/>
        </pc:sldMkLst>
        <pc:spChg chg="mod">
          <ac:chgData name="Guven Murat" userId="0e2a38f20e345efd" providerId="LiveId" clId="{61C8B406-AC6C-4EDC-9FA1-865CAAB9BD49}" dt="2023-11-18T13:57:30.293" v="6"/>
          <ac:spMkLst>
            <pc:docMk/>
            <pc:sldMk cId="3562042991" sldId="271"/>
            <ac:spMk id="32771" creationId="{00000000-0000-0000-0000-000000000000}"/>
          </ac:spMkLst>
        </pc:spChg>
      </pc:sldChg>
      <pc:sldChg chg="modSp del mod">
        <pc:chgData name="Guven Murat" userId="0e2a38f20e345efd" providerId="LiveId" clId="{61C8B406-AC6C-4EDC-9FA1-865CAAB9BD49}" dt="2023-11-18T13:57:30.293" v="6"/>
        <pc:sldMkLst>
          <pc:docMk/>
          <pc:sldMk cId="445651740" sldId="272"/>
        </pc:sldMkLst>
        <pc:spChg chg="mod">
          <ac:chgData name="Guven Murat" userId="0e2a38f20e345efd" providerId="LiveId" clId="{61C8B406-AC6C-4EDC-9FA1-865CAAB9BD49}" dt="2023-11-18T13:57:30.293" v="6"/>
          <ac:spMkLst>
            <pc:docMk/>
            <pc:sldMk cId="445651740" sldId="272"/>
            <ac:spMk id="33795" creationId="{00000000-0000-0000-0000-000000000000}"/>
          </ac:spMkLst>
        </pc:spChg>
      </pc:sldChg>
      <pc:sldChg chg="del">
        <pc:chgData name="Guven Murat" userId="0e2a38f20e345efd" providerId="LiveId" clId="{61C8B406-AC6C-4EDC-9FA1-865CAAB9BD49}" dt="2023-11-18T13:57:30.293" v="6"/>
        <pc:sldMkLst>
          <pc:docMk/>
          <pc:sldMk cId="4009685931" sldId="273"/>
        </pc:sldMkLst>
      </pc:sldChg>
      <pc:sldChg chg="del">
        <pc:chgData name="Guven Murat" userId="0e2a38f20e345efd" providerId="LiveId" clId="{61C8B406-AC6C-4EDC-9FA1-865CAAB9BD49}" dt="2023-11-18T13:57:30.293" v="6"/>
        <pc:sldMkLst>
          <pc:docMk/>
          <pc:sldMk cId="469821233" sldId="274"/>
        </pc:sldMkLst>
      </pc:sldChg>
      <pc:sldChg chg="del">
        <pc:chgData name="Guven Murat" userId="0e2a38f20e345efd" providerId="LiveId" clId="{61C8B406-AC6C-4EDC-9FA1-865CAAB9BD49}" dt="2023-11-18T13:57:30.293" v="6"/>
        <pc:sldMkLst>
          <pc:docMk/>
          <pc:sldMk cId="798014302" sldId="275"/>
        </pc:sldMkLst>
      </pc:sldChg>
      <pc:sldChg chg="del">
        <pc:chgData name="Guven Murat" userId="0e2a38f20e345efd" providerId="LiveId" clId="{61C8B406-AC6C-4EDC-9FA1-865CAAB9BD49}" dt="2023-11-18T13:57:30.293" v="6"/>
        <pc:sldMkLst>
          <pc:docMk/>
          <pc:sldMk cId="1676007817" sldId="276"/>
        </pc:sldMkLst>
      </pc:sldChg>
      <pc:sldChg chg="del">
        <pc:chgData name="Guven Murat" userId="0e2a38f20e345efd" providerId="LiveId" clId="{61C8B406-AC6C-4EDC-9FA1-865CAAB9BD49}" dt="2023-11-18T13:57:30.293" v="6"/>
        <pc:sldMkLst>
          <pc:docMk/>
          <pc:sldMk cId="4275442675" sldId="277"/>
        </pc:sldMkLst>
      </pc:sldChg>
      <pc:sldChg chg="del">
        <pc:chgData name="Guven Murat" userId="0e2a38f20e345efd" providerId="LiveId" clId="{61C8B406-AC6C-4EDC-9FA1-865CAAB9BD49}" dt="2023-11-18T13:57:30.293" v="6"/>
        <pc:sldMkLst>
          <pc:docMk/>
          <pc:sldMk cId="3171340765" sldId="278"/>
        </pc:sldMkLst>
      </pc:sldChg>
      <pc:sldChg chg="del">
        <pc:chgData name="Guven Murat" userId="0e2a38f20e345efd" providerId="LiveId" clId="{61C8B406-AC6C-4EDC-9FA1-865CAAB9BD49}" dt="2023-11-18T13:57:30.293" v="6"/>
        <pc:sldMkLst>
          <pc:docMk/>
          <pc:sldMk cId="1359491462" sldId="279"/>
        </pc:sldMkLst>
      </pc:sldChg>
      <pc:sldChg chg="del">
        <pc:chgData name="Guven Murat" userId="0e2a38f20e345efd" providerId="LiveId" clId="{61C8B406-AC6C-4EDC-9FA1-865CAAB9BD49}" dt="2023-11-18T13:57:30.293" v="6"/>
        <pc:sldMkLst>
          <pc:docMk/>
          <pc:sldMk cId="340943915" sldId="285"/>
        </pc:sldMkLst>
      </pc:sldChg>
      <pc:sldChg chg="modSp del mod">
        <pc:chgData name="Guven Murat" userId="0e2a38f20e345efd" providerId="LiveId" clId="{61C8B406-AC6C-4EDC-9FA1-865CAAB9BD49}" dt="2023-11-18T13:57:30.293" v="6"/>
        <pc:sldMkLst>
          <pc:docMk/>
          <pc:sldMk cId="2587509602" sldId="386"/>
        </pc:sldMkLst>
        <pc:spChg chg="mod">
          <ac:chgData name="Guven Murat" userId="0e2a38f20e345efd" providerId="LiveId" clId="{61C8B406-AC6C-4EDC-9FA1-865CAAB9BD49}" dt="2023-11-18T13:57:30.293" v="6"/>
          <ac:spMkLst>
            <pc:docMk/>
            <pc:sldMk cId="2587509602" sldId="386"/>
            <ac:spMk id="3" creationId="{00000000-0000-0000-0000-000000000000}"/>
          </ac:spMkLst>
        </pc:spChg>
      </pc:sldChg>
      <pc:sldChg chg="modSp del mod">
        <pc:chgData name="Guven Murat" userId="0e2a38f20e345efd" providerId="LiveId" clId="{61C8B406-AC6C-4EDC-9FA1-865CAAB9BD49}" dt="2023-11-18T13:57:30.293" v="6"/>
        <pc:sldMkLst>
          <pc:docMk/>
          <pc:sldMk cId="1949623240" sldId="389"/>
        </pc:sldMkLst>
        <pc:spChg chg="mod">
          <ac:chgData name="Guven Murat" userId="0e2a38f20e345efd" providerId="LiveId" clId="{61C8B406-AC6C-4EDC-9FA1-865CAAB9BD49}" dt="2023-11-18T13:57:30.293" v="6"/>
          <ac:spMkLst>
            <pc:docMk/>
            <pc:sldMk cId="1949623240" sldId="389"/>
            <ac:spMk id="3" creationId="{00000000-0000-0000-0000-000000000000}"/>
          </ac:spMkLst>
        </pc:spChg>
      </pc:sldChg>
      <pc:sldChg chg="modSp mod">
        <pc:chgData name="Guven Murat" userId="0e2a38f20e345efd" providerId="LiveId" clId="{61C8B406-AC6C-4EDC-9FA1-865CAAB9BD49}" dt="2023-11-21T13:53:01.529" v="35" actId="20577"/>
        <pc:sldMkLst>
          <pc:docMk/>
          <pc:sldMk cId="3033359897" sldId="534"/>
        </pc:sldMkLst>
        <pc:spChg chg="mod">
          <ac:chgData name="Guven Murat" userId="0e2a38f20e345efd" providerId="LiveId" clId="{61C8B406-AC6C-4EDC-9FA1-865CAAB9BD49}" dt="2023-11-21T13:52:42.481" v="33" actId="20577"/>
          <ac:spMkLst>
            <pc:docMk/>
            <pc:sldMk cId="3033359897" sldId="534"/>
            <ac:spMk id="4" creationId="{72BC2580-9DF4-4E87-9BFD-DE7DE74A9A81}"/>
          </ac:spMkLst>
        </pc:spChg>
        <pc:graphicFrameChg chg="modGraphic">
          <ac:chgData name="Guven Murat" userId="0e2a38f20e345efd" providerId="LiveId" clId="{61C8B406-AC6C-4EDC-9FA1-865CAAB9BD49}" dt="2023-11-21T13:53:01.529" v="35" actId="20577"/>
          <ac:graphicFrameMkLst>
            <pc:docMk/>
            <pc:sldMk cId="3033359897" sldId="534"/>
            <ac:graphicFrameMk id="5" creationId="{B9E4B17F-895D-4998-B787-1E596FE71B71}"/>
          </ac:graphicFrameMkLst>
        </pc:graphicFrameChg>
      </pc:sldChg>
      <pc:sldChg chg="modSp del mod">
        <pc:chgData name="Guven Murat" userId="0e2a38f20e345efd" providerId="LiveId" clId="{61C8B406-AC6C-4EDC-9FA1-865CAAB9BD49}" dt="2023-11-21T13:47:19.151" v="12" actId="2696"/>
        <pc:sldMkLst>
          <pc:docMk/>
          <pc:sldMk cId="1589342400" sldId="542"/>
        </pc:sldMkLst>
        <pc:spChg chg="mod">
          <ac:chgData name="Guven Murat" userId="0e2a38f20e345efd" providerId="LiveId" clId="{61C8B406-AC6C-4EDC-9FA1-865CAAB9BD49}" dt="2023-11-18T13:57:30.293" v="6"/>
          <ac:spMkLst>
            <pc:docMk/>
            <pc:sldMk cId="1589342400" sldId="542"/>
            <ac:spMk id="27651" creationId="{00000000-0000-0000-0000-000000000000}"/>
          </ac:spMkLst>
        </pc:spChg>
      </pc:sldChg>
      <pc:sldChg chg="modSp del mod">
        <pc:chgData name="Guven Murat" userId="0e2a38f20e345efd" providerId="LiveId" clId="{61C8B406-AC6C-4EDC-9FA1-865CAAB9BD49}" dt="2023-11-21T14:18:22.816" v="36" actId="14100"/>
        <pc:sldMkLst>
          <pc:docMk/>
          <pc:sldMk cId="1168639211" sldId="549"/>
        </pc:sldMkLst>
        <pc:spChg chg="mod">
          <ac:chgData name="Guven Murat" userId="0e2a38f20e345efd" providerId="LiveId" clId="{61C8B406-AC6C-4EDC-9FA1-865CAAB9BD49}" dt="2023-11-21T13:47:13.970" v="11" actId="27636"/>
          <ac:spMkLst>
            <pc:docMk/>
            <pc:sldMk cId="1168639211" sldId="549"/>
            <ac:spMk id="6" creationId="{18B75471-1233-C8ED-AD7F-F06081818BA0}"/>
          </ac:spMkLst>
        </pc:spChg>
        <pc:graphicFrameChg chg="mod modGraphic">
          <ac:chgData name="Guven Murat" userId="0e2a38f20e345efd" providerId="LiveId" clId="{61C8B406-AC6C-4EDC-9FA1-865CAAB9BD49}" dt="2023-11-21T14:18:22.816" v="36" actId="14100"/>
          <ac:graphicFrameMkLst>
            <pc:docMk/>
            <pc:sldMk cId="1168639211" sldId="549"/>
            <ac:graphicFrameMk id="8" creationId="{64320C2A-586F-86E2-7916-67B42BF9F32E}"/>
          </ac:graphicFrameMkLst>
        </pc:graphicFrameChg>
      </pc:sldChg>
      <pc:sldChg chg="modSp del mod">
        <pc:chgData name="Guven Murat" userId="0e2a38f20e345efd" providerId="LiveId" clId="{61C8B406-AC6C-4EDC-9FA1-865CAAB9BD49}" dt="2023-11-21T14:18:46.749" v="40" actId="20577"/>
        <pc:sldMkLst>
          <pc:docMk/>
          <pc:sldMk cId="1470875323" sldId="556"/>
        </pc:sldMkLst>
        <pc:graphicFrameChg chg="modGraphic">
          <ac:chgData name="Guven Murat" userId="0e2a38f20e345efd" providerId="LiveId" clId="{61C8B406-AC6C-4EDC-9FA1-865CAAB9BD49}" dt="2023-11-21T14:18:46.749" v="40" actId="20577"/>
          <ac:graphicFrameMkLst>
            <pc:docMk/>
            <pc:sldMk cId="1470875323" sldId="556"/>
            <ac:graphicFrameMk id="4" creationId="{00000000-0000-0000-0000-000000000000}"/>
          </ac:graphicFrameMkLst>
        </pc:graphicFrameChg>
      </pc:sldChg>
      <pc:sldChg chg="del">
        <pc:chgData name="Guven Murat" userId="0e2a38f20e345efd" providerId="LiveId" clId="{61C8B406-AC6C-4EDC-9FA1-865CAAB9BD49}" dt="2023-11-21T13:47:05.830" v="10"/>
        <pc:sldMkLst>
          <pc:docMk/>
          <pc:sldMk cId="2954681448" sldId="55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9DA307-8E29-4045-86CB-723818B6561A}"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tr-TR"/>
        </a:p>
      </dgm:t>
    </dgm:pt>
    <dgm:pt modelId="{D64CD414-ED42-48C7-9BC3-FE83AC65E879}">
      <dgm:prSet phldrT="[Metin]"/>
      <dgm:spPr/>
      <dgm:t>
        <a:bodyPr/>
        <a:lstStyle/>
        <a:p>
          <a:r>
            <a:rPr lang="tr-TR" dirty="0">
              <a:solidFill>
                <a:schemeClr val="bg1"/>
              </a:solidFill>
            </a:rPr>
            <a:t>Bireysel Performansa Dayalı Ücret Sistemleri</a:t>
          </a:r>
        </a:p>
      </dgm:t>
    </dgm:pt>
    <dgm:pt modelId="{05E3D321-838B-4B9B-B9AB-5458A13D124B}" type="parTrans" cxnId="{BC68F6B0-A62F-45A9-BADD-A2EFB40C251B}">
      <dgm:prSet/>
      <dgm:spPr/>
      <dgm:t>
        <a:bodyPr/>
        <a:lstStyle/>
        <a:p>
          <a:endParaRPr lang="tr-TR">
            <a:solidFill>
              <a:schemeClr val="tx1"/>
            </a:solidFill>
          </a:endParaRPr>
        </a:p>
      </dgm:t>
    </dgm:pt>
    <dgm:pt modelId="{81B74CFE-066B-4D6B-A6F0-7D23AF8215D2}" type="sibTrans" cxnId="{BC68F6B0-A62F-45A9-BADD-A2EFB40C251B}">
      <dgm:prSet/>
      <dgm:spPr/>
      <dgm:t>
        <a:bodyPr/>
        <a:lstStyle/>
        <a:p>
          <a:endParaRPr lang="tr-TR">
            <a:solidFill>
              <a:schemeClr val="tx1"/>
            </a:solidFill>
          </a:endParaRPr>
        </a:p>
      </dgm:t>
    </dgm:pt>
    <dgm:pt modelId="{6CC4EEA4-5463-462B-A792-A6A036516509}">
      <dgm:prSet phldrT="[Metin]"/>
      <dgm:spPr/>
      <dgm:t>
        <a:bodyPr/>
        <a:lstStyle/>
        <a:p>
          <a:r>
            <a:rPr lang="tr-TR" dirty="0">
              <a:solidFill>
                <a:schemeClr val="bg1"/>
              </a:solidFill>
            </a:rPr>
            <a:t>Zaman Akordlu Ücret Sistemleri</a:t>
          </a:r>
        </a:p>
      </dgm:t>
    </dgm:pt>
    <dgm:pt modelId="{52CA9F43-2A23-4F36-8332-1E374E4612DC}" type="parTrans" cxnId="{68521741-57CC-455D-9959-4E3952C6C024}">
      <dgm:prSet/>
      <dgm:spPr/>
      <dgm:t>
        <a:bodyPr/>
        <a:lstStyle/>
        <a:p>
          <a:endParaRPr lang="tr-TR">
            <a:solidFill>
              <a:schemeClr val="tx1"/>
            </a:solidFill>
          </a:endParaRPr>
        </a:p>
      </dgm:t>
    </dgm:pt>
    <dgm:pt modelId="{1CD3E805-E9B1-4E67-9E92-23B5FAD2D9EA}" type="sibTrans" cxnId="{68521741-57CC-455D-9959-4E3952C6C024}">
      <dgm:prSet/>
      <dgm:spPr/>
      <dgm:t>
        <a:bodyPr/>
        <a:lstStyle/>
        <a:p>
          <a:endParaRPr lang="tr-TR">
            <a:solidFill>
              <a:schemeClr val="tx1"/>
            </a:solidFill>
          </a:endParaRPr>
        </a:p>
      </dgm:t>
    </dgm:pt>
    <dgm:pt modelId="{C68BE36D-9D28-4643-B90A-D47EC93E6A7F}">
      <dgm:prSet phldrT="[Metin]"/>
      <dgm:spPr/>
      <dgm:t>
        <a:bodyPr/>
        <a:lstStyle/>
        <a:p>
          <a:r>
            <a:rPr lang="tr-TR" dirty="0">
              <a:solidFill>
                <a:schemeClr val="bg1"/>
              </a:solidFill>
            </a:rPr>
            <a:t>Parça Akordlu Ücret Sistemleri</a:t>
          </a:r>
        </a:p>
      </dgm:t>
    </dgm:pt>
    <dgm:pt modelId="{76695DA0-937A-4B90-99F8-934104C60A9D}" type="parTrans" cxnId="{FD90AE4E-B5D6-4331-B29E-AFDCDC8F37F6}">
      <dgm:prSet/>
      <dgm:spPr/>
      <dgm:t>
        <a:bodyPr/>
        <a:lstStyle/>
        <a:p>
          <a:endParaRPr lang="tr-TR">
            <a:solidFill>
              <a:schemeClr val="tx1"/>
            </a:solidFill>
          </a:endParaRPr>
        </a:p>
      </dgm:t>
    </dgm:pt>
    <dgm:pt modelId="{2752C474-C9C1-4B3B-AF4D-B19DB05569EC}" type="sibTrans" cxnId="{FD90AE4E-B5D6-4331-B29E-AFDCDC8F37F6}">
      <dgm:prSet/>
      <dgm:spPr/>
      <dgm:t>
        <a:bodyPr/>
        <a:lstStyle/>
        <a:p>
          <a:endParaRPr lang="tr-TR">
            <a:solidFill>
              <a:schemeClr val="tx1"/>
            </a:solidFill>
          </a:endParaRPr>
        </a:p>
      </dgm:t>
    </dgm:pt>
    <dgm:pt modelId="{A8763303-719F-410B-8A5B-0D64381EED3B}">
      <dgm:prSet phldrT="[Metin]"/>
      <dgm:spPr/>
      <dgm:t>
        <a:bodyPr/>
        <a:lstStyle/>
        <a:p>
          <a:r>
            <a:rPr lang="tr-TR" dirty="0">
              <a:solidFill>
                <a:schemeClr val="bg1"/>
              </a:solidFill>
            </a:rPr>
            <a:t>Halsey Sistemi</a:t>
          </a:r>
        </a:p>
      </dgm:t>
    </dgm:pt>
    <dgm:pt modelId="{C9269397-0863-4DEA-9786-5846A204274A}" type="parTrans" cxnId="{EEA54AE6-F02F-44FC-A186-3082BDBC14CF}">
      <dgm:prSet/>
      <dgm:spPr/>
      <dgm:t>
        <a:bodyPr/>
        <a:lstStyle/>
        <a:p>
          <a:endParaRPr lang="tr-TR">
            <a:solidFill>
              <a:schemeClr val="tx1"/>
            </a:solidFill>
          </a:endParaRPr>
        </a:p>
      </dgm:t>
    </dgm:pt>
    <dgm:pt modelId="{A641AC4F-385B-4B34-9F02-92DFFA2B6DC3}" type="sibTrans" cxnId="{EEA54AE6-F02F-44FC-A186-3082BDBC14CF}">
      <dgm:prSet/>
      <dgm:spPr/>
      <dgm:t>
        <a:bodyPr/>
        <a:lstStyle/>
        <a:p>
          <a:endParaRPr lang="tr-TR">
            <a:solidFill>
              <a:schemeClr val="tx1"/>
            </a:solidFill>
          </a:endParaRPr>
        </a:p>
      </dgm:t>
    </dgm:pt>
    <dgm:pt modelId="{01219B21-A3D2-4E82-B773-F2DDAB2D7776}">
      <dgm:prSet phldrT="[Metin]"/>
      <dgm:spPr/>
      <dgm:t>
        <a:bodyPr/>
        <a:lstStyle/>
        <a:p>
          <a:r>
            <a:rPr lang="tr-TR" dirty="0">
              <a:solidFill>
                <a:schemeClr val="bg1"/>
              </a:solidFill>
            </a:rPr>
            <a:t>Rowan Ücret Sistemi</a:t>
          </a:r>
        </a:p>
      </dgm:t>
    </dgm:pt>
    <dgm:pt modelId="{F1CE9B74-78E3-4C5A-95A4-C76FD6C7B097}" type="parTrans" cxnId="{83AEDBBF-C01E-4AF5-82C6-CF18376AFC49}">
      <dgm:prSet/>
      <dgm:spPr/>
      <dgm:t>
        <a:bodyPr/>
        <a:lstStyle/>
        <a:p>
          <a:endParaRPr lang="tr-TR">
            <a:solidFill>
              <a:schemeClr val="tx1"/>
            </a:solidFill>
          </a:endParaRPr>
        </a:p>
      </dgm:t>
    </dgm:pt>
    <dgm:pt modelId="{218F6458-7821-4784-AB44-FD115D8DB650}" type="sibTrans" cxnId="{83AEDBBF-C01E-4AF5-82C6-CF18376AFC49}">
      <dgm:prSet/>
      <dgm:spPr/>
      <dgm:t>
        <a:bodyPr/>
        <a:lstStyle/>
        <a:p>
          <a:endParaRPr lang="tr-TR">
            <a:solidFill>
              <a:schemeClr val="tx1"/>
            </a:solidFill>
          </a:endParaRPr>
        </a:p>
      </dgm:t>
    </dgm:pt>
    <dgm:pt modelId="{1CDDB8C8-8302-4541-B4D8-2801FB61B495}">
      <dgm:prSet phldrT="[Metin]"/>
      <dgm:spPr/>
      <dgm:t>
        <a:bodyPr/>
        <a:lstStyle/>
        <a:p>
          <a:r>
            <a:rPr lang="tr-TR" dirty="0">
              <a:solidFill>
                <a:schemeClr val="bg1"/>
              </a:solidFill>
            </a:rPr>
            <a:t>Bedaux Ücret Sistemi</a:t>
          </a:r>
        </a:p>
      </dgm:t>
    </dgm:pt>
    <dgm:pt modelId="{C735A033-D96F-4DA8-B581-C858D2C0999C}" type="parTrans" cxnId="{604ECAC9-51DB-4162-8892-0FE734287CB2}">
      <dgm:prSet/>
      <dgm:spPr/>
      <dgm:t>
        <a:bodyPr/>
        <a:lstStyle/>
        <a:p>
          <a:endParaRPr lang="tr-TR">
            <a:solidFill>
              <a:schemeClr val="tx1"/>
            </a:solidFill>
          </a:endParaRPr>
        </a:p>
      </dgm:t>
    </dgm:pt>
    <dgm:pt modelId="{4630D635-9896-407D-8AC5-A68C6D9E45D6}" type="sibTrans" cxnId="{604ECAC9-51DB-4162-8892-0FE734287CB2}">
      <dgm:prSet/>
      <dgm:spPr/>
      <dgm:t>
        <a:bodyPr/>
        <a:lstStyle/>
        <a:p>
          <a:endParaRPr lang="tr-TR">
            <a:solidFill>
              <a:schemeClr val="tx1"/>
            </a:solidFill>
          </a:endParaRPr>
        </a:p>
      </dgm:t>
    </dgm:pt>
    <dgm:pt modelId="{4C57F1AC-4AEC-4557-B0C9-C1858FBBDDA6}">
      <dgm:prSet phldrT="[Metin]"/>
      <dgm:spPr/>
      <dgm:t>
        <a:bodyPr/>
        <a:lstStyle/>
        <a:p>
          <a:r>
            <a:rPr lang="tr-TR" dirty="0">
              <a:solidFill>
                <a:schemeClr val="bg1"/>
              </a:solidFill>
            </a:rPr>
            <a:t>Emerson Ücret Sistemi</a:t>
          </a:r>
        </a:p>
      </dgm:t>
    </dgm:pt>
    <dgm:pt modelId="{C7C336E8-3050-4B1D-8F5C-017E7D754F9C}" type="parTrans" cxnId="{0881AD7E-2612-4304-A1BC-E0D61CBF056D}">
      <dgm:prSet/>
      <dgm:spPr/>
      <dgm:t>
        <a:bodyPr/>
        <a:lstStyle/>
        <a:p>
          <a:endParaRPr lang="tr-TR">
            <a:solidFill>
              <a:schemeClr val="tx1"/>
            </a:solidFill>
          </a:endParaRPr>
        </a:p>
      </dgm:t>
    </dgm:pt>
    <dgm:pt modelId="{9939595F-58CE-4AB4-B0F8-AF7CBD2FF4B4}" type="sibTrans" cxnId="{0881AD7E-2612-4304-A1BC-E0D61CBF056D}">
      <dgm:prSet/>
      <dgm:spPr/>
      <dgm:t>
        <a:bodyPr/>
        <a:lstStyle/>
        <a:p>
          <a:endParaRPr lang="tr-TR">
            <a:solidFill>
              <a:schemeClr val="tx1"/>
            </a:solidFill>
          </a:endParaRPr>
        </a:p>
      </dgm:t>
    </dgm:pt>
    <dgm:pt modelId="{AFE2CA81-D31A-45F1-B0F1-276223E75DBE}">
      <dgm:prSet phldrT="[Metin]"/>
      <dgm:spPr/>
      <dgm:t>
        <a:bodyPr/>
        <a:lstStyle/>
        <a:p>
          <a:r>
            <a:rPr lang="tr-TR" dirty="0">
              <a:solidFill>
                <a:schemeClr val="bg1"/>
              </a:solidFill>
            </a:rPr>
            <a:t>Barth Ücret Sistemi</a:t>
          </a:r>
        </a:p>
      </dgm:t>
    </dgm:pt>
    <dgm:pt modelId="{1F89625C-2EFE-4B92-A487-9B32D7D64428}" type="parTrans" cxnId="{8640D448-B1D9-45F6-8BC8-56E5811A8E49}">
      <dgm:prSet/>
      <dgm:spPr/>
      <dgm:t>
        <a:bodyPr/>
        <a:lstStyle/>
        <a:p>
          <a:endParaRPr lang="tr-TR">
            <a:solidFill>
              <a:schemeClr val="tx1"/>
            </a:solidFill>
          </a:endParaRPr>
        </a:p>
      </dgm:t>
    </dgm:pt>
    <dgm:pt modelId="{35C47FFA-C347-45C1-8C8E-309DB6FCB4E1}" type="sibTrans" cxnId="{8640D448-B1D9-45F6-8BC8-56E5811A8E49}">
      <dgm:prSet/>
      <dgm:spPr/>
      <dgm:t>
        <a:bodyPr/>
        <a:lstStyle/>
        <a:p>
          <a:endParaRPr lang="tr-TR">
            <a:solidFill>
              <a:schemeClr val="tx1"/>
            </a:solidFill>
          </a:endParaRPr>
        </a:p>
      </dgm:t>
    </dgm:pt>
    <dgm:pt modelId="{3CC6E8F3-328B-447A-9895-BCD8127DD6DB}">
      <dgm:prSet phldrT="[Metin]"/>
      <dgm:spPr/>
      <dgm:t>
        <a:bodyPr/>
        <a:lstStyle/>
        <a:p>
          <a:r>
            <a:rPr lang="tr-TR" dirty="0">
              <a:solidFill>
                <a:schemeClr val="bg1"/>
              </a:solidFill>
            </a:rPr>
            <a:t>Taylor Ücret Sistemi</a:t>
          </a:r>
        </a:p>
      </dgm:t>
    </dgm:pt>
    <dgm:pt modelId="{DEA678DA-4AF1-4CB3-8AF3-9A21E8F416AE}" type="parTrans" cxnId="{8AF009F9-A921-4AD9-8B78-313DFF87ADDA}">
      <dgm:prSet/>
      <dgm:spPr/>
      <dgm:t>
        <a:bodyPr/>
        <a:lstStyle/>
        <a:p>
          <a:endParaRPr lang="tr-TR">
            <a:solidFill>
              <a:schemeClr val="tx1"/>
            </a:solidFill>
          </a:endParaRPr>
        </a:p>
      </dgm:t>
    </dgm:pt>
    <dgm:pt modelId="{7D070831-EF98-43DB-83E7-1183CEB966E8}" type="sibTrans" cxnId="{8AF009F9-A921-4AD9-8B78-313DFF87ADDA}">
      <dgm:prSet/>
      <dgm:spPr/>
      <dgm:t>
        <a:bodyPr/>
        <a:lstStyle/>
        <a:p>
          <a:endParaRPr lang="tr-TR">
            <a:solidFill>
              <a:schemeClr val="tx1"/>
            </a:solidFill>
          </a:endParaRPr>
        </a:p>
      </dgm:t>
    </dgm:pt>
    <dgm:pt modelId="{7481BC51-2517-464B-9C45-234D0999C5DA}">
      <dgm:prSet phldrT="[Metin]"/>
      <dgm:spPr/>
      <dgm:t>
        <a:bodyPr/>
        <a:lstStyle/>
        <a:p>
          <a:r>
            <a:rPr lang="tr-TR" dirty="0">
              <a:solidFill>
                <a:schemeClr val="bg1"/>
              </a:solidFill>
            </a:rPr>
            <a:t>Gantt Ücret Sistemi</a:t>
          </a:r>
        </a:p>
      </dgm:t>
    </dgm:pt>
    <dgm:pt modelId="{AB6DF9EF-061F-4915-9F93-B911DA09DC44}" type="parTrans" cxnId="{8E1478A0-7683-45A6-A7EE-630BCF9E7CFF}">
      <dgm:prSet/>
      <dgm:spPr/>
      <dgm:t>
        <a:bodyPr/>
        <a:lstStyle/>
        <a:p>
          <a:endParaRPr lang="tr-TR">
            <a:solidFill>
              <a:schemeClr val="tx1"/>
            </a:solidFill>
          </a:endParaRPr>
        </a:p>
      </dgm:t>
    </dgm:pt>
    <dgm:pt modelId="{44F54176-A3C1-46B1-90ED-18B6ACAE163A}" type="sibTrans" cxnId="{8E1478A0-7683-45A6-A7EE-630BCF9E7CFF}">
      <dgm:prSet/>
      <dgm:spPr/>
      <dgm:t>
        <a:bodyPr/>
        <a:lstStyle/>
        <a:p>
          <a:endParaRPr lang="tr-TR">
            <a:solidFill>
              <a:schemeClr val="tx1"/>
            </a:solidFill>
          </a:endParaRPr>
        </a:p>
      </dgm:t>
    </dgm:pt>
    <dgm:pt modelId="{C6304D94-35AC-492B-B9F3-FF91EF504967}">
      <dgm:prSet phldrT="[Metin]"/>
      <dgm:spPr/>
      <dgm:t>
        <a:bodyPr/>
        <a:lstStyle/>
        <a:p>
          <a:r>
            <a:rPr lang="tr-TR" dirty="0">
              <a:solidFill>
                <a:schemeClr val="bg1"/>
              </a:solidFill>
            </a:rPr>
            <a:t>Merrick Ücret Sistemi</a:t>
          </a:r>
        </a:p>
      </dgm:t>
    </dgm:pt>
    <dgm:pt modelId="{EB0BD745-DD8C-4E3E-B081-42839247215E}" type="parTrans" cxnId="{91E7D7AE-6F66-4DD4-AE9A-1E0EADC55BC5}">
      <dgm:prSet/>
      <dgm:spPr/>
      <dgm:t>
        <a:bodyPr/>
        <a:lstStyle/>
        <a:p>
          <a:endParaRPr lang="tr-TR">
            <a:solidFill>
              <a:schemeClr val="tx1"/>
            </a:solidFill>
          </a:endParaRPr>
        </a:p>
      </dgm:t>
    </dgm:pt>
    <dgm:pt modelId="{8FF61015-688B-497E-9D34-A74ACCEB97EE}" type="sibTrans" cxnId="{91E7D7AE-6F66-4DD4-AE9A-1E0EADC55BC5}">
      <dgm:prSet/>
      <dgm:spPr/>
      <dgm:t>
        <a:bodyPr/>
        <a:lstStyle/>
        <a:p>
          <a:endParaRPr lang="tr-TR">
            <a:solidFill>
              <a:schemeClr val="tx1"/>
            </a:solidFill>
          </a:endParaRPr>
        </a:p>
      </dgm:t>
    </dgm:pt>
    <dgm:pt modelId="{98A5969E-B50A-4966-A628-C863391F5E05}" type="pres">
      <dgm:prSet presAssocID="{DE9DA307-8E29-4045-86CB-723818B6561A}" presName="Name0" presStyleCnt="0">
        <dgm:presLayoutVars>
          <dgm:chPref val="1"/>
          <dgm:dir/>
          <dgm:animOne val="branch"/>
          <dgm:animLvl val="lvl"/>
          <dgm:resizeHandles/>
        </dgm:presLayoutVars>
      </dgm:prSet>
      <dgm:spPr/>
    </dgm:pt>
    <dgm:pt modelId="{7F224555-D0E8-43FB-8D21-BC3B1A509055}" type="pres">
      <dgm:prSet presAssocID="{D64CD414-ED42-48C7-9BC3-FE83AC65E879}" presName="vertOne" presStyleCnt="0"/>
      <dgm:spPr/>
    </dgm:pt>
    <dgm:pt modelId="{F81AF084-BE99-4994-AB02-B4F3F3317EEA}" type="pres">
      <dgm:prSet presAssocID="{D64CD414-ED42-48C7-9BC3-FE83AC65E879}" presName="txOne" presStyleLbl="node0" presStyleIdx="0" presStyleCnt="1">
        <dgm:presLayoutVars>
          <dgm:chPref val="3"/>
        </dgm:presLayoutVars>
      </dgm:prSet>
      <dgm:spPr/>
    </dgm:pt>
    <dgm:pt modelId="{4BE34AF4-59F3-430E-8535-FE218C1C93CD}" type="pres">
      <dgm:prSet presAssocID="{D64CD414-ED42-48C7-9BC3-FE83AC65E879}" presName="parTransOne" presStyleCnt="0"/>
      <dgm:spPr/>
    </dgm:pt>
    <dgm:pt modelId="{DECFB797-769C-4BDB-9B82-A0D70783E344}" type="pres">
      <dgm:prSet presAssocID="{D64CD414-ED42-48C7-9BC3-FE83AC65E879}" presName="horzOne" presStyleCnt="0"/>
      <dgm:spPr/>
    </dgm:pt>
    <dgm:pt modelId="{AF5610DD-DBF6-4961-99BC-F856664A592A}" type="pres">
      <dgm:prSet presAssocID="{6CC4EEA4-5463-462B-A792-A6A036516509}" presName="vertTwo" presStyleCnt="0"/>
      <dgm:spPr/>
    </dgm:pt>
    <dgm:pt modelId="{B91E4B37-94FB-4B35-885E-1F6B3F096722}" type="pres">
      <dgm:prSet presAssocID="{6CC4EEA4-5463-462B-A792-A6A036516509}" presName="txTwo" presStyleLbl="node2" presStyleIdx="0" presStyleCnt="2">
        <dgm:presLayoutVars>
          <dgm:chPref val="3"/>
        </dgm:presLayoutVars>
      </dgm:prSet>
      <dgm:spPr/>
    </dgm:pt>
    <dgm:pt modelId="{A3C3048E-324E-4149-976B-1A3BF296A973}" type="pres">
      <dgm:prSet presAssocID="{6CC4EEA4-5463-462B-A792-A6A036516509}" presName="parTransTwo" presStyleCnt="0"/>
      <dgm:spPr/>
    </dgm:pt>
    <dgm:pt modelId="{053F79A6-4376-408E-8103-89294F78EE8C}" type="pres">
      <dgm:prSet presAssocID="{6CC4EEA4-5463-462B-A792-A6A036516509}" presName="horzTwo" presStyleCnt="0"/>
      <dgm:spPr/>
    </dgm:pt>
    <dgm:pt modelId="{AE7D894C-1C23-4171-873D-38BA1CF8E9EA}" type="pres">
      <dgm:prSet presAssocID="{A8763303-719F-410B-8A5B-0D64381EED3B}" presName="vertThree" presStyleCnt="0"/>
      <dgm:spPr/>
    </dgm:pt>
    <dgm:pt modelId="{790974FA-454D-479A-BAF9-89C697B42D8A}" type="pres">
      <dgm:prSet presAssocID="{A8763303-719F-410B-8A5B-0D64381EED3B}" presName="txThree" presStyleLbl="node3" presStyleIdx="0" presStyleCnt="8">
        <dgm:presLayoutVars>
          <dgm:chPref val="3"/>
        </dgm:presLayoutVars>
      </dgm:prSet>
      <dgm:spPr/>
    </dgm:pt>
    <dgm:pt modelId="{12308BF9-3FB1-4E20-A5DB-72B18B0D974C}" type="pres">
      <dgm:prSet presAssocID="{A8763303-719F-410B-8A5B-0D64381EED3B}" presName="horzThree" presStyleCnt="0"/>
      <dgm:spPr/>
    </dgm:pt>
    <dgm:pt modelId="{D8AF5F7B-E915-482D-A818-FFFBBB63F2A1}" type="pres">
      <dgm:prSet presAssocID="{A641AC4F-385B-4B34-9F02-92DFFA2B6DC3}" presName="sibSpaceThree" presStyleCnt="0"/>
      <dgm:spPr/>
    </dgm:pt>
    <dgm:pt modelId="{18A7FB4D-F1A9-4BC7-A298-1146CB7F1DA2}" type="pres">
      <dgm:prSet presAssocID="{01219B21-A3D2-4E82-B773-F2DDAB2D7776}" presName="vertThree" presStyleCnt="0"/>
      <dgm:spPr/>
    </dgm:pt>
    <dgm:pt modelId="{85BCD4BD-6533-48FF-B526-8AD8227B19A0}" type="pres">
      <dgm:prSet presAssocID="{01219B21-A3D2-4E82-B773-F2DDAB2D7776}" presName="txThree" presStyleLbl="node3" presStyleIdx="1" presStyleCnt="8">
        <dgm:presLayoutVars>
          <dgm:chPref val="3"/>
        </dgm:presLayoutVars>
      </dgm:prSet>
      <dgm:spPr/>
    </dgm:pt>
    <dgm:pt modelId="{0B56F0A6-1277-4430-A7D7-63F9D88271E7}" type="pres">
      <dgm:prSet presAssocID="{01219B21-A3D2-4E82-B773-F2DDAB2D7776}" presName="horzThree" presStyleCnt="0"/>
      <dgm:spPr/>
    </dgm:pt>
    <dgm:pt modelId="{15BE0546-9173-4C19-AF85-B5CB1F1F8A52}" type="pres">
      <dgm:prSet presAssocID="{218F6458-7821-4784-AB44-FD115D8DB650}" presName="sibSpaceThree" presStyleCnt="0"/>
      <dgm:spPr/>
    </dgm:pt>
    <dgm:pt modelId="{8D8BCDB6-4AF6-48C0-B3F5-01EEE9FA0553}" type="pres">
      <dgm:prSet presAssocID="{1CDDB8C8-8302-4541-B4D8-2801FB61B495}" presName="vertThree" presStyleCnt="0"/>
      <dgm:spPr/>
    </dgm:pt>
    <dgm:pt modelId="{CE1D1C53-61D9-4557-8387-EF3B134A043E}" type="pres">
      <dgm:prSet presAssocID="{1CDDB8C8-8302-4541-B4D8-2801FB61B495}" presName="txThree" presStyleLbl="node3" presStyleIdx="2" presStyleCnt="8">
        <dgm:presLayoutVars>
          <dgm:chPref val="3"/>
        </dgm:presLayoutVars>
      </dgm:prSet>
      <dgm:spPr/>
    </dgm:pt>
    <dgm:pt modelId="{8910C840-93DC-43A5-A533-D21378B90704}" type="pres">
      <dgm:prSet presAssocID="{1CDDB8C8-8302-4541-B4D8-2801FB61B495}" presName="horzThree" presStyleCnt="0"/>
      <dgm:spPr/>
    </dgm:pt>
    <dgm:pt modelId="{61698562-6757-4547-9F14-B4C7D113216F}" type="pres">
      <dgm:prSet presAssocID="{4630D635-9896-407D-8AC5-A68C6D9E45D6}" presName="sibSpaceThree" presStyleCnt="0"/>
      <dgm:spPr/>
    </dgm:pt>
    <dgm:pt modelId="{8EC8E775-34A5-4988-92AB-AE78F432EB76}" type="pres">
      <dgm:prSet presAssocID="{4C57F1AC-4AEC-4557-B0C9-C1858FBBDDA6}" presName="vertThree" presStyleCnt="0"/>
      <dgm:spPr/>
    </dgm:pt>
    <dgm:pt modelId="{E3AC3B21-C9C1-4ED2-AABC-042BABA963ED}" type="pres">
      <dgm:prSet presAssocID="{4C57F1AC-4AEC-4557-B0C9-C1858FBBDDA6}" presName="txThree" presStyleLbl="node3" presStyleIdx="3" presStyleCnt="8">
        <dgm:presLayoutVars>
          <dgm:chPref val="3"/>
        </dgm:presLayoutVars>
      </dgm:prSet>
      <dgm:spPr/>
    </dgm:pt>
    <dgm:pt modelId="{8617030F-201A-4FF9-A899-96DCB67308F0}" type="pres">
      <dgm:prSet presAssocID="{4C57F1AC-4AEC-4557-B0C9-C1858FBBDDA6}" presName="horzThree" presStyleCnt="0"/>
      <dgm:spPr/>
    </dgm:pt>
    <dgm:pt modelId="{3CFA04C6-EA4F-497A-B212-18126D57854D}" type="pres">
      <dgm:prSet presAssocID="{9939595F-58CE-4AB4-B0F8-AF7CBD2FF4B4}" presName="sibSpaceThree" presStyleCnt="0"/>
      <dgm:spPr/>
    </dgm:pt>
    <dgm:pt modelId="{2418F624-A063-48F0-967A-A3F0A01DD12F}" type="pres">
      <dgm:prSet presAssocID="{AFE2CA81-D31A-45F1-B0F1-276223E75DBE}" presName="vertThree" presStyleCnt="0"/>
      <dgm:spPr/>
    </dgm:pt>
    <dgm:pt modelId="{624C0E47-E93B-4B92-85EE-0B9505ED07C4}" type="pres">
      <dgm:prSet presAssocID="{AFE2CA81-D31A-45F1-B0F1-276223E75DBE}" presName="txThree" presStyleLbl="node3" presStyleIdx="4" presStyleCnt="8">
        <dgm:presLayoutVars>
          <dgm:chPref val="3"/>
        </dgm:presLayoutVars>
      </dgm:prSet>
      <dgm:spPr/>
    </dgm:pt>
    <dgm:pt modelId="{B24AAD4A-62EE-4510-B6F2-5C725F3846EA}" type="pres">
      <dgm:prSet presAssocID="{AFE2CA81-D31A-45F1-B0F1-276223E75DBE}" presName="horzThree" presStyleCnt="0"/>
      <dgm:spPr/>
    </dgm:pt>
    <dgm:pt modelId="{90CF71BD-3477-4A09-A6EE-070924C247BD}" type="pres">
      <dgm:prSet presAssocID="{1CD3E805-E9B1-4E67-9E92-23B5FAD2D9EA}" presName="sibSpaceTwo" presStyleCnt="0"/>
      <dgm:spPr/>
    </dgm:pt>
    <dgm:pt modelId="{02A193BD-FECB-4444-92EA-818218C62B73}" type="pres">
      <dgm:prSet presAssocID="{C68BE36D-9D28-4643-B90A-D47EC93E6A7F}" presName="vertTwo" presStyleCnt="0"/>
      <dgm:spPr/>
    </dgm:pt>
    <dgm:pt modelId="{EF5A4AF9-4A3E-4393-9E17-34CAE0C235E2}" type="pres">
      <dgm:prSet presAssocID="{C68BE36D-9D28-4643-B90A-D47EC93E6A7F}" presName="txTwo" presStyleLbl="node2" presStyleIdx="1" presStyleCnt="2">
        <dgm:presLayoutVars>
          <dgm:chPref val="3"/>
        </dgm:presLayoutVars>
      </dgm:prSet>
      <dgm:spPr/>
    </dgm:pt>
    <dgm:pt modelId="{3C8BED8E-B6E7-4B93-BF54-6E7F91879C08}" type="pres">
      <dgm:prSet presAssocID="{C68BE36D-9D28-4643-B90A-D47EC93E6A7F}" presName="parTransTwo" presStyleCnt="0"/>
      <dgm:spPr/>
    </dgm:pt>
    <dgm:pt modelId="{E280C34C-6BDC-4A6F-81BB-18DCA9E888BB}" type="pres">
      <dgm:prSet presAssocID="{C68BE36D-9D28-4643-B90A-D47EC93E6A7F}" presName="horzTwo" presStyleCnt="0"/>
      <dgm:spPr/>
    </dgm:pt>
    <dgm:pt modelId="{DE31BDC3-AB57-45AF-A8FD-EBCC22446858}" type="pres">
      <dgm:prSet presAssocID="{3CC6E8F3-328B-447A-9895-BCD8127DD6DB}" presName="vertThree" presStyleCnt="0"/>
      <dgm:spPr/>
    </dgm:pt>
    <dgm:pt modelId="{06CC4CFF-FA7F-46B3-8114-15362291F50F}" type="pres">
      <dgm:prSet presAssocID="{3CC6E8F3-328B-447A-9895-BCD8127DD6DB}" presName="txThree" presStyleLbl="node3" presStyleIdx="5" presStyleCnt="8">
        <dgm:presLayoutVars>
          <dgm:chPref val="3"/>
        </dgm:presLayoutVars>
      </dgm:prSet>
      <dgm:spPr/>
    </dgm:pt>
    <dgm:pt modelId="{946BBAB8-03F0-4704-8F6D-D2E0A5835D33}" type="pres">
      <dgm:prSet presAssocID="{3CC6E8F3-328B-447A-9895-BCD8127DD6DB}" presName="horzThree" presStyleCnt="0"/>
      <dgm:spPr/>
    </dgm:pt>
    <dgm:pt modelId="{35DBD321-A860-47BB-AA40-BC88F0274399}" type="pres">
      <dgm:prSet presAssocID="{7D070831-EF98-43DB-83E7-1183CEB966E8}" presName="sibSpaceThree" presStyleCnt="0"/>
      <dgm:spPr/>
    </dgm:pt>
    <dgm:pt modelId="{BEDC759B-252A-4DC1-B741-1ED9C9E784BD}" type="pres">
      <dgm:prSet presAssocID="{7481BC51-2517-464B-9C45-234D0999C5DA}" presName="vertThree" presStyleCnt="0"/>
      <dgm:spPr/>
    </dgm:pt>
    <dgm:pt modelId="{4BFEFAC7-D2F8-44E8-9471-12078FF4FAD8}" type="pres">
      <dgm:prSet presAssocID="{7481BC51-2517-464B-9C45-234D0999C5DA}" presName="txThree" presStyleLbl="node3" presStyleIdx="6" presStyleCnt="8">
        <dgm:presLayoutVars>
          <dgm:chPref val="3"/>
        </dgm:presLayoutVars>
      </dgm:prSet>
      <dgm:spPr/>
    </dgm:pt>
    <dgm:pt modelId="{82A60945-A351-46CC-8CEF-98F9FC356434}" type="pres">
      <dgm:prSet presAssocID="{7481BC51-2517-464B-9C45-234D0999C5DA}" presName="horzThree" presStyleCnt="0"/>
      <dgm:spPr/>
    </dgm:pt>
    <dgm:pt modelId="{C9FC18A8-60C4-4681-93C5-EA2E56E6359B}" type="pres">
      <dgm:prSet presAssocID="{44F54176-A3C1-46B1-90ED-18B6ACAE163A}" presName="sibSpaceThree" presStyleCnt="0"/>
      <dgm:spPr/>
    </dgm:pt>
    <dgm:pt modelId="{F53A87D6-FB99-45C7-84B5-F20C5233F44B}" type="pres">
      <dgm:prSet presAssocID="{C6304D94-35AC-492B-B9F3-FF91EF504967}" presName="vertThree" presStyleCnt="0"/>
      <dgm:spPr/>
    </dgm:pt>
    <dgm:pt modelId="{0209A769-C976-46D4-BC38-2B0960665BD5}" type="pres">
      <dgm:prSet presAssocID="{C6304D94-35AC-492B-B9F3-FF91EF504967}" presName="txThree" presStyleLbl="node3" presStyleIdx="7" presStyleCnt="8">
        <dgm:presLayoutVars>
          <dgm:chPref val="3"/>
        </dgm:presLayoutVars>
      </dgm:prSet>
      <dgm:spPr/>
    </dgm:pt>
    <dgm:pt modelId="{9E031922-5B56-48F3-AE23-BA94A8A6AAD4}" type="pres">
      <dgm:prSet presAssocID="{C6304D94-35AC-492B-B9F3-FF91EF504967}" presName="horzThree" presStyleCnt="0"/>
      <dgm:spPr/>
    </dgm:pt>
  </dgm:ptLst>
  <dgm:cxnLst>
    <dgm:cxn modelId="{01D3E506-D946-4B15-97E3-069216BC194F}" type="presOf" srcId="{4C57F1AC-4AEC-4557-B0C9-C1858FBBDDA6}" destId="{E3AC3B21-C9C1-4ED2-AABC-042BABA963ED}" srcOrd="0" destOrd="0" presId="urn:microsoft.com/office/officeart/2005/8/layout/hierarchy4"/>
    <dgm:cxn modelId="{0056510B-EEB8-478A-8F06-705F455246EA}" type="presOf" srcId="{6CC4EEA4-5463-462B-A792-A6A036516509}" destId="{B91E4B37-94FB-4B35-885E-1F6B3F096722}" srcOrd="0" destOrd="0" presId="urn:microsoft.com/office/officeart/2005/8/layout/hierarchy4"/>
    <dgm:cxn modelId="{60327E34-AB1F-42A9-B534-63AAB5132FE1}" type="presOf" srcId="{A8763303-719F-410B-8A5B-0D64381EED3B}" destId="{790974FA-454D-479A-BAF9-89C697B42D8A}" srcOrd="0" destOrd="0" presId="urn:microsoft.com/office/officeart/2005/8/layout/hierarchy4"/>
    <dgm:cxn modelId="{68521741-57CC-455D-9959-4E3952C6C024}" srcId="{D64CD414-ED42-48C7-9BC3-FE83AC65E879}" destId="{6CC4EEA4-5463-462B-A792-A6A036516509}" srcOrd="0" destOrd="0" parTransId="{52CA9F43-2A23-4F36-8332-1E374E4612DC}" sibTransId="{1CD3E805-E9B1-4E67-9E92-23B5FAD2D9EA}"/>
    <dgm:cxn modelId="{0749F841-C359-4498-8DFA-D256A4D0A8D7}" type="presOf" srcId="{DE9DA307-8E29-4045-86CB-723818B6561A}" destId="{98A5969E-B50A-4966-A628-C863391F5E05}" srcOrd="0" destOrd="0" presId="urn:microsoft.com/office/officeart/2005/8/layout/hierarchy4"/>
    <dgm:cxn modelId="{F2A76D65-0519-4D50-95CC-1E58F9266908}" type="presOf" srcId="{7481BC51-2517-464B-9C45-234D0999C5DA}" destId="{4BFEFAC7-D2F8-44E8-9471-12078FF4FAD8}" srcOrd="0" destOrd="0" presId="urn:microsoft.com/office/officeart/2005/8/layout/hierarchy4"/>
    <dgm:cxn modelId="{8640D448-B1D9-45F6-8BC8-56E5811A8E49}" srcId="{6CC4EEA4-5463-462B-A792-A6A036516509}" destId="{AFE2CA81-D31A-45F1-B0F1-276223E75DBE}" srcOrd="4" destOrd="0" parTransId="{1F89625C-2EFE-4B92-A487-9B32D7D64428}" sibTransId="{35C47FFA-C347-45C1-8C8E-309DB6FCB4E1}"/>
    <dgm:cxn modelId="{FD90AE4E-B5D6-4331-B29E-AFDCDC8F37F6}" srcId="{D64CD414-ED42-48C7-9BC3-FE83AC65E879}" destId="{C68BE36D-9D28-4643-B90A-D47EC93E6A7F}" srcOrd="1" destOrd="0" parTransId="{76695DA0-937A-4B90-99F8-934104C60A9D}" sibTransId="{2752C474-C9C1-4B3B-AF4D-B19DB05569EC}"/>
    <dgm:cxn modelId="{4CF8B153-FCEE-4D21-962A-EA5AD9339FA0}" type="presOf" srcId="{01219B21-A3D2-4E82-B773-F2DDAB2D7776}" destId="{85BCD4BD-6533-48FF-B526-8AD8227B19A0}" srcOrd="0" destOrd="0" presId="urn:microsoft.com/office/officeart/2005/8/layout/hierarchy4"/>
    <dgm:cxn modelId="{0881AD7E-2612-4304-A1BC-E0D61CBF056D}" srcId="{6CC4EEA4-5463-462B-A792-A6A036516509}" destId="{4C57F1AC-4AEC-4557-B0C9-C1858FBBDDA6}" srcOrd="3" destOrd="0" parTransId="{C7C336E8-3050-4B1D-8F5C-017E7D754F9C}" sibTransId="{9939595F-58CE-4AB4-B0F8-AF7CBD2FF4B4}"/>
    <dgm:cxn modelId="{19EDAA95-44A6-4E96-9D0B-87D763C65764}" type="presOf" srcId="{3CC6E8F3-328B-447A-9895-BCD8127DD6DB}" destId="{06CC4CFF-FA7F-46B3-8114-15362291F50F}" srcOrd="0" destOrd="0" presId="urn:microsoft.com/office/officeart/2005/8/layout/hierarchy4"/>
    <dgm:cxn modelId="{7A71289C-95CD-4E39-A197-3644A3023AAD}" type="presOf" srcId="{C6304D94-35AC-492B-B9F3-FF91EF504967}" destId="{0209A769-C976-46D4-BC38-2B0960665BD5}" srcOrd="0" destOrd="0" presId="urn:microsoft.com/office/officeart/2005/8/layout/hierarchy4"/>
    <dgm:cxn modelId="{8E1478A0-7683-45A6-A7EE-630BCF9E7CFF}" srcId="{C68BE36D-9D28-4643-B90A-D47EC93E6A7F}" destId="{7481BC51-2517-464B-9C45-234D0999C5DA}" srcOrd="1" destOrd="0" parTransId="{AB6DF9EF-061F-4915-9F93-B911DA09DC44}" sibTransId="{44F54176-A3C1-46B1-90ED-18B6ACAE163A}"/>
    <dgm:cxn modelId="{0BEC53AE-AEEA-43B3-9B5B-045880DCFB69}" type="presOf" srcId="{D64CD414-ED42-48C7-9BC3-FE83AC65E879}" destId="{F81AF084-BE99-4994-AB02-B4F3F3317EEA}" srcOrd="0" destOrd="0" presId="urn:microsoft.com/office/officeart/2005/8/layout/hierarchy4"/>
    <dgm:cxn modelId="{91E7D7AE-6F66-4DD4-AE9A-1E0EADC55BC5}" srcId="{C68BE36D-9D28-4643-B90A-D47EC93E6A7F}" destId="{C6304D94-35AC-492B-B9F3-FF91EF504967}" srcOrd="2" destOrd="0" parTransId="{EB0BD745-DD8C-4E3E-B081-42839247215E}" sibTransId="{8FF61015-688B-497E-9D34-A74ACCEB97EE}"/>
    <dgm:cxn modelId="{BC68F6B0-A62F-45A9-BADD-A2EFB40C251B}" srcId="{DE9DA307-8E29-4045-86CB-723818B6561A}" destId="{D64CD414-ED42-48C7-9BC3-FE83AC65E879}" srcOrd="0" destOrd="0" parTransId="{05E3D321-838B-4B9B-B9AB-5458A13D124B}" sibTransId="{81B74CFE-066B-4D6B-A6F0-7D23AF8215D2}"/>
    <dgm:cxn modelId="{B773E5B5-FA43-486E-A8E8-383E2DD645F3}" type="presOf" srcId="{AFE2CA81-D31A-45F1-B0F1-276223E75DBE}" destId="{624C0E47-E93B-4B92-85EE-0B9505ED07C4}" srcOrd="0" destOrd="0" presId="urn:microsoft.com/office/officeart/2005/8/layout/hierarchy4"/>
    <dgm:cxn modelId="{83AEDBBF-C01E-4AF5-82C6-CF18376AFC49}" srcId="{6CC4EEA4-5463-462B-A792-A6A036516509}" destId="{01219B21-A3D2-4E82-B773-F2DDAB2D7776}" srcOrd="1" destOrd="0" parTransId="{F1CE9B74-78E3-4C5A-95A4-C76FD6C7B097}" sibTransId="{218F6458-7821-4784-AB44-FD115D8DB650}"/>
    <dgm:cxn modelId="{604ECAC9-51DB-4162-8892-0FE734287CB2}" srcId="{6CC4EEA4-5463-462B-A792-A6A036516509}" destId="{1CDDB8C8-8302-4541-B4D8-2801FB61B495}" srcOrd="2" destOrd="0" parTransId="{C735A033-D96F-4DA8-B581-C858D2C0999C}" sibTransId="{4630D635-9896-407D-8AC5-A68C6D9E45D6}"/>
    <dgm:cxn modelId="{F9CAE5E4-3E37-4F61-AB6B-7AA5ED811B48}" type="presOf" srcId="{1CDDB8C8-8302-4541-B4D8-2801FB61B495}" destId="{CE1D1C53-61D9-4557-8387-EF3B134A043E}" srcOrd="0" destOrd="0" presId="urn:microsoft.com/office/officeart/2005/8/layout/hierarchy4"/>
    <dgm:cxn modelId="{EEA54AE6-F02F-44FC-A186-3082BDBC14CF}" srcId="{6CC4EEA4-5463-462B-A792-A6A036516509}" destId="{A8763303-719F-410B-8A5B-0D64381EED3B}" srcOrd="0" destOrd="0" parTransId="{C9269397-0863-4DEA-9786-5846A204274A}" sibTransId="{A641AC4F-385B-4B34-9F02-92DFFA2B6DC3}"/>
    <dgm:cxn modelId="{11F35EE7-5213-41A4-A0CF-4680ACC6E971}" type="presOf" srcId="{C68BE36D-9D28-4643-B90A-D47EC93E6A7F}" destId="{EF5A4AF9-4A3E-4393-9E17-34CAE0C235E2}" srcOrd="0" destOrd="0" presId="urn:microsoft.com/office/officeart/2005/8/layout/hierarchy4"/>
    <dgm:cxn modelId="{8AF009F9-A921-4AD9-8B78-313DFF87ADDA}" srcId="{C68BE36D-9D28-4643-B90A-D47EC93E6A7F}" destId="{3CC6E8F3-328B-447A-9895-BCD8127DD6DB}" srcOrd="0" destOrd="0" parTransId="{DEA678DA-4AF1-4CB3-8AF3-9A21E8F416AE}" sibTransId="{7D070831-EF98-43DB-83E7-1183CEB966E8}"/>
    <dgm:cxn modelId="{249B7E57-4F5B-4526-AA63-C2E23A218F3C}" type="presParOf" srcId="{98A5969E-B50A-4966-A628-C863391F5E05}" destId="{7F224555-D0E8-43FB-8D21-BC3B1A509055}" srcOrd="0" destOrd="0" presId="urn:microsoft.com/office/officeart/2005/8/layout/hierarchy4"/>
    <dgm:cxn modelId="{C54388A4-AB41-4AD3-946F-E1AFA604AB22}" type="presParOf" srcId="{7F224555-D0E8-43FB-8D21-BC3B1A509055}" destId="{F81AF084-BE99-4994-AB02-B4F3F3317EEA}" srcOrd="0" destOrd="0" presId="urn:microsoft.com/office/officeart/2005/8/layout/hierarchy4"/>
    <dgm:cxn modelId="{0DE021A7-B846-49DC-85F3-A7C13C9B97F6}" type="presParOf" srcId="{7F224555-D0E8-43FB-8D21-BC3B1A509055}" destId="{4BE34AF4-59F3-430E-8535-FE218C1C93CD}" srcOrd="1" destOrd="0" presId="urn:microsoft.com/office/officeart/2005/8/layout/hierarchy4"/>
    <dgm:cxn modelId="{F79A38FA-F2A3-4A11-BA20-985BB644CB88}" type="presParOf" srcId="{7F224555-D0E8-43FB-8D21-BC3B1A509055}" destId="{DECFB797-769C-4BDB-9B82-A0D70783E344}" srcOrd="2" destOrd="0" presId="urn:microsoft.com/office/officeart/2005/8/layout/hierarchy4"/>
    <dgm:cxn modelId="{E752288A-6FD5-43C7-953B-5F4A7FAC6891}" type="presParOf" srcId="{DECFB797-769C-4BDB-9B82-A0D70783E344}" destId="{AF5610DD-DBF6-4961-99BC-F856664A592A}" srcOrd="0" destOrd="0" presId="urn:microsoft.com/office/officeart/2005/8/layout/hierarchy4"/>
    <dgm:cxn modelId="{D5B62A88-2232-4896-9116-AB42DAA3382D}" type="presParOf" srcId="{AF5610DD-DBF6-4961-99BC-F856664A592A}" destId="{B91E4B37-94FB-4B35-885E-1F6B3F096722}" srcOrd="0" destOrd="0" presId="urn:microsoft.com/office/officeart/2005/8/layout/hierarchy4"/>
    <dgm:cxn modelId="{9BA353ED-5AB8-4522-AA6B-A81AF187A4E8}" type="presParOf" srcId="{AF5610DD-DBF6-4961-99BC-F856664A592A}" destId="{A3C3048E-324E-4149-976B-1A3BF296A973}" srcOrd="1" destOrd="0" presId="urn:microsoft.com/office/officeart/2005/8/layout/hierarchy4"/>
    <dgm:cxn modelId="{515A31B9-0073-4489-B608-2D5AA2416A1C}" type="presParOf" srcId="{AF5610DD-DBF6-4961-99BC-F856664A592A}" destId="{053F79A6-4376-408E-8103-89294F78EE8C}" srcOrd="2" destOrd="0" presId="urn:microsoft.com/office/officeart/2005/8/layout/hierarchy4"/>
    <dgm:cxn modelId="{FF2A909F-13DF-4FEF-ABC9-51A623F4906B}" type="presParOf" srcId="{053F79A6-4376-408E-8103-89294F78EE8C}" destId="{AE7D894C-1C23-4171-873D-38BA1CF8E9EA}" srcOrd="0" destOrd="0" presId="urn:microsoft.com/office/officeart/2005/8/layout/hierarchy4"/>
    <dgm:cxn modelId="{51691588-0707-483A-9BBF-C776983D7819}" type="presParOf" srcId="{AE7D894C-1C23-4171-873D-38BA1CF8E9EA}" destId="{790974FA-454D-479A-BAF9-89C697B42D8A}" srcOrd="0" destOrd="0" presId="urn:microsoft.com/office/officeart/2005/8/layout/hierarchy4"/>
    <dgm:cxn modelId="{FC95AFCB-8C43-49EB-8C4C-D346BA80A2A8}" type="presParOf" srcId="{AE7D894C-1C23-4171-873D-38BA1CF8E9EA}" destId="{12308BF9-3FB1-4E20-A5DB-72B18B0D974C}" srcOrd="1" destOrd="0" presId="urn:microsoft.com/office/officeart/2005/8/layout/hierarchy4"/>
    <dgm:cxn modelId="{2CDB90AF-945B-4D31-8384-F8DE95E937B2}" type="presParOf" srcId="{053F79A6-4376-408E-8103-89294F78EE8C}" destId="{D8AF5F7B-E915-482D-A818-FFFBBB63F2A1}" srcOrd="1" destOrd="0" presId="urn:microsoft.com/office/officeart/2005/8/layout/hierarchy4"/>
    <dgm:cxn modelId="{7B7E8F5E-04D9-4B5E-8847-22DE6AF1304B}" type="presParOf" srcId="{053F79A6-4376-408E-8103-89294F78EE8C}" destId="{18A7FB4D-F1A9-4BC7-A298-1146CB7F1DA2}" srcOrd="2" destOrd="0" presId="urn:microsoft.com/office/officeart/2005/8/layout/hierarchy4"/>
    <dgm:cxn modelId="{E9F3F1E1-AC5E-4C8B-85C3-320393BFC9BC}" type="presParOf" srcId="{18A7FB4D-F1A9-4BC7-A298-1146CB7F1DA2}" destId="{85BCD4BD-6533-48FF-B526-8AD8227B19A0}" srcOrd="0" destOrd="0" presId="urn:microsoft.com/office/officeart/2005/8/layout/hierarchy4"/>
    <dgm:cxn modelId="{E86AE956-7A63-4258-844C-60C4D15E2A6C}" type="presParOf" srcId="{18A7FB4D-F1A9-4BC7-A298-1146CB7F1DA2}" destId="{0B56F0A6-1277-4430-A7D7-63F9D88271E7}" srcOrd="1" destOrd="0" presId="urn:microsoft.com/office/officeart/2005/8/layout/hierarchy4"/>
    <dgm:cxn modelId="{762FB4AF-2E18-4E6E-860C-B6FEF90B1CB2}" type="presParOf" srcId="{053F79A6-4376-408E-8103-89294F78EE8C}" destId="{15BE0546-9173-4C19-AF85-B5CB1F1F8A52}" srcOrd="3" destOrd="0" presId="urn:microsoft.com/office/officeart/2005/8/layout/hierarchy4"/>
    <dgm:cxn modelId="{CBAB83AB-8226-4697-8C3B-D24BF8AD1FBA}" type="presParOf" srcId="{053F79A6-4376-408E-8103-89294F78EE8C}" destId="{8D8BCDB6-4AF6-48C0-B3F5-01EEE9FA0553}" srcOrd="4" destOrd="0" presId="urn:microsoft.com/office/officeart/2005/8/layout/hierarchy4"/>
    <dgm:cxn modelId="{A1255930-A62F-40C3-B235-D2B5B487495B}" type="presParOf" srcId="{8D8BCDB6-4AF6-48C0-B3F5-01EEE9FA0553}" destId="{CE1D1C53-61D9-4557-8387-EF3B134A043E}" srcOrd="0" destOrd="0" presId="urn:microsoft.com/office/officeart/2005/8/layout/hierarchy4"/>
    <dgm:cxn modelId="{2E98539F-61E9-4F4F-8286-975AC0E72CCF}" type="presParOf" srcId="{8D8BCDB6-4AF6-48C0-B3F5-01EEE9FA0553}" destId="{8910C840-93DC-43A5-A533-D21378B90704}" srcOrd="1" destOrd="0" presId="urn:microsoft.com/office/officeart/2005/8/layout/hierarchy4"/>
    <dgm:cxn modelId="{CDC05F09-C9A1-4668-8B3C-090B4385CFF8}" type="presParOf" srcId="{053F79A6-4376-408E-8103-89294F78EE8C}" destId="{61698562-6757-4547-9F14-B4C7D113216F}" srcOrd="5" destOrd="0" presId="urn:microsoft.com/office/officeart/2005/8/layout/hierarchy4"/>
    <dgm:cxn modelId="{954C4AE5-F628-4240-AF5F-0752C4CA8D9D}" type="presParOf" srcId="{053F79A6-4376-408E-8103-89294F78EE8C}" destId="{8EC8E775-34A5-4988-92AB-AE78F432EB76}" srcOrd="6" destOrd="0" presId="urn:microsoft.com/office/officeart/2005/8/layout/hierarchy4"/>
    <dgm:cxn modelId="{C2D9ECC2-CDEE-455B-A623-E0D6E9D0B889}" type="presParOf" srcId="{8EC8E775-34A5-4988-92AB-AE78F432EB76}" destId="{E3AC3B21-C9C1-4ED2-AABC-042BABA963ED}" srcOrd="0" destOrd="0" presId="urn:microsoft.com/office/officeart/2005/8/layout/hierarchy4"/>
    <dgm:cxn modelId="{F6FE437A-2FA6-4D2F-B33D-0503DFB1F3EE}" type="presParOf" srcId="{8EC8E775-34A5-4988-92AB-AE78F432EB76}" destId="{8617030F-201A-4FF9-A899-96DCB67308F0}" srcOrd="1" destOrd="0" presId="urn:microsoft.com/office/officeart/2005/8/layout/hierarchy4"/>
    <dgm:cxn modelId="{6C094984-0CDA-4DDC-8F68-C051DC381A84}" type="presParOf" srcId="{053F79A6-4376-408E-8103-89294F78EE8C}" destId="{3CFA04C6-EA4F-497A-B212-18126D57854D}" srcOrd="7" destOrd="0" presId="urn:microsoft.com/office/officeart/2005/8/layout/hierarchy4"/>
    <dgm:cxn modelId="{68D1274A-7D15-4C90-9522-95BE6199CCDD}" type="presParOf" srcId="{053F79A6-4376-408E-8103-89294F78EE8C}" destId="{2418F624-A063-48F0-967A-A3F0A01DD12F}" srcOrd="8" destOrd="0" presId="urn:microsoft.com/office/officeart/2005/8/layout/hierarchy4"/>
    <dgm:cxn modelId="{BF5FCF87-CB57-4658-9B37-EF75038058AA}" type="presParOf" srcId="{2418F624-A063-48F0-967A-A3F0A01DD12F}" destId="{624C0E47-E93B-4B92-85EE-0B9505ED07C4}" srcOrd="0" destOrd="0" presId="urn:microsoft.com/office/officeart/2005/8/layout/hierarchy4"/>
    <dgm:cxn modelId="{A40CDC1D-22A1-4BC4-865F-0462C9DBF6E7}" type="presParOf" srcId="{2418F624-A063-48F0-967A-A3F0A01DD12F}" destId="{B24AAD4A-62EE-4510-B6F2-5C725F3846EA}" srcOrd="1" destOrd="0" presId="urn:microsoft.com/office/officeart/2005/8/layout/hierarchy4"/>
    <dgm:cxn modelId="{99C69CA0-4AB0-45AC-A3C2-81BBECCD403C}" type="presParOf" srcId="{DECFB797-769C-4BDB-9B82-A0D70783E344}" destId="{90CF71BD-3477-4A09-A6EE-070924C247BD}" srcOrd="1" destOrd="0" presId="urn:microsoft.com/office/officeart/2005/8/layout/hierarchy4"/>
    <dgm:cxn modelId="{B6E5AA07-3256-443B-BB33-284A1686B5FE}" type="presParOf" srcId="{DECFB797-769C-4BDB-9B82-A0D70783E344}" destId="{02A193BD-FECB-4444-92EA-818218C62B73}" srcOrd="2" destOrd="0" presId="urn:microsoft.com/office/officeart/2005/8/layout/hierarchy4"/>
    <dgm:cxn modelId="{A299B742-A852-4904-8980-7B4BA6E9C9AB}" type="presParOf" srcId="{02A193BD-FECB-4444-92EA-818218C62B73}" destId="{EF5A4AF9-4A3E-4393-9E17-34CAE0C235E2}" srcOrd="0" destOrd="0" presId="urn:microsoft.com/office/officeart/2005/8/layout/hierarchy4"/>
    <dgm:cxn modelId="{E5347D26-1543-4F18-92E1-F08746A7A5D0}" type="presParOf" srcId="{02A193BD-FECB-4444-92EA-818218C62B73}" destId="{3C8BED8E-B6E7-4B93-BF54-6E7F91879C08}" srcOrd="1" destOrd="0" presId="urn:microsoft.com/office/officeart/2005/8/layout/hierarchy4"/>
    <dgm:cxn modelId="{BB31D443-32E9-45CF-ACAB-2B5BC26DFE87}" type="presParOf" srcId="{02A193BD-FECB-4444-92EA-818218C62B73}" destId="{E280C34C-6BDC-4A6F-81BB-18DCA9E888BB}" srcOrd="2" destOrd="0" presId="urn:microsoft.com/office/officeart/2005/8/layout/hierarchy4"/>
    <dgm:cxn modelId="{BA6422DD-07A9-417C-9907-FEC0DC76FE8B}" type="presParOf" srcId="{E280C34C-6BDC-4A6F-81BB-18DCA9E888BB}" destId="{DE31BDC3-AB57-45AF-A8FD-EBCC22446858}" srcOrd="0" destOrd="0" presId="urn:microsoft.com/office/officeart/2005/8/layout/hierarchy4"/>
    <dgm:cxn modelId="{4A9DFA6E-9B72-4184-BA8A-99EC01718437}" type="presParOf" srcId="{DE31BDC3-AB57-45AF-A8FD-EBCC22446858}" destId="{06CC4CFF-FA7F-46B3-8114-15362291F50F}" srcOrd="0" destOrd="0" presId="urn:microsoft.com/office/officeart/2005/8/layout/hierarchy4"/>
    <dgm:cxn modelId="{89DB6BC7-2D40-4571-A2FB-AD4C4418656C}" type="presParOf" srcId="{DE31BDC3-AB57-45AF-A8FD-EBCC22446858}" destId="{946BBAB8-03F0-4704-8F6D-D2E0A5835D33}" srcOrd="1" destOrd="0" presId="urn:microsoft.com/office/officeart/2005/8/layout/hierarchy4"/>
    <dgm:cxn modelId="{07B368EE-8BFD-4FD0-B67E-2982F73AB240}" type="presParOf" srcId="{E280C34C-6BDC-4A6F-81BB-18DCA9E888BB}" destId="{35DBD321-A860-47BB-AA40-BC88F0274399}" srcOrd="1" destOrd="0" presId="urn:microsoft.com/office/officeart/2005/8/layout/hierarchy4"/>
    <dgm:cxn modelId="{0E33D411-4C89-4989-B907-95E309327EF1}" type="presParOf" srcId="{E280C34C-6BDC-4A6F-81BB-18DCA9E888BB}" destId="{BEDC759B-252A-4DC1-B741-1ED9C9E784BD}" srcOrd="2" destOrd="0" presId="urn:microsoft.com/office/officeart/2005/8/layout/hierarchy4"/>
    <dgm:cxn modelId="{473C3BC6-650B-4DF5-AA41-07FE818FAA8C}" type="presParOf" srcId="{BEDC759B-252A-4DC1-B741-1ED9C9E784BD}" destId="{4BFEFAC7-D2F8-44E8-9471-12078FF4FAD8}" srcOrd="0" destOrd="0" presId="urn:microsoft.com/office/officeart/2005/8/layout/hierarchy4"/>
    <dgm:cxn modelId="{42325730-6DBD-40DE-BC91-2828565F0068}" type="presParOf" srcId="{BEDC759B-252A-4DC1-B741-1ED9C9E784BD}" destId="{82A60945-A351-46CC-8CEF-98F9FC356434}" srcOrd="1" destOrd="0" presId="urn:microsoft.com/office/officeart/2005/8/layout/hierarchy4"/>
    <dgm:cxn modelId="{01BE5632-717E-4BCB-864A-DD2F305523DA}" type="presParOf" srcId="{E280C34C-6BDC-4A6F-81BB-18DCA9E888BB}" destId="{C9FC18A8-60C4-4681-93C5-EA2E56E6359B}" srcOrd="3" destOrd="0" presId="urn:microsoft.com/office/officeart/2005/8/layout/hierarchy4"/>
    <dgm:cxn modelId="{2BF51594-5E38-4714-8AA8-600733A274D8}" type="presParOf" srcId="{E280C34C-6BDC-4A6F-81BB-18DCA9E888BB}" destId="{F53A87D6-FB99-45C7-84B5-F20C5233F44B}" srcOrd="4" destOrd="0" presId="urn:microsoft.com/office/officeart/2005/8/layout/hierarchy4"/>
    <dgm:cxn modelId="{D9DEF287-F515-4902-AB81-4C00696DC469}" type="presParOf" srcId="{F53A87D6-FB99-45C7-84B5-F20C5233F44B}" destId="{0209A769-C976-46D4-BC38-2B0960665BD5}" srcOrd="0" destOrd="0" presId="urn:microsoft.com/office/officeart/2005/8/layout/hierarchy4"/>
    <dgm:cxn modelId="{BC3FE8AD-5CFB-4F39-B1BF-34FE7087535D}" type="presParOf" srcId="{F53A87D6-FB99-45C7-84B5-F20C5233F44B}" destId="{9E031922-5B56-48F3-AE23-BA94A8A6AAD4}" srcOrd="1" destOrd="0" presId="urn:microsoft.com/office/officeart/2005/8/layout/hierarchy4"/>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F084-BE99-4994-AB02-B4F3F3317EEA}">
      <dsp:nvSpPr>
        <dsp:cNvPr id="0" name=""/>
        <dsp:cNvSpPr/>
      </dsp:nvSpPr>
      <dsp:spPr>
        <a:xfrm>
          <a:off x="3569" y="3262"/>
          <a:ext cx="9663333"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tr-TR" sz="4100" kern="1200" dirty="0">
              <a:solidFill>
                <a:schemeClr val="bg1"/>
              </a:solidFill>
            </a:rPr>
            <a:t>Bireysel Performansa Dayalı Ücret Sistemleri</a:t>
          </a:r>
        </a:p>
      </dsp:txBody>
      <dsp:txXfrm>
        <a:off x="49191" y="48884"/>
        <a:ext cx="9572089" cy="1466390"/>
      </dsp:txXfrm>
    </dsp:sp>
    <dsp:sp modelId="{B91E4B37-94FB-4B35-885E-1F6B3F096722}">
      <dsp:nvSpPr>
        <dsp:cNvPr id="0" name=""/>
        <dsp:cNvSpPr/>
      </dsp:nvSpPr>
      <dsp:spPr>
        <a:xfrm>
          <a:off x="3569" y="1729071"/>
          <a:ext cx="5990895"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solidFill>
                <a:schemeClr val="bg1"/>
              </a:solidFill>
            </a:rPr>
            <a:t>Zaman Akordlu Ücret Sistemleri</a:t>
          </a:r>
        </a:p>
      </dsp:txBody>
      <dsp:txXfrm>
        <a:off x="49191" y="1774693"/>
        <a:ext cx="5899651" cy="1466390"/>
      </dsp:txXfrm>
    </dsp:sp>
    <dsp:sp modelId="{790974FA-454D-479A-BAF9-89C697B42D8A}">
      <dsp:nvSpPr>
        <dsp:cNvPr id="0" name=""/>
        <dsp:cNvSpPr/>
      </dsp:nvSpPr>
      <dsp:spPr>
        <a:xfrm>
          <a:off x="3569"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Halsey Sistemi</a:t>
          </a:r>
        </a:p>
      </dsp:txBody>
      <dsp:txXfrm>
        <a:off x="37522" y="3488834"/>
        <a:ext cx="1091323" cy="1489728"/>
      </dsp:txXfrm>
    </dsp:sp>
    <dsp:sp modelId="{85BCD4BD-6533-48FF-B526-8AD8227B19A0}">
      <dsp:nvSpPr>
        <dsp:cNvPr id="0" name=""/>
        <dsp:cNvSpPr/>
      </dsp:nvSpPr>
      <dsp:spPr>
        <a:xfrm>
          <a:off x="1211486"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Rowan Ücret Sistemi</a:t>
          </a:r>
        </a:p>
      </dsp:txBody>
      <dsp:txXfrm>
        <a:off x="1245439" y="3488834"/>
        <a:ext cx="1091323" cy="1489728"/>
      </dsp:txXfrm>
    </dsp:sp>
    <dsp:sp modelId="{CE1D1C53-61D9-4557-8387-EF3B134A043E}">
      <dsp:nvSpPr>
        <dsp:cNvPr id="0" name=""/>
        <dsp:cNvSpPr/>
      </dsp:nvSpPr>
      <dsp:spPr>
        <a:xfrm>
          <a:off x="2419403"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Bedaux Ücret Sistemi</a:t>
          </a:r>
        </a:p>
      </dsp:txBody>
      <dsp:txXfrm>
        <a:off x="2453356" y="3488834"/>
        <a:ext cx="1091323" cy="1489728"/>
      </dsp:txXfrm>
    </dsp:sp>
    <dsp:sp modelId="{E3AC3B21-C9C1-4ED2-AABC-042BABA963ED}">
      <dsp:nvSpPr>
        <dsp:cNvPr id="0" name=""/>
        <dsp:cNvSpPr/>
      </dsp:nvSpPr>
      <dsp:spPr>
        <a:xfrm>
          <a:off x="3627319"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Emerson Ücret Sistemi</a:t>
          </a:r>
        </a:p>
      </dsp:txBody>
      <dsp:txXfrm>
        <a:off x="3661272" y="3488834"/>
        <a:ext cx="1091323" cy="1489728"/>
      </dsp:txXfrm>
    </dsp:sp>
    <dsp:sp modelId="{624C0E47-E93B-4B92-85EE-0B9505ED07C4}">
      <dsp:nvSpPr>
        <dsp:cNvPr id="0" name=""/>
        <dsp:cNvSpPr/>
      </dsp:nvSpPr>
      <dsp:spPr>
        <a:xfrm>
          <a:off x="4835236"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Barth Ücret Sistemi</a:t>
          </a:r>
        </a:p>
      </dsp:txBody>
      <dsp:txXfrm>
        <a:off x="4869189" y="3488834"/>
        <a:ext cx="1091323" cy="1489728"/>
      </dsp:txXfrm>
    </dsp:sp>
    <dsp:sp modelId="{EF5A4AF9-4A3E-4393-9E17-34CAE0C235E2}">
      <dsp:nvSpPr>
        <dsp:cNvPr id="0" name=""/>
        <dsp:cNvSpPr/>
      </dsp:nvSpPr>
      <dsp:spPr>
        <a:xfrm>
          <a:off x="6091840" y="1729071"/>
          <a:ext cx="3575062"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kern="1200" dirty="0">
              <a:solidFill>
                <a:schemeClr val="bg1"/>
              </a:solidFill>
            </a:rPr>
            <a:t>Parça Akordlu Ücret Sistemleri</a:t>
          </a:r>
        </a:p>
      </dsp:txBody>
      <dsp:txXfrm>
        <a:off x="6137462" y="1774693"/>
        <a:ext cx="3483818" cy="1466390"/>
      </dsp:txXfrm>
    </dsp:sp>
    <dsp:sp modelId="{06CC4CFF-FA7F-46B3-8114-15362291F50F}">
      <dsp:nvSpPr>
        <dsp:cNvPr id="0" name=""/>
        <dsp:cNvSpPr/>
      </dsp:nvSpPr>
      <dsp:spPr>
        <a:xfrm>
          <a:off x="6091840"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Taylor Ücret Sistemi</a:t>
          </a:r>
        </a:p>
      </dsp:txBody>
      <dsp:txXfrm>
        <a:off x="6125793" y="3488834"/>
        <a:ext cx="1091323" cy="1489728"/>
      </dsp:txXfrm>
    </dsp:sp>
    <dsp:sp modelId="{4BFEFAC7-D2F8-44E8-9471-12078FF4FAD8}">
      <dsp:nvSpPr>
        <dsp:cNvPr id="0" name=""/>
        <dsp:cNvSpPr/>
      </dsp:nvSpPr>
      <dsp:spPr>
        <a:xfrm>
          <a:off x="7299757"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Gantt Ücret Sistemi</a:t>
          </a:r>
        </a:p>
      </dsp:txBody>
      <dsp:txXfrm>
        <a:off x="7333710" y="3488834"/>
        <a:ext cx="1091323" cy="1489728"/>
      </dsp:txXfrm>
    </dsp:sp>
    <dsp:sp modelId="{0209A769-C976-46D4-BC38-2B0960665BD5}">
      <dsp:nvSpPr>
        <dsp:cNvPr id="0" name=""/>
        <dsp:cNvSpPr/>
      </dsp:nvSpPr>
      <dsp:spPr>
        <a:xfrm>
          <a:off x="8507674" y="3454881"/>
          <a:ext cx="1159229" cy="1557634"/>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bg1"/>
              </a:solidFill>
            </a:rPr>
            <a:t>Merrick Ücret Sistemi</a:t>
          </a:r>
        </a:p>
      </dsp:txBody>
      <dsp:txXfrm>
        <a:off x="8541627" y="3488834"/>
        <a:ext cx="1091323" cy="14897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CA461-62A1-43F7-A85F-1DAD8280B707}" type="datetimeFigureOut">
              <a:rPr lang="tr-TR" smtClean="0"/>
              <a:t>21.11.2023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95FC8-3386-483F-9DB6-DC00453BB980}" type="slidenum">
              <a:rPr lang="tr-TR" smtClean="0"/>
              <a:t>‹#›</a:t>
            </a:fld>
            <a:endParaRPr lang="tr-TR"/>
          </a:p>
        </p:txBody>
      </p:sp>
    </p:spTree>
    <p:extLst>
      <p:ext uri="{BB962C8B-B14F-4D97-AF65-F5344CB8AC3E}">
        <p14:creationId xmlns:p14="http://schemas.microsoft.com/office/powerpoint/2010/main" val="736800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85D6497-ADA6-4489-AD64-D71F471346C9}" type="slidenum">
              <a:rPr lang="tr-TR" smtClean="0"/>
              <a:pPr/>
              <a:t>1</a:t>
            </a:fld>
            <a:endParaRPr lang="tr-TR"/>
          </a:p>
        </p:txBody>
      </p:sp>
    </p:spTree>
    <p:extLst>
      <p:ext uri="{BB962C8B-B14F-4D97-AF65-F5344CB8AC3E}">
        <p14:creationId xmlns:p14="http://schemas.microsoft.com/office/powerpoint/2010/main" val="14591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85D6497-ADA6-4489-AD64-D71F471346C9}" type="slidenum">
              <a:rPr lang="tr-TR" smtClean="0"/>
              <a:pPr/>
              <a:t>8</a:t>
            </a:fld>
            <a:endParaRPr lang="tr-TR"/>
          </a:p>
        </p:txBody>
      </p:sp>
    </p:spTree>
    <p:extLst>
      <p:ext uri="{BB962C8B-B14F-4D97-AF65-F5344CB8AC3E}">
        <p14:creationId xmlns:p14="http://schemas.microsoft.com/office/powerpoint/2010/main" val="2199278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85D6497-ADA6-4489-AD64-D71F471346C9}" type="slidenum">
              <a:rPr lang="tr-TR" smtClean="0"/>
              <a:pPr/>
              <a:t>9</a:t>
            </a:fld>
            <a:endParaRPr lang="tr-TR"/>
          </a:p>
        </p:txBody>
      </p:sp>
    </p:spTree>
    <p:extLst>
      <p:ext uri="{BB962C8B-B14F-4D97-AF65-F5344CB8AC3E}">
        <p14:creationId xmlns:p14="http://schemas.microsoft.com/office/powerpoint/2010/main" val="1668518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6B43A8E-5ABA-4E92-BB5B-0162F17315BE}" type="slidenum">
              <a:rPr lang="tr-TR" smtClean="0"/>
              <a:pPr/>
              <a:t>10</a:t>
            </a:fld>
            <a:endParaRPr lang="tr-TR"/>
          </a:p>
        </p:txBody>
      </p:sp>
    </p:spTree>
    <p:extLst>
      <p:ext uri="{BB962C8B-B14F-4D97-AF65-F5344CB8AC3E}">
        <p14:creationId xmlns:p14="http://schemas.microsoft.com/office/powerpoint/2010/main" val="2267508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6B43A8E-5ABA-4E92-BB5B-0162F17315BE}" type="slidenum">
              <a:rPr lang="tr-TR" smtClean="0"/>
              <a:pPr/>
              <a:t>11</a:t>
            </a:fld>
            <a:endParaRPr lang="tr-TR"/>
          </a:p>
        </p:txBody>
      </p:sp>
    </p:spTree>
    <p:extLst>
      <p:ext uri="{BB962C8B-B14F-4D97-AF65-F5344CB8AC3E}">
        <p14:creationId xmlns:p14="http://schemas.microsoft.com/office/powerpoint/2010/main" val="170699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6B43A8E-5ABA-4E92-BB5B-0162F17315BE}" type="slidenum">
              <a:rPr lang="tr-TR" smtClean="0"/>
              <a:pPr/>
              <a:t>12</a:t>
            </a:fld>
            <a:endParaRPr lang="tr-TR"/>
          </a:p>
        </p:txBody>
      </p:sp>
    </p:spTree>
    <p:extLst>
      <p:ext uri="{BB962C8B-B14F-4D97-AF65-F5344CB8AC3E}">
        <p14:creationId xmlns:p14="http://schemas.microsoft.com/office/powerpoint/2010/main" val="2965535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2E61351F-DBB1-4664-ADA9-83BC7CB8848D}" type="slidenum">
              <a:rPr lang="tr-TR" smtClean="0"/>
              <a:t>13</a:t>
            </a:fld>
            <a:endParaRPr lang="tr-TR"/>
          </a:p>
        </p:txBody>
      </p:sp>
    </p:spTree>
    <p:extLst>
      <p:ext uri="{BB962C8B-B14F-4D97-AF65-F5344CB8AC3E}">
        <p14:creationId xmlns:p14="http://schemas.microsoft.com/office/powerpoint/2010/main" val="3317506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2E61351F-DBB1-4664-ADA9-83BC7CB8848D}" type="slidenum">
              <a:rPr lang="tr-TR" smtClean="0"/>
              <a:t>14</a:t>
            </a:fld>
            <a:endParaRPr lang="tr-TR"/>
          </a:p>
        </p:txBody>
      </p:sp>
    </p:spTree>
    <p:extLst>
      <p:ext uri="{BB962C8B-B14F-4D97-AF65-F5344CB8AC3E}">
        <p14:creationId xmlns:p14="http://schemas.microsoft.com/office/powerpoint/2010/main" val="1136768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3DBEFC-06DD-A8E2-F09C-DD656390270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8EBD3A1-BF86-6851-1160-9C1267566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D3C3E76-B685-7D72-CDB1-429A179AB95C}"/>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D841C4A6-19EA-EB0F-5FFB-5722068642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132F8C-1B58-6166-8E17-D670CBF09DB0}"/>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398045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E7FF30-609C-64AE-3B0C-5CE1D1F0C77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183F56D-8D40-0315-834B-F55821A9C50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4E5D8A5-07D8-0E19-3FF3-0C655B874760}"/>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B0421381-BB54-0C3D-8141-E0D7F5AE5E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3F886B3-4241-106B-974E-B8DB7FC3F4FE}"/>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150075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B840ED8-CCA7-7C29-1EFF-630B9257F2F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F8E35EA-E4E7-E3CE-22DD-90BB2F6B3A8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6C76EE-0F05-766D-4405-F292415AA609}"/>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ED4CA057-DF7B-8065-434E-19A8E4F496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683DA6-B7B7-662F-F079-334FBBB3C477}"/>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2804944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11/21/2023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587280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15101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tr-TR"/>
              <a:t>Asıl başlık stili için tıklayın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08A7C6C-0F39-4D70-8E8D-FE5B9C95FA73}"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1608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9451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tr-TR"/>
              <a:t>Asıl metin stillerini düzenle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37871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22633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541530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tr-TR"/>
              <a:t>Asıl başlık stili için tıklayın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F53789A-C914-4DB1-8815-80B5EC7335C5}" type="datetimeFigureOut">
              <a:rPr lang="en-US" dirty="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1292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5317CB-7D0D-F093-A3D0-C446731132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F924B8B-7362-E7DC-EEA6-25059A72283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54E3CD-CD13-6A3B-6BB2-7606CBAAC2F3}"/>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BDA407AC-9A34-5C25-5ADB-C7E9157988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9387D72-FF00-9DFD-5207-29B61ED1D612}"/>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2284762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E6440AA-91A0-436F-8FDB-C0F939DCAE21}" type="datetimeFigureOut">
              <a:rPr lang="en-US" dirty="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14767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21507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46768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607486" y="273050"/>
            <a:ext cx="10968567" cy="1143000"/>
          </a:xfrm>
        </p:spPr>
        <p:txBody>
          <a:bodyPr/>
          <a:lstStyle/>
          <a:p>
            <a:r>
              <a:rPr lang="tr-TR"/>
              <a:t>Asıl başlık stili için tıklayın</a:t>
            </a:r>
          </a:p>
        </p:txBody>
      </p:sp>
      <p:sp>
        <p:nvSpPr>
          <p:cNvPr id="3" name="Metin Yer Tutucusu 2"/>
          <p:cNvSpPr>
            <a:spLocks noGrp="1"/>
          </p:cNvSpPr>
          <p:nvPr>
            <p:ph type="body" sz="half" idx="1"/>
          </p:nvPr>
        </p:nvSpPr>
        <p:spPr>
          <a:xfrm>
            <a:off x="607485" y="1598613"/>
            <a:ext cx="5382683" cy="44973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3367" y="1598613"/>
            <a:ext cx="5382684" cy="449738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607486" y="6242053"/>
            <a:ext cx="2840567" cy="474663"/>
          </a:xfrm>
        </p:spPr>
        <p:txBody>
          <a:bodyPr/>
          <a:lstStyle>
            <a:lvl1pPr>
              <a:defRPr/>
            </a:lvl1pPr>
          </a:lstStyle>
          <a:p>
            <a:endParaRPr lang="tr-TR" altLang="tr-TR"/>
          </a:p>
        </p:txBody>
      </p:sp>
      <p:sp>
        <p:nvSpPr>
          <p:cNvPr id="6" name="Alt Bilgi Yer Tutucusu 5"/>
          <p:cNvSpPr>
            <a:spLocks noGrp="1"/>
          </p:cNvSpPr>
          <p:nvPr>
            <p:ph type="ftr" sz="quarter" idx="11"/>
          </p:nvPr>
        </p:nvSpPr>
        <p:spPr>
          <a:xfrm>
            <a:off x="4165600" y="6242053"/>
            <a:ext cx="3860800" cy="474663"/>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8737602" y="6242053"/>
            <a:ext cx="2840567" cy="474663"/>
          </a:xfrm>
        </p:spPr>
        <p:txBody>
          <a:bodyPr/>
          <a:lstStyle>
            <a:lvl1pPr>
              <a:defRPr/>
            </a:lvl1pPr>
          </a:lstStyle>
          <a:p>
            <a:fld id="{855EC412-7471-42A2-83D3-720C0509C616}" type="slidenum">
              <a:rPr lang="tr-TR" altLang="tr-TR"/>
              <a:pPr/>
              <a:t>‹#›</a:t>
            </a:fld>
            <a:endParaRPr lang="tr-TR" altLang="tr-TR"/>
          </a:p>
        </p:txBody>
      </p:sp>
    </p:spTree>
    <p:extLst>
      <p:ext uri="{BB962C8B-B14F-4D97-AF65-F5344CB8AC3E}">
        <p14:creationId xmlns:p14="http://schemas.microsoft.com/office/powerpoint/2010/main" val="247628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AC10EE-520C-69D9-E05E-20928965EA7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36E481C-0168-9F11-942B-5D07F08F8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392304C-069E-189B-7FB9-D11CC6E18FA4}"/>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B639CED3-03EE-3C01-A984-25DAC70289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852CD7-29B4-99D8-DFFD-A58DCEF31B25}"/>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289240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BC7E99-689A-3364-90D6-1865658B96A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0B9C7D7-27CD-54EC-8A6F-FDE29B66BCB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AFB3AE-BC97-EF36-8778-9FDEE1D3AB9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67D3D78-30C7-47A5-051C-11A450A3AF9C}"/>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6" name="Alt Bilgi Yer Tutucusu 5">
            <a:extLst>
              <a:ext uri="{FF2B5EF4-FFF2-40B4-BE49-F238E27FC236}">
                <a16:creationId xmlns:a16="http://schemas.microsoft.com/office/drawing/2014/main" id="{5ABDC1BE-996C-7217-4B68-6723808944C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0DAAB63-A79E-9161-0FE7-D7D8526ECE13}"/>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41743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8227F6-3245-58A9-A003-64B693EBA9F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3BE6FD0-81C6-ABA3-6212-247C44819B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3B71D25-DD9B-31F4-0730-402B61DFAC8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710B368-3526-19E0-9CEA-1BD7453893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03C6535-6559-AA78-FC28-A7C136E2A99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A3573E1-7FC6-C5BC-DF92-4A36F5C0ADCC}"/>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8" name="Alt Bilgi Yer Tutucusu 7">
            <a:extLst>
              <a:ext uri="{FF2B5EF4-FFF2-40B4-BE49-F238E27FC236}">
                <a16:creationId xmlns:a16="http://schemas.microsoft.com/office/drawing/2014/main" id="{62944CAD-0055-03DB-3513-89C84188FBE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8C97ADB-880A-C97D-98BE-018A94D1A440}"/>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156767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9E253-4CB6-8599-8EDC-1A4D4E3397D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B6312F3-87C0-B701-0B49-091249F287BB}"/>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4" name="Alt Bilgi Yer Tutucusu 3">
            <a:extLst>
              <a:ext uri="{FF2B5EF4-FFF2-40B4-BE49-F238E27FC236}">
                <a16:creationId xmlns:a16="http://schemas.microsoft.com/office/drawing/2014/main" id="{1A81B176-9BEF-1E2C-2551-98E5D6C7DAD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F96796C-6B7E-B9D6-64D8-FDDA7C8F9779}"/>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153709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FD98B0D-6F54-DC7D-4C5F-221AF0D88FD7}"/>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3" name="Alt Bilgi Yer Tutucusu 2">
            <a:extLst>
              <a:ext uri="{FF2B5EF4-FFF2-40B4-BE49-F238E27FC236}">
                <a16:creationId xmlns:a16="http://schemas.microsoft.com/office/drawing/2014/main" id="{38C100BF-4546-5D6B-D80E-7868B540779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40E57C9-EAAE-5FE0-B7F7-49A1C1D6A55B}"/>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118766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C281E9-B5BE-58EF-51A2-C6D084EDB4D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C8AA64C-B894-DD90-B4B2-C5D4EE0F9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3FA2F24-7D57-ED1F-E880-C47AD00A7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F2B65AF-F8BD-4092-7C45-2019F4CC278A}"/>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6" name="Alt Bilgi Yer Tutucusu 5">
            <a:extLst>
              <a:ext uri="{FF2B5EF4-FFF2-40B4-BE49-F238E27FC236}">
                <a16:creationId xmlns:a16="http://schemas.microsoft.com/office/drawing/2014/main" id="{76D7765E-1FCE-2868-A421-9EAC3C9DDD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0B0E4B1-DA28-6236-BA7A-74563FB73BE7}"/>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320366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DB949E-EDB5-98B9-82B8-42D27C172D0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A1A25FA-08C0-A7DD-5B23-81E0822D6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60974EB-6025-A4CE-240B-6085C96A7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549369-2BE7-51BA-3AE9-FDD96886C970}"/>
              </a:ext>
            </a:extLst>
          </p:cNvPr>
          <p:cNvSpPr>
            <a:spLocks noGrp="1"/>
          </p:cNvSpPr>
          <p:nvPr>
            <p:ph type="dt" sz="half" idx="10"/>
          </p:nvPr>
        </p:nvSpPr>
        <p:spPr/>
        <p:txBody>
          <a:bodyPr/>
          <a:lstStyle/>
          <a:p>
            <a:fld id="{051417DE-C131-4A79-AE51-4FB586C62FE2}" type="datetimeFigureOut">
              <a:rPr lang="tr-TR" smtClean="0"/>
              <a:t>21.11.2023</a:t>
            </a:fld>
            <a:endParaRPr lang="tr-TR"/>
          </a:p>
        </p:txBody>
      </p:sp>
      <p:sp>
        <p:nvSpPr>
          <p:cNvPr id="6" name="Alt Bilgi Yer Tutucusu 5">
            <a:extLst>
              <a:ext uri="{FF2B5EF4-FFF2-40B4-BE49-F238E27FC236}">
                <a16:creationId xmlns:a16="http://schemas.microsoft.com/office/drawing/2014/main" id="{B426831B-1547-195C-5F59-B73B38D7B5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F37449E-681C-F5C2-B9E5-F6E9A3E59F53}"/>
              </a:ext>
            </a:extLst>
          </p:cNvPr>
          <p:cNvSpPr>
            <a:spLocks noGrp="1"/>
          </p:cNvSpPr>
          <p:nvPr>
            <p:ph type="sldNum" sz="quarter" idx="12"/>
          </p:nvPr>
        </p:nvSpPr>
        <p:spPr/>
        <p:txBody>
          <a:bodyPr/>
          <a:lstStyle/>
          <a:p>
            <a:fld id="{1F04E4A8-07B7-4DB2-A0C9-1604B2648327}" type="slidenum">
              <a:rPr lang="tr-TR" smtClean="0"/>
              <a:t>‹#›</a:t>
            </a:fld>
            <a:endParaRPr lang="tr-TR"/>
          </a:p>
        </p:txBody>
      </p:sp>
    </p:spTree>
    <p:extLst>
      <p:ext uri="{BB962C8B-B14F-4D97-AF65-F5344CB8AC3E}">
        <p14:creationId xmlns:p14="http://schemas.microsoft.com/office/powerpoint/2010/main" val="206946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D393C8B-BDDD-ED80-7246-00D3B9BCA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8514745-52FC-BB4A-2FD8-04A57D7E1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21A8E0B-E411-5A82-8E34-2F957F8770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417DE-C131-4A79-AE51-4FB586C62FE2}" type="datetimeFigureOut">
              <a:rPr lang="tr-TR" smtClean="0"/>
              <a:t>21.11.2023</a:t>
            </a:fld>
            <a:endParaRPr lang="tr-TR"/>
          </a:p>
        </p:txBody>
      </p:sp>
      <p:sp>
        <p:nvSpPr>
          <p:cNvPr id="5" name="Alt Bilgi Yer Tutucusu 4">
            <a:extLst>
              <a:ext uri="{FF2B5EF4-FFF2-40B4-BE49-F238E27FC236}">
                <a16:creationId xmlns:a16="http://schemas.microsoft.com/office/drawing/2014/main" id="{7196961C-8715-6830-AFD4-810E74760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99D3BD8-8F88-FE59-1E3C-4928EE2FAC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4E4A8-07B7-4DB2-A0C9-1604B2648327}" type="slidenum">
              <a:rPr lang="tr-TR" smtClean="0"/>
              <a:t>‹#›</a:t>
            </a:fld>
            <a:endParaRPr lang="tr-TR"/>
          </a:p>
        </p:txBody>
      </p:sp>
    </p:spTree>
    <p:extLst>
      <p:ext uri="{BB962C8B-B14F-4D97-AF65-F5344CB8AC3E}">
        <p14:creationId xmlns:p14="http://schemas.microsoft.com/office/powerpoint/2010/main" val="3245578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tr-TR"/>
              <a:t>Asıl başlık stili için tıklayın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11/21/2023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39058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sgb.gov.tr/asgari-ucr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sgb.gov.tr/asgari-ucre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Örnek: Asgari Ücretle Çalışan Bir İşçinin İşverene Maliyeti (TL/AY)</a:t>
            </a:r>
            <a:br>
              <a:rPr lang="tr-TR" sz="2800" dirty="0"/>
            </a:br>
            <a:r>
              <a:rPr lang="tr-TR" sz="2800" dirty="0"/>
              <a:t>(01.07.2023-31.12.2023)</a:t>
            </a:r>
          </a:p>
        </p:txBody>
      </p:sp>
      <p:graphicFrame>
        <p:nvGraphicFramePr>
          <p:cNvPr id="4" name="İçerik Yer Tutucusu 3"/>
          <p:cNvGraphicFramePr>
            <a:graphicFrameLocks noGrp="1"/>
          </p:cNvGraphicFramePr>
          <p:nvPr>
            <p:ph idx="1"/>
          </p:nvPr>
        </p:nvGraphicFramePr>
        <p:xfrm>
          <a:off x="1981200" y="1816224"/>
          <a:ext cx="7859216" cy="2956948"/>
        </p:xfrm>
        <a:graphic>
          <a:graphicData uri="http://schemas.openxmlformats.org/drawingml/2006/table">
            <a:tbl>
              <a:tblPr firstRow="1" bandRow="1">
                <a:tableStyleId>{5940675A-B579-460E-94D1-54222C63F5DA}</a:tableStyleId>
              </a:tblPr>
              <a:tblGrid>
                <a:gridCol w="3929608">
                  <a:extLst>
                    <a:ext uri="{9D8B030D-6E8A-4147-A177-3AD203B41FA5}">
                      <a16:colId xmlns:a16="http://schemas.microsoft.com/office/drawing/2014/main" val="20000"/>
                    </a:ext>
                  </a:extLst>
                </a:gridCol>
                <a:gridCol w="3929608">
                  <a:extLst>
                    <a:ext uri="{9D8B030D-6E8A-4147-A177-3AD203B41FA5}">
                      <a16:colId xmlns:a16="http://schemas.microsoft.com/office/drawing/2014/main" val="20001"/>
                    </a:ext>
                  </a:extLst>
                </a:gridCol>
              </a:tblGrid>
              <a:tr h="458296">
                <a:tc>
                  <a:txBody>
                    <a:bodyPr/>
                    <a:lstStyle/>
                    <a:p>
                      <a:r>
                        <a:rPr lang="tr-TR" dirty="0"/>
                        <a:t>Maliyet Unsurları</a:t>
                      </a:r>
                    </a:p>
                  </a:txBody>
                  <a:tcPr/>
                </a:tc>
                <a:tc>
                  <a:txBody>
                    <a:bodyPr/>
                    <a:lstStyle/>
                    <a:p>
                      <a:pPr algn="ctr"/>
                      <a:r>
                        <a:rPr lang="tr-TR" dirty="0">
                          <a:solidFill>
                            <a:schemeClr val="tx1"/>
                          </a:solidFill>
                        </a:rPr>
                        <a:t>Toplam</a:t>
                      </a:r>
                      <a:r>
                        <a:rPr lang="tr-TR" baseline="0" dirty="0">
                          <a:solidFill>
                            <a:schemeClr val="tx1"/>
                          </a:solidFill>
                        </a:rPr>
                        <a:t> Maliyet</a:t>
                      </a:r>
                      <a:endParaRPr lang="tr-TR" dirty="0">
                        <a:solidFill>
                          <a:schemeClr val="tx1"/>
                        </a:solidFill>
                      </a:endParaRPr>
                    </a:p>
                  </a:txBody>
                  <a:tcPr/>
                </a:tc>
                <a:extLst>
                  <a:ext uri="{0D108BD9-81ED-4DB2-BD59-A6C34878D82A}">
                    <a16:rowId xmlns:a16="http://schemas.microsoft.com/office/drawing/2014/main" val="10000"/>
                  </a:ext>
                </a:extLst>
              </a:tr>
              <a:tr h="458296">
                <a:tc>
                  <a:txBody>
                    <a:bodyPr/>
                    <a:lstStyle/>
                    <a:p>
                      <a:r>
                        <a:rPr lang="tr-TR" dirty="0"/>
                        <a:t>Ücret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0" kern="1200" dirty="0">
                          <a:solidFill>
                            <a:schemeClr val="tx1"/>
                          </a:solidFill>
                          <a:effectLst/>
                        </a:rPr>
                        <a:t>13,414.50</a:t>
                      </a:r>
                      <a:r>
                        <a:rPr lang="tr-TR" dirty="0">
                          <a:solidFill>
                            <a:schemeClr val="tx1"/>
                          </a:solidFill>
                        </a:rPr>
                        <a:t> </a:t>
                      </a:r>
                      <a:r>
                        <a:rPr lang="tr-TR" sz="1800" kern="1200" dirty="0">
                          <a:solidFill>
                            <a:schemeClr val="tx1"/>
                          </a:solidFill>
                          <a:effectLst/>
                        </a:rPr>
                        <a:t>TL/AY</a:t>
                      </a:r>
                      <a:r>
                        <a:rPr lang="tr-TR" dirty="0">
                          <a:solidFill>
                            <a:schemeClr val="tx1"/>
                          </a:solidFill>
                        </a:rPr>
                        <a:t> </a:t>
                      </a:r>
                      <a:endParaRPr lang="tr-TR" sz="1800" i="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791030">
                <a:tc>
                  <a:txBody>
                    <a:bodyPr/>
                    <a:lstStyle/>
                    <a:p>
                      <a:r>
                        <a:rPr lang="tr-TR" b="0" dirty="0">
                          <a:effectLst/>
                        </a:rPr>
                        <a:t>SGK PRİMİ % 15.5 ( İşveren Payı ) (***)</a:t>
                      </a:r>
                      <a:endParaRPr lang="tr-TR"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0" kern="1200" dirty="0">
                          <a:solidFill>
                            <a:schemeClr val="tx1"/>
                          </a:solidFill>
                          <a:effectLst/>
                        </a:rPr>
                        <a:t>   2,079.25</a:t>
                      </a:r>
                      <a:r>
                        <a:rPr lang="tr-TR" b="0" dirty="0">
                          <a:solidFill>
                            <a:schemeClr val="tx1"/>
                          </a:solidFill>
                        </a:rPr>
                        <a:t> </a:t>
                      </a:r>
                      <a:r>
                        <a:rPr lang="tr-TR" sz="1800" b="0" kern="1200" dirty="0">
                          <a:solidFill>
                            <a:schemeClr val="tx1"/>
                          </a:solidFill>
                          <a:effectLst/>
                        </a:rPr>
                        <a:t>TL/AY</a:t>
                      </a:r>
                    </a:p>
                    <a:p>
                      <a:pPr algn="ctr"/>
                      <a:endParaRPr lang="tr-TR" b="0" i="0" dirty="0">
                        <a:solidFill>
                          <a:schemeClr val="tx1"/>
                        </a:solidFill>
                      </a:endParaRPr>
                    </a:p>
                  </a:txBody>
                  <a:tcPr/>
                </a:tc>
                <a:extLst>
                  <a:ext uri="{0D108BD9-81ED-4DB2-BD59-A6C34878D82A}">
                    <a16:rowId xmlns:a16="http://schemas.microsoft.com/office/drawing/2014/main" val="10002"/>
                  </a:ext>
                </a:extLst>
              </a:tr>
              <a:tr h="791030">
                <a:tc>
                  <a:txBody>
                    <a:bodyPr/>
                    <a:lstStyle/>
                    <a:p>
                      <a:r>
                        <a:rPr lang="tr-TR" dirty="0"/>
                        <a:t>İşsizlik Sigortası Primi İşveren</a:t>
                      </a:r>
                      <a:r>
                        <a:rPr lang="tr-TR" baseline="0" dirty="0"/>
                        <a:t> Payı (%2)</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0" kern="1200" dirty="0">
                          <a:solidFill>
                            <a:schemeClr val="tx1"/>
                          </a:solidFill>
                          <a:effectLst/>
                        </a:rPr>
                        <a:t>      268.29 </a:t>
                      </a:r>
                      <a:r>
                        <a:rPr lang="tr-TR" sz="1800" kern="1200" dirty="0">
                          <a:solidFill>
                            <a:schemeClr val="tx1"/>
                          </a:solidFill>
                          <a:effectLst/>
                        </a:rPr>
                        <a:t>TL/AY</a:t>
                      </a:r>
                      <a:endParaRPr lang="tr-TR" sz="1800" i="0" kern="1200" dirty="0">
                        <a:solidFill>
                          <a:schemeClr val="tx1"/>
                        </a:solidFill>
                        <a:effectLst/>
                        <a:latin typeface="+mn-lt"/>
                        <a:ea typeface="+mn-ea"/>
                        <a:cs typeface="+mn-cs"/>
                      </a:endParaRPr>
                    </a:p>
                  </a:txBody>
                  <a:tcPr/>
                </a:tc>
                <a:extLst>
                  <a:ext uri="{0D108BD9-81ED-4DB2-BD59-A6C34878D82A}">
                    <a16:rowId xmlns:a16="http://schemas.microsoft.com/office/drawing/2014/main" val="10003"/>
                  </a:ext>
                </a:extLst>
              </a:tr>
              <a:tr h="458296">
                <a:tc>
                  <a:txBody>
                    <a:bodyPr/>
                    <a:lstStyle/>
                    <a:p>
                      <a:r>
                        <a:rPr lang="tr-TR" dirty="0"/>
                        <a:t>TOPLAM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tx1"/>
                          </a:solidFill>
                          <a:effectLst/>
                        </a:rPr>
                        <a:t>  15,762.04 </a:t>
                      </a:r>
                      <a:r>
                        <a:rPr lang="tr-TR" sz="1800" kern="1200" dirty="0">
                          <a:solidFill>
                            <a:schemeClr val="tx1"/>
                          </a:solidFill>
                          <a:effectLst/>
                        </a:rPr>
                        <a:t>TL/AY</a:t>
                      </a:r>
                      <a:endParaRPr lang="tr-TR" sz="1800" kern="1200" dirty="0">
                        <a:solidFill>
                          <a:schemeClr val="tx1"/>
                        </a:solidFill>
                        <a:effectLst/>
                        <a:latin typeface="+mn-lt"/>
                        <a:ea typeface="+mn-ea"/>
                        <a:cs typeface="+mn-cs"/>
                      </a:endParaRPr>
                    </a:p>
                  </a:txBody>
                  <a:tcPr/>
                </a:tc>
                <a:extLst>
                  <a:ext uri="{0D108BD9-81ED-4DB2-BD59-A6C34878D82A}">
                    <a16:rowId xmlns:a16="http://schemas.microsoft.com/office/drawing/2014/main" val="10004"/>
                  </a:ext>
                </a:extLst>
              </a:tr>
            </a:tbl>
          </a:graphicData>
        </a:graphic>
      </p:graphicFrame>
      <p:sp>
        <p:nvSpPr>
          <p:cNvPr id="5" name="Metin kutusu 4"/>
          <p:cNvSpPr txBox="1"/>
          <p:nvPr/>
        </p:nvSpPr>
        <p:spPr>
          <a:xfrm>
            <a:off x="1919536" y="6516052"/>
            <a:ext cx="5112568" cy="523220"/>
          </a:xfrm>
          <a:prstGeom prst="rect">
            <a:avLst/>
          </a:prstGeom>
          <a:noFill/>
        </p:spPr>
        <p:txBody>
          <a:bodyPr wrap="square" rtlCol="0">
            <a:spAutoFit/>
          </a:bodyPr>
          <a:lstStyle/>
          <a:p>
            <a:r>
              <a:rPr lang="tr-TR" sz="1400" dirty="0"/>
              <a:t>Kaynak: </a:t>
            </a:r>
            <a:r>
              <a:rPr lang="tr-TR" sz="1400" dirty="0">
                <a:hlinkClick r:id="rId3"/>
              </a:rPr>
              <a:t>https://www.csgb.gov.tr/asgari-ucret/</a:t>
            </a:r>
            <a:r>
              <a:rPr lang="tr-TR" sz="1400" dirty="0"/>
              <a:t> </a:t>
            </a:r>
          </a:p>
          <a:p>
            <a:endParaRPr lang="tr-TR" sz="1400" dirty="0"/>
          </a:p>
        </p:txBody>
      </p:sp>
      <p:sp>
        <p:nvSpPr>
          <p:cNvPr id="3" name="Metin kutusu 2"/>
          <p:cNvSpPr txBox="1"/>
          <p:nvPr/>
        </p:nvSpPr>
        <p:spPr>
          <a:xfrm>
            <a:off x="1981200" y="4773169"/>
            <a:ext cx="7776864" cy="1477328"/>
          </a:xfrm>
          <a:prstGeom prst="rect">
            <a:avLst/>
          </a:prstGeom>
          <a:noFill/>
        </p:spPr>
        <p:txBody>
          <a:bodyPr wrap="square" rtlCol="0">
            <a:spAutoFit/>
          </a:bodyPr>
          <a:lstStyle/>
          <a:p>
            <a:r>
              <a:rPr lang="tr-TR" sz="1000" dirty="0"/>
              <a:t>Not 1: 28/01/2004 tarih ve 5083 Sayılı Türkiye Cumhuriyetinin Para Birimi Hakkında Kanunun 2. maddesi uyarınca; Türk Lirası değerlerin yeni Türk Lirasına dönüşüm işlemlerinin ve Yeni Türk Lirası cinsinden yapılan işlemlerin sonuçlarında ve ödeme aşamalarında yarım Kuruş ve üzerindeki değerler bir Yeni Kuruşa tamamlanır; yarım Yeni Kuruşun altındaki değerler dikkate alınmamıştır.</a:t>
            </a:r>
            <a:br>
              <a:rPr lang="tr-TR" sz="1000" dirty="0"/>
            </a:br>
            <a:r>
              <a:rPr lang="tr-TR" sz="1000" dirty="0"/>
              <a:t>Not 2: Gelir Vergisi ve Damga Vergisi hesaplanmamıştır.</a:t>
            </a:r>
          </a:p>
          <a:p>
            <a:endParaRPr lang="tr-TR" sz="1000" dirty="0"/>
          </a:p>
          <a:p>
            <a:r>
              <a:rPr lang="tr-TR" sz="1000" dirty="0"/>
              <a:t>(***) 5510 sayılı Kanunun 81. maddesinin (ı) bendine göre, bentde belirtilen şartları sağlayan işverenlere, SGK primi işveren payında 5 puanlık indirim öngörüldüğünden hesaplamalar buna göre yapılmıştır. Gerekli şartları sağlamayan işverenler için, SGK primi işveren payı %20,5'dir. </a:t>
            </a:r>
            <a:r>
              <a:rPr lang="tr-TR" sz="1000" b="1" dirty="0"/>
              <a:t>6385 sayılı kanunun 9. maddesiyle yapılan düzenleme ile 01.09.2013 tarihinde itibaren geçerli olmak üzere 5510 sayılı kanunun 81.maddesi “Kısa vadeli sigorta kolları prim oranı, sigortalının prime esas kazancının %2’sidir. </a:t>
            </a:r>
            <a:endParaRPr lang="tr-TR" sz="1000" dirty="0"/>
          </a:p>
        </p:txBody>
      </p:sp>
    </p:spTree>
    <p:extLst>
      <p:ext uri="{BB962C8B-B14F-4D97-AF65-F5344CB8AC3E}">
        <p14:creationId xmlns:p14="http://schemas.microsoft.com/office/powerpoint/2010/main" val="1364780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nvPr>
        </p:nvGraphicFramePr>
        <p:xfrm>
          <a:off x="1981200" y="1600201"/>
          <a:ext cx="8229600" cy="3529803"/>
        </p:xfrm>
        <a:graphic>
          <a:graphicData uri="http://schemas.openxmlformats.org/drawingml/2006/table">
            <a:tbl>
              <a:tblPr firstRow="1" bandRow="1">
                <a:tableStyleId>{5940675A-B579-460E-94D1-54222C63F5DA}</a:tableStyleId>
              </a:tblPr>
              <a:tblGrid>
                <a:gridCol w="6563072">
                  <a:extLst>
                    <a:ext uri="{9D8B030D-6E8A-4147-A177-3AD203B41FA5}">
                      <a16:colId xmlns:a16="http://schemas.microsoft.com/office/drawing/2014/main" val="20000"/>
                    </a:ext>
                  </a:extLst>
                </a:gridCol>
                <a:gridCol w="1666528">
                  <a:extLst>
                    <a:ext uri="{9D8B030D-6E8A-4147-A177-3AD203B41FA5}">
                      <a16:colId xmlns:a16="http://schemas.microsoft.com/office/drawing/2014/main" val="20001"/>
                    </a:ext>
                  </a:extLst>
                </a:gridCol>
              </a:tblGrid>
              <a:tr h="709821">
                <a:tc gridSpan="2">
                  <a:txBody>
                    <a:bodyPr/>
                    <a:lstStyle/>
                    <a:p>
                      <a:pPr algn="ctr"/>
                      <a:r>
                        <a:rPr lang="tr-TR" sz="2400" dirty="0"/>
                        <a:t>Brüt Asgari Ücret ve Kesintileri (01.07.2023– 31.12.2023)</a:t>
                      </a:r>
                    </a:p>
                  </a:txBody>
                  <a:tcPr/>
                </a:tc>
                <a:tc hMerge="1">
                  <a:txBody>
                    <a:bodyPr/>
                    <a:lstStyle/>
                    <a:p>
                      <a:endParaRPr lang="tr-TR" dirty="0"/>
                    </a:p>
                  </a:txBody>
                  <a:tcPr/>
                </a:tc>
                <a:extLst>
                  <a:ext uri="{0D108BD9-81ED-4DB2-BD59-A6C34878D82A}">
                    <a16:rowId xmlns:a16="http://schemas.microsoft.com/office/drawing/2014/main" val="10000"/>
                  </a:ext>
                </a:extLst>
              </a:tr>
              <a:tr h="513274">
                <a:tc>
                  <a:txBody>
                    <a:bodyPr/>
                    <a:lstStyle/>
                    <a:p>
                      <a:r>
                        <a:rPr lang="tr-TR" dirty="0"/>
                        <a:t>ÜCRET</a:t>
                      </a:r>
                    </a:p>
                  </a:txBody>
                  <a:tcPr/>
                </a:tc>
                <a:tc>
                  <a:txBody>
                    <a:bodyPr/>
                    <a:lstStyle/>
                    <a:p>
                      <a:pPr algn="r"/>
                      <a:r>
                        <a:rPr lang="tr-TR" dirty="0"/>
                        <a:t>13,414.50  TL</a:t>
                      </a:r>
                    </a:p>
                  </a:txBody>
                  <a:tcPr/>
                </a:tc>
                <a:extLst>
                  <a:ext uri="{0D108BD9-81ED-4DB2-BD59-A6C34878D82A}">
                    <a16:rowId xmlns:a16="http://schemas.microsoft.com/office/drawing/2014/main" val="10001"/>
                  </a:ext>
                </a:extLst>
              </a:tr>
              <a:tr h="513274">
                <a:tc>
                  <a:txBody>
                    <a:bodyPr/>
                    <a:lstStyle/>
                    <a:p>
                      <a:r>
                        <a:rPr lang="tr-TR" dirty="0"/>
                        <a:t>İŞÇİYE</a:t>
                      </a:r>
                      <a:r>
                        <a:rPr lang="tr-TR" baseline="0" dirty="0"/>
                        <a:t> AİT SSK PRİMİ ( A x %14) </a:t>
                      </a:r>
                      <a:endParaRPr lang="tr-TR" dirty="0"/>
                    </a:p>
                  </a:txBody>
                  <a:tcPr/>
                </a:tc>
                <a:tc>
                  <a:txBody>
                    <a:bodyPr/>
                    <a:lstStyle/>
                    <a:p>
                      <a:pPr algn="r"/>
                      <a:r>
                        <a:rPr lang="tr-TR" dirty="0"/>
                        <a:t>1,878.03 </a:t>
                      </a:r>
                      <a:r>
                        <a:rPr lang="tr-TR" baseline="0" dirty="0"/>
                        <a:t>TL</a:t>
                      </a:r>
                      <a:endParaRPr lang="tr-TR" dirty="0"/>
                    </a:p>
                  </a:txBody>
                  <a:tcPr/>
                </a:tc>
                <a:extLst>
                  <a:ext uri="{0D108BD9-81ED-4DB2-BD59-A6C34878D82A}">
                    <a16:rowId xmlns:a16="http://schemas.microsoft.com/office/drawing/2014/main" val="10002"/>
                  </a:ext>
                </a:extLst>
              </a:tr>
              <a:tr h="513274">
                <a:tc>
                  <a:txBody>
                    <a:bodyPr/>
                    <a:lstStyle/>
                    <a:p>
                      <a:r>
                        <a:rPr lang="tr-TR" baseline="0" dirty="0"/>
                        <a:t>İŞSİZLİK SİGORTASI FONU (A x %1)</a:t>
                      </a:r>
                      <a:endParaRPr lang="tr-TR" dirty="0"/>
                    </a:p>
                  </a:txBody>
                  <a:tcPr/>
                </a:tc>
                <a:tc>
                  <a:txBody>
                    <a:bodyPr/>
                    <a:lstStyle/>
                    <a:p>
                      <a:pPr algn="r"/>
                      <a:r>
                        <a:rPr lang="tr-TR" dirty="0"/>
                        <a:t>134.15</a:t>
                      </a:r>
                      <a:r>
                        <a:rPr lang="tr-TR" baseline="0" dirty="0"/>
                        <a:t> TL</a:t>
                      </a:r>
                      <a:endParaRPr lang="tr-TR" dirty="0"/>
                    </a:p>
                  </a:txBody>
                  <a:tcPr/>
                </a:tc>
                <a:extLst>
                  <a:ext uri="{0D108BD9-81ED-4DB2-BD59-A6C34878D82A}">
                    <a16:rowId xmlns:a16="http://schemas.microsoft.com/office/drawing/2014/main" val="10003"/>
                  </a:ext>
                </a:extLst>
              </a:tr>
              <a:tr h="513274">
                <a:tc>
                  <a:txBody>
                    <a:bodyPr/>
                    <a:lstStyle/>
                    <a:p>
                      <a:r>
                        <a:rPr lang="tr-TR" baseline="0" dirty="0"/>
                        <a:t>KESİNTİLER TOPLAMI</a:t>
                      </a:r>
                      <a:endParaRPr lang="tr-TR" dirty="0"/>
                    </a:p>
                  </a:txBody>
                  <a:tcPr/>
                </a:tc>
                <a:tc>
                  <a:txBody>
                    <a:bodyPr/>
                    <a:lstStyle/>
                    <a:p>
                      <a:pPr algn="r"/>
                      <a:r>
                        <a:rPr lang="tr-TR" dirty="0"/>
                        <a:t>2,012.18 TL	 </a:t>
                      </a:r>
                    </a:p>
                  </a:txBody>
                  <a:tcPr/>
                </a:tc>
                <a:extLst>
                  <a:ext uri="{0D108BD9-81ED-4DB2-BD59-A6C34878D82A}">
                    <a16:rowId xmlns:a16="http://schemas.microsoft.com/office/drawing/2014/main" val="10006"/>
                  </a:ext>
                </a:extLst>
              </a:tr>
              <a:tr h="513274">
                <a:tc>
                  <a:txBody>
                    <a:bodyPr/>
                    <a:lstStyle/>
                    <a:p>
                      <a:r>
                        <a:rPr lang="tr-TR" b="1" dirty="0"/>
                        <a:t>NET</a:t>
                      </a:r>
                      <a:r>
                        <a:rPr lang="tr-TR" b="1" baseline="0" dirty="0"/>
                        <a:t> ÜCRET </a:t>
                      </a:r>
                      <a:endParaRPr lang="tr-TR" b="1" dirty="0"/>
                    </a:p>
                  </a:txBody>
                  <a:tcPr/>
                </a:tc>
                <a:tc>
                  <a:txBody>
                    <a:bodyPr/>
                    <a:lstStyle/>
                    <a:p>
                      <a:pPr algn="r"/>
                      <a:r>
                        <a:rPr lang="tr-TR" b="1" dirty="0"/>
                        <a:t>11,402.32 TL	 </a:t>
                      </a:r>
                    </a:p>
                  </a:txBody>
                  <a:tcPr/>
                </a:tc>
                <a:extLst>
                  <a:ext uri="{0D108BD9-81ED-4DB2-BD59-A6C34878D82A}">
                    <a16:rowId xmlns:a16="http://schemas.microsoft.com/office/drawing/2014/main" val="10007"/>
                  </a:ext>
                </a:extLst>
              </a:tr>
            </a:tbl>
          </a:graphicData>
        </a:graphic>
      </p:graphicFrame>
      <p:sp>
        <p:nvSpPr>
          <p:cNvPr id="24606" name="Metin kutusu 4"/>
          <p:cNvSpPr txBox="1">
            <a:spLocks noChangeArrowheads="1"/>
          </p:cNvSpPr>
          <p:nvPr/>
        </p:nvSpPr>
        <p:spPr bwMode="auto">
          <a:xfrm>
            <a:off x="2257425" y="5410201"/>
            <a:ext cx="8458200" cy="307777"/>
          </a:xfrm>
          <a:prstGeom prst="rect">
            <a:avLst/>
          </a:prstGeom>
          <a:noFill/>
          <a:ln w="9525">
            <a:noFill/>
            <a:miter lim="800000"/>
            <a:headEnd/>
            <a:tailEnd/>
          </a:ln>
        </p:spPr>
        <p:txBody>
          <a:bodyPr>
            <a:spAutoFit/>
          </a:bodyPr>
          <a:lstStyle/>
          <a:p>
            <a:r>
              <a:rPr lang="tr-TR" sz="1400" dirty="0"/>
              <a:t>Kaynak: </a:t>
            </a:r>
            <a:r>
              <a:rPr lang="tr-TR" sz="1400" dirty="0">
                <a:hlinkClick r:id="rId3"/>
              </a:rPr>
              <a:t>https://www.csgb.gov.tr/asgari-ucret/</a:t>
            </a:r>
            <a:r>
              <a:rPr lang="tr-TR" sz="1400" dirty="0"/>
              <a:t> </a:t>
            </a:r>
          </a:p>
        </p:txBody>
      </p:sp>
      <p:sp>
        <p:nvSpPr>
          <p:cNvPr id="2" name="Metin kutusu 1"/>
          <p:cNvSpPr txBox="1"/>
          <p:nvPr/>
        </p:nvSpPr>
        <p:spPr>
          <a:xfrm>
            <a:off x="2257425" y="5671344"/>
            <a:ext cx="8229600" cy="646331"/>
          </a:xfrm>
          <a:prstGeom prst="rect">
            <a:avLst/>
          </a:prstGeom>
          <a:noFill/>
        </p:spPr>
        <p:txBody>
          <a:bodyPr wrap="square" rtlCol="0">
            <a:spAutoFit/>
          </a:bodyPr>
          <a:lstStyle/>
          <a:p>
            <a:r>
              <a:rPr lang="tr-TR" sz="1200" dirty="0"/>
              <a:t> </a:t>
            </a:r>
            <a:r>
              <a:rPr lang="tr-TR" sz="1200" b="1" dirty="0"/>
              <a:t>(*) Gelir Vergisi Hesaplamasında; 193 Sayılı G. V. Kanununun 32 maddesi uyarınca işçinin, bekar ve çocuksuz olduğu ve sadece kendisi dikkate alınarak, Asgari Geçim İndirimi uygulanmıştır.</a:t>
            </a:r>
            <a:r>
              <a:rPr lang="tr-TR" sz="1200" dirty="0"/>
              <a:t>	</a:t>
            </a:r>
          </a:p>
          <a:p>
            <a:r>
              <a:rPr lang="tr-TR" sz="1200" b="1" dirty="0"/>
              <a:t>(**) Net ele geçen asgari ücrete 73,40 TL asgari geçim indirimi ilave edilmiştir.</a:t>
            </a:r>
            <a:r>
              <a:rPr lang="tr-TR" sz="12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a:xfrm>
            <a:off x="838200" y="365125"/>
            <a:ext cx="10515600" cy="758825"/>
          </a:xfrm>
        </p:spPr>
        <p:txBody>
          <a:bodyPr>
            <a:normAutofit/>
          </a:bodyPr>
          <a:lstStyle/>
          <a:p>
            <a:r>
              <a:rPr lang="tr-TR" sz="3200" b="1" dirty="0"/>
              <a:t>Sosyal Sigorta Prim Kesinti Oranları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5593059"/>
              </p:ext>
            </p:extLst>
          </p:nvPr>
        </p:nvGraphicFramePr>
        <p:xfrm>
          <a:off x="2291954" y="1403094"/>
          <a:ext cx="7290199" cy="4594481"/>
        </p:xfrm>
        <a:graphic>
          <a:graphicData uri="http://schemas.openxmlformats.org/drawingml/2006/table">
            <a:tbl>
              <a:tblPr firstRow="1" bandRow="1">
                <a:solidFill>
                  <a:schemeClr val="bg1"/>
                </a:solidFill>
                <a:tableStyleId>{5940675A-B579-460E-94D1-54222C63F5DA}</a:tableStyleId>
              </a:tblPr>
              <a:tblGrid>
                <a:gridCol w="3774799">
                  <a:extLst>
                    <a:ext uri="{9D8B030D-6E8A-4147-A177-3AD203B41FA5}">
                      <a16:colId xmlns:a16="http://schemas.microsoft.com/office/drawing/2014/main" val="20000"/>
                    </a:ext>
                  </a:extLst>
                </a:gridCol>
                <a:gridCol w="1087409">
                  <a:extLst>
                    <a:ext uri="{9D8B030D-6E8A-4147-A177-3AD203B41FA5}">
                      <a16:colId xmlns:a16="http://schemas.microsoft.com/office/drawing/2014/main" val="20001"/>
                    </a:ext>
                  </a:extLst>
                </a:gridCol>
                <a:gridCol w="1087409">
                  <a:extLst>
                    <a:ext uri="{9D8B030D-6E8A-4147-A177-3AD203B41FA5}">
                      <a16:colId xmlns:a16="http://schemas.microsoft.com/office/drawing/2014/main" val="20002"/>
                    </a:ext>
                  </a:extLst>
                </a:gridCol>
                <a:gridCol w="1340582">
                  <a:extLst>
                    <a:ext uri="{9D8B030D-6E8A-4147-A177-3AD203B41FA5}">
                      <a16:colId xmlns:a16="http://schemas.microsoft.com/office/drawing/2014/main" val="20003"/>
                    </a:ext>
                  </a:extLst>
                </a:gridCol>
              </a:tblGrid>
              <a:tr h="860450">
                <a:tc>
                  <a:txBody>
                    <a:bodyPr/>
                    <a:lstStyle/>
                    <a:p>
                      <a:endParaRPr lang="tr-TR" sz="1800" b="0" cap="none" spc="0">
                        <a:solidFill>
                          <a:schemeClr val="bg1"/>
                        </a:solidFill>
                      </a:endParaRPr>
                    </a:p>
                  </a:txBody>
                  <a:tcPr marL="128091" marR="98532" marT="98532" marB="98532"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tr-TR" sz="1800" b="0" cap="none" spc="0">
                          <a:solidFill>
                            <a:schemeClr val="bg1"/>
                          </a:solidFill>
                        </a:rPr>
                        <a:t>Sigortalı Payı (%)</a:t>
                      </a:r>
                    </a:p>
                  </a:txBody>
                  <a:tcPr marL="128091" marR="98532" marT="98532" marB="98532"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tr-TR" sz="1800" b="0" cap="none" spc="0">
                          <a:solidFill>
                            <a:schemeClr val="bg1"/>
                          </a:solidFill>
                        </a:rPr>
                        <a:t>İşveren </a:t>
                      </a:r>
                    </a:p>
                    <a:p>
                      <a:r>
                        <a:rPr lang="tr-TR" sz="1800" b="0" cap="none" spc="0">
                          <a:solidFill>
                            <a:schemeClr val="bg1"/>
                          </a:solidFill>
                        </a:rPr>
                        <a:t>Payı (%)</a:t>
                      </a:r>
                    </a:p>
                  </a:txBody>
                  <a:tcPr marL="128091" marR="98532" marT="98532" marB="98532"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tr-TR" sz="1800" b="0" cap="none" spc="0">
                          <a:solidFill>
                            <a:schemeClr val="bg1"/>
                          </a:solidFill>
                        </a:rPr>
                        <a:t>Toplam</a:t>
                      </a:r>
                      <a:r>
                        <a:rPr lang="tr-TR" sz="1800" b="0" cap="none" spc="0" baseline="0">
                          <a:solidFill>
                            <a:schemeClr val="bg1"/>
                          </a:solidFill>
                        </a:rPr>
                        <a:t> (%)</a:t>
                      </a:r>
                      <a:endParaRPr lang="tr-TR" sz="1800" b="0" cap="none" spc="0">
                        <a:solidFill>
                          <a:schemeClr val="bg1"/>
                        </a:solidFill>
                      </a:endParaRPr>
                    </a:p>
                  </a:txBody>
                  <a:tcPr marL="128091" marR="98532" marT="98532" marB="98532"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0000"/>
                  </a:ext>
                </a:extLst>
              </a:tr>
              <a:tr h="1144561">
                <a:tc>
                  <a:txBody>
                    <a:bodyPr/>
                    <a:lstStyle/>
                    <a:p>
                      <a:r>
                        <a:rPr lang="tr-TR" sz="1800" cap="none" spc="0">
                          <a:solidFill>
                            <a:schemeClr val="tx1"/>
                          </a:solidFill>
                        </a:rPr>
                        <a:t>Kısa vadeli sigorta</a:t>
                      </a:r>
                      <a:r>
                        <a:rPr lang="tr-TR" sz="1800" cap="none" spc="0" baseline="0">
                          <a:solidFill>
                            <a:schemeClr val="tx1"/>
                          </a:solidFill>
                        </a:rPr>
                        <a:t> kolları prim oranı</a:t>
                      </a:r>
                    </a:p>
                    <a:p>
                      <a:r>
                        <a:rPr lang="tr-TR" sz="1800" kern="1200" cap="none" spc="0">
                          <a:solidFill>
                            <a:schemeClr val="tx1"/>
                          </a:solidFill>
                          <a:effectLst/>
                        </a:rPr>
                        <a:t>(İş Kazası, Meslek Hastalığı, Hastalık ve Analık Sigortası)</a:t>
                      </a:r>
                      <a:endParaRPr lang="tr-TR" sz="1800" cap="none" spc="0">
                        <a:solidFill>
                          <a:schemeClr val="tx1"/>
                        </a:solidFill>
                      </a:endParaRPr>
                    </a:p>
                  </a:txBody>
                  <a:tcPr marL="128091" marR="98532" marT="98532" marB="98532">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tr-TR" sz="1800" cap="none" spc="0">
                          <a:solidFill>
                            <a:schemeClr val="tx1"/>
                          </a:solidFill>
                        </a:rPr>
                        <a:t>-</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tr-TR" sz="1800" cap="none" spc="0">
                          <a:solidFill>
                            <a:schemeClr val="tx1"/>
                          </a:solidFill>
                        </a:rPr>
                        <a:t>2</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cap="none" spc="0">
                          <a:solidFill>
                            <a:schemeClr val="tx1"/>
                          </a:solidFill>
                        </a:rPr>
                        <a:t>2</a:t>
                      </a:r>
                    </a:p>
                  </a:txBody>
                  <a:tcPr marL="128091" marR="98532" marT="98532" marB="98532">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10001"/>
                  </a:ext>
                </a:extLst>
              </a:tr>
              <a:tr h="860450">
                <a:tc>
                  <a:txBody>
                    <a:bodyPr/>
                    <a:lstStyle/>
                    <a:p>
                      <a:r>
                        <a:rPr lang="tr-TR" sz="1800" cap="none" spc="0">
                          <a:solidFill>
                            <a:schemeClr val="tx1"/>
                          </a:solidFill>
                        </a:rPr>
                        <a:t>Uzun vadeli</a:t>
                      </a:r>
                      <a:r>
                        <a:rPr lang="tr-TR" sz="1800" cap="none" spc="0" baseline="0">
                          <a:solidFill>
                            <a:schemeClr val="tx1"/>
                          </a:solidFill>
                        </a:rPr>
                        <a:t> sigorta kolları prim oranı</a:t>
                      </a:r>
                    </a:p>
                    <a:p>
                      <a:r>
                        <a:rPr lang="tr-TR" sz="1800" cap="none" spc="0">
                          <a:solidFill>
                            <a:schemeClr val="tx1"/>
                          </a:solidFill>
                        </a:rPr>
                        <a:t>(Malullük, yaşlılık ve ölüm primi)</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a:solidFill>
                            <a:schemeClr val="tx1"/>
                          </a:solidFill>
                        </a:rPr>
                        <a:t>9</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a:solidFill>
                            <a:schemeClr val="tx1"/>
                          </a:solidFill>
                        </a:rPr>
                        <a:t>11</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a:solidFill>
                            <a:schemeClr val="tx1"/>
                          </a:solidFill>
                        </a:rPr>
                        <a:t>20</a:t>
                      </a:r>
                    </a:p>
                  </a:txBody>
                  <a:tcPr marL="128091" marR="98532" marT="98532" marB="98532">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0002"/>
                  </a:ext>
                </a:extLst>
              </a:tr>
              <a:tr h="576340">
                <a:tc>
                  <a:txBody>
                    <a:bodyPr/>
                    <a:lstStyle/>
                    <a:p>
                      <a:r>
                        <a:rPr lang="tr-TR" sz="1800" cap="none" spc="0">
                          <a:solidFill>
                            <a:schemeClr val="tx1"/>
                          </a:solidFill>
                        </a:rPr>
                        <a:t>Genel Sağlık Sigortası </a:t>
                      </a:r>
                    </a:p>
                  </a:txBody>
                  <a:tcPr marL="128091" marR="98532" marT="98532" marB="98532">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tr-TR" sz="1800" cap="none" spc="0">
                          <a:solidFill>
                            <a:schemeClr val="tx1"/>
                          </a:solidFill>
                        </a:rPr>
                        <a:t>5</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tr-TR" sz="1800" cap="none" spc="0">
                          <a:solidFill>
                            <a:schemeClr val="tx1"/>
                          </a:solidFill>
                        </a:rPr>
                        <a:t>7,5</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tr-TR" sz="1800" cap="none" spc="0" dirty="0">
                          <a:solidFill>
                            <a:schemeClr val="tx1"/>
                          </a:solidFill>
                        </a:rPr>
                        <a:t>12,5</a:t>
                      </a:r>
                    </a:p>
                  </a:txBody>
                  <a:tcPr marL="128091" marR="98532" marT="98532" marB="98532">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10003"/>
                  </a:ext>
                </a:extLst>
              </a:tr>
              <a:tr h="576340">
                <a:tc>
                  <a:txBody>
                    <a:bodyPr/>
                    <a:lstStyle/>
                    <a:p>
                      <a:r>
                        <a:rPr lang="tr-TR" sz="1800" cap="none" spc="0" dirty="0">
                          <a:solidFill>
                            <a:schemeClr val="tx1"/>
                          </a:solidFill>
                        </a:rPr>
                        <a:t>İşsizlik Sigortası</a:t>
                      </a:r>
                    </a:p>
                  </a:txBody>
                  <a:tcPr marL="128091" marR="98532" marT="98532" marB="98532">
                    <a:lnL w="19050" cap="flat" cmpd="sng" algn="ctr">
                      <a:solidFill>
                        <a:schemeClr val="tx1"/>
                      </a:solidFill>
                      <a:prstDash val="solid"/>
                    </a:lnL>
                    <a:lnR w="6350" cap="flat" cmpd="sng" algn="ctr">
                      <a:solidFill>
                        <a:schemeClr val="tx1">
                          <a:lumMod val="50000"/>
                          <a:lumOff val="50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lnB>
                    <a:noFill/>
                  </a:tcPr>
                </a:tc>
                <a:tc>
                  <a:txBody>
                    <a:bodyPr/>
                    <a:lstStyle/>
                    <a:p>
                      <a:r>
                        <a:rPr lang="tr-TR" sz="1800" cap="none" spc="0" dirty="0">
                          <a:solidFill>
                            <a:schemeClr val="tx1"/>
                          </a:solidFill>
                        </a:rPr>
                        <a:t>1</a:t>
                      </a:r>
                    </a:p>
                  </a:txBody>
                  <a:tcPr marL="128091" marR="98532" marT="98532" marB="98532">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cap="none" spc="0" dirty="0">
                          <a:solidFill>
                            <a:schemeClr val="tx1"/>
                          </a:solidFill>
                        </a:rPr>
                        <a:t>2</a:t>
                      </a:r>
                    </a:p>
                  </a:txBody>
                  <a:tcPr marL="128091" marR="98532" marT="98532" marB="98532">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lnB>
                    <a:noFill/>
                  </a:tcPr>
                </a:tc>
                <a:tc>
                  <a:txBody>
                    <a:bodyPr/>
                    <a:lstStyle/>
                    <a:p>
                      <a:endParaRPr lang="tr-TR" sz="1800" cap="none" spc="0" dirty="0">
                        <a:solidFill>
                          <a:schemeClr val="tx1"/>
                        </a:solidFill>
                      </a:endParaRPr>
                    </a:p>
                  </a:txBody>
                  <a:tcPr marL="128091" marR="98532" marT="98532" marB="98532">
                    <a:lnL w="6350"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lnR>
                    <a:lnT w="19050" cap="flat" cmpd="sng" algn="ctr">
                      <a:solidFill>
                        <a:schemeClr val="tx1"/>
                      </a:solidFill>
                      <a:prstDash val="solid"/>
                      <a:round/>
                      <a:headEnd type="none" w="med" len="med"/>
                      <a:tailEnd type="none" w="med" len="med"/>
                    </a:lnT>
                    <a:lnB w="19050" cap="flat" cmpd="sng" algn="ctr">
                      <a:solidFill>
                        <a:schemeClr val="tx1"/>
                      </a:solidFill>
                      <a:prstDash val="solid"/>
                    </a:lnB>
                    <a:noFill/>
                  </a:tcPr>
                </a:tc>
                <a:extLst>
                  <a:ext uri="{0D108BD9-81ED-4DB2-BD59-A6C34878D82A}">
                    <a16:rowId xmlns:a16="http://schemas.microsoft.com/office/drawing/2014/main" val="2798904755"/>
                  </a:ext>
                </a:extLst>
              </a:tr>
              <a:tr h="576340">
                <a:tc>
                  <a:txBody>
                    <a:bodyPr/>
                    <a:lstStyle/>
                    <a:p>
                      <a:r>
                        <a:rPr lang="tr-TR" sz="1800" cap="none" spc="0" dirty="0">
                          <a:solidFill>
                            <a:schemeClr val="tx1"/>
                          </a:solidFill>
                        </a:rPr>
                        <a:t>Toplam</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dirty="0">
                          <a:solidFill>
                            <a:schemeClr val="tx1"/>
                          </a:solidFill>
                        </a:rPr>
                        <a:t>15</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dirty="0">
                          <a:solidFill>
                            <a:schemeClr val="tx1"/>
                          </a:solidFill>
                        </a:rPr>
                        <a:t>22,5</a:t>
                      </a:r>
                    </a:p>
                  </a:txBody>
                  <a:tcPr marL="128091" marR="98532" marT="98532" marB="98532">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tr-TR" sz="1800" cap="none" spc="0" dirty="0">
                          <a:solidFill>
                            <a:schemeClr val="tx1"/>
                          </a:solidFill>
                        </a:rPr>
                        <a:t>37,5</a:t>
                      </a:r>
                    </a:p>
                  </a:txBody>
                  <a:tcPr marL="128091" marR="98532" marT="98532" marB="98532">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0004"/>
                  </a:ext>
                </a:extLst>
              </a:tr>
            </a:tbl>
          </a:graphicData>
        </a:graphic>
      </p:graphicFrame>
      <p:sp>
        <p:nvSpPr>
          <p:cNvPr id="2" name="Metin kutusu 1">
            <a:extLst>
              <a:ext uri="{FF2B5EF4-FFF2-40B4-BE49-F238E27FC236}">
                <a16:creationId xmlns:a16="http://schemas.microsoft.com/office/drawing/2014/main" id="{C001D01F-72DA-1014-C08A-60333126AF70}"/>
              </a:ext>
            </a:extLst>
          </p:cNvPr>
          <p:cNvSpPr txBox="1"/>
          <p:nvPr/>
        </p:nvSpPr>
        <p:spPr>
          <a:xfrm>
            <a:off x="2282428" y="6181725"/>
            <a:ext cx="7433071" cy="461665"/>
          </a:xfrm>
          <a:prstGeom prst="rect">
            <a:avLst/>
          </a:prstGeom>
          <a:noFill/>
        </p:spPr>
        <p:txBody>
          <a:bodyPr wrap="square" rtlCol="0">
            <a:spAutoFit/>
          </a:bodyPr>
          <a:lstStyle/>
          <a:p>
            <a:r>
              <a:rPr lang="tr-TR" sz="1200" dirty="0"/>
              <a:t>Kaynak: https://www.sgk.gov.tr/Content/Post/c7812ea8-5087-413f-aeb5-d3c1d153e11a/Isveren-Prim-Oranlari-2022-05-15-07-11-41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nvPr>
        </p:nvGraphicFramePr>
        <p:xfrm>
          <a:off x="1524000" y="1698625"/>
          <a:ext cx="8229600" cy="3384254"/>
        </p:xfrm>
        <a:graphic>
          <a:graphicData uri="http://schemas.openxmlformats.org/drawingml/2006/table">
            <a:tbl>
              <a:tblPr firstRow="1" bandRow="1">
                <a:tableStyleId>{5940675A-B579-460E-94D1-54222C63F5DA}</a:tableStyleId>
              </a:tblPr>
              <a:tblGrid>
                <a:gridCol w="6563072">
                  <a:extLst>
                    <a:ext uri="{9D8B030D-6E8A-4147-A177-3AD203B41FA5}">
                      <a16:colId xmlns:a16="http://schemas.microsoft.com/office/drawing/2014/main" val="20000"/>
                    </a:ext>
                  </a:extLst>
                </a:gridCol>
                <a:gridCol w="1666528">
                  <a:extLst>
                    <a:ext uri="{9D8B030D-6E8A-4147-A177-3AD203B41FA5}">
                      <a16:colId xmlns:a16="http://schemas.microsoft.com/office/drawing/2014/main" val="20001"/>
                    </a:ext>
                  </a:extLst>
                </a:gridCol>
              </a:tblGrid>
              <a:tr h="705006">
                <a:tc gridSpan="2">
                  <a:txBody>
                    <a:bodyPr/>
                    <a:lstStyle/>
                    <a:p>
                      <a:pPr algn="ctr"/>
                      <a:r>
                        <a:rPr lang="tr-TR" sz="2400" dirty="0"/>
                        <a:t>Brüt Asgari Ücret ve Kesintileri (01.07.2023– 31.12.2023)</a:t>
                      </a:r>
                    </a:p>
                  </a:txBody>
                  <a:tcPr/>
                </a:tc>
                <a:tc hMerge="1">
                  <a:txBody>
                    <a:bodyPr/>
                    <a:lstStyle/>
                    <a:p>
                      <a:endParaRPr lang="tr-TR" dirty="0"/>
                    </a:p>
                  </a:txBody>
                  <a:tcPr/>
                </a:tc>
                <a:extLst>
                  <a:ext uri="{0D108BD9-81ED-4DB2-BD59-A6C34878D82A}">
                    <a16:rowId xmlns:a16="http://schemas.microsoft.com/office/drawing/2014/main" val="10000"/>
                  </a:ext>
                </a:extLst>
              </a:tr>
              <a:tr h="509792">
                <a:tc>
                  <a:txBody>
                    <a:bodyPr/>
                    <a:lstStyle/>
                    <a:p>
                      <a:r>
                        <a:rPr lang="tr-TR" dirty="0"/>
                        <a:t>ÜCRET</a:t>
                      </a:r>
                    </a:p>
                  </a:txBody>
                  <a:tcPr/>
                </a:tc>
                <a:tc>
                  <a:txBody>
                    <a:bodyPr/>
                    <a:lstStyle/>
                    <a:p>
                      <a:pPr algn="r"/>
                      <a:r>
                        <a:rPr lang="tr-TR" sz="1800" b="0" i="0" kern="1200" dirty="0">
                          <a:solidFill>
                            <a:schemeClr val="tx1"/>
                          </a:solidFill>
                          <a:effectLst/>
                          <a:latin typeface="+mn-lt"/>
                          <a:ea typeface="Cambria" panose="02040503050406030204" pitchFamily="18" charset="0"/>
                          <a:cs typeface="+mn-cs"/>
                        </a:rPr>
                        <a:t>13.414,50</a:t>
                      </a:r>
                      <a:r>
                        <a:rPr lang="tr-TR" dirty="0"/>
                        <a:t>  TL</a:t>
                      </a:r>
                    </a:p>
                  </a:txBody>
                  <a:tcPr/>
                </a:tc>
                <a:extLst>
                  <a:ext uri="{0D108BD9-81ED-4DB2-BD59-A6C34878D82A}">
                    <a16:rowId xmlns:a16="http://schemas.microsoft.com/office/drawing/2014/main" val="10001"/>
                  </a:ext>
                </a:extLst>
              </a:tr>
              <a:tr h="509792">
                <a:tc>
                  <a:txBody>
                    <a:bodyPr/>
                    <a:lstStyle/>
                    <a:p>
                      <a:r>
                        <a:rPr lang="tr-TR" dirty="0"/>
                        <a:t>İŞÇİYE</a:t>
                      </a:r>
                      <a:r>
                        <a:rPr lang="tr-TR" baseline="0" dirty="0"/>
                        <a:t> AİT SSK PRİMİ ( A x %14) </a:t>
                      </a:r>
                      <a:endParaRPr lang="tr-TR" dirty="0"/>
                    </a:p>
                  </a:txBody>
                  <a:tcPr/>
                </a:tc>
                <a:tc>
                  <a:txBody>
                    <a:bodyPr/>
                    <a:lstStyle/>
                    <a:p>
                      <a:pPr algn="r"/>
                      <a:r>
                        <a:rPr lang="tr-TR" dirty="0"/>
                        <a:t>1.878,03 </a:t>
                      </a:r>
                      <a:r>
                        <a:rPr lang="tr-TR" baseline="0" dirty="0"/>
                        <a:t> TL</a:t>
                      </a:r>
                      <a:endParaRPr lang="tr-TR" dirty="0"/>
                    </a:p>
                  </a:txBody>
                  <a:tcPr/>
                </a:tc>
                <a:extLst>
                  <a:ext uri="{0D108BD9-81ED-4DB2-BD59-A6C34878D82A}">
                    <a16:rowId xmlns:a16="http://schemas.microsoft.com/office/drawing/2014/main" val="10002"/>
                  </a:ext>
                </a:extLst>
              </a:tr>
              <a:tr h="509792">
                <a:tc>
                  <a:txBody>
                    <a:bodyPr/>
                    <a:lstStyle/>
                    <a:p>
                      <a:r>
                        <a:rPr lang="tr-TR" baseline="0" dirty="0"/>
                        <a:t>İŞSİZLİK SİGORTASI FONU (A x %1)</a:t>
                      </a:r>
                      <a:endParaRPr lang="tr-TR" dirty="0"/>
                    </a:p>
                  </a:txBody>
                  <a:tcPr/>
                </a:tc>
                <a:tc>
                  <a:txBody>
                    <a:bodyPr/>
                    <a:lstStyle/>
                    <a:p>
                      <a:pPr algn="r"/>
                      <a:r>
                        <a:rPr lang="tr-TR" dirty="0"/>
                        <a:t>134,145</a:t>
                      </a:r>
                      <a:r>
                        <a:rPr lang="tr-TR" baseline="0" dirty="0"/>
                        <a:t> TL</a:t>
                      </a:r>
                      <a:endParaRPr lang="tr-TR" dirty="0"/>
                    </a:p>
                  </a:txBody>
                  <a:tcPr/>
                </a:tc>
                <a:extLst>
                  <a:ext uri="{0D108BD9-81ED-4DB2-BD59-A6C34878D82A}">
                    <a16:rowId xmlns:a16="http://schemas.microsoft.com/office/drawing/2014/main" val="10003"/>
                  </a:ext>
                </a:extLst>
              </a:tr>
              <a:tr h="509792">
                <a:tc>
                  <a:txBody>
                    <a:bodyPr/>
                    <a:lstStyle/>
                    <a:p>
                      <a:r>
                        <a:rPr lang="tr-TR" baseline="0" dirty="0"/>
                        <a:t>KESİNTİLER TOPLAMI</a:t>
                      </a:r>
                      <a:endParaRPr lang="tr-TR" dirty="0"/>
                    </a:p>
                  </a:txBody>
                  <a:tcPr/>
                </a:tc>
                <a:tc>
                  <a:txBody>
                    <a:bodyPr/>
                    <a:lstStyle/>
                    <a:p>
                      <a:pPr algn="r"/>
                      <a:r>
                        <a:rPr lang="tr-TR" sz="1800" b="0" i="0" kern="1200" dirty="0">
                          <a:solidFill>
                            <a:schemeClr val="tx1"/>
                          </a:solidFill>
                          <a:effectLst/>
                          <a:latin typeface="+mn-lt"/>
                          <a:ea typeface="+mn-ea"/>
                          <a:cs typeface="+mn-cs"/>
                        </a:rPr>
                        <a:t>2,012.18</a:t>
                      </a:r>
                      <a:r>
                        <a:rPr lang="tr-TR" dirty="0"/>
                        <a:t> TL</a:t>
                      </a:r>
                    </a:p>
                  </a:txBody>
                  <a:tcPr/>
                </a:tc>
                <a:extLst>
                  <a:ext uri="{0D108BD9-81ED-4DB2-BD59-A6C34878D82A}">
                    <a16:rowId xmlns:a16="http://schemas.microsoft.com/office/drawing/2014/main" val="10006"/>
                  </a:ext>
                </a:extLst>
              </a:tr>
              <a:tr h="509792">
                <a:tc>
                  <a:txBody>
                    <a:bodyPr/>
                    <a:lstStyle/>
                    <a:p>
                      <a:r>
                        <a:rPr lang="tr-TR" b="1" dirty="0"/>
                        <a:t>NET</a:t>
                      </a:r>
                      <a:r>
                        <a:rPr lang="tr-TR" b="1" baseline="0" dirty="0"/>
                        <a:t> ÜCRET </a:t>
                      </a:r>
                      <a:endParaRPr lang="tr-TR" b="1" dirty="0"/>
                    </a:p>
                  </a:txBody>
                  <a:tcPr/>
                </a:tc>
                <a:tc>
                  <a:txBody>
                    <a:bodyPr/>
                    <a:lstStyle/>
                    <a:p>
                      <a:pPr algn="r"/>
                      <a:r>
                        <a:rPr lang="tr-TR" b="1" dirty="0"/>
                        <a:t>11,402.32 TL	 </a:t>
                      </a:r>
                    </a:p>
                  </a:txBody>
                  <a:tcPr/>
                </a:tc>
                <a:extLst>
                  <a:ext uri="{0D108BD9-81ED-4DB2-BD59-A6C34878D82A}">
                    <a16:rowId xmlns:a16="http://schemas.microsoft.com/office/drawing/2014/main" val="10007"/>
                  </a:ext>
                </a:extLst>
              </a:tr>
            </a:tbl>
          </a:graphicData>
        </a:graphic>
      </p:graphicFrame>
      <p:sp>
        <p:nvSpPr>
          <p:cNvPr id="2" name="Metin kutusu 1">
            <a:extLst>
              <a:ext uri="{FF2B5EF4-FFF2-40B4-BE49-F238E27FC236}">
                <a16:creationId xmlns:a16="http://schemas.microsoft.com/office/drawing/2014/main" id="{D5FE1925-5D81-A9D2-C3EF-A5B7CE750C30}"/>
              </a:ext>
            </a:extLst>
          </p:cNvPr>
          <p:cNvSpPr txBox="1"/>
          <p:nvPr/>
        </p:nvSpPr>
        <p:spPr>
          <a:xfrm>
            <a:off x="1524000" y="5457825"/>
            <a:ext cx="8229600" cy="276999"/>
          </a:xfrm>
          <a:prstGeom prst="rect">
            <a:avLst/>
          </a:prstGeom>
          <a:noFill/>
        </p:spPr>
        <p:txBody>
          <a:bodyPr wrap="square" rtlCol="0">
            <a:spAutoFit/>
          </a:bodyPr>
          <a:lstStyle/>
          <a:p>
            <a:r>
              <a:rPr lang="tr-TR" sz="1200" dirty="0"/>
              <a:t>Kaynak: https://www.csgb.gov.tr/asgari-ucret/</a:t>
            </a:r>
          </a:p>
        </p:txBody>
      </p:sp>
    </p:spTree>
    <p:extLst>
      <p:ext uri="{BB962C8B-B14F-4D97-AF65-F5344CB8AC3E}">
        <p14:creationId xmlns:p14="http://schemas.microsoft.com/office/powerpoint/2010/main" val="4216367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981201" y="1603648"/>
            <a:ext cx="8408193" cy="558773"/>
          </a:xfrm>
        </p:spPr>
        <p:txBody>
          <a:bodyPr>
            <a:normAutofit/>
          </a:bodyPr>
          <a:lstStyle/>
          <a:p>
            <a:pPr algn="ctr"/>
            <a:r>
              <a:rPr lang="tr-TR" sz="1650" b="1" dirty="0"/>
              <a:t>  </a:t>
            </a:r>
            <a:endParaRPr lang="tr-TR" sz="1650" dirty="0"/>
          </a:p>
        </p:txBody>
      </p:sp>
      <p:graphicFrame>
        <p:nvGraphicFramePr>
          <p:cNvPr id="2" name="Tablo 1"/>
          <p:cNvGraphicFramePr>
            <a:graphicFrameLocks noGrp="1"/>
          </p:cNvGraphicFramePr>
          <p:nvPr>
            <p:extLst>
              <p:ext uri="{D42A27DB-BD31-4B8C-83A1-F6EECF244321}">
                <p14:modId xmlns:p14="http://schemas.microsoft.com/office/powerpoint/2010/main" val="3789702979"/>
              </p:ext>
            </p:extLst>
          </p:nvPr>
        </p:nvGraphicFramePr>
        <p:xfrm>
          <a:off x="2331104" y="1676402"/>
          <a:ext cx="7529795" cy="4267199"/>
        </p:xfrm>
        <a:graphic>
          <a:graphicData uri="http://schemas.openxmlformats.org/drawingml/2006/table">
            <a:tbl>
              <a:tblPr firstRow="1" bandRow="1">
                <a:tableStyleId>{5940675A-B579-460E-94D1-54222C63F5DA}</a:tableStyleId>
              </a:tblPr>
              <a:tblGrid>
                <a:gridCol w="7529795">
                  <a:extLst>
                    <a:ext uri="{9D8B030D-6E8A-4147-A177-3AD203B41FA5}">
                      <a16:colId xmlns:a16="http://schemas.microsoft.com/office/drawing/2014/main" val="2104847450"/>
                    </a:ext>
                  </a:extLst>
                </a:gridCol>
              </a:tblGrid>
              <a:tr h="1367765">
                <a:tc>
                  <a:txBody>
                    <a:bodyPr/>
                    <a:lstStyle/>
                    <a:p>
                      <a:pPr algn="ctr"/>
                      <a:r>
                        <a:rPr lang="tr-TR" sz="1400" b="1" i="0" kern="1200" dirty="0">
                          <a:solidFill>
                            <a:schemeClr val="tx1"/>
                          </a:solidFill>
                          <a:effectLst/>
                          <a:latin typeface="+mn-lt"/>
                          <a:ea typeface="Cambria" panose="02040503050406030204" pitchFamily="18" charset="0"/>
                          <a:cs typeface="+mn-cs"/>
                        </a:rPr>
                        <a:t> Yemek Parası (Günlük Brüt Asgari Ücretin x%23, İstsnası65)</a:t>
                      </a:r>
                    </a:p>
                    <a:p>
                      <a:pPr algn="ctr"/>
                      <a:endParaRPr lang="tr-TR" sz="1400" b="1" i="0" kern="1200" dirty="0">
                        <a:solidFill>
                          <a:schemeClr val="tx1"/>
                        </a:solidFill>
                        <a:effectLst/>
                        <a:latin typeface="+mn-lt"/>
                        <a:ea typeface="Cambria" panose="02040503050406030204" pitchFamily="18" charset="0"/>
                        <a:cs typeface="+mn-cs"/>
                      </a:endParaRPr>
                    </a:p>
                    <a:p>
                      <a:pPr algn="ctr"/>
                      <a:r>
                        <a:rPr lang="tr-TR" sz="1400" b="0" i="0" kern="1200" dirty="0">
                          <a:solidFill>
                            <a:schemeClr val="tx1"/>
                          </a:solidFill>
                          <a:effectLst/>
                          <a:latin typeface="+mn-lt"/>
                          <a:ea typeface="Cambria" panose="02040503050406030204" pitchFamily="18" charset="0"/>
                          <a:cs typeface="+mn-cs"/>
                        </a:rPr>
                        <a:t>01.07.2023 ila 31.12.2023 tarihleri arasında; 447,15 TL x % 23,65 =  105,75 TL (Günlük),</a:t>
                      </a:r>
                      <a:endParaRPr lang="tr-TR" sz="1400" dirty="0">
                        <a:solidFill>
                          <a:schemeClr val="tx1"/>
                        </a:solidFill>
                        <a:latin typeface="+mn-lt"/>
                        <a:ea typeface="Cambria" panose="02040503050406030204" pitchFamily="18" charset="0"/>
                      </a:endParaRPr>
                    </a:p>
                  </a:txBody>
                  <a:tcPr marL="65494" marR="65494" marT="32747" marB="32747"/>
                </a:tc>
                <a:extLst>
                  <a:ext uri="{0D108BD9-81ED-4DB2-BD59-A6C34878D82A}">
                    <a16:rowId xmlns:a16="http://schemas.microsoft.com/office/drawing/2014/main" val="662606165"/>
                  </a:ext>
                </a:extLst>
              </a:tr>
              <a:tr h="966478">
                <a:tc>
                  <a:txBody>
                    <a:bodyPr/>
                    <a:lstStyle/>
                    <a:p>
                      <a:pPr algn="ctr"/>
                      <a:r>
                        <a:rPr lang="tr-TR" sz="1400" b="1" i="0" dirty="0">
                          <a:solidFill>
                            <a:schemeClr val="tx1"/>
                          </a:solidFill>
                          <a:effectLst/>
                          <a:latin typeface="+mn-lt"/>
                          <a:ea typeface="Cambria" panose="02040503050406030204" pitchFamily="18" charset="0"/>
                        </a:rPr>
                        <a:t> Çocuk Zammı (Yardımı) İstisnası (Brüt Asgari Ücretin %2’si)</a:t>
                      </a:r>
                    </a:p>
                    <a:p>
                      <a:pPr algn="ctr"/>
                      <a:endParaRPr lang="tr-TR" sz="1400" b="1" i="0" dirty="0">
                        <a:solidFill>
                          <a:schemeClr val="tx1"/>
                        </a:solidFill>
                        <a:effectLst/>
                        <a:latin typeface="+mn-lt"/>
                        <a:ea typeface="Cambria" panose="02040503050406030204" pitchFamily="18" charset="0"/>
                      </a:endParaRPr>
                    </a:p>
                    <a:p>
                      <a:pPr algn="ctr"/>
                      <a:r>
                        <a:rPr lang="tr-TR" sz="1400" b="0" i="0" kern="1200" dirty="0">
                          <a:solidFill>
                            <a:schemeClr val="tx1"/>
                          </a:solidFill>
                          <a:effectLst/>
                          <a:latin typeface="+mn-lt"/>
                          <a:ea typeface="Cambria" panose="02040503050406030204" pitchFamily="18" charset="0"/>
                          <a:cs typeface="+mn-cs"/>
                        </a:rPr>
                        <a:t>01.07.2023 ila 31.12.2023 tarihleri arasında; 13.414,50 TL </a:t>
                      </a:r>
                      <a:r>
                        <a:rPr lang="tr-TR" sz="1400" b="0" i="0" dirty="0">
                          <a:solidFill>
                            <a:schemeClr val="tx1"/>
                          </a:solidFill>
                          <a:effectLst/>
                          <a:latin typeface="+mn-lt"/>
                          <a:ea typeface="Cambria" panose="02040503050406030204" pitchFamily="18" charset="0"/>
                        </a:rPr>
                        <a:t>x % 2 = 268,29 TL (Aylık)</a:t>
                      </a:r>
                    </a:p>
                  </a:txBody>
                  <a:tcPr marL="65494" marR="65494" marT="32747" marB="32747"/>
                </a:tc>
                <a:extLst>
                  <a:ext uri="{0D108BD9-81ED-4DB2-BD59-A6C34878D82A}">
                    <a16:rowId xmlns:a16="http://schemas.microsoft.com/office/drawing/2014/main" val="1330194041"/>
                  </a:ext>
                </a:extLst>
              </a:tr>
              <a:tr h="966478">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lang="tr-TR" sz="1400" b="1" i="0" kern="1200" dirty="0">
                          <a:solidFill>
                            <a:schemeClr val="tx1"/>
                          </a:solidFill>
                          <a:effectLst/>
                          <a:latin typeface="+mn-lt"/>
                          <a:ea typeface="Cambria" panose="02040503050406030204" pitchFamily="18" charset="0"/>
                          <a:cs typeface="+mn-cs"/>
                        </a:rPr>
                        <a:t> Aile zammı (yardımı) istisnası</a:t>
                      </a:r>
                      <a:r>
                        <a:rPr lang="tr-TR" sz="1400" b="1" i="0" dirty="0">
                          <a:solidFill>
                            <a:schemeClr val="tx1"/>
                          </a:solidFill>
                          <a:effectLst/>
                          <a:latin typeface="+mn-lt"/>
                          <a:ea typeface="Cambria" panose="02040503050406030204" pitchFamily="18" charset="0"/>
                        </a:rPr>
                        <a:t>(Brüt Asgari Ücretin %10’u)</a:t>
                      </a:r>
                      <a:endParaRPr lang="tr-TR" sz="1400" b="1" i="0" kern="1200" dirty="0">
                        <a:solidFill>
                          <a:schemeClr val="tx1"/>
                        </a:solidFill>
                        <a:effectLst/>
                        <a:latin typeface="+mn-lt"/>
                        <a:ea typeface="Cambria" panose="02040503050406030204" pitchFamily="18" charset="0"/>
                        <a:cs typeface="+mn-cs"/>
                      </a:endParaRPr>
                    </a:p>
                    <a:p>
                      <a:pPr marL="0" marR="0" lvl="0" indent="0" algn="ctr" defTabSz="914126" rtl="0" eaLnBrk="1" fontAlgn="auto" latinLnBrk="0" hangingPunct="1">
                        <a:lnSpc>
                          <a:spcPct val="100000"/>
                        </a:lnSpc>
                        <a:spcBef>
                          <a:spcPts val="0"/>
                        </a:spcBef>
                        <a:spcAft>
                          <a:spcPts val="0"/>
                        </a:spcAft>
                        <a:buClrTx/>
                        <a:buSzTx/>
                        <a:buFontTx/>
                        <a:buNone/>
                        <a:tabLst/>
                        <a:defRPr/>
                      </a:pPr>
                      <a:endParaRPr lang="tr-TR" sz="1400" b="1" i="0" kern="1200" dirty="0">
                        <a:solidFill>
                          <a:schemeClr val="tx1"/>
                        </a:solidFill>
                        <a:effectLst/>
                        <a:latin typeface="+mn-lt"/>
                        <a:ea typeface="Cambria" panose="02040503050406030204" pitchFamily="18" charset="0"/>
                        <a:cs typeface="+mn-cs"/>
                      </a:endParaRPr>
                    </a:p>
                    <a:p>
                      <a:pPr marL="0" marR="0" lvl="0" indent="0" algn="ctr" defTabSz="914126" rtl="0" eaLnBrk="1" fontAlgn="auto" latinLnBrk="0" hangingPunct="1">
                        <a:lnSpc>
                          <a:spcPct val="100000"/>
                        </a:lnSpc>
                        <a:spcBef>
                          <a:spcPts val="0"/>
                        </a:spcBef>
                        <a:spcAft>
                          <a:spcPts val="0"/>
                        </a:spcAft>
                        <a:buClrTx/>
                        <a:buSzTx/>
                        <a:buFontTx/>
                        <a:buNone/>
                        <a:tabLst/>
                        <a:defRPr/>
                      </a:pPr>
                      <a:r>
                        <a:rPr lang="tr-TR" sz="1400" b="0" i="0" kern="1200" dirty="0">
                          <a:solidFill>
                            <a:schemeClr val="tx1"/>
                          </a:solidFill>
                          <a:effectLst/>
                          <a:latin typeface="+mn-lt"/>
                          <a:ea typeface="Cambria" panose="02040503050406030204" pitchFamily="18" charset="0"/>
                          <a:cs typeface="+mn-cs"/>
                        </a:rPr>
                        <a:t>01.07.2023 ila 31.12.2023 tarihleri arasında; 13.414,50 TL x %10 = 1.341,45 TL (Aylık)</a:t>
                      </a:r>
                      <a:endParaRPr lang="tr-TR" sz="1400" dirty="0">
                        <a:solidFill>
                          <a:schemeClr val="tx1"/>
                        </a:solidFill>
                        <a:latin typeface="+mn-lt"/>
                        <a:ea typeface="Cambria" panose="02040503050406030204" pitchFamily="18" charset="0"/>
                      </a:endParaRPr>
                    </a:p>
                  </a:txBody>
                  <a:tcPr marL="65494" marR="65494" marT="32747" marB="32747"/>
                </a:tc>
                <a:extLst>
                  <a:ext uri="{0D108BD9-81ED-4DB2-BD59-A6C34878D82A}">
                    <a16:rowId xmlns:a16="http://schemas.microsoft.com/office/drawing/2014/main" val="4170431997"/>
                  </a:ext>
                </a:extLst>
              </a:tr>
              <a:tr h="966478">
                <a:tc>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lang="tr-TR" sz="1400" b="1" i="0" dirty="0">
                          <a:solidFill>
                            <a:schemeClr val="tx1"/>
                          </a:solidFill>
                          <a:effectLst/>
                          <a:latin typeface="+mn-lt"/>
                          <a:ea typeface="Cambria" panose="02040503050406030204" pitchFamily="18" charset="0"/>
                        </a:rPr>
                        <a:t>Özel Sağlık Sigortası Ve Bireysel Emeklilik Primleri (Brüt Asgari Ücretin %30’u)</a:t>
                      </a:r>
                    </a:p>
                    <a:p>
                      <a:pPr lvl="1" algn="just"/>
                      <a:endParaRPr lang="tr-TR" sz="1400" b="1" i="0" kern="1200" dirty="0">
                        <a:solidFill>
                          <a:schemeClr val="tx1"/>
                        </a:solidFill>
                        <a:effectLst/>
                        <a:latin typeface="+mn-lt"/>
                        <a:ea typeface="Cambria" panose="02040503050406030204" pitchFamily="18" charset="0"/>
                        <a:cs typeface="+mn-cs"/>
                      </a:endParaRPr>
                    </a:p>
                    <a:p>
                      <a:pPr marL="0" lvl="1" indent="0" algn="ctr"/>
                      <a:r>
                        <a:rPr lang="tr-TR" sz="1400" b="0" i="0" kern="1200" dirty="0">
                          <a:solidFill>
                            <a:schemeClr val="tx1"/>
                          </a:solidFill>
                          <a:effectLst/>
                          <a:latin typeface="+mn-lt"/>
                          <a:ea typeface="Cambria" panose="02040503050406030204" pitchFamily="18" charset="0"/>
                          <a:cs typeface="+mn-cs"/>
                        </a:rPr>
                        <a:t>      01.07.2023 ila 31.12.2023 tarihleri arasında; 13.414,50 TL x %30=4.024,35 TL (Aylık)</a:t>
                      </a:r>
                      <a:endParaRPr lang="tr-TR" sz="1400" dirty="0">
                        <a:solidFill>
                          <a:schemeClr val="tx1"/>
                        </a:solidFill>
                        <a:latin typeface="+mn-lt"/>
                        <a:ea typeface="Cambria" panose="02040503050406030204" pitchFamily="18" charset="0"/>
                      </a:endParaRPr>
                    </a:p>
                  </a:txBody>
                  <a:tcPr marL="65494" marR="65494" marT="32747" marB="32747"/>
                </a:tc>
                <a:extLst>
                  <a:ext uri="{0D108BD9-81ED-4DB2-BD59-A6C34878D82A}">
                    <a16:rowId xmlns:a16="http://schemas.microsoft.com/office/drawing/2014/main" val="2387369389"/>
                  </a:ext>
                </a:extLst>
              </a:tr>
            </a:tbl>
          </a:graphicData>
        </a:graphic>
      </p:graphicFrame>
      <p:sp>
        <p:nvSpPr>
          <p:cNvPr id="4" name="Metin kutusu 3">
            <a:extLst>
              <a:ext uri="{FF2B5EF4-FFF2-40B4-BE49-F238E27FC236}">
                <a16:creationId xmlns:a16="http://schemas.microsoft.com/office/drawing/2014/main" id="{C9F94233-90E8-3C93-361E-8538719144C5}"/>
              </a:ext>
            </a:extLst>
          </p:cNvPr>
          <p:cNvSpPr txBox="1"/>
          <p:nvPr/>
        </p:nvSpPr>
        <p:spPr>
          <a:xfrm>
            <a:off x="2331103" y="540604"/>
            <a:ext cx="7529794" cy="1015663"/>
          </a:xfrm>
          <a:prstGeom prst="rect">
            <a:avLst/>
          </a:prstGeom>
          <a:noFill/>
        </p:spPr>
        <p:txBody>
          <a:bodyPr wrap="square">
            <a:spAutoFit/>
          </a:bodyPr>
          <a:lstStyle/>
          <a:p>
            <a:r>
              <a:rPr lang="tr-TR" sz="2000" b="1" spc="100" dirty="0">
                <a:latin typeface="+mj-lt"/>
                <a:ea typeface="+mj-ea"/>
                <a:cs typeface="+mj-cs"/>
              </a:rPr>
              <a:t>Prime Esas Kazançlardan İstisna Tutulacak Yemek Parası, Çocuk Zammı Ve Aile Zammı (Yardımı) Tutarları -</a:t>
            </a:r>
            <a:r>
              <a:rPr lang="tr-TR" sz="2000" b="1" dirty="0"/>
              <a:t>4/1-a Kapsamındaki Sigortalılar İçin-</a:t>
            </a:r>
            <a:endParaRPr lang="tr-TR" sz="2000" dirty="0">
              <a:latin typeface="+mj-lt"/>
            </a:endParaRPr>
          </a:p>
        </p:txBody>
      </p:sp>
    </p:spTree>
    <p:extLst>
      <p:ext uri="{BB962C8B-B14F-4D97-AF65-F5344CB8AC3E}">
        <p14:creationId xmlns:p14="http://schemas.microsoft.com/office/powerpoint/2010/main" val="2462905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B9E4B17F-895D-4998-B787-1E596FE71B71}"/>
              </a:ext>
            </a:extLst>
          </p:cNvPr>
          <p:cNvGraphicFramePr>
            <a:graphicFrameLocks noGrp="1"/>
          </p:cNvGraphicFramePr>
          <p:nvPr>
            <p:extLst>
              <p:ext uri="{D42A27DB-BD31-4B8C-83A1-F6EECF244321}">
                <p14:modId xmlns:p14="http://schemas.microsoft.com/office/powerpoint/2010/main" val="947504533"/>
              </p:ext>
            </p:extLst>
          </p:nvPr>
        </p:nvGraphicFramePr>
        <p:xfrm>
          <a:off x="1774396" y="1862419"/>
          <a:ext cx="8697231" cy="4064771"/>
        </p:xfrm>
        <a:graphic>
          <a:graphicData uri="http://schemas.openxmlformats.org/drawingml/2006/table">
            <a:tbl>
              <a:tblPr firstRow="1" bandRow="1">
                <a:tableStyleId>{5940675A-B579-460E-94D1-54222C63F5DA}</a:tableStyleId>
              </a:tblPr>
              <a:tblGrid>
                <a:gridCol w="5737998">
                  <a:extLst>
                    <a:ext uri="{9D8B030D-6E8A-4147-A177-3AD203B41FA5}">
                      <a16:colId xmlns:a16="http://schemas.microsoft.com/office/drawing/2014/main" val="616468589"/>
                    </a:ext>
                  </a:extLst>
                </a:gridCol>
                <a:gridCol w="2959233">
                  <a:extLst>
                    <a:ext uri="{9D8B030D-6E8A-4147-A177-3AD203B41FA5}">
                      <a16:colId xmlns:a16="http://schemas.microsoft.com/office/drawing/2014/main" val="2170426206"/>
                    </a:ext>
                  </a:extLst>
                </a:gridCol>
              </a:tblGrid>
              <a:tr h="257966">
                <a:tc gridSpan="2">
                  <a:txBody>
                    <a:bodyPr/>
                    <a:lstStyle/>
                    <a:p>
                      <a:pPr algn="ctr"/>
                      <a:r>
                        <a:rPr lang="tr-TR" sz="1200" b="1" dirty="0">
                          <a:solidFill>
                            <a:schemeClr val="tx1"/>
                          </a:solidFill>
                        </a:rPr>
                        <a:t>TOPLAM ÜCRET TL/AY</a:t>
                      </a:r>
                    </a:p>
                  </a:txBody>
                  <a:tcPr marL="68598" marR="68598" marT="34299" marB="34299"/>
                </a:tc>
                <a:tc hMerge="1">
                  <a:txBody>
                    <a:bodyPr/>
                    <a:lstStyle/>
                    <a:p>
                      <a:endParaRPr lang="tr-TR"/>
                    </a:p>
                  </a:txBody>
                  <a:tcPr/>
                </a:tc>
                <a:extLst>
                  <a:ext uri="{0D108BD9-81ED-4DB2-BD59-A6C34878D82A}">
                    <a16:rowId xmlns:a16="http://schemas.microsoft.com/office/drawing/2014/main" val="1077374786"/>
                  </a:ext>
                </a:extLst>
              </a:tr>
              <a:tr h="257966">
                <a:tc>
                  <a:txBody>
                    <a:bodyPr/>
                    <a:lstStyle/>
                    <a:p>
                      <a:r>
                        <a:rPr lang="tr-TR" sz="1200" dirty="0">
                          <a:solidFill>
                            <a:schemeClr val="tx1"/>
                          </a:solidFill>
                        </a:rPr>
                        <a:t>ÜCRET</a:t>
                      </a:r>
                    </a:p>
                  </a:txBody>
                  <a:tcPr marL="68598" marR="68598" marT="34299" marB="34299"/>
                </a:tc>
                <a:tc>
                  <a:txBody>
                    <a:bodyPr/>
                    <a:lstStyle/>
                    <a:p>
                      <a:pPr algn="r"/>
                      <a:r>
                        <a:rPr lang="tr-TR" sz="1200" dirty="0">
                          <a:solidFill>
                            <a:schemeClr val="tx1"/>
                          </a:solidFill>
                        </a:rPr>
                        <a:t>25.000 TL/AY</a:t>
                      </a:r>
                    </a:p>
                  </a:txBody>
                  <a:tcPr marL="68598" marR="68598" marT="34299" marB="34299"/>
                </a:tc>
                <a:extLst>
                  <a:ext uri="{0D108BD9-81ED-4DB2-BD59-A6C34878D82A}">
                    <a16:rowId xmlns:a16="http://schemas.microsoft.com/office/drawing/2014/main" val="3175014336"/>
                  </a:ext>
                </a:extLst>
              </a:tr>
              <a:tr h="257966">
                <a:tc>
                  <a:txBody>
                    <a:bodyPr/>
                    <a:lstStyle/>
                    <a:p>
                      <a:r>
                        <a:rPr lang="tr-TR" sz="1200" dirty="0">
                          <a:solidFill>
                            <a:schemeClr val="tx1"/>
                          </a:solidFill>
                        </a:rPr>
                        <a:t>ÇOCUK YARDIMI  (1.500TL X 1)</a:t>
                      </a:r>
                    </a:p>
                  </a:txBody>
                  <a:tcPr marL="68598" marR="68598" marT="34299" marB="34299"/>
                </a:tc>
                <a:tc>
                  <a:txBody>
                    <a:bodyPr/>
                    <a:lstStyle/>
                    <a:p>
                      <a:pPr algn="r"/>
                      <a:r>
                        <a:rPr lang="tr-TR" sz="1200" dirty="0">
                          <a:solidFill>
                            <a:schemeClr val="tx1"/>
                          </a:solidFill>
                        </a:rPr>
                        <a:t>1.500 TL/AY</a:t>
                      </a:r>
                    </a:p>
                  </a:txBody>
                  <a:tcPr marL="68598" marR="68598" marT="34299" marB="34299"/>
                </a:tc>
                <a:extLst>
                  <a:ext uri="{0D108BD9-81ED-4DB2-BD59-A6C34878D82A}">
                    <a16:rowId xmlns:a16="http://schemas.microsoft.com/office/drawing/2014/main" val="4272255013"/>
                  </a:ext>
                </a:extLst>
              </a:tr>
              <a:tr h="257966">
                <a:tc>
                  <a:txBody>
                    <a:bodyPr/>
                    <a:lstStyle/>
                    <a:p>
                      <a:r>
                        <a:rPr lang="tr-TR" sz="1200" dirty="0">
                          <a:solidFill>
                            <a:schemeClr val="tx1"/>
                          </a:solidFill>
                        </a:rPr>
                        <a:t>AİLE YARDIMI</a:t>
                      </a:r>
                    </a:p>
                  </a:txBody>
                  <a:tcPr marL="68598" marR="68598" marT="34299" marB="34299"/>
                </a:tc>
                <a:tc>
                  <a:txBody>
                    <a:bodyPr/>
                    <a:lstStyle/>
                    <a:p>
                      <a:pPr algn="r"/>
                      <a:r>
                        <a:rPr lang="tr-TR" sz="1200" dirty="0">
                          <a:solidFill>
                            <a:schemeClr val="tx1"/>
                          </a:solidFill>
                        </a:rPr>
                        <a:t>2.000 TL/AY</a:t>
                      </a:r>
                    </a:p>
                  </a:txBody>
                  <a:tcPr marL="68598" marR="68598" marT="34299" marB="34299"/>
                </a:tc>
                <a:extLst>
                  <a:ext uri="{0D108BD9-81ED-4DB2-BD59-A6C34878D82A}">
                    <a16:rowId xmlns:a16="http://schemas.microsoft.com/office/drawing/2014/main" val="4277593219"/>
                  </a:ext>
                </a:extLst>
              </a:tr>
              <a:tr h="257966">
                <a:tc>
                  <a:txBody>
                    <a:bodyPr/>
                    <a:lstStyle/>
                    <a:p>
                      <a:r>
                        <a:rPr lang="tr-TR" sz="1200" dirty="0">
                          <a:solidFill>
                            <a:schemeClr val="tx1"/>
                          </a:solidFill>
                        </a:rPr>
                        <a:t>YEMEK</a:t>
                      </a:r>
                      <a:r>
                        <a:rPr lang="tr-TR" sz="1200" baseline="0" dirty="0">
                          <a:solidFill>
                            <a:schemeClr val="tx1"/>
                          </a:solidFill>
                        </a:rPr>
                        <a:t> YARDIMI (150 X 26 GÜN)</a:t>
                      </a:r>
                      <a:endParaRPr lang="tr-TR" sz="1200" dirty="0">
                        <a:solidFill>
                          <a:schemeClr val="tx1"/>
                        </a:solidFill>
                      </a:endParaRPr>
                    </a:p>
                  </a:txBody>
                  <a:tcPr marL="68598" marR="68598" marT="34299" marB="34299"/>
                </a:tc>
                <a:tc>
                  <a:txBody>
                    <a:bodyPr/>
                    <a:lstStyle/>
                    <a:p>
                      <a:pPr algn="r"/>
                      <a:r>
                        <a:rPr lang="tr-TR" sz="1200" dirty="0">
                          <a:solidFill>
                            <a:schemeClr val="tx1"/>
                          </a:solidFill>
                        </a:rPr>
                        <a:t>3.900 TL/AY</a:t>
                      </a:r>
                    </a:p>
                  </a:txBody>
                  <a:tcPr marL="68598" marR="68598" marT="34299" marB="34299"/>
                </a:tc>
                <a:extLst>
                  <a:ext uri="{0D108BD9-81ED-4DB2-BD59-A6C34878D82A}">
                    <a16:rowId xmlns:a16="http://schemas.microsoft.com/office/drawing/2014/main" val="411568806"/>
                  </a:ext>
                </a:extLst>
              </a:tr>
              <a:tr h="251526">
                <a:tc>
                  <a:txBody>
                    <a:bodyPr/>
                    <a:lstStyle/>
                    <a:p>
                      <a:r>
                        <a:rPr lang="tr-TR" sz="1200" dirty="0">
                          <a:solidFill>
                            <a:schemeClr val="tx1"/>
                          </a:solidFill>
                        </a:rPr>
                        <a:t>ÖZEL SAĞLIK SİGORTASI VE BİREYSEL EMEKLİLİK SİGORTASI KATKISI</a:t>
                      </a:r>
                    </a:p>
                  </a:txBody>
                  <a:tcPr marL="68598" marR="68598" marT="34299" marB="34299"/>
                </a:tc>
                <a:tc>
                  <a:txBody>
                    <a:bodyPr/>
                    <a:lstStyle/>
                    <a:p>
                      <a:pPr algn="r"/>
                      <a:r>
                        <a:rPr lang="tr-TR" sz="1200" dirty="0">
                          <a:solidFill>
                            <a:schemeClr val="tx1"/>
                          </a:solidFill>
                        </a:rPr>
                        <a:t>3.500 TL/AY</a:t>
                      </a:r>
                    </a:p>
                  </a:txBody>
                  <a:tcPr marL="68598" marR="68598" marT="34299" marB="34299"/>
                </a:tc>
                <a:extLst>
                  <a:ext uri="{0D108BD9-81ED-4DB2-BD59-A6C34878D82A}">
                    <a16:rowId xmlns:a16="http://schemas.microsoft.com/office/drawing/2014/main" val="3938630147"/>
                  </a:ext>
                </a:extLst>
              </a:tr>
              <a:tr h="257966">
                <a:tc>
                  <a:txBody>
                    <a:bodyPr/>
                    <a:lstStyle/>
                    <a:p>
                      <a:r>
                        <a:rPr lang="tr-TR" sz="1200" dirty="0">
                          <a:solidFill>
                            <a:schemeClr val="tx1"/>
                          </a:solidFill>
                        </a:rPr>
                        <a:t>TOPLAM</a:t>
                      </a:r>
                    </a:p>
                  </a:txBody>
                  <a:tcPr marL="68598" marR="68598" marT="34299" marB="34299"/>
                </a:tc>
                <a:tc>
                  <a:txBody>
                    <a:bodyPr/>
                    <a:lstStyle/>
                    <a:p>
                      <a:pPr algn="r"/>
                      <a:r>
                        <a:rPr lang="tr-TR" sz="1200" dirty="0">
                          <a:solidFill>
                            <a:schemeClr val="tx1"/>
                          </a:solidFill>
                        </a:rPr>
                        <a:t>35.900 TL/AY</a:t>
                      </a:r>
                    </a:p>
                  </a:txBody>
                  <a:tcPr marL="68598" marR="68598" marT="34299" marB="34299"/>
                </a:tc>
                <a:extLst>
                  <a:ext uri="{0D108BD9-81ED-4DB2-BD59-A6C34878D82A}">
                    <a16:rowId xmlns:a16="http://schemas.microsoft.com/office/drawing/2014/main" val="2898213681"/>
                  </a:ext>
                </a:extLst>
              </a:tr>
              <a:tr h="257966">
                <a:tc gridSpan="2">
                  <a:txBody>
                    <a:bodyPr/>
                    <a:lstStyle/>
                    <a:p>
                      <a:pPr algn="ctr"/>
                      <a:r>
                        <a:rPr lang="tr-TR" sz="1200" b="1" dirty="0">
                          <a:solidFill>
                            <a:schemeClr val="tx1"/>
                          </a:solidFill>
                        </a:rPr>
                        <a:t>PRİME ESAS KAZANÇ İSTİSNALARI</a:t>
                      </a:r>
                    </a:p>
                  </a:txBody>
                  <a:tcPr marL="68598" marR="68598" marT="34299" marB="34299"/>
                </a:tc>
                <a:tc hMerge="1">
                  <a:txBody>
                    <a:bodyPr/>
                    <a:lstStyle/>
                    <a:p>
                      <a:endParaRPr lang="tr-TR"/>
                    </a:p>
                  </a:txBody>
                  <a:tcPr/>
                </a:tc>
                <a:extLst>
                  <a:ext uri="{0D108BD9-81ED-4DB2-BD59-A6C34878D82A}">
                    <a16:rowId xmlns:a16="http://schemas.microsoft.com/office/drawing/2014/main" val="2990387466"/>
                  </a:ext>
                </a:extLst>
              </a:tr>
              <a:tr h="289621">
                <a:tc>
                  <a:txBody>
                    <a:bodyPr/>
                    <a:lstStyle/>
                    <a:p>
                      <a:r>
                        <a:rPr lang="tr-TR" sz="1200" dirty="0">
                          <a:solidFill>
                            <a:schemeClr val="tx1"/>
                          </a:solidFill>
                        </a:rPr>
                        <a:t>ÇOÇUK YARDIMI (2 ÇOCUKLA SINIRLI)   (13.414,5 TL/AY X %</a:t>
                      </a:r>
                      <a:r>
                        <a:rPr lang="tr-TR" sz="1200">
                          <a:solidFill>
                            <a:schemeClr val="tx1"/>
                          </a:solidFill>
                        </a:rPr>
                        <a:t>2X 1)</a:t>
                      </a:r>
                      <a:endParaRPr lang="tr-TR" sz="1200" dirty="0">
                        <a:solidFill>
                          <a:schemeClr val="tx1"/>
                        </a:solidFill>
                      </a:endParaRPr>
                    </a:p>
                  </a:txBody>
                  <a:tcPr marL="68598" marR="68598" marT="34299" marB="34299"/>
                </a:tc>
                <a:tc>
                  <a:txBody>
                    <a:bodyPr/>
                    <a:lstStyle/>
                    <a:p>
                      <a:pPr algn="r"/>
                      <a:r>
                        <a:rPr lang="tr-TR" sz="1200" dirty="0">
                          <a:solidFill>
                            <a:schemeClr val="tx1"/>
                          </a:solidFill>
                        </a:rPr>
                        <a:t>268,29 TL/AY</a:t>
                      </a:r>
                    </a:p>
                  </a:txBody>
                  <a:tcPr marL="68598" marR="68598" marT="34299" marB="34299"/>
                </a:tc>
                <a:extLst>
                  <a:ext uri="{0D108BD9-81ED-4DB2-BD59-A6C34878D82A}">
                    <a16:rowId xmlns:a16="http://schemas.microsoft.com/office/drawing/2014/main" val="367996646"/>
                  </a:ext>
                </a:extLst>
              </a:tr>
              <a:tr h="257966">
                <a:tc>
                  <a:txBody>
                    <a:bodyPr/>
                    <a:lstStyle/>
                    <a:p>
                      <a:r>
                        <a:rPr lang="tr-TR" sz="1200" dirty="0">
                          <a:solidFill>
                            <a:schemeClr val="tx1"/>
                          </a:solidFill>
                        </a:rPr>
                        <a:t>AİLE YARDIMI (13.414,5 TL/AY X %10)</a:t>
                      </a:r>
                    </a:p>
                  </a:txBody>
                  <a:tcPr marL="68598" marR="68598" marT="34299" marB="34299"/>
                </a:tc>
                <a:tc>
                  <a:txBody>
                    <a:bodyPr/>
                    <a:lstStyle/>
                    <a:p>
                      <a:pPr algn="r"/>
                      <a:r>
                        <a:rPr lang="tr-TR" sz="1100" dirty="0">
                          <a:solidFill>
                            <a:schemeClr val="tx1"/>
                          </a:solidFill>
                          <a:latin typeface="Cambria" panose="02040503050406030204" pitchFamily="18" charset="0"/>
                          <a:ea typeface="Cambria" panose="02040503050406030204" pitchFamily="18" charset="0"/>
                        </a:rPr>
                        <a:t>1.341,45 TL/AY</a:t>
                      </a:r>
                    </a:p>
                  </a:txBody>
                  <a:tcPr marL="40451" marR="40451" marT="20225" marB="20225"/>
                </a:tc>
                <a:extLst>
                  <a:ext uri="{0D108BD9-81ED-4DB2-BD59-A6C34878D82A}">
                    <a16:rowId xmlns:a16="http://schemas.microsoft.com/office/drawing/2014/main" val="2224441895"/>
                  </a:ext>
                </a:extLst>
              </a:tr>
              <a:tr h="257966">
                <a:tc>
                  <a:txBody>
                    <a:bodyPr/>
                    <a:lstStyle/>
                    <a:p>
                      <a:r>
                        <a:rPr lang="tr-TR" sz="1200" dirty="0">
                          <a:solidFill>
                            <a:schemeClr val="tx1"/>
                          </a:solidFill>
                        </a:rPr>
                        <a:t>YEMEK</a:t>
                      </a:r>
                      <a:r>
                        <a:rPr lang="tr-TR" sz="1200" baseline="0" dirty="0">
                          <a:solidFill>
                            <a:schemeClr val="tx1"/>
                          </a:solidFill>
                        </a:rPr>
                        <a:t> YARDIMI </a:t>
                      </a:r>
                      <a:r>
                        <a:rPr lang="tr-TR" sz="1200" baseline="0" dirty="0">
                          <a:solidFill>
                            <a:schemeClr val="tx1"/>
                          </a:solidFill>
                          <a:latin typeface="Cambria" panose="02040503050406030204" pitchFamily="18" charset="0"/>
                          <a:ea typeface="Cambria" panose="02040503050406030204" pitchFamily="18" charset="0"/>
                        </a:rPr>
                        <a:t>447,15 TL </a:t>
                      </a:r>
                      <a:r>
                        <a:rPr lang="tr-TR" sz="1200" baseline="0" dirty="0">
                          <a:solidFill>
                            <a:schemeClr val="tx1"/>
                          </a:solidFill>
                        </a:rPr>
                        <a:t>X% 23,65 X 26)</a:t>
                      </a:r>
                      <a:endParaRPr lang="tr-TR" sz="1200" dirty="0">
                        <a:solidFill>
                          <a:schemeClr val="tx1"/>
                        </a:solidFill>
                      </a:endParaRPr>
                    </a:p>
                  </a:txBody>
                  <a:tcPr marL="68598" marR="68598" marT="34299" marB="34299"/>
                </a:tc>
                <a:tc>
                  <a:txBody>
                    <a:bodyPr/>
                    <a:lstStyle/>
                    <a:p>
                      <a:pPr algn="r"/>
                      <a:r>
                        <a:rPr lang="tr-TR" sz="1100" dirty="0">
                          <a:solidFill>
                            <a:schemeClr val="tx1"/>
                          </a:solidFill>
                          <a:latin typeface="Cambria" panose="02040503050406030204" pitchFamily="18" charset="0"/>
                          <a:ea typeface="Cambria" panose="02040503050406030204" pitchFamily="18" charset="0"/>
                        </a:rPr>
                        <a:t>2.749,5 TL/AY</a:t>
                      </a:r>
                    </a:p>
                  </a:txBody>
                  <a:tcPr marL="40451" marR="40451" marT="20225" marB="20225"/>
                </a:tc>
                <a:extLst>
                  <a:ext uri="{0D108BD9-81ED-4DB2-BD59-A6C34878D82A}">
                    <a16:rowId xmlns:a16="http://schemas.microsoft.com/office/drawing/2014/main" val="3162824838"/>
                  </a:ext>
                </a:extLst>
              </a:tr>
              <a:tr h="299051">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tr-TR" sz="1200" dirty="0">
                          <a:solidFill>
                            <a:schemeClr val="tx1"/>
                          </a:solidFill>
                        </a:rPr>
                        <a:t>ÖZEL SAĞLIK SİGORTASI VE BİREYSEL EMEKLİLİK SİGORTASI KATKISI (13.414,5 TL X %30)</a:t>
                      </a:r>
                    </a:p>
                  </a:txBody>
                  <a:tcPr marL="68598" marR="68598" marT="34299" marB="34299"/>
                </a:tc>
                <a:tc>
                  <a:txBody>
                    <a:bodyPr/>
                    <a:lstStyle/>
                    <a:p>
                      <a:pPr marL="0" marR="0" lvl="0" indent="0" algn="r" defTabSz="914126" rtl="0" eaLnBrk="1" fontAlgn="auto" latinLnBrk="0" hangingPunct="1">
                        <a:lnSpc>
                          <a:spcPct val="100000"/>
                        </a:lnSpc>
                        <a:spcBef>
                          <a:spcPts val="0"/>
                        </a:spcBef>
                        <a:spcAft>
                          <a:spcPts val="0"/>
                        </a:spcAft>
                        <a:buClrTx/>
                        <a:buSzTx/>
                        <a:buFontTx/>
                        <a:buNone/>
                        <a:tabLst/>
                        <a:defRPr/>
                      </a:pPr>
                      <a:r>
                        <a:rPr lang="tr-TR" sz="1200" dirty="0">
                          <a:solidFill>
                            <a:schemeClr val="tx1"/>
                          </a:solidFill>
                        </a:rPr>
                        <a:t>4.024,35 </a:t>
                      </a:r>
                      <a:r>
                        <a:rPr lang="tr-TR" sz="1200">
                          <a:solidFill>
                            <a:schemeClr val="tx1"/>
                          </a:solidFill>
                        </a:rPr>
                        <a:t>TL (3.500 </a:t>
                      </a:r>
                      <a:r>
                        <a:rPr lang="tr-TR" sz="1200" dirty="0">
                          <a:solidFill>
                            <a:schemeClr val="tx1"/>
                          </a:solidFill>
                        </a:rPr>
                        <a:t>TL)</a:t>
                      </a:r>
                    </a:p>
                  </a:txBody>
                  <a:tcPr marL="68598" marR="68598" marT="34299" marB="34299"/>
                </a:tc>
                <a:extLst>
                  <a:ext uri="{0D108BD9-81ED-4DB2-BD59-A6C34878D82A}">
                    <a16:rowId xmlns:a16="http://schemas.microsoft.com/office/drawing/2014/main" val="2058640769"/>
                  </a:ext>
                </a:extLst>
              </a:tr>
              <a:tr h="257966">
                <a:tc>
                  <a:txBody>
                    <a:bodyPr/>
                    <a:lstStyle/>
                    <a:p>
                      <a:r>
                        <a:rPr lang="tr-TR" sz="1200" dirty="0">
                          <a:solidFill>
                            <a:schemeClr val="tx1"/>
                          </a:solidFill>
                        </a:rPr>
                        <a:t>TOPLAM</a:t>
                      </a:r>
                    </a:p>
                  </a:txBody>
                  <a:tcPr marL="68598" marR="68598" marT="34299" marB="34299"/>
                </a:tc>
                <a:tc>
                  <a:txBody>
                    <a:bodyPr/>
                    <a:lstStyle/>
                    <a:p>
                      <a:pPr algn="r"/>
                      <a:r>
                        <a:rPr lang="tr-TR" sz="1200" dirty="0">
                          <a:solidFill>
                            <a:schemeClr val="tx1"/>
                          </a:solidFill>
                        </a:rPr>
                        <a:t>7.859,24 TL/AY</a:t>
                      </a:r>
                    </a:p>
                  </a:txBody>
                  <a:tcPr marL="68598" marR="68598" marT="34299" marB="34299"/>
                </a:tc>
                <a:extLst>
                  <a:ext uri="{0D108BD9-81ED-4DB2-BD59-A6C34878D82A}">
                    <a16:rowId xmlns:a16="http://schemas.microsoft.com/office/drawing/2014/main" val="3860151633"/>
                  </a:ext>
                </a:extLst>
              </a:tr>
              <a:tr h="644913">
                <a:tc>
                  <a:txBody>
                    <a:bodyPr/>
                    <a:lstStyle/>
                    <a:p>
                      <a:r>
                        <a:rPr lang="tr-TR" sz="1200" dirty="0">
                          <a:solidFill>
                            <a:schemeClr val="tx1"/>
                          </a:solidFill>
                        </a:rPr>
                        <a:t>SİGORTA PRİMİNE ESAS KAZANÇ TOPLAMI= TOPLAM  ÜCRET - PRİME ESAS KAZANÇ İSTİSNALARI)</a:t>
                      </a:r>
                    </a:p>
                  </a:txBody>
                  <a:tcPr marL="68598" marR="68598" marT="34299" marB="34299"/>
                </a:tc>
                <a:tc>
                  <a:txBody>
                    <a:bodyPr/>
                    <a:lstStyle/>
                    <a:p>
                      <a:pPr algn="r"/>
                      <a:r>
                        <a:rPr lang="tr-TR" sz="1200" dirty="0">
                          <a:solidFill>
                            <a:schemeClr val="tx1"/>
                          </a:solidFill>
                        </a:rPr>
                        <a:t>28.040,76 TL/AY</a:t>
                      </a:r>
                    </a:p>
                  </a:txBody>
                  <a:tcPr marL="68598" marR="68598" marT="34299" marB="34299"/>
                </a:tc>
                <a:extLst>
                  <a:ext uri="{0D108BD9-81ED-4DB2-BD59-A6C34878D82A}">
                    <a16:rowId xmlns:a16="http://schemas.microsoft.com/office/drawing/2014/main" val="1460597767"/>
                  </a:ext>
                </a:extLst>
              </a:tr>
            </a:tbl>
          </a:graphicData>
        </a:graphic>
      </p:graphicFrame>
      <p:sp>
        <p:nvSpPr>
          <p:cNvPr id="4" name="İçerik Yer Tutucusu 2">
            <a:extLst>
              <a:ext uri="{FF2B5EF4-FFF2-40B4-BE49-F238E27FC236}">
                <a16:creationId xmlns:a16="http://schemas.microsoft.com/office/drawing/2014/main" id="{72BC2580-9DF4-4E87-9BFD-DE7DE74A9A81}"/>
              </a:ext>
            </a:extLst>
          </p:cNvPr>
          <p:cNvSpPr txBox="1">
            <a:spLocks/>
          </p:cNvSpPr>
          <p:nvPr/>
        </p:nvSpPr>
        <p:spPr>
          <a:xfrm>
            <a:off x="1774969" y="457201"/>
            <a:ext cx="8697231" cy="1121852"/>
          </a:xfrm>
          <a:prstGeom prst="rect">
            <a:avLst/>
          </a:prstGeom>
        </p:spPr>
        <p:txBody>
          <a:bodyPr/>
          <a:lstStyle>
            <a:lvl1pPr marL="228531" indent="-228531" algn="l" defTabSz="914126" rtl="0" eaLnBrk="1" latinLnBrk="0" hangingPunct="1">
              <a:lnSpc>
                <a:spcPct val="90000"/>
              </a:lnSpc>
              <a:spcBef>
                <a:spcPts val="1000"/>
              </a:spcBef>
              <a:buFont typeface="Wingdings 2" pitchFamily="18" charset="2"/>
              <a:buChar char=""/>
              <a:defRPr sz="2399" kern="1200">
                <a:solidFill>
                  <a:schemeClr val="tx2"/>
                </a:solidFill>
                <a:latin typeface="+mn-lt"/>
                <a:ea typeface="+mn-ea"/>
                <a:cs typeface="+mn-cs"/>
              </a:defRPr>
            </a:lvl1pPr>
            <a:lvl2pPr marL="685594" indent="-228531" algn="l" defTabSz="914126" rtl="0" eaLnBrk="1" latinLnBrk="0" hangingPunct="1">
              <a:lnSpc>
                <a:spcPct val="90000"/>
              </a:lnSpc>
              <a:spcBef>
                <a:spcPts val="500"/>
              </a:spcBef>
              <a:buFont typeface="Wingdings 2" pitchFamily="18" charset="2"/>
              <a:buChar char=""/>
              <a:defRPr sz="1999" kern="1200">
                <a:solidFill>
                  <a:schemeClr val="tx2"/>
                </a:solidFill>
                <a:latin typeface="+mn-lt"/>
                <a:ea typeface="+mn-ea"/>
                <a:cs typeface="+mn-cs"/>
              </a:defRPr>
            </a:lvl2pPr>
            <a:lvl3pPr marL="1142657" indent="-228531" algn="l" defTabSz="914126" rtl="0" eaLnBrk="1" latinLnBrk="0" hangingPunct="1">
              <a:lnSpc>
                <a:spcPct val="90000"/>
              </a:lnSpc>
              <a:spcBef>
                <a:spcPts val="500"/>
              </a:spcBef>
              <a:buFont typeface="Wingdings 2" pitchFamily="18" charset="2"/>
              <a:buChar char=""/>
              <a:defRPr sz="1799" kern="1200">
                <a:solidFill>
                  <a:schemeClr val="tx2"/>
                </a:solidFill>
                <a:latin typeface="+mn-lt"/>
                <a:ea typeface="+mn-ea"/>
                <a:cs typeface="+mn-cs"/>
              </a:defRPr>
            </a:lvl3pPr>
            <a:lvl4pPr marL="1599720" indent="-228531" algn="l" defTabSz="914126" rtl="0" eaLnBrk="1" latinLnBrk="0" hangingPunct="1">
              <a:lnSpc>
                <a:spcPct val="90000"/>
              </a:lnSpc>
              <a:spcBef>
                <a:spcPts val="500"/>
              </a:spcBef>
              <a:buFont typeface="Wingdings 2" pitchFamily="18" charset="2"/>
              <a:buChar char=""/>
              <a:defRPr sz="1600" kern="1200">
                <a:solidFill>
                  <a:schemeClr val="tx2"/>
                </a:solidFill>
                <a:latin typeface="+mn-lt"/>
                <a:ea typeface="+mn-ea"/>
                <a:cs typeface="+mn-cs"/>
              </a:defRPr>
            </a:lvl4pPr>
            <a:lvl5pPr marL="2056783" indent="-228531" algn="l" defTabSz="914126" rtl="0" eaLnBrk="1" latinLnBrk="0" hangingPunct="1">
              <a:lnSpc>
                <a:spcPct val="90000"/>
              </a:lnSpc>
              <a:spcBef>
                <a:spcPts val="500"/>
              </a:spcBef>
              <a:buFont typeface="Wingdings 2" pitchFamily="18" charset="2"/>
              <a:buChar char=""/>
              <a:defRPr sz="1600" kern="1200">
                <a:solidFill>
                  <a:schemeClr val="tx2"/>
                </a:solidFill>
                <a:latin typeface="+mn-lt"/>
                <a:ea typeface="+mn-ea"/>
                <a:cs typeface="+mn-cs"/>
              </a:defRPr>
            </a:lvl5pPr>
            <a:lvl6pPr marL="2513846"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9pPr>
          </a:lstStyle>
          <a:p>
            <a:pPr marL="0" indent="0">
              <a:buNone/>
            </a:pPr>
            <a:r>
              <a:rPr lang="tr-TR" sz="1800" dirty="0">
                <a:solidFill>
                  <a:schemeClr val="tx1"/>
                </a:solidFill>
              </a:rPr>
              <a:t>Prime Esas Kazancın Hesaplanması (Örnek Problem 2)</a:t>
            </a:r>
          </a:p>
          <a:p>
            <a:pPr marL="0" indent="0">
              <a:buNone/>
            </a:pPr>
            <a:r>
              <a:rPr lang="tr-TR" sz="1200" dirty="0">
                <a:solidFill>
                  <a:schemeClr val="tx1"/>
                </a:solidFill>
              </a:rPr>
              <a:t>2023 Eylül ayında 25.000 TL brüt ücretle çalışan evli 1 çocuklu bir işçiye günlük 150 TL yemek, 1.500 TL çocuk yardımı, 2.000 TL aile yardımı, 1.500 TL özel sağlık sigortası primi ve 2.000TL bireysel emeklilik katkı payı ödenmektedir. Bu işçinin aylık sigorta primine esas kazancını hesaplayınız.</a:t>
            </a:r>
          </a:p>
          <a:p>
            <a:endParaRPr lang="tr-TR" sz="1200" dirty="0">
              <a:solidFill>
                <a:schemeClr val="tx1"/>
              </a:solidFill>
            </a:endParaRPr>
          </a:p>
        </p:txBody>
      </p:sp>
    </p:spTree>
    <p:extLst>
      <p:ext uri="{BB962C8B-B14F-4D97-AF65-F5344CB8AC3E}">
        <p14:creationId xmlns:p14="http://schemas.microsoft.com/office/powerpoint/2010/main" val="303335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4294967295"/>
          </p:nvPr>
        </p:nvGraphicFramePr>
        <p:xfrm>
          <a:off x="997527" y="1052513"/>
          <a:ext cx="9670473" cy="5015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285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Zaman Akordlu Ücret Sistemleri</a:t>
            </a:r>
          </a:p>
        </p:txBody>
      </p:sp>
      <p:sp>
        <p:nvSpPr>
          <p:cNvPr id="3" name="İçerik Yer Tutucusu 2"/>
          <p:cNvSpPr>
            <a:spLocks noGrp="1"/>
          </p:cNvSpPr>
          <p:nvPr>
            <p:ph idx="1"/>
          </p:nvPr>
        </p:nvSpPr>
        <p:spPr/>
        <p:txBody>
          <a:bodyPr>
            <a:normAutofit/>
          </a:bodyPr>
          <a:lstStyle/>
          <a:p>
            <a:endParaRPr lang="tr-TR" sz="2400" dirty="0"/>
          </a:p>
          <a:p>
            <a:r>
              <a:rPr lang="tr-TR" sz="2400" dirty="0"/>
              <a:t>İşin tamamlanma süresi temel alınmaktadır.</a:t>
            </a:r>
          </a:p>
          <a:p>
            <a:r>
              <a:rPr lang="tr-TR" sz="2400" dirty="0"/>
              <a:t>İş belirlenen standart zaman diliminde tamamlandığında standart zaman için belirlenen ücrete ilave olarak tasarruf edilen zamanla orantılı olarak daha yüksek bir miktar üzerinden işçiye ödeme yapılmaktadır.</a:t>
            </a:r>
          </a:p>
          <a:p>
            <a:endParaRPr lang="tr-TR" sz="2400" dirty="0"/>
          </a:p>
        </p:txBody>
      </p:sp>
    </p:spTree>
    <p:extLst>
      <p:ext uri="{BB962C8B-B14F-4D97-AF65-F5344CB8AC3E}">
        <p14:creationId xmlns:p14="http://schemas.microsoft.com/office/powerpoint/2010/main" val="3942094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Halsey Sistemi</a:t>
            </a:r>
          </a:p>
        </p:txBody>
      </p:sp>
      <p:sp>
        <p:nvSpPr>
          <p:cNvPr id="3" name="İçerik Yer Tutucusu 2"/>
          <p:cNvSpPr>
            <a:spLocks noGrp="1"/>
          </p:cNvSpPr>
          <p:nvPr>
            <p:ph idx="1"/>
          </p:nvPr>
        </p:nvSpPr>
        <p:spPr/>
        <p:txBody>
          <a:bodyPr>
            <a:normAutofit/>
          </a:bodyPr>
          <a:lstStyle/>
          <a:p>
            <a:pPr marL="0" indent="0">
              <a:buNone/>
            </a:pPr>
            <a:endParaRPr lang="tr-TR" sz="2400" dirty="0"/>
          </a:p>
          <a:p>
            <a:r>
              <a:rPr lang="tr-TR" sz="2400" dirty="0"/>
              <a:t>Towne tarafından 1887 yılında ortaya atılmış ve Halsey tarafından geliştirilmiştir. </a:t>
            </a:r>
          </a:p>
          <a:p>
            <a:r>
              <a:rPr lang="tr-TR" sz="2400" dirty="0"/>
              <a:t>Halsey sisteminde her işin tamamlanabilmesi için standart bir zaman tespit edilmektedir. İşçi işini bu standart zamandan daha kısa bir sürede bitirdiğinde tasarruf ettiği zaman dilimi için belirli bir miktar prime hak kazanmaktadır. Bu sistemde işçi tasarruf ettiği süreye ait ücretin 1 / 3 ünü prim olarak alır.</a:t>
            </a:r>
          </a:p>
          <a:p>
            <a:endParaRPr lang="tr-TR" sz="2400" dirty="0"/>
          </a:p>
          <a:p>
            <a:endParaRPr lang="tr-TR" sz="2400" dirty="0"/>
          </a:p>
        </p:txBody>
      </p:sp>
    </p:spTree>
    <p:extLst>
      <p:ext uri="{BB962C8B-B14F-4D97-AF65-F5344CB8AC3E}">
        <p14:creationId xmlns:p14="http://schemas.microsoft.com/office/powerpoint/2010/main" val="3053357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Halsey Sistemi (Örnek)</a:t>
            </a: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pPr algn="just"/>
            <a:r>
              <a:rPr lang="tr-TR" dirty="0"/>
              <a:t>Bir işçinin saat başına günlük ücreti 750 TL’dir. Bu işçi bir günde 7,5 saatte yapması gereken işi 5 saatte bitirmiştir. Bu bilgilere göre bu işçinin Halsey sistemine göre günlük  ücreti nedir?</a:t>
            </a:r>
          </a:p>
          <a:p>
            <a:pPr algn="ctr">
              <a:buFont typeface="Wingdings" pitchFamily="2" charset="2"/>
              <a:buNone/>
            </a:pPr>
            <a:endParaRPr lang="tr-TR" dirty="0"/>
          </a:p>
          <a:p>
            <a:pPr algn="ctr">
              <a:buFont typeface="Wingdings" pitchFamily="2" charset="2"/>
              <a:buNone/>
            </a:pPr>
            <a:r>
              <a:rPr lang="tr-TR" dirty="0"/>
              <a:t>	7,5 saat – 5 saat = 2,5 saat tasarruf sağlamıştır.</a:t>
            </a:r>
          </a:p>
          <a:p>
            <a:pPr algn="ctr">
              <a:buFont typeface="Wingdings" pitchFamily="2" charset="2"/>
              <a:buNone/>
            </a:pPr>
            <a:r>
              <a:rPr lang="tr-TR" dirty="0"/>
              <a:t>750 TL /7,5 saat = 100 TL saat ücreti</a:t>
            </a:r>
          </a:p>
          <a:p>
            <a:pPr algn="ctr">
              <a:buFont typeface="Wingdings" pitchFamily="2" charset="2"/>
              <a:buNone/>
            </a:pPr>
            <a:r>
              <a:rPr lang="tr-TR" dirty="0"/>
              <a:t>100 TL x2,5x0,33 =82,5 TL Prim</a:t>
            </a:r>
          </a:p>
          <a:p>
            <a:pPr algn="ctr">
              <a:buFont typeface="Wingdings" pitchFamily="2" charset="2"/>
              <a:buNone/>
            </a:pPr>
            <a:r>
              <a:rPr lang="tr-TR" dirty="0"/>
              <a:t>750 TL + 82,5 TL</a:t>
            </a:r>
          </a:p>
          <a:p>
            <a:pPr algn="ctr">
              <a:buFont typeface="Wingdings" pitchFamily="2" charset="2"/>
              <a:buNone/>
            </a:pPr>
            <a:r>
              <a:rPr lang="tr-TR" dirty="0"/>
              <a:t>832,5 </a:t>
            </a:r>
            <a:r>
              <a:rPr lang="tr-TR"/>
              <a:t>TL Günlük Toplam </a:t>
            </a:r>
            <a:r>
              <a:rPr lang="tr-TR" dirty="0"/>
              <a:t>Ücret Geliri</a:t>
            </a:r>
          </a:p>
          <a:p>
            <a:pPr algn="ctr">
              <a:buFont typeface="Wingdings" pitchFamily="2" charset="2"/>
              <a:buNone/>
            </a:pPr>
            <a:r>
              <a:rPr lang="tr-TR" dirty="0"/>
              <a:t> </a:t>
            </a:r>
          </a:p>
        </p:txBody>
      </p:sp>
    </p:spTree>
    <p:extLst>
      <p:ext uri="{BB962C8B-B14F-4D97-AF65-F5344CB8AC3E}">
        <p14:creationId xmlns:p14="http://schemas.microsoft.com/office/powerpoint/2010/main" val="2587509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Rowan Ücret Sistemi</a:t>
            </a:r>
          </a:p>
        </p:txBody>
      </p:sp>
      <p:sp>
        <p:nvSpPr>
          <p:cNvPr id="3" name="İçerik Yer Tutucusu 2"/>
          <p:cNvSpPr>
            <a:spLocks noGrp="1"/>
          </p:cNvSpPr>
          <p:nvPr>
            <p:ph idx="1"/>
          </p:nvPr>
        </p:nvSpPr>
        <p:spPr>
          <a:xfrm>
            <a:off x="1261872" y="1838036"/>
            <a:ext cx="8595360" cy="4351337"/>
          </a:xfrm>
        </p:spPr>
        <p:txBody>
          <a:bodyPr>
            <a:normAutofit/>
          </a:bodyPr>
          <a:lstStyle/>
          <a:p>
            <a:r>
              <a:rPr lang="tr-TR" sz="2400" dirty="0"/>
              <a:t>1901 yılında Rowan tarafından geliştirilmiştir.  </a:t>
            </a:r>
          </a:p>
          <a:p>
            <a:r>
              <a:rPr lang="tr-TR" sz="2400" dirty="0"/>
              <a:t>Halsey sistemindeki gibi bu sistemde de her işin tamamlanabilmesi için standart bir zaman tespit edilmektedir. İşçi işini bu standart zamandan daha kısa bir sürede bitirdiğinde tasarruf ettiği zaman dilimi için belirli bir miktar prime hak kazanmaktadır.  Halsey sisteminden farklı olarak Rowan’da tasarruf edilen zamanın priminin tamamı işçiye ödenmektedir.</a:t>
            </a:r>
          </a:p>
          <a:p>
            <a:endParaRPr lang="tr-TR" sz="2400" dirty="0"/>
          </a:p>
          <a:p>
            <a:endParaRPr lang="tr-TR" sz="2400" dirty="0"/>
          </a:p>
        </p:txBody>
      </p:sp>
    </p:spTree>
    <p:extLst>
      <p:ext uri="{BB962C8B-B14F-4D97-AF65-F5344CB8AC3E}">
        <p14:creationId xmlns:p14="http://schemas.microsoft.com/office/powerpoint/2010/main" val="1473211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744739-4944-3546-B47D-C36F66B25197}"/>
              </a:ext>
            </a:extLst>
          </p:cNvPr>
          <p:cNvSpPr>
            <a:spLocks noGrp="1"/>
          </p:cNvSpPr>
          <p:nvPr>
            <p:ph type="title"/>
          </p:nvPr>
        </p:nvSpPr>
        <p:spPr/>
        <p:txBody>
          <a:bodyPr>
            <a:normAutofit/>
          </a:bodyPr>
          <a:lstStyle/>
          <a:p>
            <a:r>
              <a:rPr lang="tr-TR" dirty="0"/>
              <a:t>Kıdem Tazminatını Hesaplama Formülü</a:t>
            </a:r>
          </a:p>
        </p:txBody>
      </p:sp>
      <p:graphicFrame>
        <p:nvGraphicFramePr>
          <p:cNvPr id="4" name="Tablo 4">
            <a:extLst>
              <a:ext uri="{FF2B5EF4-FFF2-40B4-BE49-F238E27FC236}">
                <a16:creationId xmlns:a16="http://schemas.microsoft.com/office/drawing/2014/main" id="{662A07B8-3364-E400-BE89-F07789304012}"/>
              </a:ext>
            </a:extLst>
          </p:cNvPr>
          <p:cNvGraphicFramePr>
            <a:graphicFrameLocks noGrp="1"/>
          </p:cNvGraphicFramePr>
          <p:nvPr>
            <p:ph idx="1"/>
            <p:extLst>
              <p:ext uri="{D42A27DB-BD31-4B8C-83A1-F6EECF244321}">
                <p14:modId xmlns:p14="http://schemas.microsoft.com/office/powerpoint/2010/main" val="1292943646"/>
              </p:ext>
            </p:extLst>
          </p:nvPr>
        </p:nvGraphicFramePr>
        <p:xfrm>
          <a:off x="2292350" y="3230880"/>
          <a:ext cx="7766050" cy="1112520"/>
        </p:xfrm>
        <a:graphic>
          <a:graphicData uri="http://schemas.openxmlformats.org/drawingml/2006/table">
            <a:tbl>
              <a:tblPr firstRow="1" bandRow="1">
                <a:tableStyleId>{5940675A-B579-460E-94D1-54222C63F5DA}</a:tableStyleId>
              </a:tblPr>
              <a:tblGrid>
                <a:gridCol w="7766050">
                  <a:extLst>
                    <a:ext uri="{9D8B030D-6E8A-4147-A177-3AD203B41FA5}">
                      <a16:colId xmlns:a16="http://schemas.microsoft.com/office/drawing/2014/main" val="363367075"/>
                    </a:ext>
                  </a:extLst>
                </a:gridCol>
              </a:tblGrid>
              <a:tr h="370840">
                <a:tc>
                  <a:txBody>
                    <a:bodyPr/>
                    <a:lstStyle/>
                    <a:p>
                      <a:r>
                        <a:rPr kumimoji="0" lang="tr-TR" sz="1600" b="0" u="none" strike="noStrike" kern="1200" cap="none" spc="0" normalizeH="0" baseline="0" noProof="0">
                          <a:ln>
                            <a:noFill/>
                          </a:ln>
                          <a:solidFill>
                            <a:schemeClr val="tx1"/>
                          </a:solidFill>
                          <a:effectLst/>
                          <a:uLnTx/>
                          <a:uFillTx/>
                        </a:rPr>
                        <a:t>Brüt Aylık x Kıdem Süresi                                         = Brüt Kıdem Tazminatı </a:t>
                      </a:r>
                      <a:endParaRPr lang="tr-TR" sz="1600" dirty="0">
                        <a:solidFill>
                          <a:schemeClr val="tx1"/>
                        </a:solidFill>
                      </a:endParaRPr>
                    </a:p>
                  </a:txBody>
                  <a:tcPr/>
                </a:tc>
                <a:extLst>
                  <a:ext uri="{0D108BD9-81ED-4DB2-BD59-A6C34878D82A}">
                    <a16:rowId xmlns:a16="http://schemas.microsoft.com/office/drawing/2014/main" val="3263219115"/>
                  </a:ext>
                </a:extLst>
              </a:tr>
              <a:tr h="370840">
                <a:tc>
                  <a:txBody>
                    <a:bodyPr/>
                    <a:lstStyle/>
                    <a:p>
                      <a:r>
                        <a:rPr kumimoji="0" lang="tr-TR" sz="1600" b="0" u="none" strike="noStrike" kern="1200" cap="none" spc="0" normalizeH="0" baseline="0" noProof="0" dirty="0">
                          <a:ln>
                            <a:noFill/>
                          </a:ln>
                          <a:solidFill>
                            <a:schemeClr val="tx1"/>
                          </a:solidFill>
                          <a:effectLst/>
                          <a:uLnTx/>
                          <a:uFillTx/>
                        </a:rPr>
                        <a:t>Kıdem Tazminatı x %07,59                                      = Damga Vergisi</a:t>
                      </a:r>
                      <a:endParaRPr lang="tr-TR" sz="1600" dirty="0">
                        <a:solidFill>
                          <a:schemeClr val="tx1"/>
                        </a:solidFill>
                      </a:endParaRPr>
                    </a:p>
                  </a:txBody>
                  <a:tcPr/>
                </a:tc>
                <a:extLst>
                  <a:ext uri="{0D108BD9-81ED-4DB2-BD59-A6C34878D82A}">
                    <a16:rowId xmlns:a16="http://schemas.microsoft.com/office/drawing/2014/main" val="2856641165"/>
                  </a:ext>
                </a:extLst>
              </a:tr>
              <a:tr h="370840">
                <a:tc>
                  <a:txBody>
                    <a:bodyPr/>
                    <a:lstStyle/>
                    <a:p>
                      <a:r>
                        <a:rPr kumimoji="0" lang="tr-TR" sz="1600" b="0" u="none" strike="noStrike" kern="1200" cap="none" spc="0" normalizeH="0" baseline="0" noProof="0" dirty="0">
                          <a:ln>
                            <a:noFill/>
                          </a:ln>
                          <a:solidFill>
                            <a:schemeClr val="tx1"/>
                          </a:solidFill>
                          <a:effectLst/>
                          <a:uLnTx/>
                          <a:uFillTx/>
                        </a:rPr>
                        <a:t>Brüt Kıdem Tazminatı - Damga Vergisi                  = Net Kıdem Tazminatı</a:t>
                      </a:r>
                      <a:endParaRPr lang="tr-TR" sz="1600" dirty="0">
                        <a:solidFill>
                          <a:schemeClr val="tx1"/>
                        </a:solidFill>
                      </a:endParaRPr>
                    </a:p>
                  </a:txBody>
                  <a:tcPr/>
                </a:tc>
                <a:extLst>
                  <a:ext uri="{0D108BD9-81ED-4DB2-BD59-A6C34878D82A}">
                    <a16:rowId xmlns:a16="http://schemas.microsoft.com/office/drawing/2014/main" val="2542558520"/>
                  </a:ext>
                </a:extLst>
              </a:tr>
            </a:tbl>
          </a:graphicData>
        </a:graphic>
      </p:graphicFrame>
    </p:spTree>
    <p:extLst>
      <p:ext uri="{BB962C8B-B14F-4D97-AF65-F5344CB8AC3E}">
        <p14:creationId xmlns:p14="http://schemas.microsoft.com/office/powerpoint/2010/main" val="3575270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ROWAN Sistemi </a:t>
            </a:r>
            <a:r>
              <a:rPr lang="tr-TR" dirty="0"/>
              <a:t>(Örnek)</a:t>
            </a: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pPr algn="just"/>
            <a:r>
              <a:rPr lang="tr-TR" dirty="0"/>
              <a:t>Bir işçinin saat başına günlük ücreti 750 TL’dir. Bu işçi bir günde 7,5 saatte yapması gereken işi 5 saatte bitirmiştir. Bu bilgilere göre bu işçinin Rowan ücret sistemine göre günlük  ücreti nedir?</a:t>
            </a:r>
          </a:p>
          <a:p>
            <a:pPr algn="ctr">
              <a:buFont typeface="Wingdings" pitchFamily="2" charset="2"/>
              <a:buNone/>
            </a:pPr>
            <a:endParaRPr lang="tr-TR" dirty="0"/>
          </a:p>
          <a:p>
            <a:pPr algn="ctr">
              <a:buFont typeface="Wingdings" pitchFamily="2" charset="2"/>
              <a:buNone/>
            </a:pPr>
            <a:r>
              <a:rPr lang="tr-TR" dirty="0"/>
              <a:t>	7,5 saat – 5 saat = 2,5 saat tasarruf sağlamıştır.</a:t>
            </a:r>
          </a:p>
          <a:p>
            <a:pPr algn="ctr">
              <a:buFont typeface="Wingdings" pitchFamily="2" charset="2"/>
              <a:buNone/>
            </a:pPr>
            <a:r>
              <a:rPr lang="tr-TR" dirty="0"/>
              <a:t>750 TL /7,5 saat = 100 TL saat ücreti</a:t>
            </a:r>
          </a:p>
          <a:p>
            <a:pPr algn="ctr">
              <a:buFont typeface="Wingdings" pitchFamily="2" charset="2"/>
              <a:buNone/>
            </a:pPr>
            <a:r>
              <a:rPr lang="tr-TR" dirty="0"/>
              <a:t>100*2,5 =250 TL Prim</a:t>
            </a:r>
          </a:p>
          <a:p>
            <a:pPr algn="ctr">
              <a:buFont typeface="Wingdings" pitchFamily="2" charset="2"/>
              <a:buNone/>
            </a:pPr>
            <a:r>
              <a:rPr lang="tr-TR" dirty="0"/>
              <a:t>750 TL + 250 TL</a:t>
            </a:r>
          </a:p>
          <a:p>
            <a:pPr algn="ctr">
              <a:buFont typeface="Wingdings" pitchFamily="2" charset="2"/>
              <a:buNone/>
            </a:pPr>
            <a:r>
              <a:rPr lang="tr-TR" dirty="0"/>
              <a:t>1000 TL Günlük Toplam Ücret Geliri</a:t>
            </a:r>
          </a:p>
          <a:p>
            <a:pPr algn="ctr">
              <a:buFont typeface="Wingdings" pitchFamily="2" charset="2"/>
              <a:buNone/>
            </a:pPr>
            <a:r>
              <a:rPr lang="tr-TR" dirty="0"/>
              <a:t> </a:t>
            </a:r>
          </a:p>
        </p:txBody>
      </p:sp>
    </p:spTree>
    <p:extLst>
      <p:ext uri="{BB962C8B-B14F-4D97-AF65-F5344CB8AC3E}">
        <p14:creationId xmlns:p14="http://schemas.microsoft.com/office/powerpoint/2010/main" val="1949623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Bedaux Primli Ücret Sistemi</a:t>
            </a:r>
          </a:p>
        </p:txBody>
      </p:sp>
      <p:sp>
        <p:nvSpPr>
          <p:cNvPr id="3" name="İçerik Yer Tutucusu 2"/>
          <p:cNvSpPr>
            <a:spLocks noGrp="1"/>
          </p:cNvSpPr>
          <p:nvPr>
            <p:ph idx="1"/>
          </p:nvPr>
        </p:nvSpPr>
        <p:spPr/>
        <p:txBody>
          <a:bodyPr>
            <a:noAutofit/>
          </a:bodyPr>
          <a:lstStyle/>
          <a:p>
            <a:pPr algn="just">
              <a:spcBef>
                <a:spcPts val="0"/>
              </a:spcBef>
              <a:spcAft>
                <a:spcPts val="0"/>
              </a:spcAft>
            </a:pPr>
            <a:endParaRPr lang="tr-TR" sz="2000" dirty="0"/>
          </a:p>
          <a:p>
            <a:pPr algn="just">
              <a:spcBef>
                <a:spcPts val="0"/>
              </a:spcBef>
              <a:spcAft>
                <a:spcPts val="0"/>
              </a:spcAft>
            </a:pPr>
            <a:r>
              <a:rPr lang="tr-TR" sz="2000" dirty="0"/>
              <a:t>Charles Bedaux tarafından geliştirilmiştir.</a:t>
            </a:r>
          </a:p>
          <a:p>
            <a:pPr algn="just">
              <a:spcBef>
                <a:spcPts val="0"/>
              </a:spcBef>
              <a:spcAft>
                <a:spcPts val="0"/>
              </a:spcAft>
            </a:pPr>
            <a:r>
              <a:rPr lang="tr-TR" sz="2000" dirty="0"/>
              <a:t>Hareket ve zaman etütleriyle her iş için belirlenen süre bir Bedaux (B) birimiyle ifade edilmektedir.</a:t>
            </a:r>
          </a:p>
          <a:p>
            <a:pPr algn="just">
              <a:spcBef>
                <a:spcPts val="0"/>
              </a:spcBef>
              <a:spcAft>
                <a:spcPts val="0"/>
              </a:spcAft>
            </a:pPr>
            <a:r>
              <a:rPr lang="tr-TR" sz="2000" dirty="0"/>
              <a:t>Her bir B bir dakikada yapılacak iş miktarını göstermektedir.</a:t>
            </a:r>
          </a:p>
          <a:p>
            <a:pPr algn="just">
              <a:spcBef>
                <a:spcPts val="0"/>
              </a:spcBef>
              <a:spcAft>
                <a:spcPts val="0"/>
              </a:spcAft>
            </a:pPr>
            <a:r>
              <a:rPr lang="tr-TR" sz="2000" dirty="0"/>
              <a:t>Her iş için standart B süreleri hesaplanmaktadır.</a:t>
            </a:r>
          </a:p>
          <a:p>
            <a:pPr algn="just">
              <a:spcBef>
                <a:spcPts val="0"/>
              </a:spcBef>
              <a:spcAft>
                <a:spcPts val="0"/>
              </a:spcAft>
            </a:pPr>
            <a:r>
              <a:rPr lang="tr-TR" sz="2000" dirty="0"/>
              <a:t>İşi standart süreden daha kısa sürede bitiren personele tasarruf ettiği her B birimine karşılık gelen sürenin saat karşılığı kadar prim hesaplanmakta ve ödenmektedir.</a:t>
            </a:r>
          </a:p>
          <a:p>
            <a:pPr algn="just">
              <a:spcBef>
                <a:spcPts val="0"/>
              </a:spcBef>
              <a:spcAft>
                <a:spcPts val="0"/>
              </a:spcAft>
            </a:pPr>
            <a:r>
              <a:rPr lang="tr-TR" sz="2000" dirty="0"/>
              <a:t>Bu primin genellikle %75’i doğrudan zaman tasarrufu sağlayan personele (temizlikçi, taşıyıcı </a:t>
            </a:r>
            <a:r>
              <a:rPr lang="tr-TR" sz="2000" dirty="0" err="1"/>
              <a:t>vb</a:t>
            </a:r>
            <a:r>
              <a:rPr lang="tr-TR" sz="2000" dirty="0"/>
              <a:t>) %25’i büro personeli gibi tasarrufa dolaylı şekilde katkısı olan personele ödenmektedir. </a:t>
            </a:r>
          </a:p>
          <a:p>
            <a:pPr algn="just">
              <a:spcBef>
                <a:spcPts val="0"/>
              </a:spcBef>
              <a:spcAft>
                <a:spcPts val="0"/>
              </a:spcAft>
            </a:pPr>
            <a:r>
              <a:rPr lang="tr-TR" sz="2000" dirty="0"/>
              <a:t>Bu sistemde yalnızca üretim hattında değil, diğer personele prim ödenmesi daha adil bir ücret dağılımının gerçekleştirilmesine imkan tanımaktadır.</a:t>
            </a:r>
          </a:p>
          <a:p>
            <a:pPr marL="0" indent="0">
              <a:spcBef>
                <a:spcPts val="0"/>
              </a:spcBef>
              <a:spcAft>
                <a:spcPts val="0"/>
              </a:spcAft>
              <a:buNone/>
            </a:pPr>
            <a:endParaRPr lang="tr-TR" sz="2000" dirty="0"/>
          </a:p>
        </p:txBody>
      </p:sp>
    </p:spTree>
    <p:extLst>
      <p:ext uri="{BB962C8B-B14F-4D97-AF65-F5344CB8AC3E}">
        <p14:creationId xmlns:p14="http://schemas.microsoft.com/office/powerpoint/2010/main" val="29789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Bedaux Primli Ücret Sistemi </a:t>
            </a:r>
            <a:br>
              <a:rPr lang="tr-TR" sz="4000" b="1" dirty="0"/>
            </a:br>
            <a:r>
              <a:rPr lang="tr-TR" sz="4000" b="1" dirty="0"/>
              <a:t>(Örnek)</a:t>
            </a:r>
          </a:p>
        </p:txBody>
      </p:sp>
      <p:sp>
        <p:nvSpPr>
          <p:cNvPr id="3" name="İçerik Yer Tutucusu 2"/>
          <p:cNvSpPr>
            <a:spLocks noGrp="1"/>
          </p:cNvSpPr>
          <p:nvPr>
            <p:ph idx="1"/>
          </p:nvPr>
        </p:nvSpPr>
        <p:spPr/>
        <p:txBody>
          <a:bodyPr>
            <a:normAutofit/>
          </a:bodyPr>
          <a:lstStyle/>
          <a:p>
            <a:pPr marL="0" indent="0">
              <a:buNone/>
            </a:pPr>
            <a:endParaRPr lang="tr-TR" sz="2400" dirty="0"/>
          </a:p>
          <a:p>
            <a:pPr marL="0" indent="0">
              <a:buNone/>
            </a:pPr>
            <a:endParaRPr lang="tr-TR" sz="2400" dirty="0"/>
          </a:p>
          <a:p>
            <a:pPr marL="0" indent="0">
              <a:buNone/>
            </a:pPr>
            <a:r>
              <a:rPr lang="tr-TR" sz="2400" dirty="0"/>
              <a:t>İşçinin saat ücreti 420 TL olduğunu ve bir saatte 80 Bedauxluk iş yaptığını düşünelim. Bu veriler ışığında işçiye ödenecek ücreti hesaplayınız.  </a:t>
            </a:r>
          </a:p>
        </p:txBody>
      </p:sp>
    </p:spTree>
    <p:extLst>
      <p:ext uri="{BB962C8B-B14F-4D97-AF65-F5344CB8AC3E}">
        <p14:creationId xmlns:p14="http://schemas.microsoft.com/office/powerpoint/2010/main" val="1976727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b="1" dirty="0">
                <a:solidFill>
                  <a:srgbClr val="000000"/>
                </a:solidFill>
              </a:rPr>
              <a:t>Bedaux</a:t>
            </a:r>
            <a:r>
              <a:rPr lang="tr-TR" sz="4000" b="1">
                <a:solidFill>
                  <a:srgbClr val="000000"/>
                </a:solidFill>
              </a:rPr>
              <a:t> </a:t>
            </a:r>
            <a:r>
              <a:rPr lang="tr-TR" sz="4000" b="1" dirty="0">
                <a:solidFill>
                  <a:srgbClr val="000000"/>
                </a:solidFill>
              </a:rPr>
              <a:t>Primli Ücret Sistemi </a:t>
            </a:r>
            <a:br>
              <a:rPr lang="tr-TR" sz="4000" b="1" dirty="0">
                <a:solidFill>
                  <a:srgbClr val="000000"/>
                </a:solidFill>
              </a:rPr>
            </a:br>
            <a:r>
              <a:rPr lang="tr-TR" sz="4000" b="1">
                <a:solidFill>
                  <a:srgbClr val="000000"/>
                </a:solidFill>
              </a:rPr>
              <a:t>(Örnek</a:t>
            </a:r>
            <a:r>
              <a:rPr lang="tr-TR" sz="4000" b="1" dirty="0">
                <a:solidFill>
                  <a:srgbClr val="000000"/>
                </a:solidFill>
              </a:rPr>
              <a:t>)</a:t>
            </a:r>
            <a:endParaRPr lang="tr-TR" dirty="0"/>
          </a:p>
        </p:txBody>
      </p:sp>
      <p:sp>
        <p:nvSpPr>
          <p:cNvPr id="3" name="İçerik Yer Tutucusu 2"/>
          <p:cNvSpPr>
            <a:spLocks noGrp="1"/>
          </p:cNvSpPr>
          <p:nvPr>
            <p:ph idx="1"/>
          </p:nvPr>
        </p:nvSpPr>
        <p:spPr/>
        <p:txBody>
          <a:bodyPr>
            <a:normAutofit/>
          </a:bodyPr>
          <a:lstStyle/>
          <a:p>
            <a:r>
              <a:rPr lang="tr-TR" sz="2400" dirty="0"/>
              <a:t>İşçinin 1B’lik ücreti = 420/60 = 7TL</a:t>
            </a:r>
          </a:p>
          <a:p>
            <a:r>
              <a:rPr lang="tr-TR" sz="2400" dirty="0"/>
              <a:t>İşçinin tasarruf ettiği zaman 80B – 60B= 20B </a:t>
            </a:r>
          </a:p>
          <a:p>
            <a:r>
              <a:rPr lang="tr-TR" sz="2400" dirty="0"/>
              <a:t>20B’lik ücreti 20B * 7TL = 140TL</a:t>
            </a:r>
          </a:p>
          <a:p>
            <a:r>
              <a:rPr lang="tr-TR" sz="2400" dirty="0"/>
              <a:t>İşçiye ödenecek prim miktarı = 140 TL * 0,75= 105 TL</a:t>
            </a:r>
          </a:p>
          <a:p>
            <a:r>
              <a:rPr lang="tr-TR" sz="2400" dirty="0"/>
              <a:t>İşçiye ödenecek toplam ücret</a:t>
            </a:r>
          </a:p>
          <a:p>
            <a:pPr lvl="2"/>
            <a:endParaRPr lang="tr-TR" sz="1600" dirty="0"/>
          </a:p>
          <a:p>
            <a:pPr marL="914400" lvl="2" indent="0">
              <a:buNone/>
            </a:pPr>
            <a:r>
              <a:rPr lang="tr-TR" sz="2400" dirty="0"/>
              <a:t>420 TL + 105 TL =525 TL</a:t>
            </a:r>
          </a:p>
        </p:txBody>
      </p:sp>
    </p:spTree>
    <p:extLst>
      <p:ext uri="{BB962C8B-B14F-4D97-AF65-F5344CB8AC3E}">
        <p14:creationId xmlns:p14="http://schemas.microsoft.com/office/powerpoint/2010/main" val="2708012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8462" y="457202"/>
            <a:ext cx="7704667" cy="990599"/>
          </a:xfrm>
        </p:spPr>
        <p:txBody>
          <a:bodyPr>
            <a:normAutofit/>
          </a:bodyPr>
          <a:lstStyle/>
          <a:p>
            <a:r>
              <a:rPr lang="tr-TR" sz="4000" b="1" dirty="0"/>
              <a:t>Emerson Primli Ücret </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22218" y="1600200"/>
                <a:ext cx="9088583" cy="4399616"/>
              </a:xfrm>
            </p:spPr>
            <p:txBody>
              <a:bodyPr>
                <a:noAutofit/>
              </a:bodyPr>
              <a:lstStyle/>
              <a:p>
                <a:pPr>
                  <a:spcBef>
                    <a:spcPts val="0"/>
                  </a:spcBef>
                  <a:spcAft>
                    <a:spcPts val="0"/>
                  </a:spcAft>
                </a:pPr>
                <a:r>
                  <a:rPr lang="tr-TR" dirty="0"/>
                  <a:t>İşçinin veriminin prime esas olduğu bu sistem Harrington Emerson tarafından geliştirilmiştir. </a:t>
                </a:r>
              </a:p>
              <a:p>
                <a:pPr>
                  <a:spcBef>
                    <a:spcPts val="0"/>
                  </a:spcBef>
                  <a:spcAft>
                    <a:spcPts val="0"/>
                  </a:spcAft>
                </a:pPr>
                <a:r>
                  <a:rPr lang="tr-TR" dirty="0"/>
                  <a:t>Her iş için standart iş süreleri belirlenmektedir. İşçinin çalıştığı (fiili) iş süresi standart iş süresine bölünmekte ve bu orana göre prim ödenmektedir.</a:t>
                </a:r>
              </a:p>
              <a:p>
                <a:pPr>
                  <a:spcBef>
                    <a:spcPts val="0"/>
                  </a:spcBef>
                  <a:spcAft>
                    <a:spcPts val="0"/>
                  </a:spcAft>
                </a:pPr>
                <a:r>
                  <a:rPr lang="tr-TR" dirty="0"/>
                  <a:t>Rowan sistemine benzemekle beraber etkinlik endeksi hesaplamasıyla bu sistemden ayrılmaktadır.</a:t>
                </a:r>
              </a:p>
              <a:p>
                <a:pPr>
                  <a:spcBef>
                    <a:spcPts val="0"/>
                  </a:spcBef>
                  <a:spcAft>
                    <a:spcPts val="0"/>
                  </a:spcAft>
                </a:pPr>
                <a:r>
                  <a:rPr lang="tr-TR" dirty="0"/>
                  <a:t>Etkinlik endeksi formülü şu şekildedir:</a:t>
                </a:r>
              </a:p>
              <a:p>
                <a:pPr>
                  <a:spcBef>
                    <a:spcPts val="0"/>
                  </a:spcBef>
                  <a:spcAft>
                    <a:spcPts val="0"/>
                  </a:spcAft>
                </a:pPr>
                <a:endParaRPr lang="tr-TR" dirty="0"/>
              </a:p>
              <a:p>
                <a:pPr lvl="1" indent="0">
                  <a:spcBef>
                    <a:spcPts val="0"/>
                  </a:spcBef>
                  <a:spcAft>
                    <a:spcPts val="0"/>
                  </a:spcAft>
                  <a:buNone/>
                </a:pPr>
                <a14:m>
                  <m:oMathPara xmlns:m="http://schemas.openxmlformats.org/officeDocument/2006/math">
                    <m:oMathParaPr>
                      <m:jc m:val="centerGroup"/>
                    </m:oMathParaPr>
                    <m:oMath xmlns:m="http://schemas.openxmlformats.org/officeDocument/2006/math">
                      <m:r>
                        <a:rPr lang="tr-TR" sz="1800" i="1">
                          <a:latin typeface="Cambria Math"/>
                        </a:rPr>
                        <m:t>𝐸𝑡𝑘𝑖𝑛𝑙𝑖𝑘</m:t>
                      </m:r>
                      <m:r>
                        <a:rPr lang="tr-TR" sz="1800" i="1">
                          <a:latin typeface="Cambria Math"/>
                        </a:rPr>
                        <m:t> </m:t>
                      </m:r>
                      <m:r>
                        <a:rPr lang="tr-TR" sz="1800" i="1">
                          <a:latin typeface="Cambria Math"/>
                        </a:rPr>
                        <m:t>𝐸𝑛𝑑𝑒𝑘𝑠𝑖</m:t>
                      </m:r>
                      <m:r>
                        <a:rPr lang="tr-TR" sz="1800" i="1">
                          <a:latin typeface="Cambria Math"/>
                        </a:rPr>
                        <m:t> =</m:t>
                      </m:r>
                      <m:f>
                        <m:fPr>
                          <m:ctrlPr>
                            <a:rPr lang="tr-TR" sz="1800" i="1">
                              <a:latin typeface="Cambria Math" panose="02040503050406030204" pitchFamily="18" charset="0"/>
                            </a:rPr>
                          </m:ctrlPr>
                        </m:fPr>
                        <m:num>
                          <m:r>
                            <a:rPr lang="tr-TR" sz="1800" i="1" spc="10">
                              <a:solidFill>
                                <a:srgbClr val="000000"/>
                              </a:solidFill>
                              <a:latin typeface="Cambria Math"/>
                            </a:rPr>
                            <m:t>𝐹𝑖𝑖𝑙𝑖</m:t>
                          </m:r>
                          <m:r>
                            <a:rPr lang="tr-TR" sz="1800" i="1" spc="10">
                              <a:solidFill>
                                <a:srgbClr val="000000"/>
                              </a:solidFill>
                              <a:latin typeface="Cambria Math"/>
                            </a:rPr>
                            <m:t> Ç</m:t>
                          </m:r>
                          <m:r>
                            <a:rPr lang="tr-TR" sz="1800" i="1" spc="10">
                              <a:solidFill>
                                <a:srgbClr val="000000"/>
                              </a:solidFill>
                              <a:latin typeface="Cambria Math"/>
                            </a:rPr>
                            <m:t>𝑎𝑙</m:t>
                          </m:r>
                          <m:r>
                            <a:rPr lang="tr-TR" sz="1800" i="1" spc="10">
                              <a:solidFill>
                                <a:srgbClr val="000000"/>
                              </a:solidFill>
                              <a:latin typeface="Cambria Math"/>
                            </a:rPr>
                            <m:t>ış</m:t>
                          </m:r>
                          <m:r>
                            <a:rPr lang="tr-TR" sz="1800" i="1" spc="10">
                              <a:solidFill>
                                <a:srgbClr val="000000"/>
                              </a:solidFill>
                              <a:latin typeface="Cambria Math"/>
                            </a:rPr>
                            <m:t>𝑚𝑎</m:t>
                          </m:r>
                          <m:r>
                            <a:rPr lang="tr-TR" sz="1800" i="1" spc="10">
                              <a:solidFill>
                                <a:srgbClr val="000000"/>
                              </a:solidFill>
                              <a:latin typeface="Cambria Math"/>
                            </a:rPr>
                            <m:t> </m:t>
                          </m:r>
                          <m:r>
                            <a:rPr lang="tr-TR" sz="1800" i="1" spc="10">
                              <a:solidFill>
                                <a:srgbClr val="000000"/>
                              </a:solidFill>
                              <a:latin typeface="Cambria Math"/>
                            </a:rPr>
                            <m:t>𝑍𝑎𝑚𝑎𝑛</m:t>
                          </m:r>
                          <m:r>
                            <a:rPr lang="tr-TR" sz="1800" i="1" spc="10">
                              <a:solidFill>
                                <a:srgbClr val="000000"/>
                              </a:solidFill>
                              <a:latin typeface="Cambria Math"/>
                            </a:rPr>
                            <m:t>ı</m:t>
                          </m:r>
                        </m:num>
                        <m:den>
                          <m:r>
                            <a:rPr lang="tr-TR" sz="1800" i="1">
                              <a:latin typeface="Cambria Math"/>
                            </a:rPr>
                            <m:t>𝑆𝑡𝑎𝑛𝑑𝑎𝑟𝑡</m:t>
                          </m:r>
                          <m:r>
                            <a:rPr lang="tr-TR" sz="1800" i="1">
                              <a:latin typeface="Cambria Math"/>
                            </a:rPr>
                            <m:t> Ç</m:t>
                          </m:r>
                          <m:r>
                            <a:rPr lang="tr-TR" sz="1800" i="1">
                              <a:latin typeface="Cambria Math"/>
                            </a:rPr>
                            <m:t>𝑎𝑙</m:t>
                          </m:r>
                          <m:r>
                            <a:rPr lang="tr-TR" sz="1800" i="1">
                              <a:latin typeface="Cambria Math"/>
                            </a:rPr>
                            <m:t>ış</m:t>
                          </m:r>
                          <m:r>
                            <a:rPr lang="tr-TR" sz="1800" i="1">
                              <a:latin typeface="Cambria Math"/>
                            </a:rPr>
                            <m:t>𝑚𝑎</m:t>
                          </m:r>
                          <m:r>
                            <a:rPr lang="tr-TR" sz="1800" i="1">
                              <a:latin typeface="Cambria Math"/>
                            </a:rPr>
                            <m:t> </m:t>
                          </m:r>
                          <m:r>
                            <a:rPr lang="tr-TR" sz="1800" i="1">
                              <a:latin typeface="Cambria Math"/>
                            </a:rPr>
                            <m:t>𝑍𝑎𝑚𝑎𝑛</m:t>
                          </m:r>
                          <m:r>
                            <a:rPr lang="tr-TR" sz="1800" i="1">
                              <a:latin typeface="Cambria Math"/>
                            </a:rPr>
                            <m:t>ı</m:t>
                          </m:r>
                        </m:den>
                      </m:f>
                      <m:r>
                        <a:rPr lang="tr-TR" sz="1800" i="1">
                          <a:latin typeface="Cambria Math"/>
                        </a:rPr>
                        <m:t> </m:t>
                      </m:r>
                      <m:r>
                        <a:rPr lang="tr-TR" sz="1800" i="1">
                          <a:latin typeface="Cambria Math"/>
                        </a:rPr>
                        <m:t>𝑥</m:t>
                      </m:r>
                      <m:r>
                        <a:rPr lang="tr-TR" sz="1800" i="1">
                          <a:latin typeface="Cambria Math"/>
                        </a:rPr>
                        <m:t> 100</m:t>
                      </m:r>
                    </m:oMath>
                  </m:oMathPara>
                </a14:m>
                <a:endParaRPr lang="tr-TR" sz="1800" dirty="0"/>
              </a:p>
              <a:p>
                <a:pPr>
                  <a:spcBef>
                    <a:spcPts val="0"/>
                  </a:spcBef>
                  <a:spcAft>
                    <a:spcPts val="0"/>
                  </a:spcAft>
                </a:pPr>
                <a:r>
                  <a:rPr lang="tr-TR" dirty="0"/>
                  <a:t>Etkinlik indeksi %67’den %100’ e ulaşıncaya kadar %1’lik bir artışın primi ücret haddinin belirli bir yüzdesi (genellikle %1) olmaktadır.  Etkinlik indeksi %100 olduğunda prim oranı %20’dir. Etkinlik indeksi %101 olursa verilecek prim oranı %21’dir.</a:t>
                </a:r>
              </a:p>
              <a:p>
                <a:pPr>
                  <a:spcBef>
                    <a:spcPts val="0"/>
                  </a:spcBef>
                  <a:spcAft>
                    <a:spcPts val="0"/>
                  </a:spcAft>
                </a:pPr>
                <a:r>
                  <a:rPr lang="tr-TR" dirty="0"/>
                  <a:t>Primler genellikle haftalık veya 15 günlük olarak ödenmektedir. </a:t>
                </a:r>
              </a:p>
              <a:p>
                <a:pPr>
                  <a:spcBef>
                    <a:spcPts val="0"/>
                  </a:spcBef>
                  <a:spcAft>
                    <a:spcPts val="0"/>
                  </a:spcAft>
                </a:pPr>
                <a:r>
                  <a:rPr lang="tr-TR" dirty="0"/>
                  <a:t>Sistem karmaşık ve işçiye açıklaması zordur. </a:t>
                </a:r>
              </a:p>
              <a:p>
                <a:pPr>
                  <a:spcBef>
                    <a:spcPts val="0"/>
                  </a:spcBef>
                  <a:spcAft>
                    <a:spcPts val="0"/>
                  </a:spcAft>
                </a:pPr>
                <a:r>
                  <a:rPr lang="tr-TR" dirty="0"/>
                  <a:t>İşçiler standartın keyfi ve çok yüksek belirlendiği iddiasıyla sistemi eleştirmektedir. </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22218" y="1600200"/>
                <a:ext cx="9088583" cy="4399616"/>
              </a:xfrm>
              <a:blipFill>
                <a:blip r:embed="rId2"/>
                <a:stretch>
                  <a:fillRect l="-134" t="-1110" r="-671" b="-10680"/>
                </a:stretch>
              </a:blipFill>
            </p:spPr>
            <p:txBody>
              <a:bodyPr/>
              <a:lstStyle/>
              <a:p>
                <a:r>
                  <a:rPr lang="tr-TR">
                    <a:noFill/>
                  </a:rPr>
                  <a:t> </a:t>
                </a:r>
              </a:p>
            </p:txBody>
          </p:sp>
        </mc:Fallback>
      </mc:AlternateContent>
    </p:spTree>
    <p:extLst>
      <p:ext uri="{BB962C8B-B14F-4D97-AF65-F5344CB8AC3E}">
        <p14:creationId xmlns:p14="http://schemas.microsoft.com/office/powerpoint/2010/main" val="787269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79615" y="1062038"/>
            <a:ext cx="7780913" cy="857250"/>
          </a:xfrm>
        </p:spPr>
        <p:txBody>
          <a:bodyPr>
            <a:normAutofit/>
          </a:bodyPr>
          <a:lstStyle/>
          <a:p>
            <a:r>
              <a:rPr lang="tr-TR" altLang="tr-TR" sz="3000" b="1" dirty="0"/>
              <a:t>Emerson Primli Ücret Sistemi (Örnek)</a:t>
            </a:r>
          </a:p>
        </p:txBody>
      </p:sp>
      <p:sp>
        <p:nvSpPr>
          <p:cNvPr id="27651" name="Rectangle 3"/>
          <p:cNvSpPr>
            <a:spLocks noGrp="1" noChangeArrowheads="1"/>
          </p:cNvSpPr>
          <p:nvPr>
            <p:ph type="body" sz="half" idx="1"/>
          </p:nvPr>
        </p:nvSpPr>
        <p:spPr>
          <a:xfrm>
            <a:off x="2064328" y="2056212"/>
            <a:ext cx="7217786" cy="3317081"/>
          </a:xfrm>
        </p:spPr>
        <p:txBody>
          <a:bodyPr>
            <a:normAutofit/>
          </a:bodyPr>
          <a:lstStyle/>
          <a:p>
            <a:pPr algn="just">
              <a:lnSpc>
                <a:spcPct val="80000"/>
              </a:lnSpc>
              <a:buFont typeface="Wingdings" panose="05000000000000000000" pitchFamily="2" charset="2"/>
              <a:buNone/>
            </a:pPr>
            <a:r>
              <a:rPr lang="tr-TR" altLang="tr-TR" dirty="0"/>
              <a:t>	Saat ücreti 100 lira olan bir işçi ayda 208 saatlik üretim süresinde standart olarak 320 birim üretmektedir. Etkinliklere göre prim oranları şöyledir;</a:t>
            </a:r>
          </a:p>
          <a:p>
            <a:pPr algn="ctr">
              <a:lnSpc>
                <a:spcPct val="80000"/>
              </a:lnSpc>
              <a:buFont typeface="Wingdings" panose="05000000000000000000" pitchFamily="2" charset="2"/>
              <a:buNone/>
            </a:pPr>
            <a:r>
              <a:rPr lang="tr-TR" altLang="tr-TR" sz="1500" dirty="0"/>
              <a:t>%67–75 etkinlikte %2</a:t>
            </a:r>
          </a:p>
          <a:p>
            <a:pPr algn="ctr">
              <a:lnSpc>
                <a:spcPct val="80000"/>
              </a:lnSpc>
              <a:buFont typeface="Wingdings" panose="05000000000000000000" pitchFamily="2" charset="2"/>
              <a:buNone/>
            </a:pPr>
            <a:r>
              <a:rPr lang="tr-TR" altLang="tr-TR" sz="1500" dirty="0"/>
              <a:t>%76–85 etkinlikte %5</a:t>
            </a:r>
          </a:p>
          <a:p>
            <a:pPr algn="ctr">
              <a:lnSpc>
                <a:spcPct val="80000"/>
              </a:lnSpc>
              <a:buFont typeface="Wingdings" panose="05000000000000000000" pitchFamily="2" charset="2"/>
              <a:buNone/>
            </a:pPr>
            <a:r>
              <a:rPr lang="tr-TR" altLang="tr-TR" sz="1500" dirty="0"/>
              <a:t>%86–95 etkinlikte %10</a:t>
            </a:r>
          </a:p>
          <a:p>
            <a:pPr algn="ctr">
              <a:lnSpc>
                <a:spcPct val="80000"/>
              </a:lnSpc>
              <a:buFont typeface="Wingdings" panose="05000000000000000000" pitchFamily="2" charset="2"/>
              <a:buNone/>
            </a:pPr>
            <a:r>
              <a:rPr lang="tr-TR" altLang="tr-TR" sz="1500" dirty="0"/>
              <a:t>%96–100 etkinlikte %20</a:t>
            </a:r>
          </a:p>
          <a:p>
            <a:pPr algn="just">
              <a:lnSpc>
                <a:spcPct val="80000"/>
              </a:lnSpc>
              <a:buFont typeface="Wingdings" panose="05000000000000000000" pitchFamily="2" charset="2"/>
              <a:buNone/>
            </a:pPr>
            <a:r>
              <a:rPr lang="tr-TR" altLang="tr-TR" sz="2100" dirty="0"/>
              <a:t>	</a:t>
            </a:r>
            <a:r>
              <a:rPr lang="tr-TR" altLang="tr-TR" dirty="0"/>
              <a:t>İşçinin 208 saatlik aylık üretim süresinde 208, 256, 320, 336 birim üretmesi durumunda aylık brüt ücreti nedir?</a:t>
            </a:r>
          </a:p>
        </p:txBody>
      </p:sp>
      <p:sp>
        <p:nvSpPr>
          <p:cNvPr id="4" name="Text Box 4"/>
          <p:cNvSpPr txBox="1">
            <a:spLocks noChangeArrowheads="1"/>
          </p:cNvSpPr>
          <p:nvPr/>
        </p:nvSpPr>
        <p:spPr bwMode="auto">
          <a:xfrm>
            <a:off x="7175899" y="5697141"/>
            <a:ext cx="234910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342900">
              <a:spcBef>
                <a:spcPct val="50000"/>
              </a:spcBef>
            </a:pPr>
            <a:r>
              <a:rPr lang="en-US" altLang="tr-TR" sz="1350" dirty="0">
                <a:solidFill>
                  <a:srgbClr val="000000"/>
                </a:solidFill>
                <a:latin typeface="Century Schoolbook" panose="02040604050505020304"/>
                <a:cs typeface="Arial" panose="020B0604020202020204" pitchFamily="34" charset="0"/>
              </a:rPr>
              <a:t>©</a:t>
            </a:r>
            <a:r>
              <a:rPr lang="tr-TR" altLang="tr-TR" sz="1350" dirty="0">
                <a:solidFill>
                  <a:srgbClr val="000000"/>
                </a:solidFill>
                <a:latin typeface="Century Schoolbook" panose="02040604050505020304"/>
                <a:cs typeface="Arial" panose="020B0604020202020204" pitchFamily="34" charset="0"/>
              </a:rPr>
              <a:t> www.niyazikurnaz.net</a:t>
            </a:r>
            <a:endParaRPr lang="en-US" altLang="tr-TR" sz="1350" dirty="0">
              <a:solidFill>
                <a:srgbClr val="000000"/>
              </a:solidFill>
              <a:latin typeface="Century Schoolbook" panose="02040604050505020304"/>
              <a:cs typeface="Arial" panose="020B0604020202020204" pitchFamily="34" charset="0"/>
            </a:endParaRPr>
          </a:p>
        </p:txBody>
      </p:sp>
    </p:spTree>
    <p:extLst>
      <p:ext uri="{BB962C8B-B14F-4D97-AF65-F5344CB8AC3E}">
        <p14:creationId xmlns:p14="http://schemas.microsoft.com/office/powerpoint/2010/main" val="2901270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18B75471-1233-C8ED-AD7F-F06081818BA0}"/>
              </a:ext>
            </a:extLst>
          </p:cNvPr>
          <p:cNvSpPr>
            <a:spLocks noGrp="1"/>
          </p:cNvSpPr>
          <p:nvPr>
            <p:ph type="title"/>
          </p:nvPr>
        </p:nvSpPr>
        <p:spPr/>
        <p:txBody>
          <a:bodyPr>
            <a:normAutofit/>
          </a:bodyPr>
          <a:lstStyle/>
          <a:p>
            <a:r>
              <a:rPr lang="sv-SE" dirty="0"/>
              <a:t>Emerson Primli Ücret Sistemi (Örnek)</a:t>
            </a:r>
            <a:endParaRPr lang="tr-TR" dirty="0"/>
          </a:p>
        </p:txBody>
      </p:sp>
      <p:graphicFrame>
        <p:nvGraphicFramePr>
          <p:cNvPr id="8" name="Tablo 8">
            <a:extLst>
              <a:ext uri="{FF2B5EF4-FFF2-40B4-BE49-F238E27FC236}">
                <a16:creationId xmlns:a16="http://schemas.microsoft.com/office/drawing/2014/main" id="{64320C2A-586F-86E2-7916-67B42BF9F32E}"/>
              </a:ext>
            </a:extLst>
          </p:cNvPr>
          <p:cNvGraphicFramePr>
            <a:graphicFrameLocks noGrp="1"/>
          </p:cNvGraphicFramePr>
          <p:nvPr>
            <p:ph idx="1"/>
            <p:extLst>
              <p:ext uri="{D42A27DB-BD31-4B8C-83A1-F6EECF244321}">
                <p14:modId xmlns:p14="http://schemas.microsoft.com/office/powerpoint/2010/main" val="1491185325"/>
              </p:ext>
            </p:extLst>
          </p:nvPr>
        </p:nvGraphicFramePr>
        <p:xfrm>
          <a:off x="1095375" y="1981200"/>
          <a:ext cx="9115424" cy="4038600"/>
        </p:xfrm>
        <a:graphic>
          <a:graphicData uri="http://schemas.openxmlformats.org/drawingml/2006/table">
            <a:tbl>
              <a:tblPr firstRow="1" bandRow="1">
                <a:tableStyleId>{5940675A-B579-460E-94D1-54222C63F5DA}</a:tableStyleId>
              </a:tblPr>
              <a:tblGrid>
                <a:gridCol w="1230742">
                  <a:extLst>
                    <a:ext uri="{9D8B030D-6E8A-4147-A177-3AD203B41FA5}">
                      <a16:colId xmlns:a16="http://schemas.microsoft.com/office/drawing/2014/main" val="3737635261"/>
                    </a:ext>
                  </a:extLst>
                </a:gridCol>
                <a:gridCol w="2182974">
                  <a:extLst>
                    <a:ext uri="{9D8B030D-6E8A-4147-A177-3AD203B41FA5}">
                      <a16:colId xmlns:a16="http://schemas.microsoft.com/office/drawing/2014/main" val="1694855073"/>
                    </a:ext>
                  </a:extLst>
                </a:gridCol>
                <a:gridCol w="1228060">
                  <a:extLst>
                    <a:ext uri="{9D8B030D-6E8A-4147-A177-3AD203B41FA5}">
                      <a16:colId xmlns:a16="http://schemas.microsoft.com/office/drawing/2014/main" val="793533265"/>
                    </a:ext>
                  </a:extLst>
                </a:gridCol>
                <a:gridCol w="2806995">
                  <a:extLst>
                    <a:ext uri="{9D8B030D-6E8A-4147-A177-3AD203B41FA5}">
                      <a16:colId xmlns:a16="http://schemas.microsoft.com/office/drawing/2014/main" val="675136821"/>
                    </a:ext>
                  </a:extLst>
                </a:gridCol>
                <a:gridCol w="1666653">
                  <a:extLst>
                    <a:ext uri="{9D8B030D-6E8A-4147-A177-3AD203B41FA5}">
                      <a16:colId xmlns:a16="http://schemas.microsoft.com/office/drawing/2014/main" val="1121845342"/>
                    </a:ext>
                  </a:extLst>
                </a:gridCol>
              </a:tblGrid>
              <a:tr h="673100">
                <a:tc gridSpan="5">
                  <a:txBody>
                    <a:bodyPr/>
                    <a:lstStyle/>
                    <a:p>
                      <a:pPr algn="ctr"/>
                      <a:r>
                        <a:rPr lang="tr-TR" sz="2000" b="1" kern="1200" dirty="0">
                          <a:solidFill>
                            <a:schemeClr val="tx1"/>
                          </a:solidFill>
                          <a:effectLst/>
                        </a:rPr>
                        <a:t>Aylık normal ücret, 100 * 208 = 20.800 TL</a:t>
                      </a:r>
                      <a:endParaRPr lang="tr-TR" sz="2000"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869981804"/>
                  </a:ext>
                </a:extLst>
              </a:tr>
              <a:tr h="673100">
                <a:tc>
                  <a:txBody>
                    <a:bodyPr/>
                    <a:lstStyle/>
                    <a:p>
                      <a:pPr algn="ctr"/>
                      <a:r>
                        <a:rPr lang="tr-TR" dirty="0"/>
                        <a:t>Aylık Üretim</a:t>
                      </a:r>
                    </a:p>
                  </a:txBody>
                  <a:tcPr/>
                </a:tc>
                <a:tc>
                  <a:txBody>
                    <a:bodyPr/>
                    <a:lstStyle/>
                    <a:p>
                      <a:pPr algn="ctr"/>
                      <a:r>
                        <a:rPr lang="tr-TR" dirty="0"/>
                        <a:t>Etkinlik Yüzdesi</a:t>
                      </a:r>
                    </a:p>
                  </a:txBody>
                  <a:tcPr/>
                </a:tc>
                <a:tc>
                  <a:txBody>
                    <a:bodyPr/>
                    <a:lstStyle/>
                    <a:p>
                      <a:pPr algn="ctr"/>
                      <a:r>
                        <a:rPr lang="tr-TR" sz="1800" b="0" kern="1200" dirty="0">
                          <a:solidFill>
                            <a:schemeClr val="tx1"/>
                          </a:solidFill>
                          <a:effectLst/>
                        </a:rPr>
                        <a:t>Prim %’si</a:t>
                      </a:r>
                      <a:endParaRPr lang="tr-TR" dirty="0"/>
                    </a:p>
                  </a:txBody>
                  <a:tcPr/>
                </a:tc>
                <a:tc>
                  <a:txBody>
                    <a:bodyPr/>
                    <a:lstStyle/>
                    <a:p>
                      <a:pPr algn="ctr"/>
                      <a:r>
                        <a:rPr lang="tr-TR" sz="1800" b="0" kern="1200" dirty="0">
                          <a:solidFill>
                            <a:schemeClr val="tx1"/>
                          </a:solidFill>
                          <a:effectLst/>
                        </a:rPr>
                        <a:t>Prim Tutarı</a:t>
                      </a:r>
                      <a:endParaRPr lang="tr-TR" dirty="0"/>
                    </a:p>
                  </a:txBody>
                  <a:tcPr/>
                </a:tc>
                <a:tc>
                  <a:txBody>
                    <a:bodyPr/>
                    <a:lstStyle/>
                    <a:p>
                      <a:pPr algn="ctr"/>
                      <a:r>
                        <a:rPr lang="tr-TR" sz="1800" b="0" kern="1200" dirty="0">
                          <a:solidFill>
                            <a:schemeClr val="tx1"/>
                          </a:solidFill>
                          <a:effectLst/>
                        </a:rPr>
                        <a:t>Brüt Ücret</a:t>
                      </a:r>
                      <a:endParaRPr lang="tr-TR" dirty="0"/>
                    </a:p>
                  </a:txBody>
                  <a:tcPr/>
                </a:tc>
                <a:extLst>
                  <a:ext uri="{0D108BD9-81ED-4DB2-BD59-A6C34878D82A}">
                    <a16:rowId xmlns:a16="http://schemas.microsoft.com/office/drawing/2014/main" val="1282782210"/>
                  </a:ext>
                </a:extLst>
              </a:tr>
              <a:tr h="673100">
                <a:tc>
                  <a:txBody>
                    <a:bodyPr/>
                    <a:lstStyle/>
                    <a:p>
                      <a:pPr algn="ctr"/>
                      <a:r>
                        <a:rPr lang="tr-TR" dirty="0"/>
                        <a:t>208</a:t>
                      </a:r>
                    </a:p>
                  </a:txBody>
                  <a:tcPr/>
                </a:tc>
                <a:tc>
                  <a:txBody>
                    <a:bodyPr/>
                    <a:lstStyle/>
                    <a:p>
                      <a:pPr algn="ctr"/>
                      <a:r>
                        <a:rPr lang="tr-TR" dirty="0"/>
                        <a:t>208/320= %65</a:t>
                      </a:r>
                    </a:p>
                  </a:txBody>
                  <a:tcPr/>
                </a:tc>
                <a:tc>
                  <a:txBody>
                    <a:bodyPr/>
                    <a:lstStyle/>
                    <a:p>
                      <a:pPr algn="ctr"/>
                      <a:r>
                        <a:rPr lang="tr-TR" dirty="0"/>
                        <a:t>-</a:t>
                      </a:r>
                    </a:p>
                  </a:txBody>
                  <a:tcPr/>
                </a:tc>
                <a:tc>
                  <a:txBody>
                    <a:bodyPr/>
                    <a:lstStyle/>
                    <a:p>
                      <a:pPr algn="ctr"/>
                      <a:r>
                        <a:rPr lang="tr-TR" dirty="0"/>
                        <a:t>-</a:t>
                      </a:r>
                    </a:p>
                  </a:txBody>
                  <a:tcPr/>
                </a:tc>
                <a:tc>
                  <a:txBody>
                    <a:bodyPr/>
                    <a:lstStyle/>
                    <a:p>
                      <a:pPr algn="ctr"/>
                      <a:r>
                        <a:rPr lang="tr-TR" sz="1800" b="0" kern="1200" dirty="0">
                          <a:solidFill>
                            <a:schemeClr val="tx1"/>
                          </a:solidFill>
                          <a:effectLst/>
                        </a:rPr>
                        <a:t>20.800 TL</a:t>
                      </a:r>
                      <a:endParaRPr lang="tr-TR" dirty="0"/>
                    </a:p>
                  </a:txBody>
                  <a:tcPr/>
                </a:tc>
                <a:extLst>
                  <a:ext uri="{0D108BD9-81ED-4DB2-BD59-A6C34878D82A}">
                    <a16:rowId xmlns:a16="http://schemas.microsoft.com/office/drawing/2014/main" val="2191562249"/>
                  </a:ext>
                </a:extLst>
              </a:tr>
              <a:tr h="673100">
                <a:tc>
                  <a:txBody>
                    <a:bodyPr/>
                    <a:lstStyle/>
                    <a:p>
                      <a:pPr algn="ctr"/>
                      <a:r>
                        <a:rPr lang="tr-TR" dirty="0"/>
                        <a:t>256</a:t>
                      </a:r>
                    </a:p>
                  </a:txBody>
                  <a:tcPr/>
                </a:tc>
                <a:tc>
                  <a:txBody>
                    <a:bodyPr/>
                    <a:lstStyle/>
                    <a:p>
                      <a:pPr algn="ctr"/>
                      <a:r>
                        <a:rPr lang="tr-TR" dirty="0"/>
                        <a:t>256/320= %80</a:t>
                      </a:r>
                    </a:p>
                  </a:txBody>
                  <a:tcPr/>
                </a:tc>
                <a:tc>
                  <a:txBody>
                    <a:bodyPr/>
                    <a:lstStyle/>
                    <a:p>
                      <a:pPr algn="ctr"/>
                      <a:r>
                        <a:rPr lang="tr-TR" dirty="0"/>
                        <a:t>%5</a:t>
                      </a:r>
                    </a:p>
                  </a:txBody>
                  <a:tcPr/>
                </a:tc>
                <a:tc>
                  <a:txBody>
                    <a:bodyPr/>
                    <a:lstStyle/>
                    <a:p>
                      <a:pPr algn="ctr"/>
                      <a:r>
                        <a:rPr lang="tr-TR" dirty="0"/>
                        <a:t>20.800*%5= 1.040 TL</a:t>
                      </a:r>
                    </a:p>
                  </a:txBody>
                  <a:tcPr/>
                </a:tc>
                <a:tc>
                  <a:txBody>
                    <a:bodyPr/>
                    <a:lstStyle/>
                    <a:p>
                      <a:pPr algn="ctr"/>
                      <a:r>
                        <a:rPr lang="tr-TR" dirty="0"/>
                        <a:t>21.840 TL</a:t>
                      </a:r>
                    </a:p>
                  </a:txBody>
                  <a:tcPr/>
                </a:tc>
                <a:extLst>
                  <a:ext uri="{0D108BD9-81ED-4DB2-BD59-A6C34878D82A}">
                    <a16:rowId xmlns:a16="http://schemas.microsoft.com/office/drawing/2014/main" val="164467974"/>
                  </a:ext>
                </a:extLst>
              </a:tr>
              <a:tr h="673100">
                <a:tc>
                  <a:txBody>
                    <a:bodyPr/>
                    <a:lstStyle/>
                    <a:p>
                      <a:pPr algn="ctr"/>
                      <a:r>
                        <a:rPr lang="tr-TR" dirty="0"/>
                        <a:t>320</a:t>
                      </a:r>
                    </a:p>
                  </a:txBody>
                  <a:tcPr/>
                </a:tc>
                <a:tc>
                  <a:txBody>
                    <a:bodyPr/>
                    <a:lstStyle/>
                    <a:p>
                      <a:pPr algn="ctr"/>
                      <a:r>
                        <a:rPr lang="tr-TR" dirty="0"/>
                        <a:t>320/320= %100</a:t>
                      </a:r>
                    </a:p>
                  </a:txBody>
                  <a:tcPr/>
                </a:tc>
                <a:tc>
                  <a:txBody>
                    <a:bodyPr/>
                    <a:lstStyle/>
                    <a:p>
                      <a:pPr algn="ctr"/>
                      <a:r>
                        <a:rPr lang="tr-TR" dirty="0"/>
                        <a:t>%20</a:t>
                      </a:r>
                    </a:p>
                  </a:txBody>
                  <a:tcPr/>
                </a:tc>
                <a:tc>
                  <a:txBody>
                    <a:bodyPr/>
                    <a:lstStyle/>
                    <a:p>
                      <a:pPr algn="ctr"/>
                      <a:r>
                        <a:rPr lang="tr-TR" dirty="0"/>
                        <a:t>20.800*%20=4.160 TL</a:t>
                      </a:r>
                    </a:p>
                  </a:txBody>
                  <a:tcPr/>
                </a:tc>
                <a:tc>
                  <a:txBody>
                    <a:bodyPr/>
                    <a:lstStyle/>
                    <a:p>
                      <a:pPr algn="ctr"/>
                      <a:r>
                        <a:rPr lang="tr-TR" dirty="0"/>
                        <a:t>24.960 TL</a:t>
                      </a:r>
                    </a:p>
                  </a:txBody>
                  <a:tcPr/>
                </a:tc>
                <a:extLst>
                  <a:ext uri="{0D108BD9-81ED-4DB2-BD59-A6C34878D82A}">
                    <a16:rowId xmlns:a16="http://schemas.microsoft.com/office/drawing/2014/main" val="2993641755"/>
                  </a:ext>
                </a:extLst>
              </a:tr>
              <a:tr h="673100">
                <a:tc>
                  <a:txBody>
                    <a:bodyPr/>
                    <a:lstStyle/>
                    <a:p>
                      <a:pPr algn="ctr"/>
                      <a:r>
                        <a:rPr lang="tr-TR" dirty="0"/>
                        <a:t>336</a:t>
                      </a:r>
                    </a:p>
                  </a:txBody>
                  <a:tcPr/>
                </a:tc>
                <a:tc>
                  <a:txBody>
                    <a:bodyPr/>
                    <a:lstStyle/>
                    <a:p>
                      <a:pPr algn="ctr"/>
                      <a:r>
                        <a:rPr lang="tr-TR" dirty="0"/>
                        <a:t>336/320= %105</a:t>
                      </a:r>
                    </a:p>
                  </a:txBody>
                  <a:tcPr/>
                </a:tc>
                <a:tc>
                  <a:txBody>
                    <a:bodyPr/>
                    <a:lstStyle/>
                    <a:p>
                      <a:pPr algn="ctr"/>
                      <a:r>
                        <a:rPr lang="tr-TR" dirty="0"/>
                        <a:t>%25</a:t>
                      </a:r>
                    </a:p>
                  </a:txBody>
                  <a:tcPr/>
                </a:tc>
                <a:tc>
                  <a:txBody>
                    <a:bodyPr/>
                    <a:lstStyle/>
                    <a:p>
                      <a:pPr algn="ctr"/>
                      <a:r>
                        <a:rPr lang="tr-TR" dirty="0"/>
                        <a:t>20.800*0,25= 5.200TL</a:t>
                      </a:r>
                    </a:p>
                  </a:txBody>
                  <a:tcPr/>
                </a:tc>
                <a:tc>
                  <a:txBody>
                    <a:bodyPr/>
                    <a:lstStyle/>
                    <a:p>
                      <a:pPr algn="ctr"/>
                      <a:r>
                        <a:rPr lang="tr-TR" dirty="0"/>
                        <a:t>26.000TL</a:t>
                      </a:r>
                    </a:p>
                  </a:txBody>
                  <a:tcPr/>
                </a:tc>
                <a:extLst>
                  <a:ext uri="{0D108BD9-81ED-4DB2-BD59-A6C34878D82A}">
                    <a16:rowId xmlns:a16="http://schemas.microsoft.com/office/drawing/2014/main" val="2483693452"/>
                  </a:ext>
                </a:extLst>
              </a:tr>
            </a:tbl>
          </a:graphicData>
        </a:graphic>
      </p:graphicFrame>
    </p:spTree>
    <p:extLst>
      <p:ext uri="{BB962C8B-B14F-4D97-AF65-F5344CB8AC3E}">
        <p14:creationId xmlns:p14="http://schemas.microsoft.com/office/powerpoint/2010/main" val="1168639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Parça Akordlu Ücret Sistemleri</a:t>
            </a:r>
          </a:p>
        </p:txBody>
      </p:sp>
      <p:sp>
        <p:nvSpPr>
          <p:cNvPr id="3" name="İçerik Yer Tutucusu 2"/>
          <p:cNvSpPr>
            <a:spLocks noGrp="1"/>
          </p:cNvSpPr>
          <p:nvPr>
            <p:ph idx="1"/>
          </p:nvPr>
        </p:nvSpPr>
        <p:spPr/>
        <p:txBody>
          <a:bodyPr>
            <a:normAutofit/>
          </a:bodyPr>
          <a:lstStyle/>
          <a:p>
            <a:endParaRPr lang="tr-TR" sz="2400" dirty="0"/>
          </a:p>
          <a:p>
            <a:endParaRPr lang="tr-TR" sz="2400" dirty="0"/>
          </a:p>
          <a:p>
            <a:r>
              <a:rPr lang="tr-TR" sz="2400"/>
              <a:t>Bu </a:t>
            </a:r>
            <a:r>
              <a:rPr lang="tr-TR" sz="2400" dirty="0"/>
              <a:t>sistemde ücret geçen zamana göre değil, çalışma süresinde fiilen üretilen ürünün miktarına göre ödenmektedir. </a:t>
            </a:r>
          </a:p>
          <a:p>
            <a:r>
              <a:rPr lang="tr-TR" sz="2400" dirty="0"/>
              <a:t>Verimin ölçülebildiği her işe uygulanabilir.</a:t>
            </a:r>
          </a:p>
          <a:p>
            <a:pPr marL="0" indent="0">
              <a:buNone/>
            </a:pPr>
            <a:endParaRPr lang="tr-TR" sz="2400" dirty="0"/>
          </a:p>
        </p:txBody>
      </p:sp>
    </p:spTree>
    <p:extLst>
      <p:ext uri="{BB962C8B-B14F-4D97-AF65-F5344CB8AC3E}">
        <p14:creationId xmlns:p14="http://schemas.microsoft.com/office/powerpoint/2010/main" val="3444053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Taylor Ücret Sistemi</a:t>
            </a:r>
          </a:p>
        </p:txBody>
      </p:sp>
      <p:sp>
        <p:nvSpPr>
          <p:cNvPr id="3" name="İçerik Yer Tutucusu 2"/>
          <p:cNvSpPr>
            <a:spLocks noGrp="1"/>
          </p:cNvSpPr>
          <p:nvPr>
            <p:ph idx="1"/>
          </p:nvPr>
        </p:nvSpPr>
        <p:spPr/>
        <p:txBody>
          <a:bodyPr>
            <a:noAutofit/>
          </a:bodyPr>
          <a:lstStyle/>
          <a:p>
            <a:pPr>
              <a:spcBef>
                <a:spcPts val="0"/>
              </a:spcBef>
              <a:spcAft>
                <a:spcPts val="0"/>
              </a:spcAft>
            </a:pPr>
            <a:r>
              <a:rPr lang="tr-TR" dirty="0"/>
              <a:t>Frederick Winslow Taylor tarafından geliştirilen parça başı ücret isteminde işçiler için farklı ücret tarifesi düzenlenmiştir.</a:t>
            </a:r>
          </a:p>
          <a:p>
            <a:pPr>
              <a:spcBef>
                <a:spcPts val="0"/>
              </a:spcBef>
              <a:spcAft>
                <a:spcPts val="0"/>
              </a:spcAft>
            </a:pPr>
            <a:r>
              <a:rPr lang="tr-TR" dirty="0"/>
              <a:t>Zaman tasarrufunun değil işçinin etkinliğinin söz konusu olduğu bu sistemde Taylor işçinin belirli bir sürede ne kadar iş yapabileceğini ve her parçanın ne kadar sürede üretilebileceğini ölçerek buna ilişkin zaman standartları ortaya koymuştur. </a:t>
            </a:r>
          </a:p>
          <a:p>
            <a:pPr>
              <a:spcBef>
                <a:spcPts val="0"/>
              </a:spcBef>
              <a:spcAft>
                <a:spcPts val="0"/>
              </a:spcAft>
            </a:pPr>
            <a:r>
              <a:rPr lang="tr-TR" dirty="0"/>
              <a:t>Uygulamada yüksek ve düşük ücret tarifesi olmak üzere iki tarife bulunmaktadır. Yüksek ücret tarifesi standartlara erişen işçilere, düşük ücret tarifesi ise standartlara erişemeyen işçilere uygulanmaktadır. </a:t>
            </a:r>
          </a:p>
          <a:p>
            <a:pPr>
              <a:spcBef>
                <a:spcPts val="0"/>
              </a:spcBef>
              <a:spcAft>
                <a:spcPts val="0"/>
              </a:spcAft>
            </a:pPr>
            <a:r>
              <a:rPr lang="tr-TR" dirty="0"/>
              <a:t>Taylor ücret sistemi kolay fakat katı bir sistemdir.  Liyakatlı ve yüksek vasıflı işçileri baz aldığından, orta düzeydeki işçileri elimine etmesi nedeniyle eleştirilmektedir. </a:t>
            </a:r>
          </a:p>
          <a:p>
            <a:pPr>
              <a:spcBef>
                <a:spcPts val="0"/>
              </a:spcBef>
              <a:spcAft>
                <a:spcPts val="0"/>
              </a:spcAft>
            </a:pPr>
            <a:r>
              <a:rPr lang="tr-TR" dirty="0"/>
              <a:t>Ayrıca her zaman kronometre ile hesaplandığından insanın bir makine dişlisi gibi çalışması beklenmektedir. Standartlar yüksek belirlenmekte ve işçilerin çoğunluğu standartlara ulaşmak için büyük çaba harcamaktadır.</a:t>
            </a:r>
          </a:p>
          <a:p>
            <a:pPr>
              <a:spcBef>
                <a:spcPts val="0"/>
              </a:spcBef>
              <a:spcAft>
                <a:spcPts val="0"/>
              </a:spcAft>
            </a:pPr>
            <a:endParaRPr lang="tr-TR" dirty="0"/>
          </a:p>
        </p:txBody>
      </p:sp>
    </p:spTree>
    <p:extLst>
      <p:ext uri="{BB962C8B-B14F-4D97-AF65-F5344CB8AC3E}">
        <p14:creationId xmlns:p14="http://schemas.microsoft.com/office/powerpoint/2010/main" val="2179886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tr-TR" sz="4000" b="1">
                <a:solidFill>
                  <a:srgbClr val="000000"/>
                </a:solidFill>
              </a:rPr>
              <a:t>Taylor </a:t>
            </a:r>
            <a:r>
              <a:rPr lang="tr-TR" sz="4000" b="1" dirty="0">
                <a:solidFill>
                  <a:srgbClr val="000000"/>
                </a:solidFill>
              </a:rPr>
              <a:t>Ücret</a:t>
            </a:r>
            <a:r>
              <a:rPr lang="tr-TR" sz="4000" b="1">
                <a:solidFill>
                  <a:srgbClr val="000000"/>
                </a:solidFill>
              </a:rPr>
              <a:t> </a:t>
            </a:r>
            <a:r>
              <a:rPr lang="tr-TR" sz="4000" b="1" dirty="0">
                <a:solidFill>
                  <a:srgbClr val="000000"/>
                </a:solidFill>
              </a:rPr>
              <a:t>Sistemi (</a:t>
            </a:r>
            <a:r>
              <a:rPr lang="tr-TR" sz="4000" b="1">
                <a:solidFill>
                  <a:srgbClr val="000000"/>
                </a:solidFill>
              </a:rPr>
              <a:t>Örnek)</a:t>
            </a:r>
            <a:endParaRPr lang="tr-TR" altLang="tr-TR" sz="4000" dirty="0"/>
          </a:p>
        </p:txBody>
      </p:sp>
      <p:sp>
        <p:nvSpPr>
          <p:cNvPr id="32771" name="Rectangle 3"/>
          <p:cNvSpPr>
            <a:spLocks noGrp="1" noChangeArrowheads="1"/>
          </p:cNvSpPr>
          <p:nvPr>
            <p:ph type="body" idx="1"/>
          </p:nvPr>
        </p:nvSpPr>
        <p:spPr/>
        <p:txBody>
          <a:bodyPr>
            <a:normAutofit lnSpcReduction="10000"/>
          </a:bodyPr>
          <a:lstStyle/>
          <a:p>
            <a:pPr algn="just">
              <a:lnSpc>
                <a:spcPct val="90000"/>
              </a:lnSpc>
            </a:pPr>
            <a:r>
              <a:rPr lang="tr-TR" altLang="tr-TR" sz="2400" dirty="0"/>
              <a:t>Bu yöntemde birkaç hedef miktar saptanır. İşçi ilk hedefe varınca belirli bir yüzde zam alır. İkinci, üçüncü ve diğer hedeflere vardığında bu zam miktarında artış olur yalnız iki hedef miktar arasında zamlarında bir artış olmaz.</a:t>
            </a:r>
          </a:p>
          <a:p>
            <a:pPr algn="just">
              <a:lnSpc>
                <a:spcPct val="90000"/>
              </a:lnSpc>
              <a:buFont typeface="Wingdings" panose="05000000000000000000" pitchFamily="2" charset="2"/>
              <a:buNone/>
            </a:pPr>
            <a:r>
              <a:rPr lang="tr-TR" altLang="tr-TR" sz="2400" dirty="0"/>
              <a:t>		Örneğin: Standart olarak aylık çalışma süresi 200 saatte 50 birim üretmektir. Birim başına ise 200 lira ödenmektedir. İşletmede hedeflere göre ücret kademeleri şöyledir;</a:t>
            </a:r>
          </a:p>
          <a:p>
            <a:pPr algn="just">
              <a:lnSpc>
                <a:spcPct val="90000"/>
              </a:lnSpc>
              <a:buFont typeface="Wingdings" panose="05000000000000000000" pitchFamily="2" charset="2"/>
              <a:buNone/>
            </a:pPr>
            <a:r>
              <a:rPr lang="tr-TR" altLang="tr-TR" sz="2400" dirty="0"/>
              <a:t>	4 saatte 1 birim, birim başına 200 lira</a:t>
            </a:r>
          </a:p>
          <a:p>
            <a:pPr algn="just">
              <a:lnSpc>
                <a:spcPct val="90000"/>
              </a:lnSpc>
              <a:buFont typeface="Wingdings" panose="05000000000000000000" pitchFamily="2" charset="2"/>
              <a:buNone/>
            </a:pPr>
            <a:r>
              <a:rPr lang="tr-TR" altLang="tr-TR" sz="2400" dirty="0"/>
              <a:t>	4 saatte 2 birim, birim başına 210 lira</a:t>
            </a:r>
          </a:p>
          <a:p>
            <a:pPr algn="just">
              <a:lnSpc>
                <a:spcPct val="90000"/>
              </a:lnSpc>
              <a:buFont typeface="Wingdings" panose="05000000000000000000" pitchFamily="2" charset="2"/>
              <a:buNone/>
            </a:pPr>
            <a:r>
              <a:rPr lang="tr-TR" altLang="tr-TR" sz="2400" dirty="0"/>
              <a:t>	4 saatte 3 birim, birim başına 220 lira</a:t>
            </a:r>
          </a:p>
        </p:txBody>
      </p:sp>
      <p:sp>
        <p:nvSpPr>
          <p:cNvPr id="32772" name="Text Box 4"/>
          <p:cNvSpPr txBox="1">
            <a:spLocks noChangeArrowheads="1"/>
          </p:cNvSpPr>
          <p:nvPr/>
        </p:nvSpPr>
        <p:spPr bwMode="auto">
          <a:xfrm>
            <a:off x="7535864" y="6453188"/>
            <a:ext cx="31321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tr-TR" sz="1800" b="0" i="0" u="none" strike="noStrike" kern="1200" cap="none" spc="0" normalizeH="0" baseline="0" noProof="0" dirty="0">
                <a:ln>
                  <a:noFill/>
                </a:ln>
                <a:solidFill>
                  <a:srgbClr val="000000"/>
                </a:solidFill>
                <a:effectLst/>
                <a:uLnTx/>
                <a:uFillTx/>
                <a:latin typeface="Century Schoolbook" panose="02040604050505020304"/>
                <a:ea typeface="+mn-ea"/>
                <a:cs typeface="Arial" panose="020B0604020202020204" pitchFamily="34" charset="0"/>
              </a:rPr>
              <a:t>©</a:t>
            </a:r>
            <a:r>
              <a:rPr kumimoji="0" lang="tr-TR" altLang="tr-TR" sz="1800" b="0" i="0" u="none" strike="noStrike" kern="1200" cap="none" spc="0" normalizeH="0" baseline="0" noProof="0" dirty="0">
                <a:ln>
                  <a:noFill/>
                </a:ln>
                <a:solidFill>
                  <a:srgbClr val="000000"/>
                </a:solidFill>
                <a:effectLst/>
                <a:uLnTx/>
                <a:uFillTx/>
                <a:latin typeface="Century Schoolbook" panose="02040604050505020304"/>
                <a:ea typeface="+mn-ea"/>
                <a:cs typeface="Arial" panose="020B0604020202020204" pitchFamily="34" charset="0"/>
              </a:rPr>
              <a:t> www.niyazikurnaz.net</a:t>
            </a:r>
            <a:endParaRPr kumimoji="0" lang="en-US" altLang="tr-TR" sz="1800" b="0" i="0" u="none" strike="noStrike" kern="1200" cap="none" spc="0" normalizeH="0" baseline="0" noProof="0" dirty="0">
              <a:ln>
                <a:noFill/>
              </a:ln>
              <a:solidFill>
                <a:srgbClr val="000000"/>
              </a:solidFill>
              <a:effectLst/>
              <a:uLnTx/>
              <a:uFillTx/>
              <a:latin typeface="Century Schoolbook" panose="02040604050505020304"/>
              <a:ea typeface="+mn-ea"/>
              <a:cs typeface="Arial" panose="020B0604020202020204" pitchFamily="34" charset="0"/>
            </a:endParaRPr>
          </a:p>
        </p:txBody>
      </p:sp>
    </p:spTree>
    <p:extLst>
      <p:ext uri="{BB962C8B-B14F-4D97-AF65-F5344CB8AC3E}">
        <p14:creationId xmlns:p14="http://schemas.microsoft.com/office/powerpoint/2010/main" val="356204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744739-4944-3546-B47D-C36F66B25197}"/>
              </a:ext>
            </a:extLst>
          </p:cNvPr>
          <p:cNvSpPr>
            <a:spLocks noGrp="1"/>
          </p:cNvSpPr>
          <p:nvPr>
            <p:ph type="title"/>
          </p:nvPr>
        </p:nvSpPr>
        <p:spPr/>
        <p:txBody>
          <a:bodyPr>
            <a:normAutofit/>
          </a:bodyPr>
          <a:lstStyle/>
          <a:p>
            <a:r>
              <a:rPr lang="tr-TR" sz="2400" b="1" cap="all" spc="100" dirty="0"/>
              <a:t>Örnek: 5 Yıllık Kıdemi Olan Asgari Ücretle Çalışan Bir İşçinin Kıdem Tazminatının Hesaplanması (temmuz 2023) </a:t>
            </a:r>
            <a:endParaRPr lang="tr-TR" sz="2400" dirty="0"/>
          </a:p>
        </p:txBody>
      </p:sp>
      <p:graphicFrame>
        <p:nvGraphicFramePr>
          <p:cNvPr id="4" name="Tablo 4">
            <a:extLst>
              <a:ext uri="{FF2B5EF4-FFF2-40B4-BE49-F238E27FC236}">
                <a16:creationId xmlns:a16="http://schemas.microsoft.com/office/drawing/2014/main" id="{662A07B8-3364-E400-BE89-F07789304012}"/>
              </a:ext>
            </a:extLst>
          </p:cNvPr>
          <p:cNvGraphicFramePr>
            <a:graphicFrameLocks noGrp="1"/>
          </p:cNvGraphicFramePr>
          <p:nvPr>
            <p:ph idx="1"/>
          </p:nvPr>
        </p:nvGraphicFramePr>
        <p:xfrm>
          <a:off x="2292350" y="3230880"/>
          <a:ext cx="7766050" cy="1381760"/>
        </p:xfrm>
        <a:graphic>
          <a:graphicData uri="http://schemas.openxmlformats.org/drawingml/2006/table">
            <a:tbl>
              <a:tblPr firstRow="1" bandRow="1">
                <a:tableStyleId>{5940675A-B579-460E-94D1-54222C63F5DA}</a:tableStyleId>
              </a:tblPr>
              <a:tblGrid>
                <a:gridCol w="1495656">
                  <a:extLst>
                    <a:ext uri="{9D8B030D-6E8A-4147-A177-3AD203B41FA5}">
                      <a16:colId xmlns:a16="http://schemas.microsoft.com/office/drawing/2014/main" val="3175161399"/>
                    </a:ext>
                  </a:extLst>
                </a:gridCol>
                <a:gridCol w="3135197">
                  <a:extLst>
                    <a:ext uri="{9D8B030D-6E8A-4147-A177-3AD203B41FA5}">
                      <a16:colId xmlns:a16="http://schemas.microsoft.com/office/drawing/2014/main" val="363367075"/>
                    </a:ext>
                  </a:extLst>
                </a:gridCol>
                <a:gridCol w="3135197">
                  <a:extLst>
                    <a:ext uri="{9D8B030D-6E8A-4147-A177-3AD203B41FA5}">
                      <a16:colId xmlns:a16="http://schemas.microsoft.com/office/drawing/2014/main" val="417565285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dirty="0">
                          <a:solidFill>
                            <a:schemeClr val="tx1"/>
                          </a:solidFill>
                        </a:rPr>
                        <a:t>Brüt Kıdem Tazminatı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kern="1200" dirty="0">
                          <a:solidFill>
                            <a:schemeClr val="tx1"/>
                          </a:solidFill>
                          <a:effectLst/>
                        </a:rPr>
                        <a:t>13,414.50</a:t>
                      </a:r>
                      <a:r>
                        <a:rPr lang="tr-TR" sz="1800" dirty="0">
                          <a:solidFill>
                            <a:schemeClr val="tx1"/>
                          </a:solidFill>
                        </a:rPr>
                        <a:t> </a:t>
                      </a:r>
                      <a:r>
                        <a:rPr lang="tr-TR" sz="1800" kern="1200" dirty="0">
                          <a:solidFill>
                            <a:schemeClr val="tx1"/>
                          </a:solidFill>
                          <a:effectLst/>
                        </a:rPr>
                        <a:t>TL</a:t>
                      </a:r>
                      <a:r>
                        <a:rPr kumimoji="0" lang="tr-TR" sz="1800" b="0" u="none" strike="noStrike" kern="1200" cap="none" spc="0" normalizeH="0" baseline="0" noProof="0" dirty="0">
                          <a:ln>
                            <a:noFill/>
                          </a:ln>
                          <a:solidFill>
                            <a:schemeClr val="tx1"/>
                          </a:solidFill>
                          <a:effectLst/>
                          <a:uLnTx/>
                          <a:uFillTx/>
                        </a:rPr>
                        <a:t>x 5 Yıl  </a:t>
                      </a:r>
                      <a:endParaRPr lang="tr-TR" sz="1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u="none" strike="noStrike" kern="1200" cap="none" spc="0" normalizeH="0" baseline="0" noProof="0" dirty="0">
                          <a:ln>
                            <a:noFill/>
                          </a:ln>
                          <a:solidFill>
                            <a:schemeClr val="tx1"/>
                          </a:solidFill>
                          <a:effectLst/>
                          <a:uLnTx/>
                          <a:uFillTx/>
                        </a:rPr>
                        <a:t> 67.072,5 TL </a:t>
                      </a:r>
                      <a:endParaRPr lang="tr-TR" sz="1800" dirty="0">
                        <a:solidFill>
                          <a:schemeClr val="tx1"/>
                        </a:solidFill>
                      </a:endParaRPr>
                    </a:p>
                  </a:txBody>
                  <a:tcPr/>
                </a:tc>
                <a:extLst>
                  <a:ext uri="{0D108BD9-81ED-4DB2-BD59-A6C34878D82A}">
                    <a16:rowId xmlns:a16="http://schemas.microsoft.com/office/drawing/2014/main" val="3263219115"/>
                  </a:ext>
                </a:extLst>
              </a:tr>
              <a:tr h="370840">
                <a:tc>
                  <a:txBody>
                    <a:bodyPr/>
                    <a:lstStyle/>
                    <a:p>
                      <a:r>
                        <a:rPr lang="tr-TR" sz="1800" dirty="0">
                          <a:solidFill>
                            <a:schemeClr val="tx1"/>
                          </a:solidFill>
                        </a:rPr>
                        <a:t>Damga Vergisi</a:t>
                      </a:r>
                    </a:p>
                  </a:txBody>
                  <a:tcPr/>
                </a:tc>
                <a:tc>
                  <a:txBody>
                    <a:bodyPr/>
                    <a:lstStyle/>
                    <a:p>
                      <a:r>
                        <a:rPr kumimoji="0" lang="tr-TR" sz="1800" b="0" u="none" strike="noStrike" kern="1200" cap="none" spc="0" normalizeH="0" baseline="0" noProof="0" dirty="0">
                          <a:ln>
                            <a:noFill/>
                          </a:ln>
                          <a:solidFill>
                            <a:schemeClr val="tx1"/>
                          </a:solidFill>
                          <a:effectLst/>
                          <a:uLnTx/>
                          <a:uFillTx/>
                        </a:rPr>
                        <a:t>67.072,5 TL x %07,59                       </a:t>
                      </a:r>
                      <a:endParaRPr lang="tr-TR" sz="1800" dirty="0">
                        <a:solidFill>
                          <a:schemeClr val="tx1"/>
                        </a:solidFill>
                      </a:endParaRPr>
                    </a:p>
                  </a:txBody>
                  <a:tcPr/>
                </a:tc>
                <a:tc>
                  <a:txBody>
                    <a:bodyPr/>
                    <a:lstStyle/>
                    <a:p>
                      <a:r>
                        <a:rPr kumimoji="0" lang="tr-TR" sz="1800" b="0" u="none" strike="noStrike" kern="1200" cap="none" spc="0" normalizeH="0" baseline="0" noProof="0" dirty="0">
                          <a:ln>
                            <a:noFill/>
                          </a:ln>
                          <a:solidFill>
                            <a:schemeClr val="tx1"/>
                          </a:solidFill>
                          <a:effectLst/>
                          <a:uLnTx/>
                          <a:uFillTx/>
                        </a:rPr>
                        <a:t>509,08 TL </a:t>
                      </a:r>
                      <a:endParaRPr lang="tr-TR" sz="1800" dirty="0">
                        <a:solidFill>
                          <a:schemeClr val="tx1"/>
                        </a:solidFill>
                      </a:endParaRPr>
                    </a:p>
                  </a:txBody>
                  <a:tcPr/>
                </a:tc>
                <a:extLst>
                  <a:ext uri="{0D108BD9-81ED-4DB2-BD59-A6C34878D82A}">
                    <a16:rowId xmlns:a16="http://schemas.microsoft.com/office/drawing/2014/main" val="2856641165"/>
                  </a:ext>
                </a:extLst>
              </a:tr>
              <a:tr h="370840">
                <a:tc>
                  <a:txBody>
                    <a:bodyPr/>
                    <a:lstStyle/>
                    <a:p>
                      <a:r>
                        <a:rPr kumimoji="0" lang="tr-TR" sz="1800" b="0" i="0" u="none" strike="noStrike" kern="1200" cap="none" spc="0" normalizeH="0" baseline="0" noProof="0" dirty="0">
                          <a:ln>
                            <a:noFill/>
                          </a:ln>
                          <a:solidFill>
                            <a:schemeClr val="tx1"/>
                          </a:solidFill>
                          <a:effectLst/>
                          <a:uLnTx/>
                          <a:uFillTx/>
                          <a:latin typeface="+mn-lt"/>
                          <a:ea typeface="+mn-ea"/>
                          <a:cs typeface="+mn-cs"/>
                        </a:rPr>
                        <a:t>Net Kıdem </a:t>
                      </a:r>
                    </a:p>
                  </a:txBody>
                  <a:tcPr/>
                </a:tc>
                <a:tc>
                  <a:txBody>
                    <a:bodyPr/>
                    <a:lstStyle/>
                    <a:p>
                      <a:r>
                        <a:rPr kumimoji="0" lang="tr-TR" sz="1800" b="0" u="none" strike="noStrike" kern="1200" cap="none" spc="0" normalizeH="0" baseline="0" noProof="0" dirty="0">
                          <a:ln>
                            <a:noFill/>
                          </a:ln>
                          <a:solidFill>
                            <a:schemeClr val="tx1"/>
                          </a:solidFill>
                          <a:effectLst/>
                          <a:uLnTx/>
                          <a:uFillTx/>
                        </a:rPr>
                        <a:t>  67.072,5 TL - 509,08 TL </a:t>
                      </a:r>
                    </a:p>
                  </a:txBody>
                  <a:tcPr/>
                </a:tc>
                <a:tc>
                  <a:txBody>
                    <a:bodyPr/>
                    <a:lstStyle/>
                    <a:p>
                      <a:r>
                        <a:rPr kumimoji="0" lang="tr-TR" sz="1800" b="0" u="none" strike="noStrike" kern="1200" cap="none" spc="0" normalizeH="0" baseline="0" noProof="0" dirty="0">
                          <a:ln>
                            <a:noFill/>
                          </a:ln>
                          <a:solidFill>
                            <a:schemeClr val="tx1"/>
                          </a:solidFill>
                          <a:effectLst/>
                          <a:uLnTx/>
                          <a:uFillTx/>
                        </a:rPr>
                        <a:t> 66.563,42 TL</a:t>
                      </a:r>
                      <a:endParaRPr kumimoji="0" lang="tr-TR" sz="18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2542558520"/>
                  </a:ext>
                </a:extLst>
              </a:tr>
            </a:tbl>
          </a:graphicData>
        </a:graphic>
      </p:graphicFrame>
    </p:spTree>
    <p:extLst>
      <p:ext uri="{BB962C8B-B14F-4D97-AF65-F5344CB8AC3E}">
        <p14:creationId xmlns:p14="http://schemas.microsoft.com/office/powerpoint/2010/main" val="436603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sz="4000" b="1">
                <a:solidFill>
                  <a:srgbClr val="000000"/>
                </a:solidFill>
              </a:rPr>
              <a:t>Taylor </a:t>
            </a:r>
            <a:r>
              <a:rPr lang="tr-TR" sz="4000" b="1" dirty="0">
                <a:solidFill>
                  <a:srgbClr val="000000"/>
                </a:solidFill>
              </a:rPr>
              <a:t>Ücret</a:t>
            </a:r>
            <a:r>
              <a:rPr lang="tr-TR" sz="4000" b="1">
                <a:solidFill>
                  <a:srgbClr val="000000"/>
                </a:solidFill>
              </a:rPr>
              <a:t> </a:t>
            </a:r>
            <a:r>
              <a:rPr lang="tr-TR" sz="4000" b="1" dirty="0">
                <a:solidFill>
                  <a:srgbClr val="000000"/>
                </a:solidFill>
              </a:rPr>
              <a:t>Sistemi (</a:t>
            </a:r>
            <a:r>
              <a:rPr lang="tr-TR" sz="4000" b="1">
                <a:solidFill>
                  <a:srgbClr val="000000"/>
                </a:solidFill>
              </a:rPr>
              <a:t>Örnek)</a:t>
            </a:r>
            <a:endParaRPr lang="tr-TR" altLang="tr-TR" dirty="0"/>
          </a:p>
        </p:txBody>
      </p:sp>
      <p:sp>
        <p:nvSpPr>
          <p:cNvPr id="33795" name="Rectangle 3"/>
          <p:cNvSpPr>
            <a:spLocks noGrp="1" noChangeArrowheads="1"/>
          </p:cNvSpPr>
          <p:nvPr>
            <p:ph type="body" idx="1"/>
          </p:nvPr>
        </p:nvSpPr>
        <p:spPr/>
        <p:txBody>
          <a:bodyPr>
            <a:normAutofit fontScale="85000" lnSpcReduction="20000"/>
          </a:bodyPr>
          <a:lstStyle/>
          <a:p>
            <a:pPr>
              <a:lnSpc>
                <a:spcPct val="90000"/>
              </a:lnSpc>
              <a:buFont typeface="Wingdings" panose="05000000000000000000" pitchFamily="2" charset="2"/>
              <a:buNone/>
            </a:pPr>
            <a:r>
              <a:rPr lang="tr-TR" altLang="tr-TR" sz="2400"/>
              <a:t>	Bir işçi;</a:t>
            </a:r>
          </a:p>
          <a:p>
            <a:pPr>
              <a:lnSpc>
                <a:spcPct val="90000"/>
              </a:lnSpc>
            </a:pPr>
            <a:r>
              <a:rPr lang="tr-TR" altLang="tr-TR" sz="2400"/>
              <a:t>45 birim üretse,</a:t>
            </a:r>
          </a:p>
          <a:p>
            <a:pPr algn="just">
              <a:lnSpc>
                <a:spcPct val="90000"/>
              </a:lnSpc>
              <a:buFont typeface="Wingdings" panose="05000000000000000000" pitchFamily="2" charset="2"/>
              <a:buNone/>
            </a:pPr>
            <a:r>
              <a:rPr lang="tr-TR" altLang="tr-TR" sz="2400"/>
              <a:t>50*200=10.000 YTL alır, çünkü 50 birimin altında ekstra ödeme yapılmamaktadır.</a:t>
            </a:r>
          </a:p>
          <a:p>
            <a:pPr>
              <a:lnSpc>
                <a:spcPct val="90000"/>
              </a:lnSpc>
            </a:pPr>
            <a:r>
              <a:rPr lang="tr-TR" altLang="tr-TR" sz="2400"/>
              <a:t>105 birim üretse;</a:t>
            </a:r>
          </a:p>
          <a:p>
            <a:pPr>
              <a:lnSpc>
                <a:spcPct val="90000"/>
              </a:lnSpc>
              <a:buFont typeface="Wingdings" panose="05000000000000000000" pitchFamily="2" charset="2"/>
              <a:buNone/>
            </a:pPr>
            <a:r>
              <a:rPr lang="tr-TR" altLang="tr-TR" sz="2400"/>
              <a:t>105/50=2.1 veya 105*4/200=2.1 birim 4 saatte üretilmiştir.</a:t>
            </a:r>
          </a:p>
          <a:p>
            <a:pPr>
              <a:lnSpc>
                <a:spcPct val="90000"/>
              </a:lnSpc>
              <a:buFont typeface="Wingdings" panose="05000000000000000000" pitchFamily="2" charset="2"/>
              <a:buNone/>
            </a:pPr>
            <a:r>
              <a:rPr lang="tr-TR" altLang="tr-TR" sz="2400"/>
              <a:t>	Aylık ücret ise 105*210=22.050 YTL</a:t>
            </a:r>
          </a:p>
          <a:p>
            <a:pPr>
              <a:lnSpc>
                <a:spcPct val="90000"/>
              </a:lnSpc>
            </a:pPr>
            <a:r>
              <a:rPr lang="tr-TR" altLang="tr-TR" sz="2400"/>
              <a:t>150 birim üretse,</a:t>
            </a:r>
          </a:p>
          <a:p>
            <a:pPr>
              <a:lnSpc>
                <a:spcPct val="90000"/>
              </a:lnSpc>
              <a:buFont typeface="Wingdings" panose="05000000000000000000" pitchFamily="2" charset="2"/>
              <a:buNone/>
            </a:pPr>
            <a:r>
              <a:rPr lang="tr-TR" altLang="tr-TR" sz="2400"/>
              <a:t>150*4/200=3 birim 4 saatte üretilmiştir.</a:t>
            </a:r>
          </a:p>
          <a:p>
            <a:pPr>
              <a:lnSpc>
                <a:spcPct val="90000"/>
              </a:lnSpc>
              <a:buFont typeface="Wingdings" panose="05000000000000000000" pitchFamily="2" charset="2"/>
              <a:buNone/>
            </a:pPr>
            <a:r>
              <a:rPr lang="tr-TR" altLang="tr-TR" sz="2400"/>
              <a:t>	aylık ücret ise 150*220=33.000 YTL dir.</a:t>
            </a:r>
          </a:p>
          <a:p>
            <a:pPr>
              <a:lnSpc>
                <a:spcPct val="90000"/>
              </a:lnSpc>
              <a:buFont typeface="Wingdings" panose="05000000000000000000" pitchFamily="2" charset="2"/>
              <a:buNone/>
            </a:pPr>
            <a:r>
              <a:rPr lang="tr-TR" altLang="tr-TR" sz="2400"/>
              <a:t>	</a:t>
            </a:r>
          </a:p>
        </p:txBody>
      </p:sp>
      <p:sp>
        <p:nvSpPr>
          <p:cNvPr id="33796" name="Text Box 4"/>
          <p:cNvSpPr txBox="1">
            <a:spLocks noChangeArrowheads="1"/>
          </p:cNvSpPr>
          <p:nvPr/>
        </p:nvSpPr>
        <p:spPr bwMode="auto">
          <a:xfrm>
            <a:off x="7535864" y="6453188"/>
            <a:ext cx="31321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rPr>
              <a:t>©</a:t>
            </a:r>
            <a:r>
              <a:rPr kumimoji="0" lang="tr-TR"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rPr>
              <a:t> www.niyazikurnaz.net</a:t>
            </a:r>
            <a:endParaRPr kumimoji="0" lang="en-US"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endParaRPr>
          </a:p>
        </p:txBody>
      </p:sp>
    </p:spTree>
    <p:extLst>
      <p:ext uri="{BB962C8B-B14F-4D97-AF65-F5344CB8AC3E}">
        <p14:creationId xmlns:p14="http://schemas.microsoft.com/office/powerpoint/2010/main" val="445651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t>Gantt Ücret Sistemi</a:t>
            </a:r>
          </a:p>
        </p:txBody>
      </p:sp>
      <p:sp>
        <p:nvSpPr>
          <p:cNvPr id="3" name="İçerik Yer Tutucusu 2"/>
          <p:cNvSpPr>
            <a:spLocks noGrp="1"/>
          </p:cNvSpPr>
          <p:nvPr>
            <p:ph idx="1"/>
          </p:nvPr>
        </p:nvSpPr>
        <p:spPr/>
        <p:txBody>
          <a:bodyPr>
            <a:noAutofit/>
          </a:bodyPr>
          <a:lstStyle/>
          <a:p>
            <a:pPr>
              <a:spcBef>
                <a:spcPts val="0"/>
              </a:spcBef>
              <a:spcAft>
                <a:spcPts val="0"/>
              </a:spcAft>
            </a:pPr>
            <a:r>
              <a:rPr lang="tr-TR" sz="2000" dirty="0"/>
              <a:t>Taylor primli ücret sisteminin sakıncalarını gidermek için Gantt tarafından geliştirilmiştir.  Bu sistem de zaman tasarrufunu değil işçinin etkinliğini baz almaktadır.</a:t>
            </a:r>
          </a:p>
          <a:p>
            <a:pPr>
              <a:spcBef>
                <a:spcPts val="0"/>
              </a:spcBef>
              <a:spcAft>
                <a:spcPts val="0"/>
              </a:spcAft>
            </a:pPr>
            <a:r>
              <a:rPr lang="tr-TR" sz="2000" dirty="0"/>
              <a:t>Gantt sisteminde günlük üretim standartları yüksek olmakla beraber işçiye garanti edilmiş bir saat ücreti verilmektedir.</a:t>
            </a:r>
          </a:p>
          <a:p>
            <a:pPr>
              <a:spcBef>
                <a:spcPts val="0"/>
              </a:spcBef>
              <a:spcAft>
                <a:spcPts val="0"/>
              </a:spcAft>
            </a:pPr>
            <a:r>
              <a:rPr lang="tr-TR" sz="2000" dirty="0"/>
              <a:t>Ayrıca işçinin verimi belirlenen standardın %63’üne ulaştığında işçiye saat başı ödenen ücret belirli bir miktarda artmaktadır. </a:t>
            </a:r>
          </a:p>
          <a:p>
            <a:pPr>
              <a:spcBef>
                <a:spcPts val="0"/>
              </a:spcBef>
              <a:spcAft>
                <a:spcPts val="0"/>
              </a:spcAft>
            </a:pPr>
            <a:r>
              <a:rPr lang="tr-TR" sz="2000" dirty="0"/>
              <a:t>İşçinin verimi standardın %100’üne ulaşır veya bunu aşarsa bu durumda işçiye baz (ücret haddinin) ücretin %20 ila %80’ine kadar ulaşan düzeyde bir prim ödenmektedir. </a:t>
            </a:r>
          </a:p>
          <a:p>
            <a:pPr>
              <a:spcBef>
                <a:spcPts val="0"/>
              </a:spcBef>
              <a:spcAft>
                <a:spcPts val="0"/>
              </a:spcAft>
            </a:pPr>
            <a:r>
              <a:rPr lang="tr-TR" sz="2000" dirty="0"/>
              <a:t>Bu sistem orta nitelikteki veya düşük verimlilikteki işçileri işten uzaklaştırmamakta ve işçiyi aşırı yorgunluğa sevk etmemektedir. </a:t>
            </a:r>
          </a:p>
          <a:p>
            <a:pPr>
              <a:spcBef>
                <a:spcPts val="0"/>
              </a:spcBef>
              <a:spcAft>
                <a:spcPts val="0"/>
              </a:spcAft>
            </a:pPr>
            <a:r>
              <a:rPr lang="tr-TR" sz="2000" dirty="0"/>
              <a:t>Bu sistemde tüm işçiler standartı aştığında ustabaşıya her bir işçi için ilave %10 prim ödenmektedir. </a:t>
            </a:r>
          </a:p>
        </p:txBody>
      </p:sp>
    </p:spTree>
    <p:extLst>
      <p:ext uri="{BB962C8B-B14F-4D97-AF65-F5344CB8AC3E}">
        <p14:creationId xmlns:p14="http://schemas.microsoft.com/office/powerpoint/2010/main" val="4009685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0967" y="203198"/>
            <a:ext cx="8226425" cy="908050"/>
          </a:xfrm>
        </p:spPr>
        <p:txBody>
          <a:bodyPr>
            <a:normAutofit/>
          </a:bodyPr>
          <a:lstStyle/>
          <a:p>
            <a:r>
              <a:rPr lang="tr-TR" altLang="tr-TR" sz="4000" b="1" dirty="0"/>
              <a:t>Gantt</a:t>
            </a:r>
            <a:r>
              <a:rPr lang="tr-TR" altLang="tr-TR" sz="4000" b="1"/>
              <a:t> </a:t>
            </a:r>
            <a:r>
              <a:rPr lang="tr-TR" altLang="tr-TR" sz="4000" b="1" dirty="0"/>
              <a:t>Ücret Sistemi </a:t>
            </a:r>
            <a:r>
              <a:rPr lang="tr-TR" altLang="tr-TR" sz="4000" b="1"/>
              <a:t>(Örnek)</a:t>
            </a:r>
            <a:endParaRPr lang="tr-TR" altLang="tr-TR" sz="4000" b="1" dirty="0"/>
          </a:p>
        </p:txBody>
      </p:sp>
      <p:sp>
        <p:nvSpPr>
          <p:cNvPr id="31747" name="Rectangle 3"/>
          <p:cNvSpPr>
            <a:spLocks noGrp="1" noChangeArrowheads="1"/>
          </p:cNvSpPr>
          <p:nvPr>
            <p:ph type="body" idx="1"/>
          </p:nvPr>
        </p:nvSpPr>
        <p:spPr>
          <a:xfrm>
            <a:off x="1025236" y="1348509"/>
            <a:ext cx="9193504" cy="5176116"/>
          </a:xfrm>
        </p:spPr>
        <p:txBody>
          <a:bodyPr>
            <a:normAutofit/>
          </a:bodyPr>
          <a:lstStyle/>
          <a:p>
            <a:pPr algn="just"/>
            <a:r>
              <a:rPr lang="tr-TR" altLang="tr-TR" sz="2000" dirty="0"/>
              <a:t>Bu yöntemde normal üretilecek miktar saptanır. İşçi bu miktar üretimi sağladığında ücretine değişmeyen bir yüzde kadar zam alır. Normal miktardan daha çok üretse bile zam oranında bir değişiklik olmaz.</a:t>
            </a:r>
          </a:p>
          <a:p>
            <a:pPr algn="just">
              <a:buNone/>
            </a:pPr>
            <a:r>
              <a:rPr lang="tr-TR" altLang="tr-TR" sz="2000" dirty="0"/>
              <a:t>Standart üretim miktarı 80 birim, saat ücreti 50 lira, verim artış zammı %20 olan bir işçi bir ayda 200 saat çalışmıştır. Bu bilgilere göre;</a:t>
            </a:r>
          </a:p>
          <a:p>
            <a:pPr algn="ctr">
              <a:buNone/>
            </a:pPr>
            <a:r>
              <a:rPr lang="tr-TR" altLang="tr-TR" sz="2000" b="1" u="sng" dirty="0"/>
              <a:t>80 birimin altında üretmiş ise;</a:t>
            </a:r>
            <a:r>
              <a:rPr lang="tr-TR" altLang="tr-TR" sz="2000" dirty="0"/>
              <a:t> </a:t>
            </a:r>
          </a:p>
          <a:p>
            <a:pPr algn="ctr">
              <a:buNone/>
            </a:pPr>
            <a:r>
              <a:rPr lang="tr-TR" altLang="tr-TR" sz="2000" dirty="0"/>
              <a:t>200*50 =10.000 aylık brüt ücret</a:t>
            </a:r>
          </a:p>
          <a:p>
            <a:pPr algn="ctr">
              <a:buNone/>
            </a:pPr>
            <a:r>
              <a:rPr lang="tr-TR" altLang="tr-TR" sz="2000" b="1" u="sng" dirty="0"/>
              <a:t>80 birim üretmiş ise,</a:t>
            </a:r>
          </a:p>
          <a:p>
            <a:pPr algn="ctr">
              <a:buNone/>
            </a:pPr>
            <a:r>
              <a:rPr lang="tr-TR" altLang="tr-TR" sz="2000" dirty="0"/>
              <a:t>50+(50*%20)=60 primli saat ücreti</a:t>
            </a:r>
          </a:p>
          <a:p>
            <a:pPr algn="ctr">
              <a:buNone/>
            </a:pPr>
            <a:r>
              <a:rPr lang="tr-TR" altLang="tr-TR" sz="2000" dirty="0"/>
              <a:t>60*200=12.000 aylık brüt ücret</a:t>
            </a:r>
          </a:p>
          <a:p>
            <a:pPr algn="ctr">
              <a:buNone/>
            </a:pPr>
            <a:r>
              <a:rPr lang="tr-TR" altLang="tr-TR" sz="2000" dirty="0"/>
              <a:t>80 birimin üstünde üretmiş ise, yine aylık brüt ücret 12.000 liradır.</a:t>
            </a:r>
          </a:p>
        </p:txBody>
      </p:sp>
      <p:sp>
        <p:nvSpPr>
          <p:cNvPr id="31748" name="Text Box 4"/>
          <p:cNvSpPr txBox="1">
            <a:spLocks noChangeArrowheads="1"/>
          </p:cNvSpPr>
          <p:nvPr/>
        </p:nvSpPr>
        <p:spPr bwMode="auto">
          <a:xfrm>
            <a:off x="7535864" y="6453188"/>
            <a:ext cx="31321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rPr>
              <a:t>©</a:t>
            </a:r>
            <a:r>
              <a:rPr kumimoji="0" lang="tr-TR"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rPr>
              <a:t> www.niyazikurnaz.net</a:t>
            </a:r>
            <a:endParaRPr kumimoji="0" lang="en-US" altLang="tr-TR" sz="1800" b="0" i="0" u="none" strike="noStrike" kern="1200" cap="none" spc="0" normalizeH="0" baseline="0" noProof="0">
              <a:ln>
                <a:noFill/>
              </a:ln>
              <a:solidFill>
                <a:srgbClr val="000000"/>
              </a:solidFill>
              <a:effectLst/>
              <a:uLnTx/>
              <a:uFillTx/>
              <a:latin typeface="Century Schoolbook" panose="02040604050505020304"/>
              <a:ea typeface="+mn-ea"/>
              <a:cs typeface="Arial" panose="020B0604020202020204" pitchFamily="34" charset="0"/>
            </a:endParaRPr>
          </a:p>
        </p:txBody>
      </p:sp>
    </p:spTree>
    <p:extLst>
      <p:ext uri="{BB962C8B-B14F-4D97-AF65-F5344CB8AC3E}">
        <p14:creationId xmlns:p14="http://schemas.microsoft.com/office/powerpoint/2010/main" val="469821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1872" y="471057"/>
            <a:ext cx="7704667" cy="1219199"/>
          </a:xfrm>
        </p:spPr>
        <p:txBody>
          <a:bodyPr>
            <a:normAutofit/>
          </a:bodyPr>
          <a:lstStyle/>
          <a:p>
            <a:r>
              <a:rPr lang="tr-TR" sz="4000" b="1" dirty="0"/>
              <a:t>Öneri Sistemi</a:t>
            </a:r>
          </a:p>
        </p:txBody>
      </p:sp>
      <p:sp>
        <p:nvSpPr>
          <p:cNvPr id="7" name="İçerik Yer Tutucusu 6"/>
          <p:cNvSpPr>
            <a:spLocks noGrp="1"/>
          </p:cNvSpPr>
          <p:nvPr>
            <p:ph idx="1"/>
          </p:nvPr>
        </p:nvSpPr>
        <p:spPr/>
        <p:txBody>
          <a:bodyPr>
            <a:noAutofit/>
          </a:bodyPr>
          <a:lstStyle/>
          <a:p>
            <a:pPr>
              <a:spcBef>
                <a:spcPts val="0"/>
              </a:spcBef>
              <a:spcAft>
                <a:spcPts val="0"/>
              </a:spcAft>
            </a:pPr>
            <a:endParaRPr lang="tr-TR" sz="2000" dirty="0"/>
          </a:p>
          <a:p>
            <a:pPr>
              <a:spcBef>
                <a:spcPts val="0"/>
              </a:spcBef>
              <a:spcAft>
                <a:spcPts val="0"/>
              </a:spcAft>
            </a:pPr>
            <a:r>
              <a:rPr lang="tr-TR" sz="2000" dirty="0"/>
              <a:t>Temel yaklaşımı işletmeye katkı sağlayan kişilerin ödüllendirilmesi olan öneri sistemi uzun süredir uygulanmaktadır. </a:t>
            </a:r>
          </a:p>
          <a:p>
            <a:pPr>
              <a:spcBef>
                <a:spcPts val="0"/>
              </a:spcBef>
              <a:spcAft>
                <a:spcPts val="0"/>
              </a:spcAft>
            </a:pPr>
            <a:r>
              <a:rPr lang="tr-TR" sz="2000" dirty="0"/>
              <a:t>Bu sistemde işçilerin işleriyle ilgili verimliliği ve kaliteyi arttırması istenmektedir. </a:t>
            </a:r>
          </a:p>
          <a:p>
            <a:pPr>
              <a:spcBef>
                <a:spcPts val="0"/>
              </a:spcBef>
              <a:spcAft>
                <a:spcPts val="0"/>
              </a:spcAft>
            </a:pPr>
            <a:r>
              <a:rPr lang="tr-TR" sz="2000" dirty="0"/>
              <a:t>İşçiler önceden belirlenmiş bir forma önerilerini yazmakta ve öneri kutularına atmaktadır. </a:t>
            </a:r>
          </a:p>
          <a:p>
            <a:pPr>
              <a:spcBef>
                <a:spcPts val="0"/>
              </a:spcBef>
              <a:spcAft>
                <a:spcPts val="0"/>
              </a:spcAft>
            </a:pPr>
            <a:r>
              <a:rPr lang="tr-TR" sz="2000" dirty="0"/>
              <a:t>Daha sonra bu öneriler  sorumlu yöneticiye veya bir kurula iletilmekte ve önerilerin uygulanabilirliği değerlendirilmektedir.</a:t>
            </a:r>
          </a:p>
          <a:p>
            <a:pPr>
              <a:spcBef>
                <a:spcPts val="0"/>
              </a:spcBef>
              <a:spcAft>
                <a:spcPts val="0"/>
              </a:spcAft>
            </a:pPr>
            <a:r>
              <a:rPr lang="tr-TR" sz="2000" dirty="0"/>
              <a:t>Önerisi kabul edilen ve uygulanan işçiye önerisi sonucunda elde edilen tasarrufun bir kısmı ödül olarak verilmektedir. </a:t>
            </a:r>
          </a:p>
          <a:p>
            <a:pPr>
              <a:spcBef>
                <a:spcPts val="0"/>
              </a:spcBef>
              <a:spcAft>
                <a:spcPts val="0"/>
              </a:spcAft>
            </a:pPr>
            <a:endParaRPr lang="tr-TR" sz="2000" dirty="0"/>
          </a:p>
          <a:p>
            <a:pPr>
              <a:spcBef>
                <a:spcPts val="0"/>
              </a:spcBef>
              <a:spcAft>
                <a:spcPts val="0"/>
              </a:spcAft>
            </a:pPr>
            <a:endParaRPr lang="tr-TR" sz="2000" dirty="0"/>
          </a:p>
        </p:txBody>
      </p:sp>
    </p:spTree>
    <p:extLst>
      <p:ext uri="{BB962C8B-B14F-4D97-AF65-F5344CB8AC3E}">
        <p14:creationId xmlns:p14="http://schemas.microsoft.com/office/powerpoint/2010/main" val="798014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t>Kazanç Paylaşım Planı</a:t>
            </a:r>
          </a:p>
        </p:txBody>
      </p:sp>
      <p:sp>
        <p:nvSpPr>
          <p:cNvPr id="3" name="İçerik Yer Tutucusu 2"/>
          <p:cNvSpPr>
            <a:spLocks noGrp="1"/>
          </p:cNvSpPr>
          <p:nvPr>
            <p:ph idx="1"/>
          </p:nvPr>
        </p:nvSpPr>
        <p:spPr/>
        <p:txBody>
          <a:bodyPr>
            <a:normAutofit/>
          </a:bodyPr>
          <a:lstStyle/>
          <a:p>
            <a:pPr marL="0" indent="0">
              <a:buNone/>
            </a:pPr>
            <a:endParaRPr lang="tr-TR" sz="2000" dirty="0"/>
          </a:p>
          <a:p>
            <a:pPr marL="0" indent="0">
              <a:buNone/>
            </a:pPr>
            <a:endParaRPr lang="tr-TR" sz="2000" dirty="0"/>
          </a:p>
          <a:p>
            <a:pPr marL="0" indent="0">
              <a:buNone/>
            </a:pPr>
            <a:r>
              <a:rPr lang="tr-TR" sz="2000" dirty="0"/>
              <a:t>Bu plan işletmede verimlilik ve kar artışında pay sahibi olan işgörenlere elde edilen kazancı paylaştırmaya dönüktür. Sistemde çalışma takımı, birimi, bölümü ve şirket şeklindeki bir grubun ortak çabayla ortaya koyduğu performansın ödüllendirilmesi amaçlanmaktadır. Kazanç paylaşım planının temel varsayımı işgörenlerin örgütsel süreçleri ve etkinliği iyileştirebilecek bilgiye sahip olduğu ancak adil bir ödüllendirme sistemi oluşturulursa sahip olduğu bilgi beceri ve yeteneği firma lehine kullanabileceğidir.</a:t>
            </a:r>
          </a:p>
          <a:p>
            <a:pPr marL="0" indent="0">
              <a:buNone/>
            </a:pPr>
            <a:endParaRPr lang="tr-TR" sz="2000" dirty="0"/>
          </a:p>
        </p:txBody>
      </p:sp>
    </p:spTree>
    <p:extLst>
      <p:ext uri="{BB962C8B-B14F-4D97-AF65-F5344CB8AC3E}">
        <p14:creationId xmlns:p14="http://schemas.microsoft.com/office/powerpoint/2010/main" val="1676007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Scanlon Planı</a:t>
            </a:r>
          </a:p>
        </p:txBody>
      </p:sp>
      <p:sp>
        <p:nvSpPr>
          <p:cNvPr id="3" name="İçerik Yer Tutucusu 2"/>
          <p:cNvSpPr>
            <a:spLocks noGrp="1"/>
          </p:cNvSpPr>
          <p:nvPr>
            <p:ph idx="1"/>
          </p:nvPr>
        </p:nvSpPr>
        <p:spPr/>
        <p:txBody>
          <a:bodyPr>
            <a:noAutofit/>
          </a:bodyPr>
          <a:lstStyle/>
          <a:p>
            <a:r>
              <a:rPr lang="tr-TR" sz="2000" dirty="0"/>
              <a:t>Scanlon tarafından geliştirilen sistemde ürün ve hizmetlerin üretiminde sağlanan maliyet tasarrufları çalışanlar arasında parasal olarak paylaştırılmaktadır. </a:t>
            </a:r>
          </a:p>
          <a:p>
            <a:r>
              <a:rPr lang="tr-TR" sz="2000" dirty="0"/>
              <a:t>Planda tasarruflar toplam işgücü maliyetlerinin üretilen malların satış değerine oranlanması suretiyle hesaplanmaktadır.</a:t>
            </a:r>
          </a:p>
          <a:p>
            <a:r>
              <a:rPr lang="tr-TR" sz="2000" dirty="0"/>
              <a:t>Sistemin uygulanmasını sağlamak üzere işletmede üretim komitesi ve gözlem komitesi oluşturulmaktadır. Komitenin görevi verimliliği ve kaliteyi arttıracak, israfı önleyecek önerileri görüşmektir.</a:t>
            </a:r>
          </a:p>
          <a:p>
            <a:r>
              <a:rPr lang="tr-TR" sz="2000" dirty="0"/>
              <a:t>Üretim komitesi tarafından hesaplanan tasarruf miktarının %25’i ileride çıkabilecek rezerve açıkları kapatmak  için ayrılmakta geri kalan miktarın %25’i firmaya, %75’i doğrudan prim olarak çalışanlara dağıtılmaktadır.</a:t>
            </a:r>
          </a:p>
        </p:txBody>
      </p:sp>
    </p:spTree>
    <p:extLst>
      <p:ext uri="{BB962C8B-B14F-4D97-AF65-F5344CB8AC3E}">
        <p14:creationId xmlns:p14="http://schemas.microsoft.com/office/powerpoint/2010/main" val="4275442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Scanlon Planı </a:t>
            </a:r>
            <a:br>
              <a:rPr lang="tr-TR" sz="2400" dirty="0"/>
            </a:br>
            <a:r>
              <a:rPr lang="tr-TR" sz="2400" dirty="0"/>
              <a:t>A İşletmesinin Geçmiş Döneme İlişkin Verileri ( 3 veya 5 yıllık)</a:t>
            </a:r>
            <a:br>
              <a:rPr lang="tr-TR" sz="2400" dirty="0"/>
            </a:br>
            <a:endParaRPr lang="tr-TR" sz="2400" dirty="0"/>
          </a:p>
        </p:txBody>
      </p:sp>
      <p:graphicFrame>
        <p:nvGraphicFramePr>
          <p:cNvPr id="4" name="İçerik Yer Tutucusu 3"/>
          <p:cNvGraphicFramePr>
            <a:graphicFrameLocks noGrp="1"/>
          </p:cNvGraphicFramePr>
          <p:nvPr>
            <p:ph idx="1"/>
          </p:nvPr>
        </p:nvGraphicFramePr>
        <p:xfrm>
          <a:off x="2135560" y="1844824"/>
          <a:ext cx="8229600" cy="21945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65760">
                <a:tc>
                  <a:txBody>
                    <a:bodyPr/>
                    <a:lstStyle/>
                    <a:p>
                      <a:r>
                        <a:rPr lang="tr-TR" dirty="0"/>
                        <a:t>GELİRLER</a:t>
                      </a:r>
                    </a:p>
                  </a:txBody>
                  <a:tcPr/>
                </a:tc>
                <a:tc>
                  <a:txBody>
                    <a:bodyPr/>
                    <a:lstStyle/>
                    <a:p>
                      <a:endParaRPr lang="tr-TR"/>
                    </a:p>
                  </a:txBody>
                  <a:tcPr/>
                </a:tc>
                <a:extLst>
                  <a:ext uri="{0D108BD9-81ED-4DB2-BD59-A6C34878D82A}">
                    <a16:rowId xmlns:a16="http://schemas.microsoft.com/office/drawing/2014/main" val="10000"/>
                  </a:ext>
                </a:extLst>
              </a:tr>
              <a:tr h="365760">
                <a:tc>
                  <a:txBody>
                    <a:bodyPr/>
                    <a:lstStyle/>
                    <a:p>
                      <a:r>
                        <a:rPr lang="tr-TR" dirty="0"/>
                        <a:t>Satışlar</a:t>
                      </a:r>
                    </a:p>
                  </a:txBody>
                  <a:tcPr/>
                </a:tc>
                <a:tc>
                  <a:txBody>
                    <a:bodyPr/>
                    <a:lstStyle/>
                    <a:p>
                      <a:pPr algn="r"/>
                      <a:r>
                        <a:rPr lang="tr-TR" dirty="0"/>
                        <a:t>98.000 TL</a:t>
                      </a:r>
                    </a:p>
                  </a:txBody>
                  <a:tcPr/>
                </a:tc>
                <a:extLst>
                  <a:ext uri="{0D108BD9-81ED-4DB2-BD59-A6C34878D82A}">
                    <a16:rowId xmlns:a16="http://schemas.microsoft.com/office/drawing/2014/main" val="10001"/>
                  </a:ext>
                </a:extLst>
              </a:tr>
              <a:tr h="365760">
                <a:tc>
                  <a:txBody>
                    <a:bodyPr/>
                    <a:lstStyle/>
                    <a:p>
                      <a:r>
                        <a:rPr lang="tr-TR" dirty="0"/>
                        <a:t>Satılan Ürün</a:t>
                      </a:r>
                      <a:r>
                        <a:rPr lang="tr-TR" baseline="0" dirty="0"/>
                        <a:t> İadeleri (-)</a:t>
                      </a:r>
                      <a:endParaRPr lang="tr-TR" dirty="0"/>
                    </a:p>
                  </a:txBody>
                  <a:tcPr/>
                </a:tc>
                <a:tc>
                  <a:txBody>
                    <a:bodyPr/>
                    <a:lstStyle/>
                    <a:p>
                      <a:pPr algn="r"/>
                      <a:r>
                        <a:rPr lang="tr-TR" dirty="0"/>
                        <a:t>3.000 TL</a:t>
                      </a:r>
                    </a:p>
                  </a:txBody>
                  <a:tcPr/>
                </a:tc>
                <a:extLst>
                  <a:ext uri="{0D108BD9-81ED-4DB2-BD59-A6C34878D82A}">
                    <a16:rowId xmlns:a16="http://schemas.microsoft.com/office/drawing/2014/main" val="10002"/>
                  </a:ext>
                </a:extLst>
              </a:tr>
              <a:tr h="365760">
                <a:tc>
                  <a:txBody>
                    <a:bodyPr/>
                    <a:lstStyle/>
                    <a:p>
                      <a:r>
                        <a:rPr lang="tr-TR" dirty="0"/>
                        <a:t>Net Satışlar</a:t>
                      </a:r>
                    </a:p>
                  </a:txBody>
                  <a:tcPr/>
                </a:tc>
                <a:tc>
                  <a:txBody>
                    <a:bodyPr/>
                    <a:lstStyle/>
                    <a:p>
                      <a:pPr algn="r"/>
                      <a:r>
                        <a:rPr lang="tr-TR" dirty="0"/>
                        <a:t>95.000 TL</a:t>
                      </a:r>
                    </a:p>
                  </a:txBody>
                  <a:tcPr/>
                </a:tc>
                <a:extLst>
                  <a:ext uri="{0D108BD9-81ED-4DB2-BD59-A6C34878D82A}">
                    <a16:rowId xmlns:a16="http://schemas.microsoft.com/office/drawing/2014/main" val="10003"/>
                  </a:ext>
                </a:extLst>
              </a:tr>
              <a:tr h="365760">
                <a:tc>
                  <a:txBody>
                    <a:bodyPr/>
                    <a:lstStyle/>
                    <a:p>
                      <a:r>
                        <a:rPr lang="tr-TR" dirty="0"/>
                        <a:t>Mal Stokları (+)</a:t>
                      </a:r>
                    </a:p>
                  </a:txBody>
                  <a:tcPr/>
                </a:tc>
                <a:tc>
                  <a:txBody>
                    <a:bodyPr/>
                    <a:lstStyle/>
                    <a:p>
                      <a:pPr algn="r"/>
                      <a:r>
                        <a:rPr lang="tr-TR" dirty="0"/>
                        <a:t>5.000 TL</a:t>
                      </a:r>
                    </a:p>
                  </a:txBody>
                  <a:tcPr/>
                </a:tc>
                <a:extLst>
                  <a:ext uri="{0D108BD9-81ED-4DB2-BD59-A6C34878D82A}">
                    <a16:rowId xmlns:a16="http://schemas.microsoft.com/office/drawing/2014/main" val="10004"/>
                  </a:ext>
                </a:extLst>
              </a:tr>
              <a:tr h="365760">
                <a:tc>
                  <a:txBody>
                    <a:bodyPr/>
                    <a:lstStyle/>
                    <a:p>
                      <a:r>
                        <a:rPr lang="tr-TR" dirty="0"/>
                        <a:t>Üretimin Net Satış Değeri</a:t>
                      </a:r>
                    </a:p>
                  </a:txBody>
                  <a:tcPr/>
                </a:tc>
                <a:tc>
                  <a:txBody>
                    <a:bodyPr/>
                    <a:lstStyle/>
                    <a:p>
                      <a:pPr algn="r"/>
                      <a:r>
                        <a:rPr lang="tr-TR" dirty="0"/>
                        <a:t>100.000 TL</a:t>
                      </a:r>
                    </a:p>
                  </a:txBody>
                  <a:tcPr/>
                </a:tc>
                <a:extLst>
                  <a:ext uri="{0D108BD9-81ED-4DB2-BD59-A6C34878D82A}">
                    <a16:rowId xmlns:a16="http://schemas.microsoft.com/office/drawing/2014/main" val="10005"/>
                  </a:ext>
                </a:extLst>
              </a:tr>
            </a:tbl>
          </a:graphicData>
        </a:graphic>
      </p:graphicFrame>
      <p:graphicFrame>
        <p:nvGraphicFramePr>
          <p:cNvPr id="5" name="İçerik Yer Tutucusu 3"/>
          <p:cNvGraphicFramePr>
            <a:graphicFrameLocks/>
          </p:cNvGraphicFramePr>
          <p:nvPr/>
        </p:nvGraphicFramePr>
        <p:xfrm>
          <a:off x="2135560" y="4221088"/>
          <a:ext cx="8229600" cy="19202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65760">
                <a:tc>
                  <a:txBody>
                    <a:bodyPr/>
                    <a:lstStyle/>
                    <a:p>
                      <a:r>
                        <a:rPr lang="tr-TR" dirty="0"/>
                        <a:t>GİDERLER</a:t>
                      </a:r>
                    </a:p>
                  </a:txBody>
                  <a:tcPr/>
                </a:tc>
                <a:tc>
                  <a:txBody>
                    <a:bodyPr/>
                    <a:lstStyle/>
                    <a:p>
                      <a:endParaRPr lang="tr-TR"/>
                    </a:p>
                  </a:txBody>
                  <a:tcPr/>
                </a:tc>
                <a:extLst>
                  <a:ext uri="{0D108BD9-81ED-4DB2-BD59-A6C34878D82A}">
                    <a16:rowId xmlns:a16="http://schemas.microsoft.com/office/drawing/2014/main" val="10000"/>
                  </a:ext>
                </a:extLst>
              </a:tr>
              <a:tr h="365760">
                <a:tc>
                  <a:txBody>
                    <a:bodyPr/>
                    <a:lstStyle/>
                    <a:p>
                      <a:r>
                        <a:rPr lang="tr-TR" dirty="0"/>
                        <a:t>Ücret Ödemeleri</a:t>
                      </a:r>
                    </a:p>
                  </a:txBody>
                  <a:tcPr/>
                </a:tc>
                <a:tc>
                  <a:txBody>
                    <a:bodyPr/>
                    <a:lstStyle/>
                    <a:p>
                      <a:pPr algn="r"/>
                      <a:r>
                        <a:rPr lang="tr-TR" dirty="0"/>
                        <a:t>30.000 TL</a:t>
                      </a:r>
                    </a:p>
                  </a:txBody>
                  <a:tcPr/>
                </a:tc>
                <a:extLst>
                  <a:ext uri="{0D108BD9-81ED-4DB2-BD59-A6C34878D82A}">
                    <a16:rowId xmlns:a16="http://schemas.microsoft.com/office/drawing/2014/main" val="10001"/>
                  </a:ext>
                </a:extLst>
              </a:tr>
              <a:tr h="1188720">
                <a:tc>
                  <a:txBody>
                    <a:bodyPr/>
                    <a:lstStyle/>
                    <a:p>
                      <a:r>
                        <a:rPr lang="tr-TR" dirty="0"/>
                        <a:t>İşçilik Maliyet (Scanlon) Oranı (Ücret Ödeme Oranı / Net Satış Değeri)</a:t>
                      </a:r>
                    </a:p>
                    <a:p>
                      <a:r>
                        <a:rPr lang="tr-TR" dirty="0"/>
                        <a:t>(30.000</a:t>
                      </a:r>
                      <a:r>
                        <a:rPr lang="tr-TR" baseline="0" dirty="0"/>
                        <a:t> / 100.000)</a:t>
                      </a:r>
                      <a:endParaRPr lang="tr-TR" dirty="0"/>
                    </a:p>
                  </a:txBody>
                  <a:tcPr/>
                </a:tc>
                <a:tc>
                  <a:txBody>
                    <a:bodyPr/>
                    <a:lstStyle/>
                    <a:p>
                      <a:pPr algn="r"/>
                      <a:endParaRPr lang="tr-TR" dirty="0"/>
                    </a:p>
                    <a:p>
                      <a:pPr algn="r"/>
                      <a:r>
                        <a:rPr lang="tr-TR" dirty="0"/>
                        <a:t>%30</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71340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A İşletmesinin Scanlon Planını Uyguladığı Dönemde  </a:t>
            </a:r>
            <a:br>
              <a:rPr lang="tr-TR" sz="2400" dirty="0"/>
            </a:br>
            <a:r>
              <a:rPr lang="tr-TR" sz="2400" dirty="0"/>
              <a:t> </a:t>
            </a:r>
          </a:p>
        </p:txBody>
      </p:sp>
      <p:graphicFrame>
        <p:nvGraphicFramePr>
          <p:cNvPr id="4" name="İçerik Yer Tutucusu 3"/>
          <p:cNvGraphicFramePr>
            <a:graphicFrameLocks noGrp="1"/>
          </p:cNvGraphicFramePr>
          <p:nvPr>
            <p:ph idx="1"/>
          </p:nvPr>
        </p:nvGraphicFramePr>
        <p:xfrm>
          <a:off x="2135560" y="1844824"/>
          <a:ext cx="8229600" cy="4572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65760">
                <a:tc>
                  <a:txBody>
                    <a:bodyPr/>
                    <a:lstStyle/>
                    <a:p>
                      <a:r>
                        <a:rPr lang="tr-TR" dirty="0"/>
                        <a:t>GELİRLER</a:t>
                      </a:r>
                    </a:p>
                  </a:txBody>
                  <a:tcPr/>
                </a:tc>
                <a:tc>
                  <a:txBody>
                    <a:bodyPr/>
                    <a:lstStyle/>
                    <a:p>
                      <a:endParaRPr lang="tr-TR"/>
                    </a:p>
                  </a:txBody>
                  <a:tcPr/>
                </a:tc>
                <a:extLst>
                  <a:ext uri="{0D108BD9-81ED-4DB2-BD59-A6C34878D82A}">
                    <a16:rowId xmlns:a16="http://schemas.microsoft.com/office/drawing/2014/main" val="10000"/>
                  </a:ext>
                </a:extLst>
              </a:tr>
              <a:tr h="365760">
                <a:tc>
                  <a:txBody>
                    <a:bodyPr/>
                    <a:lstStyle/>
                    <a:p>
                      <a:r>
                        <a:rPr lang="tr-TR" dirty="0"/>
                        <a:t>Üretimin</a:t>
                      </a:r>
                      <a:r>
                        <a:rPr lang="tr-TR" baseline="0" dirty="0"/>
                        <a:t> Net Satış Değeri</a:t>
                      </a:r>
                    </a:p>
                  </a:txBody>
                  <a:tcPr/>
                </a:tc>
                <a:tc>
                  <a:txBody>
                    <a:bodyPr/>
                    <a:lstStyle/>
                    <a:p>
                      <a:pPr algn="r"/>
                      <a:r>
                        <a:rPr lang="tr-TR" dirty="0"/>
                        <a:t>140.000.000 TL</a:t>
                      </a:r>
                    </a:p>
                  </a:txBody>
                  <a:tcPr/>
                </a:tc>
                <a:extLst>
                  <a:ext uri="{0D108BD9-81ED-4DB2-BD59-A6C34878D82A}">
                    <a16:rowId xmlns:a16="http://schemas.microsoft.com/office/drawing/2014/main" val="10001"/>
                  </a:ext>
                </a:extLst>
              </a:tr>
              <a:tr h="640080">
                <a:tc>
                  <a:txBody>
                    <a:bodyPr/>
                    <a:lstStyle/>
                    <a:p>
                      <a:r>
                        <a:rPr lang="tr-TR" dirty="0"/>
                        <a:t>Beklenen</a:t>
                      </a:r>
                      <a:r>
                        <a:rPr lang="tr-TR" baseline="0" dirty="0"/>
                        <a:t> Ücret Ödemeleri</a:t>
                      </a:r>
                    </a:p>
                    <a:p>
                      <a:r>
                        <a:rPr lang="tr-TR" baseline="0" dirty="0"/>
                        <a:t>(140.000 x % 30)</a:t>
                      </a:r>
                      <a:endParaRPr lang="tr-TR" dirty="0"/>
                    </a:p>
                  </a:txBody>
                  <a:tcPr/>
                </a:tc>
                <a:tc>
                  <a:txBody>
                    <a:bodyPr/>
                    <a:lstStyle/>
                    <a:p>
                      <a:pPr algn="r"/>
                      <a:r>
                        <a:rPr lang="tr-TR" dirty="0"/>
                        <a:t>42.000.000 TL</a:t>
                      </a:r>
                    </a:p>
                  </a:txBody>
                  <a:tcPr/>
                </a:tc>
                <a:extLst>
                  <a:ext uri="{0D108BD9-81ED-4DB2-BD59-A6C34878D82A}">
                    <a16:rowId xmlns:a16="http://schemas.microsoft.com/office/drawing/2014/main" val="10002"/>
                  </a:ext>
                </a:extLst>
              </a:tr>
              <a:tr h="365760">
                <a:tc>
                  <a:txBody>
                    <a:bodyPr/>
                    <a:lstStyle/>
                    <a:p>
                      <a:r>
                        <a:rPr lang="tr-TR" dirty="0"/>
                        <a:t>Gerçekleşen</a:t>
                      </a:r>
                      <a:r>
                        <a:rPr lang="tr-TR" baseline="0" dirty="0"/>
                        <a:t> Ücret Ödemeleri</a:t>
                      </a:r>
                      <a:endParaRPr lang="tr-TR" dirty="0"/>
                    </a:p>
                  </a:txBody>
                  <a:tcPr/>
                </a:tc>
                <a:tc>
                  <a:txBody>
                    <a:bodyPr/>
                    <a:lstStyle/>
                    <a:p>
                      <a:pPr algn="r"/>
                      <a:r>
                        <a:rPr lang="tr-TR" dirty="0"/>
                        <a:t>30.000.000</a:t>
                      </a:r>
                      <a:r>
                        <a:rPr lang="tr-TR" baseline="0" dirty="0"/>
                        <a:t> </a:t>
                      </a:r>
                      <a:r>
                        <a:rPr lang="tr-TR" dirty="0"/>
                        <a:t>TL</a:t>
                      </a:r>
                    </a:p>
                  </a:txBody>
                  <a:tcPr/>
                </a:tc>
                <a:extLst>
                  <a:ext uri="{0D108BD9-81ED-4DB2-BD59-A6C34878D82A}">
                    <a16:rowId xmlns:a16="http://schemas.microsoft.com/office/drawing/2014/main" val="10003"/>
                  </a:ext>
                </a:extLst>
              </a:tr>
              <a:tr h="365760">
                <a:tc>
                  <a:txBody>
                    <a:bodyPr/>
                    <a:lstStyle/>
                    <a:p>
                      <a:r>
                        <a:rPr lang="tr-TR" dirty="0"/>
                        <a:t>Dağıtılacak Pirim</a:t>
                      </a:r>
                      <a:r>
                        <a:rPr lang="tr-TR" baseline="0" dirty="0"/>
                        <a:t> Miktarı </a:t>
                      </a:r>
                      <a:r>
                        <a:rPr lang="tr-TR" dirty="0"/>
                        <a:t> </a:t>
                      </a:r>
                    </a:p>
                  </a:txBody>
                  <a:tcPr/>
                </a:tc>
                <a:tc>
                  <a:txBody>
                    <a:bodyPr/>
                    <a:lstStyle/>
                    <a:p>
                      <a:pPr algn="r"/>
                      <a:r>
                        <a:rPr lang="tr-TR" dirty="0"/>
                        <a:t>12.000.000 TL</a:t>
                      </a:r>
                    </a:p>
                  </a:txBody>
                  <a:tcPr/>
                </a:tc>
                <a:extLst>
                  <a:ext uri="{0D108BD9-81ED-4DB2-BD59-A6C34878D82A}">
                    <a16:rowId xmlns:a16="http://schemas.microsoft.com/office/drawing/2014/main" val="10004"/>
                  </a:ext>
                </a:extLst>
              </a:tr>
              <a:tr h="1188720">
                <a:tc>
                  <a:txBody>
                    <a:bodyPr/>
                    <a:lstStyle/>
                    <a:p>
                      <a:r>
                        <a:rPr lang="tr-TR" sz="1800" dirty="0"/>
                        <a:t>İleride Çıkabilecek Rezerve Açıkları Kapatmak  İçin Ayrılacak</a:t>
                      </a:r>
                      <a:r>
                        <a:rPr lang="tr-TR" sz="1800" baseline="0" dirty="0"/>
                        <a:t> Prim Miktarı </a:t>
                      </a:r>
                    </a:p>
                    <a:p>
                      <a:r>
                        <a:rPr lang="tr-TR" sz="1800" baseline="0" dirty="0"/>
                        <a:t>(12.000.000 x % 25) </a:t>
                      </a:r>
                      <a:endParaRPr lang="tr-TR" dirty="0"/>
                    </a:p>
                  </a:txBody>
                  <a:tcPr/>
                </a:tc>
                <a:tc>
                  <a:txBody>
                    <a:bodyPr/>
                    <a:lstStyle/>
                    <a:p>
                      <a:pPr algn="r"/>
                      <a:r>
                        <a:rPr lang="tr-TR" dirty="0"/>
                        <a:t>3.000.000 TL</a:t>
                      </a:r>
                    </a:p>
                  </a:txBody>
                  <a:tcPr/>
                </a:tc>
                <a:extLst>
                  <a:ext uri="{0D108BD9-81ED-4DB2-BD59-A6C34878D82A}">
                    <a16:rowId xmlns:a16="http://schemas.microsoft.com/office/drawing/2014/main" val="10005"/>
                  </a:ext>
                </a:extLst>
              </a:tr>
              <a:tr h="640080">
                <a:tc>
                  <a:txBody>
                    <a:bodyPr/>
                    <a:lstStyle/>
                    <a:p>
                      <a:r>
                        <a:rPr lang="tr-TR" dirty="0"/>
                        <a:t>Firmaya Ayrılacak Prim Miktarı</a:t>
                      </a:r>
                    </a:p>
                    <a:p>
                      <a:r>
                        <a:rPr lang="tr-TR" dirty="0"/>
                        <a:t>(9.000.000 x %25)</a:t>
                      </a:r>
                    </a:p>
                  </a:txBody>
                  <a:tcPr/>
                </a:tc>
                <a:tc>
                  <a:txBody>
                    <a:bodyPr/>
                    <a:lstStyle/>
                    <a:p>
                      <a:pPr algn="r"/>
                      <a:r>
                        <a:rPr lang="tr-TR" dirty="0"/>
                        <a:t>2.250.000 TL </a:t>
                      </a:r>
                    </a:p>
                  </a:txBody>
                  <a:tcPr/>
                </a:tc>
                <a:extLst>
                  <a:ext uri="{0D108BD9-81ED-4DB2-BD59-A6C34878D82A}">
                    <a16:rowId xmlns:a16="http://schemas.microsoft.com/office/drawing/2014/main" val="10006"/>
                  </a:ext>
                </a:extLst>
              </a:tr>
              <a:tr h="640080">
                <a:tc>
                  <a:txBody>
                    <a:bodyPr/>
                    <a:lstStyle/>
                    <a:p>
                      <a:r>
                        <a:rPr lang="tr-TR" dirty="0"/>
                        <a:t>Çalışanlara</a:t>
                      </a:r>
                      <a:r>
                        <a:rPr lang="tr-TR" baseline="0" dirty="0"/>
                        <a:t> Ayrılacak Prim Miktarı</a:t>
                      </a:r>
                    </a:p>
                    <a:p>
                      <a:r>
                        <a:rPr lang="tr-TR" baseline="0" dirty="0"/>
                        <a:t>(9.000.000 x 0.75)</a:t>
                      </a:r>
                      <a:endParaRPr lang="tr-TR" dirty="0"/>
                    </a:p>
                  </a:txBody>
                  <a:tcPr/>
                </a:tc>
                <a:tc>
                  <a:txBody>
                    <a:bodyPr/>
                    <a:lstStyle/>
                    <a:p>
                      <a:pPr algn="r"/>
                      <a:r>
                        <a:rPr lang="tr-TR" dirty="0"/>
                        <a:t>6,750.000</a:t>
                      </a:r>
                      <a:r>
                        <a:rPr lang="tr-TR" baseline="0" dirty="0"/>
                        <a:t> TL</a:t>
                      </a:r>
                      <a:endParaRPr lang="tr-TR"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59491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Kar Dağıtım Planı (Örnek)</a:t>
            </a:r>
          </a:p>
        </p:txBody>
      </p:sp>
      <p:sp>
        <p:nvSpPr>
          <p:cNvPr id="3" name="2 İçerik Yer Tutucusu"/>
          <p:cNvSpPr>
            <a:spLocks noGrp="1"/>
          </p:cNvSpPr>
          <p:nvPr>
            <p:ph idx="1"/>
          </p:nvPr>
        </p:nvSpPr>
        <p:spPr/>
        <p:txBody>
          <a:bodyPr>
            <a:normAutofit/>
          </a:bodyPr>
          <a:lstStyle/>
          <a:p>
            <a:pPr marL="0" indent="0">
              <a:buNone/>
            </a:pPr>
            <a:r>
              <a:rPr lang="tr-TR" sz="2400" dirty="0"/>
              <a:t>A İşletmesinin nakit dağıtım yöntemiyle elde ettiği karın %15’ini çalışanların yıllık ücretleriyle orantılı dağıtmaya karar verdiğini düşünelim. Buna göre işletme kar dağıtım planını nasıl uygulayacaktır?  </a:t>
            </a:r>
          </a:p>
        </p:txBody>
      </p:sp>
    </p:spTree>
    <p:extLst>
      <p:ext uri="{BB962C8B-B14F-4D97-AF65-F5344CB8AC3E}">
        <p14:creationId xmlns:p14="http://schemas.microsoft.com/office/powerpoint/2010/main" val="3409439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Kar Dağıtım Planı (Örnek)</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571468171"/>
              </p:ext>
            </p:extLst>
          </p:nvPr>
        </p:nvGraphicFramePr>
        <p:xfrm>
          <a:off x="2264503" y="1752600"/>
          <a:ext cx="8077200" cy="4058108"/>
        </p:xfrm>
        <a:graphic>
          <a:graphicData uri="http://schemas.openxmlformats.org/drawingml/2006/table">
            <a:tbl>
              <a:tblPr firstRow="1" bandRow="1">
                <a:tableStyleId>{5940675A-B579-460E-94D1-54222C63F5DA}</a:tableStyleId>
              </a:tblPr>
              <a:tblGrid>
                <a:gridCol w="5593439">
                  <a:extLst>
                    <a:ext uri="{9D8B030D-6E8A-4147-A177-3AD203B41FA5}">
                      <a16:colId xmlns:a16="http://schemas.microsoft.com/office/drawing/2014/main" val="20000"/>
                    </a:ext>
                  </a:extLst>
                </a:gridCol>
                <a:gridCol w="2483761">
                  <a:extLst>
                    <a:ext uri="{9D8B030D-6E8A-4147-A177-3AD203B41FA5}">
                      <a16:colId xmlns:a16="http://schemas.microsoft.com/office/drawing/2014/main" val="20001"/>
                    </a:ext>
                  </a:extLst>
                </a:gridCol>
              </a:tblGrid>
              <a:tr h="597713">
                <a:tc gridSpan="2">
                  <a:txBody>
                    <a:bodyPr/>
                    <a:lstStyle/>
                    <a:p>
                      <a:pPr>
                        <a:spcBef>
                          <a:spcPts val="460"/>
                        </a:spcBef>
                        <a:spcAft>
                          <a:spcPts val="600"/>
                        </a:spcAft>
                      </a:pPr>
                      <a:r>
                        <a:rPr lang="tr-TR" sz="1800" dirty="0"/>
                        <a:t>A İşletmesi</a:t>
                      </a:r>
                      <a:r>
                        <a:rPr lang="tr-TR" sz="1800" baseline="0" dirty="0"/>
                        <a:t> Kar Dağıtım Planı</a:t>
                      </a:r>
                      <a:endParaRPr lang="tr-TR" sz="1800" dirty="0"/>
                    </a:p>
                  </a:txBody>
                  <a:tcPr marL="68580" marR="68580" marT="34290" marB="34290"/>
                </a:tc>
                <a:tc hMerge="1">
                  <a:txBody>
                    <a:bodyPr/>
                    <a:lstStyle/>
                    <a:p>
                      <a:endParaRPr lang="tr-TR" dirty="0"/>
                    </a:p>
                  </a:txBody>
                  <a:tcPr/>
                </a:tc>
                <a:extLst>
                  <a:ext uri="{0D108BD9-81ED-4DB2-BD59-A6C34878D82A}">
                    <a16:rowId xmlns:a16="http://schemas.microsoft.com/office/drawing/2014/main" val="10000"/>
                  </a:ext>
                </a:extLst>
              </a:tr>
              <a:tr h="597713">
                <a:tc>
                  <a:txBody>
                    <a:bodyPr/>
                    <a:lstStyle/>
                    <a:p>
                      <a:pPr marL="0" marR="0" indent="0" algn="l" defTabSz="914400" rtl="0" eaLnBrk="1" fontAlgn="auto" latinLnBrk="0" hangingPunct="1">
                        <a:lnSpc>
                          <a:spcPct val="100000"/>
                        </a:lnSpc>
                        <a:spcBef>
                          <a:spcPts val="460"/>
                        </a:spcBef>
                        <a:spcAft>
                          <a:spcPts val="600"/>
                        </a:spcAft>
                        <a:buClrTx/>
                        <a:buSzTx/>
                        <a:buFontTx/>
                        <a:buNone/>
                        <a:tabLst/>
                        <a:defRPr/>
                      </a:pPr>
                      <a:r>
                        <a:rPr lang="tr-TR" sz="1800" dirty="0"/>
                        <a:t>Yıllık Toplam Kar</a:t>
                      </a:r>
                    </a:p>
                  </a:txBody>
                  <a:tcPr marL="68580" marR="68580" marT="34290" marB="34290"/>
                </a:tc>
                <a:tc>
                  <a:txBody>
                    <a:bodyPr/>
                    <a:lstStyle/>
                    <a:p>
                      <a:pPr>
                        <a:spcBef>
                          <a:spcPts val="460"/>
                        </a:spcBef>
                        <a:spcAft>
                          <a:spcPts val="600"/>
                        </a:spcAft>
                      </a:pPr>
                      <a:r>
                        <a:rPr lang="tr-TR" sz="1800" dirty="0"/>
                        <a:t>120.000.000 TL</a:t>
                      </a:r>
                    </a:p>
                  </a:txBody>
                  <a:tcPr marL="68580" marR="68580" marT="34290" marB="34290"/>
                </a:tc>
                <a:extLst>
                  <a:ext uri="{0D108BD9-81ED-4DB2-BD59-A6C34878D82A}">
                    <a16:rowId xmlns:a16="http://schemas.microsoft.com/office/drawing/2014/main" val="10001"/>
                  </a:ext>
                </a:extLst>
              </a:tr>
              <a:tr h="597713">
                <a:tc>
                  <a:txBody>
                    <a:bodyPr/>
                    <a:lstStyle/>
                    <a:p>
                      <a:pPr>
                        <a:spcBef>
                          <a:spcPts val="460"/>
                        </a:spcBef>
                        <a:spcAft>
                          <a:spcPts val="600"/>
                        </a:spcAft>
                      </a:pPr>
                      <a:r>
                        <a:rPr lang="tr-TR" sz="1800" dirty="0"/>
                        <a:t>Yıllık Toplam İşçilik Giderleri</a:t>
                      </a:r>
                      <a:r>
                        <a:rPr lang="tr-TR" sz="1800" baseline="0" dirty="0"/>
                        <a:t> (Dolaylı-Dolaysız)</a:t>
                      </a:r>
                      <a:endParaRPr lang="tr-TR" sz="1800" dirty="0"/>
                    </a:p>
                  </a:txBody>
                  <a:tcPr marL="68580" marR="68580" marT="34290" marB="34290"/>
                </a:tc>
                <a:tc>
                  <a:txBody>
                    <a:bodyPr/>
                    <a:lstStyle/>
                    <a:p>
                      <a:pPr>
                        <a:spcBef>
                          <a:spcPts val="460"/>
                        </a:spcBef>
                        <a:spcAft>
                          <a:spcPts val="600"/>
                        </a:spcAft>
                      </a:pPr>
                      <a:r>
                        <a:rPr lang="tr-TR" sz="1800" dirty="0"/>
                        <a:t>240.000.000 TL</a:t>
                      </a:r>
                    </a:p>
                  </a:txBody>
                  <a:tcPr marL="68580" marR="68580" marT="34290" marB="34290"/>
                </a:tc>
                <a:extLst>
                  <a:ext uri="{0D108BD9-81ED-4DB2-BD59-A6C34878D82A}">
                    <a16:rowId xmlns:a16="http://schemas.microsoft.com/office/drawing/2014/main" val="10002"/>
                  </a:ext>
                </a:extLst>
              </a:tr>
              <a:tr h="597713">
                <a:tc>
                  <a:txBody>
                    <a:bodyPr/>
                    <a:lstStyle/>
                    <a:p>
                      <a:pPr>
                        <a:spcBef>
                          <a:spcPts val="460"/>
                        </a:spcBef>
                        <a:spcAft>
                          <a:spcPts val="600"/>
                        </a:spcAft>
                      </a:pPr>
                      <a:r>
                        <a:rPr lang="tr-TR" sz="1800" dirty="0"/>
                        <a:t>Dağıtılacak Kar Miktarı (120.000.000 x %15)</a:t>
                      </a:r>
                    </a:p>
                  </a:txBody>
                  <a:tcPr marL="68580" marR="68580" marT="34290" marB="34290"/>
                </a:tc>
                <a:tc>
                  <a:txBody>
                    <a:bodyPr/>
                    <a:lstStyle/>
                    <a:p>
                      <a:pPr>
                        <a:spcBef>
                          <a:spcPts val="460"/>
                        </a:spcBef>
                        <a:spcAft>
                          <a:spcPts val="600"/>
                        </a:spcAft>
                      </a:pPr>
                      <a:r>
                        <a:rPr lang="tr-TR" sz="1800" dirty="0"/>
                        <a:t>18.000.000 TL</a:t>
                      </a:r>
                    </a:p>
                  </a:txBody>
                  <a:tcPr marL="68580" marR="68580" marT="34290" marB="34290"/>
                </a:tc>
                <a:extLst>
                  <a:ext uri="{0D108BD9-81ED-4DB2-BD59-A6C34878D82A}">
                    <a16:rowId xmlns:a16="http://schemas.microsoft.com/office/drawing/2014/main" val="10003"/>
                  </a:ext>
                </a:extLst>
              </a:tr>
              <a:tr h="597713">
                <a:tc>
                  <a:txBody>
                    <a:bodyPr/>
                    <a:lstStyle/>
                    <a:p>
                      <a:pPr>
                        <a:spcBef>
                          <a:spcPts val="460"/>
                        </a:spcBef>
                        <a:spcAft>
                          <a:spcPts val="600"/>
                        </a:spcAft>
                      </a:pPr>
                      <a:r>
                        <a:rPr lang="tr-TR" sz="1800" dirty="0"/>
                        <a:t>Dağıtılacak Kar Oranı (18.000.000/240.000.000 =</a:t>
                      </a:r>
                      <a:r>
                        <a:rPr lang="tr-TR" sz="1800" baseline="0" dirty="0"/>
                        <a:t> %0,75)</a:t>
                      </a:r>
                      <a:endParaRPr lang="tr-TR" sz="1800" dirty="0"/>
                    </a:p>
                  </a:txBody>
                  <a:tcPr marL="68580" marR="68580" marT="34290" marB="34290"/>
                </a:tc>
                <a:tc>
                  <a:txBody>
                    <a:bodyPr/>
                    <a:lstStyle/>
                    <a:p>
                      <a:pPr>
                        <a:spcBef>
                          <a:spcPts val="460"/>
                        </a:spcBef>
                        <a:spcAft>
                          <a:spcPts val="600"/>
                        </a:spcAft>
                      </a:pPr>
                      <a:r>
                        <a:rPr lang="tr-TR" sz="1800" dirty="0"/>
                        <a:t>%0,75</a:t>
                      </a:r>
                    </a:p>
                  </a:txBody>
                  <a:tcPr marL="68580" marR="68580" marT="34290" marB="34290"/>
                </a:tc>
                <a:extLst>
                  <a:ext uri="{0D108BD9-81ED-4DB2-BD59-A6C34878D82A}">
                    <a16:rowId xmlns:a16="http://schemas.microsoft.com/office/drawing/2014/main" val="10004"/>
                  </a:ext>
                </a:extLst>
              </a:tr>
              <a:tr h="1050036">
                <a:tc>
                  <a:txBody>
                    <a:bodyPr/>
                    <a:lstStyle/>
                    <a:p>
                      <a:pPr>
                        <a:spcBef>
                          <a:spcPts val="460"/>
                        </a:spcBef>
                        <a:spcAft>
                          <a:spcPts val="600"/>
                        </a:spcAft>
                      </a:pPr>
                      <a:r>
                        <a:rPr lang="tr-TR" sz="1800" dirty="0"/>
                        <a:t>Yıllık Kazancı 250.000 TL olan çalışanın kar payı</a:t>
                      </a:r>
                      <a:r>
                        <a:rPr lang="tr-TR" sz="1800" baseline="0" dirty="0"/>
                        <a:t> tutarı  (250.000 TL x %0.75= 18.750 TL)</a:t>
                      </a:r>
                      <a:endParaRPr lang="tr-TR" sz="1800" dirty="0"/>
                    </a:p>
                  </a:txBody>
                  <a:tcPr marL="68580" marR="68580" marT="34290" marB="34290"/>
                </a:tc>
                <a:tc>
                  <a:txBody>
                    <a:bodyPr/>
                    <a:lstStyle/>
                    <a:p>
                      <a:pPr>
                        <a:spcBef>
                          <a:spcPts val="460"/>
                        </a:spcBef>
                        <a:spcAft>
                          <a:spcPts val="600"/>
                        </a:spcAft>
                      </a:pPr>
                      <a:r>
                        <a:rPr lang="tr-TR" sz="1800" dirty="0"/>
                        <a:t>18.750 TL</a:t>
                      </a:r>
                    </a:p>
                  </a:txBody>
                  <a:tcPr marL="68580" marR="68580" marT="34290" marB="3429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087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907480-A631-720D-65DD-F3CDD2476643}"/>
              </a:ext>
            </a:extLst>
          </p:cNvPr>
          <p:cNvSpPr>
            <a:spLocks noGrp="1"/>
          </p:cNvSpPr>
          <p:nvPr>
            <p:ph type="title"/>
          </p:nvPr>
        </p:nvSpPr>
        <p:spPr/>
        <p:txBody>
          <a:bodyPr>
            <a:normAutofit/>
          </a:bodyPr>
          <a:lstStyle/>
          <a:p>
            <a:r>
              <a:rPr lang="tr-TR" sz="2400" b="1" cap="all" spc="100" dirty="0"/>
              <a:t>5 Yıl 6 AY 28 GÜN Kıdemi Olan ASGARİ Ücretle Çalışan Bir İşçinin Kıdem Tazminatının Hesaplanması</a:t>
            </a:r>
            <a:endParaRPr lang="tr-TR" sz="2400" dirty="0"/>
          </a:p>
        </p:txBody>
      </p:sp>
      <p:graphicFrame>
        <p:nvGraphicFramePr>
          <p:cNvPr id="4" name="Tablo 4">
            <a:extLst>
              <a:ext uri="{FF2B5EF4-FFF2-40B4-BE49-F238E27FC236}">
                <a16:creationId xmlns:a16="http://schemas.microsoft.com/office/drawing/2014/main" id="{4B37D1F8-9CFD-6F02-6F08-20972A63C867}"/>
              </a:ext>
            </a:extLst>
          </p:cNvPr>
          <p:cNvGraphicFramePr>
            <a:graphicFrameLocks/>
          </p:cNvGraphicFramePr>
          <p:nvPr/>
        </p:nvGraphicFramePr>
        <p:xfrm>
          <a:off x="1828800" y="1905000"/>
          <a:ext cx="8534400" cy="269240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1117186931"/>
                    </a:ext>
                  </a:extLst>
                </a:gridCol>
                <a:gridCol w="7086600">
                  <a:extLst>
                    <a:ext uri="{9D8B030D-6E8A-4147-A177-3AD203B41FA5}">
                      <a16:colId xmlns:a16="http://schemas.microsoft.com/office/drawing/2014/main" val="363367075"/>
                    </a:ext>
                  </a:extLst>
                </a:gridCol>
              </a:tblGrid>
              <a:tr h="812800">
                <a:tc>
                  <a:txBody>
                    <a:bodyPr/>
                    <a:lstStyle/>
                    <a:p>
                      <a:r>
                        <a:rPr lang="tr-TR" sz="1600" dirty="0">
                          <a:solidFill>
                            <a:schemeClr val="tx1"/>
                          </a:solidFill>
                        </a:rPr>
                        <a:t>Brüt Kıdem Tazminatı</a:t>
                      </a:r>
                    </a:p>
                  </a:txBody>
                  <a:tcPr/>
                </a:tc>
                <a:tc>
                  <a:txBody>
                    <a:bodyPr/>
                    <a:lstStyle/>
                    <a:p>
                      <a:r>
                        <a:rPr lang="tr-TR" sz="1600" b="0" kern="1200" dirty="0">
                          <a:solidFill>
                            <a:schemeClr val="tx1"/>
                          </a:solidFill>
                          <a:effectLst/>
                        </a:rPr>
                        <a:t>13,414.50</a:t>
                      </a:r>
                      <a:r>
                        <a:rPr lang="tr-TR" sz="1600" dirty="0">
                          <a:solidFill>
                            <a:schemeClr val="tx1"/>
                          </a:solidFill>
                        </a:rPr>
                        <a:t> TL </a:t>
                      </a:r>
                      <a:r>
                        <a:rPr kumimoji="0" lang="tr-TR" sz="1600" b="0" u="none" strike="noStrike" kern="1200" cap="none" spc="0" normalizeH="0" baseline="0" noProof="0" dirty="0">
                          <a:ln>
                            <a:noFill/>
                          </a:ln>
                          <a:solidFill>
                            <a:schemeClr val="tx1"/>
                          </a:solidFill>
                          <a:effectLst/>
                          <a:uLnTx/>
                          <a:uFillTx/>
                        </a:rPr>
                        <a:t>x 5 Yıl                 = 67.072,50 TL   (5 Yıllık Kıdem Tazminatı)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b="0" kern="1200" dirty="0">
                          <a:solidFill>
                            <a:schemeClr val="tx1"/>
                          </a:solidFill>
                          <a:effectLst/>
                        </a:rPr>
                        <a:t>13,414.50 TL / </a:t>
                      </a:r>
                      <a:r>
                        <a:rPr lang="tr-TR" sz="1600" dirty="0">
                          <a:solidFill>
                            <a:schemeClr val="tx1"/>
                          </a:solidFill>
                        </a:rPr>
                        <a:t>12 X 6 Ay         =  6.707,25  TL  ( 6 Aylık Kıdem Tazminatı)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solidFill>
                            <a:schemeClr val="tx1"/>
                          </a:solidFill>
                        </a:rPr>
                        <a:t>13,414.50 TL /365 X 28 Gün    =  1.029,05 TL   (28 Günlük Kıdem Tazminatı)      </a:t>
                      </a:r>
                    </a:p>
                    <a:p>
                      <a:r>
                        <a:rPr lang="tr-TR" sz="1600" dirty="0">
                          <a:solidFill>
                            <a:schemeClr val="tx1"/>
                          </a:solidFill>
                        </a:rPr>
                        <a:t>                                                    = 74.808,80 TL    (5 Yıl 6 Ay 28 Günlük  </a:t>
                      </a:r>
                    </a:p>
                  </a:txBody>
                  <a:tcPr/>
                </a:tc>
                <a:extLst>
                  <a:ext uri="{0D108BD9-81ED-4DB2-BD59-A6C34878D82A}">
                    <a16:rowId xmlns:a16="http://schemas.microsoft.com/office/drawing/2014/main" val="3263219115"/>
                  </a:ext>
                </a:extLst>
              </a:tr>
              <a:tr h="812800">
                <a:tc>
                  <a:txBody>
                    <a:bodyPr/>
                    <a:lstStyle/>
                    <a:p>
                      <a:r>
                        <a:rPr lang="tr-TR" sz="1600" dirty="0">
                          <a:solidFill>
                            <a:schemeClr val="tx1"/>
                          </a:solidFill>
                        </a:rPr>
                        <a:t>Damga Vergisi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600" b="0" u="none" strike="noStrike" kern="1200" cap="none" spc="0" normalizeH="0" baseline="0" noProof="0" dirty="0">
                          <a:ln>
                            <a:noFill/>
                          </a:ln>
                          <a:solidFill>
                            <a:schemeClr val="tx1"/>
                          </a:solidFill>
                          <a:effectLst/>
                          <a:uLnTx/>
                          <a:uFillTx/>
                        </a:rPr>
                        <a:t> </a:t>
                      </a:r>
                      <a:r>
                        <a:rPr lang="tr-TR" sz="1600" dirty="0">
                          <a:solidFill>
                            <a:schemeClr val="tx1"/>
                          </a:solidFill>
                        </a:rPr>
                        <a:t>74.808,80 </a:t>
                      </a:r>
                      <a:r>
                        <a:rPr kumimoji="0" lang="tr-TR" sz="1600" b="0" u="none" strike="noStrike" kern="1200" cap="none" spc="0" normalizeH="0" baseline="0" noProof="0" dirty="0">
                          <a:ln>
                            <a:noFill/>
                          </a:ln>
                          <a:solidFill>
                            <a:schemeClr val="tx1"/>
                          </a:solidFill>
                          <a:effectLst/>
                          <a:uLnTx/>
                          <a:uFillTx/>
                        </a:rPr>
                        <a:t>TL X %07,59 =  567,79 TL (Damga Vergisi)</a:t>
                      </a:r>
                    </a:p>
                  </a:txBody>
                  <a:tcPr/>
                </a:tc>
                <a:extLst>
                  <a:ext uri="{0D108BD9-81ED-4DB2-BD59-A6C34878D82A}">
                    <a16:rowId xmlns:a16="http://schemas.microsoft.com/office/drawing/2014/main" val="2856641165"/>
                  </a:ext>
                </a:extLst>
              </a:tr>
              <a:tr h="812800">
                <a:tc>
                  <a:txBody>
                    <a:bodyPr/>
                    <a:lstStyle/>
                    <a:p>
                      <a:r>
                        <a:rPr kumimoji="0" lang="tr-TR" sz="1600" b="0" u="none" strike="noStrike" kern="1200" cap="none" spc="0" normalizeH="0" baseline="0" noProof="0" dirty="0">
                          <a:ln>
                            <a:noFill/>
                          </a:ln>
                          <a:solidFill>
                            <a:schemeClr val="tx1"/>
                          </a:solidFill>
                          <a:effectLst/>
                          <a:uLnTx/>
                          <a:uFillTx/>
                        </a:rPr>
                        <a:t>Net Kıdem Tazminatı</a:t>
                      </a:r>
                      <a:endParaRPr kumimoji="0" lang="tr-TR" sz="16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r>
                        <a:rPr lang="tr-TR" sz="1600" dirty="0">
                          <a:solidFill>
                            <a:schemeClr val="tx1"/>
                          </a:solidFill>
                        </a:rPr>
                        <a:t> 74.808,80 </a:t>
                      </a:r>
                      <a:r>
                        <a:rPr kumimoji="0" lang="tr-TR" sz="1600" b="0" u="none" strike="noStrike" kern="1200" cap="none" spc="0" normalizeH="0" baseline="0" noProof="0" dirty="0">
                          <a:ln>
                            <a:noFill/>
                          </a:ln>
                          <a:solidFill>
                            <a:schemeClr val="tx1"/>
                          </a:solidFill>
                          <a:effectLst/>
                          <a:uLnTx/>
                          <a:uFillTx/>
                        </a:rPr>
                        <a:t>TL - 567,79 TL = 74.241,01 TL   </a:t>
                      </a:r>
                      <a:endParaRPr kumimoji="0" lang="tr-TR" sz="16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2542558520"/>
                  </a:ext>
                </a:extLst>
              </a:tr>
            </a:tbl>
          </a:graphicData>
        </a:graphic>
      </p:graphicFrame>
    </p:spTree>
    <p:extLst>
      <p:ext uri="{BB962C8B-B14F-4D97-AF65-F5344CB8AC3E}">
        <p14:creationId xmlns:p14="http://schemas.microsoft.com/office/powerpoint/2010/main" val="291316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744739-4944-3546-B47D-C36F66B25197}"/>
              </a:ext>
            </a:extLst>
          </p:cNvPr>
          <p:cNvSpPr>
            <a:spLocks noGrp="1"/>
          </p:cNvSpPr>
          <p:nvPr>
            <p:ph type="title"/>
          </p:nvPr>
        </p:nvSpPr>
        <p:spPr/>
        <p:txBody>
          <a:bodyPr>
            <a:normAutofit/>
          </a:bodyPr>
          <a:lstStyle/>
          <a:p>
            <a:r>
              <a:rPr lang="tr-TR" sz="2400" b="1" cap="all" spc="100" dirty="0"/>
              <a:t>Örnek: 5 Yıllık Kıdemi Olan 25.000 TL Ücretle Çalışan Bir İşçinin Kıdem Tazminatının Hesaplanması (temmuz 2023) </a:t>
            </a:r>
            <a:endParaRPr lang="tr-TR" sz="2400" dirty="0"/>
          </a:p>
        </p:txBody>
      </p:sp>
      <p:graphicFrame>
        <p:nvGraphicFramePr>
          <p:cNvPr id="4" name="Tablo 4">
            <a:extLst>
              <a:ext uri="{FF2B5EF4-FFF2-40B4-BE49-F238E27FC236}">
                <a16:creationId xmlns:a16="http://schemas.microsoft.com/office/drawing/2014/main" id="{662A07B8-3364-E400-BE89-F07789304012}"/>
              </a:ext>
            </a:extLst>
          </p:cNvPr>
          <p:cNvGraphicFramePr>
            <a:graphicFrameLocks noGrp="1"/>
          </p:cNvGraphicFramePr>
          <p:nvPr>
            <p:ph idx="1"/>
          </p:nvPr>
        </p:nvGraphicFramePr>
        <p:xfrm>
          <a:off x="2292350" y="3230880"/>
          <a:ext cx="7766050" cy="1112520"/>
        </p:xfrm>
        <a:graphic>
          <a:graphicData uri="http://schemas.openxmlformats.org/drawingml/2006/table">
            <a:tbl>
              <a:tblPr firstRow="1" bandRow="1">
                <a:tableStyleId>{5940675A-B579-460E-94D1-54222C63F5DA}</a:tableStyleId>
              </a:tblPr>
              <a:tblGrid>
                <a:gridCol w="7766050">
                  <a:extLst>
                    <a:ext uri="{9D8B030D-6E8A-4147-A177-3AD203B41FA5}">
                      <a16:colId xmlns:a16="http://schemas.microsoft.com/office/drawing/2014/main" val="363367075"/>
                    </a:ext>
                  </a:extLst>
                </a:gridCol>
              </a:tblGrid>
              <a:tr h="370840">
                <a:tc>
                  <a:txBody>
                    <a:bodyPr/>
                    <a:lstStyle/>
                    <a:p>
                      <a:r>
                        <a:rPr kumimoji="0" lang="tr-TR" sz="1800" b="0" u="none" strike="noStrike" kern="1200" cap="none" spc="0" normalizeH="0" baseline="0" noProof="0" dirty="0">
                          <a:ln>
                            <a:noFill/>
                          </a:ln>
                          <a:solidFill>
                            <a:schemeClr val="tx1"/>
                          </a:solidFill>
                          <a:effectLst/>
                          <a:uLnTx/>
                          <a:uFillTx/>
                        </a:rPr>
                        <a:t>25.000 TL x 5 Yıl                                  =  125.000 TL  (Brüt Kıdem Tazminatı)</a:t>
                      </a:r>
                      <a:endParaRPr lang="tr-TR" sz="1800" dirty="0">
                        <a:solidFill>
                          <a:schemeClr val="tx1"/>
                        </a:solidFill>
                      </a:endParaRPr>
                    </a:p>
                  </a:txBody>
                  <a:tcPr/>
                </a:tc>
                <a:extLst>
                  <a:ext uri="{0D108BD9-81ED-4DB2-BD59-A6C34878D82A}">
                    <a16:rowId xmlns:a16="http://schemas.microsoft.com/office/drawing/2014/main" val="3263219115"/>
                  </a:ext>
                </a:extLst>
              </a:tr>
              <a:tr h="370840">
                <a:tc>
                  <a:txBody>
                    <a:bodyPr/>
                    <a:lstStyle/>
                    <a:p>
                      <a:r>
                        <a:rPr kumimoji="0" lang="tr-TR" sz="1800" b="0" u="none" strike="noStrike" kern="1200" cap="none" spc="0" normalizeH="0" baseline="0" noProof="0" dirty="0">
                          <a:ln>
                            <a:noFill/>
                          </a:ln>
                          <a:solidFill>
                            <a:schemeClr val="tx1"/>
                          </a:solidFill>
                          <a:effectLst/>
                          <a:uLnTx/>
                          <a:uFillTx/>
                        </a:rPr>
                        <a:t>Kıdem Tazminatı x %07,59                     = 948,75 TL (Damga Vergisi)</a:t>
                      </a:r>
                      <a:endParaRPr lang="tr-TR" sz="1800" dirty="0">
                        <a:solidFill>
                          <a:schemeClr val="tx1"/>
                        </a:solidFill>
                      </a:endParaRPr>
                    </a:p>
                  </a:txBody>
                  <a:tcPr/>
                </a:tc>
                <a:extLst>
                  <a:ext uri="{0D108BD9-81ED-4DB2-BD59-A6C34878D82A}">
                    <a16:rowId xmlns:a16="http://schemas.microsoft.com/office/drawing/2014/main" val="2856641165"/>
                  </a:ext>
                </a:extLst>
              </a:tr>
              <a:tr h="370840">
                <a:tc>
                  <a:txBody>
                    <a:bodyPr/>
                    <a:lstStyle/>
                    <a:p>
                      <a:r>
                        <a:rPr kumimoji="0" lang="tr-TR" sz="1800" b="0" u="none" strike="noStrike" kern="1200" cap="none" spc="0" normalizeH="0" baseline="0" noProof="0" dirty="0">
                          <a:ln>
                            <a:noFill/>
                          </a:ln>
                          <a:solidFill>
                            <a:schemeClr val="tx1"/>
                          </a:solidFill>
                          <a:effectLst/>
                          <a:uLnTx/>
                          <a:uFillTx/>
                        </a:rPr>
                        <a:t>Brüt Kıdem Tazminatı - Damga Vergisi  = 124.051,25  TL  (Net Kıdem Tazminatı)</a:t>
                      </a:r>
                      <a:endParaRPr kumimoji="0" lang="tr-TR" sz="18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2542558520"/>
                  </a:ext>
                </a:extLst>
              </a:tr>
            </a:tbl>
          </a:graphicData>
        </a:graphic>
      </p:graphicFrame>
    </p:spTree>
    <p:extLst>
      <p:ext uri="{BB962C8B-B14F-4D97-AF65-F5344CB8AC3E}">
        <p14:creationId xmlns:p14="http://schemas.microsoft.com/office/powerpoint/2010/main" val="62754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907480-A631-720D-65DD-F3CDD2476643}"/>
              </a:ext>
            </a:extLst>
          </p:cNvPr>
          <p:cNvSpPr>
            <a:spLocks noGrp="1"/>
          </p:cNvSpPr>
          <p:nvPr>
            <p:ph type="title"/>
          </p:nvPr>
        </p:nvSpPr>
        <p:spPr>
          <a:xfrm>
            <a:off x="2292096" y="585216"/>
            <a:ext cx="7290054" cy="1167384"/>
          </a:xfrm>
        </p:spPr>
        <p:txBody>
          <a:bodyPr>
            <a:normAutofit/>
          </a:bodyPr>
          <a:lstStyle/>
          <a:p>
            <a:r>
              <a:rPr lang="tr-TR" sz="2400" b="1" cap="all" spc="100" dirty="0"/>
              <a:t>5 Yıl 6 AY 28 GÜN Kıdemi Olan 30.000 TL Ücretle Çalışan Bir İşçinin Kıdem Tazminatının Hesaplanması (Temmuz 2023)</a:t>
            </a:r>
            <a:endParaRPr lang="tr-TR" sz="2400" dirty="0"/>
          </a:p>
        </p:txBody>
      </p:sp>
      <p:graphicFrame>
        <p:nvGraphicFramePr>
          <p:cNvPr id="4" name="Tablo 4">
            <a:extLst>
              <a:ext uri="{FF2B5EF4-FFF2-40B4-BE49-F238E27FC236}">
                <a16:creationId xmlns:a16="http://schemas.microsoft.com/office/drawing/2014/main" id="{4B37D1F8-9CFD-6F02-6F08-20972A63C867}"/>
              </a:ext>
            </a:extLst>
          </p:cNvPr>
          <p:cNvGraphicFramePr>
            <a:graphicFrameLocks/>
          </p:cNvGraphicFramePr>
          <p:nvPr/>
        </p:nvGraphicFramePr>
        <p:xfrm>
          <a:off x="2057400" y="1905000"/>
          <a:ext cx="8305800" cy="2692400"/>
        </p:xfrm>
        <a:graphic>
          <a:graphicData uri="http://schemas.openxmlformats.org/drawingml/2006/table">
            <a:tbl>
              <a:tblPr firstRow="1" bandRow="1">
                <a:tableStyleId>{5940675A-B579-460E-94D1-54222C63F5DA}</a:tableStyleId>
              </a:tblPr>
              <a:tblGrid>
                <a:gridCol w="8305800">
                  <a:extLst>
                    <a:ext uri="{9D8B030D-6E8A-4147-A177-3AD203B41FA5}">
                      <a16:colId xmlns:a16="http://schemas.microsoft.com/office/drawing/2014/main" val="363367075"/>
                    </a:ext>
                  </a:extLst>
                </a:gridCol>
              </a:tblGrid>
              <a:tr h="812800">
                <a:tc>
                  <a:txBody>
                    <a:bodyPr/>
                    <a:lstStyle/>
                    <a:p>
                      <a:r>
                        <a:rPr kumimoji="0" lang="tr-TR" sz="1600" b="0" u="none" strike="noStrike" kern="1200" cap="none" spc="0" normalizeH="0" baseline="0" noProof="0" dirty="0">
                          <a:ln>
                            <a:noFill/>
                          </a:ln>
                          <a:solidFill>
                            <a:schemeClr val="tx1"/>
                          </a:solidFill>
                          <a:effectLst/>
                          <a:uLnTx/>
                          <a:uFillTx/>
                        </a:rPr>
                        <a:t>30.000 TL x 5 Yıl                 = </a:t>
                      </a:r>
                      <a:r>
                        <a:rPr kumimoji="0" lang="tr-TR" sz="1600" b="0" i="1" u="none" strike="noStrike" kern="1200" cap="none" spc="0" normalizeH="0" baseline="0" noProof="0" dirty="0">
                          <a:ln>
                            <a:noFill/>
                          </a:ln>
                          <a:solidFill>
                            <a:schemeClr val="tx1"/>
                          </a:solidFill>
                          <a:effectLst/>
                          <a:uLnTx/>
                          <a:uFillTx/>
                          <a:latin typeface="+mn-lt"/>
                          <a:ea typeface="+mn-ea"/>
                          <a:cs typeface="+mn-cs"/>
                        </a:rPr>
                        <a:t>150.000 TL (5 Yıllık Kıdem Tazminatı)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solidFill>
                            <a:schemeClr val="tx1"/>
                          </a:solidFill>
                        </a:rPr>
                        <a:t>30.000 TL /12 X 6 Ay          =   15.000 TL  ( 6 Aylık Kıdem Tazminatı)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solidFill>
                            <a:schemeClr val="tx1"/>
                          </a:solidFill>
                        </a:rPr>
                        <a:t>30.000 TL /365 X 28 Gün    =     2.301,36 TL (28 Günlük Kıdem Tazminatı)      </a:t>
                      </a:r>
                    </a:p>
                    <a:p>
                      <a:r>
                        <a:rPr lang="tr-TR" sz="1600" dirty="0">
                          <a:solidFill>
                            <a:schemeClr val="tx1"/>
                          </a:solidFill>
                        </a:rPr>
                        <a:t>                                               = 167.301,36 TL  (5 Yıl 6 Ay 28 Günlük Kıdem Tazminatı)</a:t>
                      </a:r>
                    </a:p>
                  </a:txBody>
                  <a:tcPr/>
                </a:tc>
                <a:extLst>
                  <a:ext uri="{0D108BD9-81ED-4DB2-BD59-A6C34878D82A}">
                    <a16:rowId xmlns:a16="http://schemas.microsoft.com/office/drawing/2014/main" val="3263219115"/>
                  </a:ext>
                </a:extLst>
              </a:tr>
              <a:tr h="812800">
                <a:tc>
                  <a:txBody>
                    <a:bodyPr/>
                    <a:lstStyle/>
                    <a:p>
                      <a:r>
                        <a:rPr kumimoji="0" lang="tr-TR" sz="1600" b="0" i="0" u="none" strike="noStrike" kern="1200" cap="none" spc="0" normalizeH="0" baseline="0" noProof="0" dirty="0">
                          <a:ln>
                            <a:noFill/>
                          </a:ln>
                          <a:solidFill>
                            <a:schemeClr val="tx1"/>
                          </a:solidFill>
                          <a:effectLst/>
                          <a:uLnTx/>
                          <a:uFillTx/>
                          <a:latin typeface="+mn-lt"/>
                          <a:ea typeface="+mn-ea"/>
                          <a:cs typeface="+mn-cs"/>
                        </a:rPr>
                        <a:t>Brüt Kıdem Tazminatı x Damga Vergisi Oranı       = </a:t>
                      </a:r>
                      <a:r>
                        <a:rPr kumimoji="0" lang="tr-TR" sz="1600" b="0" i="1" u="none" strike="noStrike" kern="1200" cap="none" spc="0" normalizeH="0" baseline="0" noProof="0" dirty="0">
                          <a:ln>
                            <a:noFill/>
                          </a:ln>
                          <a:solidFill>
                            <a:schemeClr val="tx1"/>
                          </a:solidFill>
                          <a:effectLst/>
                          <a:uLnTx/>
                          <a:uFillTx/>
                          <a:latin typeface="+mn-lt"/>
                          <a:ea typeface="+mn-ea"/>
                          <a:cs typeface="+mn-cs"/>
                        </a:rPr>
                        <a:t>1.269,81 TL (Damga Vergisi)</a:t>
                      </a:r>
                    </a:p>
                    <a:p>
                      <a:r>
                        <a:rPr kumimoji="0" lang="tr-TR" sz="1600" b="0" i="1" u="none" strike="noStrike" kern="1200" cap="none" spc="0" normalizeH="0" baseline="0" noProof="0" dirty="0">
                          <a:ln>
                            <a:noFill/>
                          </a:ln>
                          <a:solidFill>
                            <a:schemeClr val="tx1"/>
                          </a:solidFill>
                          <a:effectLst/>
                          <a:uLnTx/>
                          <a:uFillTx/>
                          <a:latin typeface="+mn-lt"/>
                          <a:ea typeface="+mn-ea"/>
                          <a:cs typeface="+mn-cs"/>
                        </a:rPr>
                        <a:t>(</a:t>
                      </a:r>
                      <a:r>
                        <a:rPr lang="tr-TR" sz="1600" dirty="0">
                          <a:solidFill>
                            <a:schemeClr val="tx1"/>
                          </a:solidFill>
                        </a:rPr>
                        <a:t>167,301,36 </a:t>
                      </a:r>
                      <a:r>
                        <a:rPr kumimoji="0" lang="tr-TR" sz="1600" b="0" i="1" u="none" strike="noStrike" kern="1200" cap="none" spc="0" normalizeH="0" baseline="0" noProof="0" dirty="0">
                          <a:ln>
                            <a:noFill/>
                          </a:ln>
                          <a:solidFill>
                            <a:schemeClr val="tx1"/>
                          </a:solidFill>
                          <a:effectLst/>
                          <a:uLnTx/>
                          <a:uFillTx/>
                          <a:latin typeface="+mn-lt"/>
                          <a:ea typeface="+mn-ea"/>
                          <a:cs typeface="+mn-cs"/>
                        </a:rPr>
                        <a:t>TL X %07,59)</a:t>
                      </a:r>
                      <a:endParaRPr lang="tr-TR" sz="1600" dirty="0">
                        <a:solidFill>
                          <a:schemeClr val="tx1"/>
                        </a:solidFill>
                      </a:endParaRPr>
                    </a:p>
                  </a:txBody>
                  <a:tcPr/>
                </a:tc>
                <a:extLst>
                  <a:ext uri="{0D108BD9-81ED-4DB2-BD59-A6C34878D82A}">
                    <a16:rowId xmlns:a16="http://schemas.microsoft.com/office/drawing/2014/main" val="2856641165"/>
                  </a:ext>
                </a:extLst>
              </a:tr>
              <a:tr h="812800">
                <a:tc>
                  <a:txBody>
                    <a:bodyPr/>
                    <a:lstStyle/>
                    <a:p>
                      <a:r>
                        <a:rPr kumimoji="0" lang="tr-TR" sz="1600" b="0" i="0" u="none" strike="noStrike" kern="1200" cap="none" spc="0" normalizeH="0" baseline="0" noProof="0" dirty="0">
                          <a:ln>
                            <a:noFill/>
                          </a:ln>
                          <a:solidFill>
                            <a:schemeClr val="tx1"/>
                          </a:solidFill>
                          <a:effectLst/>
                          <a:uLnTx/>
                          <a:uFillTx/>
                          <a:latin typeface="+mn-lt"/>
                          <a:ea typeface="+mn-ea"/>
                          <a:cs typeface="+mn-cs"/>
                        </a:rPr>
                        <a:t> Brüt Kıdem Tazminatı - Damga Vergisi    166.031,55 TL  (Net Kıdem Tazminatı)</a:t>
                      </a:r>
                    </a:p>
                  </a:txBody>
                  <a:tcPr/>
                </a:tc>
                <a:extLst>
                  <a:ext uri="{0D108BD9-81ED-4DB2-BD59-A6C34878D82A}">
                    <a16:rowId xmlns:a16="http://schemas.microsoft.com/office/drawing/2014/main" val="2542558520"/>
                  </a:ext>
                </a:extLst>
              </a:tr>
            </a:tbl>
          </a:graphicData>
        </a:graphic>
      </p:graphicFrame>
    </p:spTree>
    <p:extLst>
      <p:ext uri="{BB962C8B-B14F-4D97-AF65-F5344CB8AC3E}">
        <p14:creationId xmlns:p14="http://schemas.microsoft.com/office/powerpoint/2010/main" val="187220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F316B5-D23B-D494-DBE6-F24A126F7136}"/>
              </a:ext>
            </a:extLst>
          </p:cNvPr>
          <p:cNvSpPr>
            <a:spLocks noGrp="1"/>
          </p:cNvSpPr>
          <p:nvPr>
            <p:ph type="title"/>
          </p:nvPr>
        </p:nvSpPr>
        <p:spPr/>
        <p:txBody>
          <a:bodyPr/>
          <a:lstStyle/>
          <a:p>
            <a:r>
              <a:rPr lang="tr-TR" dirty="0"/>
              <a:t>Net İhbar Tazminatı</a:t>
            </a:r>
          </a:p>
        </p:txBody>
      </p:sp>
      <p:graphicFrame>
        <p:nvGraphicFramePr>
          <p:cNvPr id="4" name="Tablo 4">
            <a:extLst>
              <a:ext uri="{FF2B5EF4-FFF2-40B4-BE49-F238E27FC236}">
                <a16:creationId xmlns:a16="http://schemas.microsoft.com/office/drawing/2014/main" id="{355B0BF9-2CDF-A293-86FF-C627DDA55DB4}"/>
              </a:ext>
            </a:extLst>
          </p:cNvPr>
          <p:cNvGraphicFramePr>
            <a:graphicFrameLocks noGrp="1"/>
          </p:cNvGraphicFramePr>
          <p:nvPr>
            <p:ph idx="1"/>
          </p:nvPr>
        </p:nvGraphicFramePr>
        <p:xfrm>
          <a:off x="2292350" y="2286000"/>
          <a:ext cx="7613650" cy="2225040"/>
        </p:xfrm>
        <a:graphic>
          <a:graphicData uri="http://schemas.openxmlformats.org/drawingml/2006/table">
            <a:tbl>
              <a:tblPr firstRow="1" bandRow="1">
                <a:tableStyleId>{5940675A-B579-460E-94D1-54222C63F5DA}</a:tableStyleId>
              </a:tblPr>
              <a:tblGrid>
                <a:gridCol w="7613650">
                  <a:extLst>
                    <a:ext uri="{9D8B030D-6E8A-4147-A177-3AD203B41FA5}">
                      <a16:colId xmlns:a16="http://schemas.microsoft.com/office/drawing/2014/main" val="2413743455"/>
                    </a:ext>
                  </a:extLst>
                </a:gridCol>
              </a:tblGrid>
              <a:tr h="370840">
                <a:tc>
                  <a:txBody>
                    <a:bodyPr/>
                    <a:lstStyle/>
                    <a:p>
                      <a:r>
                        <a:rPr lang="tr-TR" dirty="0"/>
                        <a:t>Haftalık İhbar Süresi x 7 Gün           =  İhbar Süresi                                      (1)              </a:t>
                      </a:r>
                    </a:p>
                  </a:txBody>
                  <a:tcPr/>
                </a:tc>
                <a:extLst>
                  <a:ext uri="{0D108BD9-81ED-4DB2-BD59-A6C34878D82A}">
                    <a16:rowId xmlns:a16="http://schemas.microsoft.com/office/drawing/2014/main" val="2826832940"/>
                  </a:ext>
                </a:extLst>
              </a:tr>
              <a:tr h="370840">
                <a:tc>
                  <a:txBody>
                    <a:bodyPr/>
                    <a:lstStyle/>
                    <a:p>
                      <a:r>
                        <a:rPr lang="tr-TR" dirty="0"/>
                        <a:t>Brüt Ücret/30 Gün (2)                     =  </a:t>
                      </a:r>
                      <a:r>
                        <a:rPr lang="tr-TR" sz="1800" dirty="0"/>
                        <a:t>Günlük Ücret                                    (2)</a:t>
                      </a:r>
                      <a:endParaRPr lang="tr-TR" dirty="0"/>
                    </a:p>
                  </a:txBody>
                  <a:tcPr/>
                </a:tc>
                <a:extLst>
                  <a:ext uri="{0D108BD9-81ED-4DB2-BD59-A6C34878D82A}">
                    <a16:rowId xmlns:a16="http://schemas.microsoft.com/office/drawing/2014/main" val="3151311442"/>
                  </a:ext>
                </a:extLst>
              </a:tr>
              <a:tr h="370840">
                <a:tc>
                  <a:txBody>
                    <a:bodyPr/>
                    <a:lstStyle/>
                    <a:p>
                      <a:r>
                        <a:rPr lang="tr-TR" dirty="0"/>
                        <a:t>İhbar Süresi x Günlük Ücret              = İhbar Süresine Ait Ücret                 (3)</a:t>
                      </a:r>
                    </a:p>
                  </a:txBody>
                  <a:tcPr/>
                </a:tc>
                <a:extLst>
                  <a:ext uri="{0D108BD9-81ED-4DB2-BD59-A6C34878D82A}">
                    <a16:rowId xmlns:a16="http://schemas.microsoft.com/office/drawing/2014/main" val="512070322"/>
                  </a:ext>
                </a:extLst>
              </a:tr>
              <a:tr h="370840">
                <a:tc>
                  <a:txBody>
                    <a:bodyPr/>
                    <a:lstStyle/>
                    <a:p>
                      <a:r>
                        <a:rPr lang="tr-TR" dirty="0"/>
                        <a:t>İhbar Süresine Ait Ücret x %15        = Gelir Vergisi                                      (4)</a:t>
                      </a:r>
                    </a:p>
                  </a:txBody>
                  <a:tcPr/>
                </a:tc>
                <a:extLst>
                  <a:ext uri="{0D108BD9-81ED-4DB2-BD59-A6C34878D82A}">
                    <a16:rowId xmlns:a16="http://schemas.microsoft.com/office/drawing/2014/main" val="2188220590"/>
                  </a:ext>
                </a:extLst>
              </a:tr>
              <a:tr h="370840">
                <a:tc>
                  <a:txBody>
                    <a:bodyPr/>
                    <a:lstStyle/>
                    <a:p>
                      <a:r>
                        <a:rPr lang="tr-TR" dirty="0"/>
                        <a:t>İhbar Süresine Ait ücret x %07,59    = Damga Vergisi                                  (5)</a:t>
                      </a:r>
                    </a:p>
                  </a:txBody>
                  <a:tcPr/>
                </a:tc>
                <a:extLst>
                  <a:ext uri="{0D108BD9-81ED-4DB2-BD59-A6C34878D82A}">
                    <a16:rowId xmlns:a16="http://schemas.microsoft.com/office/drawing/2014/main" val="2170574155"/>
                  </a:ext>
                </a:extLst>
              </a:tr>
              <a:tr h="370840">
                <a:tc>
                  <a:txBody>
                    <a:bodyPr/>
                    <a:lstStyle/>
                    <a:p>
                      <a:r>
                        <a:rPr lang="tr-TR" sz="1800" dirty="0"/>
                        <a:t>(3) – (4 + 5)	                                    = Net İhbar Tazminatı</a:t>
                      </a:r>
                      <a:endParaRPr lang="tr-TR" dirty="0"/>
                    </a:p>
                  </a:txBody>
                  <a:tcPr/>
                </a:tc>
                <a:extLst>
                  <a:ext uri="{0D108BD9-81ED-4DB2-BD59-A6C34878D82A}">
                    <a16:rowId xmlns:a16="http://schemas.microsoft.com/office/drawing/2014/main" val="1463291304"/>
                  </a:ext>
                </a:extLst>
              </a:tr>
            </a:tbl>
          </a:graphicData>
        </a:graphic>
      </p:graphicFrame>
    </p:spTree>
    <p:extLst>
      <p:ext uri="{BB962C8B-B14F-4D97-AF65-F5344CB8AC3E}">
        <p14:creationId xmlns:p14="http://schemas.microsoft.com/office/powerpoint/2010/main" val="26162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66994" y="214290"/>
            <a:ext cx="8229600" cy="1143000"/>
          </a:xfrm>
        </p:spPr>
        <p:txBody>
          <a:bodyPr>
            <a:noAutofit/>
          </a:bodyPr>
          <a:lstStyle/>
          <a:p>
            <a:r>
              <a:rPr lang="tr-TR" sz="2400" b="1" dirty="0"/>
              <a:t>Örnek: 5 Yıllık Kıdemi Olan Asgari Ücretle Çalışan Bir İşçinin net ihbar Tazminatının Hesaplanması (Temmuz 2023) </a:t>
            </a:r>
          </a:p>
        </p:txBody>
      </p:sp>
      <p:graphicFrame>
        <p:nvGraphicFramePr>
          <p:cNvPr id="4" name="3 İçerik Yer Tutucusu"/>
          <p:cNvGraphicFramePr>
            <a:graphicFrameLocks noGrp="1"/>
          </p:cNvGraphicFramePr>
          <p:nvPr>
            <p:ph idx="1"/>
          </p:nvPr>
        </p:nvGraphicFramePr>
        <p:xfrm>
          <a:off x="1981200" y="2119004"/>
          <a:ext cx="8229600" cy="2590800"/>
        </p:xfrm>
        <a:graphic>
          <a:graphicData uri="http://schemas.openxmlformats.org/drawingml/2006/table">
            <a:tbl>
              <a:tblPr firstRow="1" bandRow="1">
                <a:tableStyleId>{5940675A-B579-460E-94D1-54222C63F5DA}</a:tableStyleId>
              </a:tblPr>
              <a:tblGrid>
                <a:gridCol w="44196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40">
                <a:tc>
                  <a:txBody>
                    <a:bodyPr/>
                    <a:lstStyle/>
                    <a:p>
                      <a:r>
                        <a:rPr lang="tr-TR" dirty="0"/>
                        <a:t>1) 8 Hafta x 7 Gün</a:t>
                      </a:r>
                    </a:p>
                  </a:txBody>
                  <a:tcPr/>
                </a:tc>
                <a:tc>
                  <a:txBody>
                    <a:bodyPr/>
                    <a:lstStyle/>
                    <a:p>
                      <a:r>
                        <a:rPr lang="tr-TR" dirty="0"/>
                        <a:t>56 Gün</a:t>
                      </a:r>
                      <a:r>
                        <a:rPr lang="tr-TR" baseline="0" dirty="0"/>
                        <a:t> İhbar Süresi</a:t>
                      </a:r>
                      <a:endParaRPr lang="tr-TR" dirty="0"/>
                    </a:p>
                  </a:txBody>
                  <a:tcPr/>
                </a:tc>
                <a:extLst>
                  <a:ext uri="{0D108BD9-81ED-4DB2-BD59-A6C34878D82A}">
                    <a16:rowId xmlns:a16="http://schemas.microsoft.com/office/drawing/2014/main" val="10001"/>
                  </a:ext>
                </a:extLst>
              </a:tr>
              <a:tr h="370840">
                <a:tc>
                  <a:txBody>
                    <a:bodyPr/>
                    <a:lstStyle/>
                    <a:p>
                      <a:r>
                        <a:rPr lang="tr-TR" dirty="0"/>
                        <a:t>2) 13,414.50</a:t>
                      </a:r>
                      <a:r>
                        <a:rPr lang="tr-TR" baseline="0" dirty="0"/>
                        <a:t>/30 Gün</a:t>
                      </a:r>
                      <a:endParaRPr lang="tr-TR" dirty="0"/>
                    </a:p>
                  </a:txBody>
                  <a:tcPr/>
                </a:tc>
                <a:tc>
                  <a:txBody>
                    <a:bodyPr/>
                    <a:lstStyle/>
                    <a:p>
                      <a:r>
                        <a:rPr lang="tr-TR" dirty="0"/>
                        <a:t>447,15</a:t>
                      </a:r>
                      <a:r>
                        <a:rPr lang="tr-TR" baseline="0" dirty="0"/>
                        <a:t> TL Günlük Ücret</a:t>
                      </a:r>
                    </a:p>
                  </a:txBody>
                  <a:tcPr/>
                </a:tc>
                <a:extLst>
                  <a:ext uri="{0D108BD9-81ED-4DB2-BD59-A6C34878D82A}">
                    <a16:rowId xmlns:a16="http://schemas.microsoft.com/office/drawing/2014/main" val="10002"/>
                  </a:ext>
                </a:extLst>
              </a:tr>
              <a:tr h="370840">
                <a:tc>
                  <a:txBody>
                    <a:bodyPr/>
                    <a:lstStyle/>
                    <a:p>
                      <a:r>
                        <a:rPr lang="tr-TR" dirty="0"/>
                        <a:t>3) 56 Gün x 447,15 TL</a:t>
                      </a:r>
                    </a:p>
                  </a:txBody>
                  <a:tcPr/>
                </a:tc>
                <a:tc>
                  <a:txBody>
                    <a:bodyPr/>
                    <a:lstStyle/>
                    <a:p>
                      <a:r>
                        <a:rPr lang="tr-TR" dirty="0"/>
                        <a:t>25.040,4</a:t>
                      </a:r>
                      <a:r>
                        <a:rPr lang="tr-TR" baseline="0" dirty="0"/>
                        <a:t> TL İhbar Süresine Ait Ücret</a:t>
                      </a:r>
                      <a:endParaRPr lang="tr-TR" dirty="0"/>
                    </a:p>
                  </a:txBody>
                  <a:tcPr/>
                </a:tc>
                <a:extLst>
                  <a:ext uri="{0D108BD9-81ED-4DB2-BD59-A6C34878D82A}">
                    <a16:rowId xmlns:a16="http://schemas.microsoft.com/office/drawing/2014/main" val="10003"/>
                  </a:ext>
                </a:extLst>
              </a:tr>
              <a:tr h="370840">
                <a:tc>
                  <a:txBody>
                    <a:bodyPr/>
                    <a:lstStyle/>
                    <a:p>
                      <a:r>
                        <a:rPr lang="tr-TR" dirty="0"/>
                        <a:t>4) 25.040,4 TL x %15</a:t>
                      </a:r>
                    </a:p>
                  </a:txBody>
                  <a:tcPr/>
                </a:tc>
                <a:tc>
                  <a:txBody>
                    <a:bodyPr/>
                    <a:lstStyle/>
                    <a:p>
                      <a:r>
                        <a:rPr lang="tr-TR" dirty="0"/>
                        <a:t>3.756,06 TL</a:t>
                      </a:r>
                      <a:r>
                        <a:rPr lang="tr-TR" baseline="0" dirty="0"/>
                        <a:t> Gelir Vergisi</a:t>
                      </a:r>
                      <a:endParaRPr lang="tr-TR" dirty="0"/>
                    </a:p>
                  </a:txBody>
                  <a:tcPr/>
                </a:tc>
                <a:extLst>
                  <a:ext uri="{0D108BD9-81ED-4DB2-BD59-A6C34878D82A}">
                    <a16:rowId xmlns:a16="http://schemas.microsoft.com/office/drawing/2014/main" val="10004"/>
                  </a:ext>
                </a:extLst>
              </a:tr>
              <a:tr h="217796">
                <a:tc>
                  <a:txBody>
                    <a:bodyPr/>
                    <a:lstStyle/>
                    <a:p>
                      <a:r>
                        <a:rPr lang="tr-TR" dirty="0"/>
                        <a:t>5) 25.040,4 TL x %07,59</a:t>
                      </a:r>
                    </a:p>
                  </a:txBody>
                  <a:tcPr/>
                </a:tc>
                <a:tc>
                  <a:txBody>
                    <a:bodyPr/>
                    <a:lstStyle/>
                    <a:p>
                      <a:r>
                        <a:rPr lang="tr-TR" dirty="0"/>
                        <a:t>190,56 TL Damga Vergisi</a:t>
                      </a:r>
                    </a:p>
                  </a:txBody>
                  <a:tcPr/>
                </a:tc>
                <a:extLst>
                  <a:ext uri="{0D108BD9-81ED-4DB2-BD59-A6C34878D82A}">
                    <a16:rowId xmlns:a16="http://schemas.microsoft.com/office/drawing/2014/main" val="10005"/>
                  </a:ext>
                </a:extLst>
              </a:tr>
              <a:tr h="370840">
                <a:tc>
                  <a:txBody>
                    <a:bodyPr/>
                    <a:lstStyle/>
                    <a:p>
                      <a:r>
                        <a:rPr lang="tr-TR" dirty="0"/>
                        <a:t>6) 25.040,4  TL - (3.756,06 TL + 190,56</a:t>
                      </a:r>
                      <a:r>
                        <a:rPr lang="tr-TR" baseline="0" dirty="0"/>
                        <a:t> TL)</a:t>
                      </a:r>
                    </a:p>
                  </a:txBody>
                  <a:tcPr/>
                </a:tc>
                <a:tc>
                  <a:txBody>
                    <a:bodyPr/>
                    <a:lstStyle/>
                    <a:p>
                      <a:r>
                        <a:rPr lang="tr-TR" dirty="0"/>
                        <a:t> </a:t>
                      </a:r>
                    </a:p>
                  </a:txBody>
                  <a:tcPr/>
                </a:tc>
                <a:extLst>
                  <a:ext uri="{0D108BD9-81ED-4DB2-BD59-A6C34878D82A}">
                    <a16:rowId xmlns:a16="http://schemas.microsoft.com/office/drawing/2014/main" val="10006"/>
                  </a:ext>
                </a:extLst>
              </a:tr>
              <a:tr h="370840">
                <a:tc>
                  <a:txBody>
                    <a:bodyPr/>
                    <a:lstStyle/>
                    <a:p>
                      <a:r>
                        <a:rPr lang="tr-TR" baseline="0" dirty="0"/>
                        <a:t>7) 21.093,78 TL </a:t>
                      </a:r>
                    </a:p>
                  </a:txBody>
                  <a:tcPr/>
                </a:tc>
                <a:tc>
                  <a:txBody>
                    <a:bodyPr/>
                    <a:lstStyle/>
                    <a:p>
                      <a:r>
                        <a:rPr lang="tr-TR" dirty="0"/>
                        <a:t>Net İhbar Tazminatı</a:t>
                      </a:r>
                    </a:p>
                  </a:txBody>
                  <a:tcPr/>
                </a:tc>
                <a:extLst>
                  <a:ext uri="{0D108BD9-81ED-4DB2-BD59-A6C34878D82A}">
                    <a16:rowId xmlns:a16="http://schemas.microsoft.com/office/drawing/2014/main" val="201700442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66994" y="214290"/>
            <a:ext cx="8229600" cy="1143000"/>
          </a:xfrm>
        </p:spPr>
        <p:txBody>
          <a:bodyPr>
            <a:normAutofit/>
          </a:bodyPr>
          <a:lstStyle/>
          <a:p>
            <a:r>
              <a:rPr lang="tr-TR" sz="2400" b="1" dirty="0"/>
              <a:t>Örnek: 5 Yıllık Kıdemi Olan 30.000 TL Çalışan Bir İşçinin Net İhbar Tazminatının Hesaplanması (Temmuz 2023) </a:t>
            </a:r>
          </a:p>
        </p:txBody>
      </p:sp>
      <p:graphicFrame>
        <p:nvGraphicFramePr>
          <p:cNvPr id="4" name="3 İçerik Yer Tutucusu"/>
          <p:cNvGraphicFramePr>
            <a:graphicFrameLocks noGrp="1"/>
          </p:cNvGraphicFramePr>
          <p:nvPr>
            <p:ph idx="1"/>
          </p:nvPr>
        </p:nvGraphicFramePr>
        <p:xfrm>
          <a:off x="1981200" y="2119004"/>
          <a:ext cx="8229600" cy="2219960"/>
        </p:xfrm>
        <a:graphic>
          <a:graphicData uri="http://schemas.openxmlformats.org/drawingml/2006/table">
            <a:tbl>
              <a:tblPr firstRow="1" bandRow="1">
                <a:tableStyleId>{5940675A-B579-460E-94D1-54222C63F5DA}</a:tableStyleId>
              </a:tblPr>
              <a:tblGrid>
                <a:gridCol w="44196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40">
                <a:tc>
                  <a:txBody>
                    <a:bodyPr/>
                    <a:lstStyle/>
                    <a:p>
                      <a:r>
                        <a:rPr lang="tr-TR" dirty="0"/>
                        <a:t>1) 8 Hafta x 7 Gün</a:t>
                      </a:r>
                    </a:p>
                  </a:txBody>
                  <a:tcPr/>
                </a:tc>
                <a:tc>
                  <a:txBody>
                    <a:bodyPr/>
                    <a:lstStyle/>
                    <a:p>
                      <a:r>
                        <a:rPr lang="tr-TR" dirty="0"/>
                        <a:t>56 Gün</a:t>
                      </a:r>
                      <a:r>
                        <a:rPr lang="tr-TR" baseline="0" dirty="0"/>
                        <a:t> İhbar Süresi</a:t>
                      </a:r>
                      <a:endParaRPr lang="tr-TR" dirty="0"/>
                    </a:p>
                  </a:txBody>
                  <a:tcPr/>
                </a:tc>
                <a:extLst>
                  <a:ext uri="{0D108BD9-81ED-4DB2-BD59-A6C34878D82A}">
                    <a16:rowId xmlns:a16="http://schemas.microsoft.com/office/drawing/2014/main" val="10001"/>
                  </a:ext>
                </a:extLst>
              </a:tr>
              <a:tr h="370840">
                <a:tc>
                  <a:txBody>
                    <a:bodyPr/>
                    <a:lstStyle/>
                    <a:p>
                      <a:r>
                        <a:rPr lang="tr-TR" dirty="0"/>
                        <a:t>2) 30.000 TL</a:t>
                      </a:r>
                      <a:r>
                        <a:rPr lang="tr-TR" baseline="0" dirty="0"/>
                        <a:t>/30 Gün</a:t>
                      </a:r>
                      <a:endParaRPr lang="tr-TR" dirty="0"/>
                    </a:p>
                  </a:txBody>
                  <a:tcPr/>
                </a:tc>
                <a:tc>
                  <a:txBody>
                    <a:bodyPr/>
                    <a:lstStyle/>
                    <a:p>
                      <a:r>
                        <a:rPr lang="tr-TR" dirty="0"/>
                        <a:t>1.000</a:t>
                      </a:r>
                      <a:r>
                        <a:rPr lang="tr-TR" baseline="0" dirty="0"/>
                        <a:t> TL Günlük Ücret</a:t>
                      </a:r>
                    </a:p>
                  </a:txBody>
                  <a:tcPr/>
                </a:tc>
                <a:extLst>
                  <a:ext uri="{0D108BD9-81ED-4DB2-BD59-A6C34878D82A}">
                    <a16:rowId xmlns:a16="http://schemas.microsoft.com/office/drawing/2014/main" val="10002"/>
                  </a:ext>
                </a:extLst>
              </a:tr>
              <a:tr h="370840">
                <a:tc>
                  <a:txBody>
                    <a:bodyPr/>
                    <a:lstStyle/>
                    <a:p>
                      <a:r>
                        <a:rPr lang="tr-TR" dirty="0"/>
                        <a:t>3) 56 Gün x 400 TL</a:t>
                      </a:r>
                    </a:p>
                  </a:txBody>
                  <a:tcPr/>
                </a:tc>
                <a:tc>
                  <a:txBody>
                    <a:bodyPr/>
                    <a:lstStyle/>
                    <a:p>
                      <a:r>
                        <a:rPr lang="tr-TR" dirty="0"/>
                        <a:t>56.000</a:t>
                      </a:r>
                      <a:r>
                        <a:rPr lang="tr-TR" baseline="0" dirty="0"/>
                        <a:t> TL İhbar Süresine Ait Ücret</a:t>
                      </a:r>
                      <a:endParaRPr lang="tr-TR" dirty="0"/>
                    </a:p>
                  </a:txBody>
                  <a:tcPr/>
                </a:tc>
                <a:extLst>
                  <a:ext uri="{0D108BD9-81ED-4DB2-BD59-A6C34878D82A}">
                    <a16:rowId xmlns:a16="http://schemas.microsoft.com/office/drawing/2014/main" val="10003"/>
                  </a:ext>
                </a:extLst>
              </a:tr>
              <a:tr h="370840">
                <a:tc>
                  <a:txBody>
                    <a:bodyPr/>
                    <a:lstStyle/>
                    <a:p>
                      <a:r>
                        <a:rPr lang="tr-TR" dirty="0"/>
                        <a:t>4) 56.000</a:t>
                      </a:r>
                      <a:r>
                        <a:rPr lang="tr-TR" baseline="0" dirty="0"/>
                        <a:t> TL </a:t>
                      </a:r>
                      <a:r>
                        <a:rPr lang="tr-TR" dirty="0"/>
                        <a:t>x %15</a:t>
                      </a:r>
                    </a:p>
                  </a:txBody>
                  <a:tcPr/>
                </a:tc>
                <a:tc>
                  <a:txBody>
                    <a:bodyPr/>
                    <a:lstStyle/>
                    <a:p>
                      <a:r>
                        <a:rPr lang="tr-TR" dirty="0"/>
                        <a:t>8.400 TL</a:t>
                      </a:r>
                      <a:r>
                        <a:rPr lang="tr-TR" baseline="0" dirty="0"/>
                        <a:t> Gelir Vergisi</a:t>
                      </a:r>
                      <a:endParaRPr lang="tr-TR" dirty="0"/>
                    </a:p>
                  </a:txBody>
                  <a:tcPr/>
                </a:tc>
                <a:extLst>
                  <a:ext uri="{0D108BD9-81ED-4DB2-BD59-A6C34878D82A}">
                    <a16:rowId xmlns:a16="http://schemas.microsoft.com/office/drawing/2014/main" val="10004"/>
                  </a:ext>
                </a:extLst>
              </a:tr>
              <a:tr h="217796">
                <a:tc>
                  <a:txBody>
                    <a:bodyPr/>
                    <a:lstStyle/>
                    <a:p>
                      <a:r>
                        <a:rPr lang="tr-TR" dirty="0"/>
                        <a:t>5) 56.000</a:t>
                      </a:r>
                      <a:r>
                        <a:rPr lang="tr-TR" baseline="0" dirty="0"/>
                        <a:t> TL </a:t>
                      </a:r>
                      <a:r>
                        <a:rPr lang="tr-TR" dirty="0"/>
                        <a:t>x %07,59</a:t>
                      </a:r>
                    </a:p>
                  </a:txBody>
                  <a:tcPr/>
                </a:tc>
                <a:tc>
                  <a:txBody>
                    <a:bodyPr/>
                    <a:lstStyle/>
                    <a:p>
                      <a:r>
                        <a:rPr lang="tr-TR" dirty="0"/>
                        <a:t>425,04 TL Damga Vergisi</a:t>
                      </a:r>
                    </a:p>
                  </a:txBody>
                  <a:tcPr/>
                </a:tc>
                <a:extLst>
                  <a:ext uri="{0D108BD9-81ED-4DB2-BD59-A6C34878D82A}">
                    <a16:rowId xmlns:a16="http://schemas.microsoft.com/office/drawing/2014/main" val="10005"/>
                  </a:ext>
                </a:extLst>
              </a:tr>
              <a:tr h="370840">
                <a:tc>
                  <a:txBody>
                    <a:bodyPr/>
                    <a:lstStyle/>
                    <a:p>
                      <a:r>
                        <a:rPr lang="tr-TR" dirty="0"/>
                        <a:t>6) 56.000 TL -  (8.400TL + 425,04</a:t>
                      </a:r>
                      <a:r>
                        <a:rPr lang="tr-TR" baseline="0" dirty="0"/>
                        <a:t> TL)</a:t>
                      </a:r>
                      <a:endParaRPr lang="tr-TR" dirty="0"/>
                    </a:p>
                  </a:txBody>
                  <a:tcPr/>
                </a:tc>
                <a:tc>
                  <a:txBody>
                    <a:bodyPr/>
                    <a:lstStyle/>
                    <a:p>
                      <a:r>
                        <a:rPr lang="tr-TR" dirty="0"/>
                        <a:t>47.174,96 TL Net İhbar Tazminatı</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390678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3375</Words>
  <Application>Microsoft Office PowerPoint</Application>
  <PresentationFormat>Geniş ekran</PresentationFormat>
  <Paragraphs>414</Paragraphs>
  <Slides>39</Slides>
  <Notes>8</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39</vt:i4>
      </vt:variant>
    </vt:vector>
  </HeadingPairs>
  <TitlesOfParts>
    <vt:vector size="49" baseType="lpstr">
      <vt:lpstr>Arial</vt:lpstr>
      <vt:lpstr>Calibri</vt:lpstr>
      <vt:lpstr>Calibri Light</vt:lpstr>
      <vt:lpstr>Cambria</vt:lpstr>
      <vt:lpstr>Cambria Math</vt:lpstr>
      <vt:lpstr>Century Schoolbook</vt:lpstr>
      <vt:lpstr>Wingdings</vt:lpstr>
      <vt:lpstr>Wingdings 2</vt:lpstr>
      <vt:lpstr>Office Teması</vt:lpstr>
      <vt:lpstr>View</vt:lpstr>
      <vt:lpstr>Örnek: Asgari Ücretle Çalışan Bir İşçinin İşverene Maliyeti (TL/AY) (01.07.2023-31.12.2023)</vt:lpstr>
      <vt:lpstr>Kıdem Tazminatını Hesaplama Formülü</vt:lpstr>
      <vt:lpstr>Örnek: 5 Yıllık Kıdemi Olan Asgari Ücretle Çalışan Bir İşçinin Kıdem Tazminatının Hesaplanması (temmuz 2023) </vt:lpstr>
      <vt:lpstr>5 Yıl 6 AY 28 GÜN Kıdemi Olan ASGARİ Ücretle Çalışan Bir İşçinin Kıdem Tazminatının Hesaplanması</vt:lpstr>
      <vt:lpstr>Örnek: 5 Yıllık Kıdemi Olan 25.000 TL Ücretle Çalışan Bir İşçinin Kıdem Tazminatının Hesaplanması (temmuz 2023) </vt:lpstr>
      <vt:lpstr>5 Yıl 6 AY 28 GÜN Kıdemi Olan 30.000 TL Ücretle Çalışan Bir İşçinin Kıdem Tazminatının Hesaplanması (Temmuz 2023)</vt:lpstr>
      <vt:lpstr>Net İhbar Tazminatı</vt:lpstr>
      <vt:lpstr>Örnek: 5 Yıllık Kıdemi Olan Asgari Ücretle Çalışan Bir İşçinin net ihbar Tazminatının Hesaplanması (Temmuz 2023) </vt:lpstr>
      <vt:lpstr>Örnek: 5 Yıllık Kıdemi Olan 30.000 TL Çalışan Bir İşçinin Net İhbar Tazminatının Hesaplanması (Temmuz 2023) </vt:lpstr>
      <vt:lpstr>PowerPoint Sunusu</vt:lpstr>
      <vt:lpstr>Sosyal Sigorta Prim Kesinti Oranları  </vt:lpstr>
      <vt:lpstr>PowerPoint Sunusu</vt:lpstr>
      <vt:lpstr>  </vt:lpstr>
      <vt:lpstr>PowerPoint Sunusu</vt:lpstr>
      <vt:lpstr>PowerPoint Sunusu</vt:lpstr>
      <vt:lpstr>Zaman Akordlu Ücret Sistemleri</vt:lpstr>
      <vt:lpstr>Halsey Sistemi</vt:lpstr>
      <vt:lpstr>Halsey Sistemi (Örnek)</vt:lpstr>
      <vt:lpstr>Rowan Ücret Sistemi</vt:lpstr>
      <vt:lpstr>ROWAN Sistemi (Örnek)</vt:lpstr>
      <vt:lpstr>Bedaux Primli Ücret Sistemi</vt:lpstr>
      <vt:lpstr>Bedaux Primli Ücret Sistemi  (Örnek)</vt:lpstr>
      <vt:lpstr>Bedaux Primli Ücret Sistemi  (Örnek)</vt:lpstr>
      <vt:lpstr>Emerson Primli Ücret </vt:lpstr>
      <vt:lpstr>Emerson Primli Ücret Sistemi (Örnek)</vt:lpstr>
      <vt:lpstr>Emerson Primli Ücret Sistemi (Örnek)</vt:lpstr>
      <vt:lpstr>Parça Akordlu Ücret Sistemleri</vt:lpstr>
      <vt:lpstr>Taylor Ücret Sistemi</vt:lpstr>
      <vt:lpstr>Taylor Ücret Sistemi (Örnek)</vt:lpstr>
      <vt:lpstr>Taylor Ücret Sistemi (Örnek)</vt:lpstr>
      <vt:lpstr>Gantt Ücret Sistemi</vt:lpstr>
      <vt:lpstr>Gantt Ücret Sistemi (Örnek)</vt:lpstr>
      <vt:lpstr>Öneri Sistemi</vt:lpstr>
      <vt:lpstr>Kazanç Paylaşım Planı</vt:lpstr>
      <vt:lpstr>Scanlon Planı</vt:lpstr>
      <vt:lpstr>Scanlon Planı  A İşletmesinin Geçmiş Döneme İlişkin Verileri ( 3 veya 5 yıllık) </vt:lpstr>
      <vt:lpstr>A İşletmesinin Scanlon Planını Uyguladığı Dönemde    </vt:lpstr>
      <vt:lpstr>Kar Dağıtım Planı (Örnek)</vt:lpstr>
      <vt:lpstr>Kar Dağıtım Planı (Örnek)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Asgari Ücretle Çalışan Bir İşçinin İşverene Maliyeti (TL/AY) (01.07.2023-31.12.2023)</dc:title>
  <dc:creator>Guven Murat</dc:creator>
  <cp:lastModifiedBy>Guven Murat</cp:lastModifiedBy>
  <cp:revision>3</cp:revision>
  <dcterms:created xsi:type="dcterms:W3CDTF">2023-11-07T03:37:50Z</dcterms:created>
  <dcterms:modified xsi:type="dcterms:W3CDTF">2023-11-21T14:18:54Z</dcterms:modified>
</cp:coreProperties>
</file>