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17"/>
  </p:notesMasterIdLst>
  <p:sldIdLst>
    <p:sldId id="256" r:id="rId4"/>
    <p:sldId id="937" r:id="rId5"/>
    <p:sldId id="939" r:id="rId6"/>
    <p:sldId id="1111" r:id="rId7"/>
    <p:sldId id="437" r:id="rId8"/>
    <p:sldId id="438" r:id="rId9"/>
    <p:sldId id="1126" r:id="rId10"/>
    <p:sldId id="1127" r:id="rId11"/>
    <p:sldId id="1128" r:id="rId12"/>
    <p:sldId id="1080" r:id="rId13"/>
    <p:sldId id="1133" r:id="rId14"/>
    <p:sldId id="1130" r:id="rId15"/>
    <p:sldId id="113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Sayfa7!$D$2:$D$3</c:f>
              <c:strCache>
                <c:ptCount val="2"/>
                <c:pt idx="0">
                  <c:v>İşsizlik oranı</c:v>
                </c:pt>
                <c:pt idx="1">
                  <c:v>Toplam</c:v>
                </c:pt>
              </c:strCache>
            </c:strRef>
          </c:tx>
          <c:spPr>
            <a:ln w="28575" cap="rnd">
              <a:solidFill>
                <a:schemeClr val="accent1"/>
              </a:solidFill>
              <a:round/>
            </a:ln>
            <a:effectLst/>
          </c:spPr>
          <c:marker>
            <c:symbol val="none"/>
          </c:marker>
          <c:cat>
            <c:multiLvlStrRef>
              <c:f>Sayfa7!$B$4:$C$17</c:f>
              <c:multiLvlStrCache>
                <c:ptCount val="14"/>
                <c:lvl>
                  <c:pt idx="0">
                    <c:v>Ocak  </c:v>
                  </c:pt>
                  <c:pt idx="1">
                    <c:v>Şubat  </c:v>
                  </c:pt>
                  <c:pt idx="2">
                    <c:v>Mart </c:v>
                  </c:pt>
                  <c:pt idx="3">
                    <c:v>Nisan </c:v>
                  </c:pt>
                  <c:pt idx="4">
                    <c:v>Mayıs </c:v>
                  </c:pt>
                  <c:pt idx="5">
                    <c:v>Haziran </c:v>
                  </c:pt>
                  <c:pt idx="6">
                    <c:v>Temmuz </c:v>
                  </c:pt>
                  <c:pt idx="7">
                    <c:v>Ağustos </c:v>
                  </c:pt>
                  <c:pt idx="8">
                    <c:v>Eylül </c:v>
                  </c:pt>
                  <c:pt idx="9">
                    <c:v>Ekim  </c:v>
                  </c:pt>
                  <c:pt idx="10">
                    <c:v>Kasım </c:v>
                  </c:pt>
                  <c:pt idx="11">
                    <c:v>Aralık </c:v>
                  </c:pt>
                  <c:pt idx="12">
                    <c:v>Ocak  </c:v>
                  </c:pt>
                  <c:pt idx="13">
                    <c:v>Şubat  </c:v>
                  </c:pt>
                </c:lvl>
                <c:lvl>
                  <c:pt idx="0">
                    <c:v>2020</c:v>
                  </c:pt>
                  <c:pt idx="12">
                    <c:v>2021</c:v>
                  </c:pt>
                </c:lvl>
              </c:multiLvlStrCache>
            </c:multiLvlStrRef>
          </c:cat>
          <c:val>
            <c:numRef>
              <c:f>Sayfa7!$D$4:$D$17</c:f>
              <c:numCache>
                <c:formatCode>0.0</c:formatCode>
                <c:ptCount val="14"/>
                <c:pt idx="0">
                  <c:v>13.1</c:v>
                </c:pt>
                <c:pt idx="1">
                  <c:v>12.7</c:v>
                </c:pt>
                <c:pt idx="2">
                  <c:v>13</c:v>
                </c:pt>
                <c:pt idx="3">
                  <c:v>13.5</c:v>
                </c:pt>
                <c:pt idx="4">
                  <c:v>13.5</c:v>
                </c:pt>
                <c:pt idx="5">
                  <c:v>13.3</c:v>
                </c:pt>
                <c:pt idx="6">
                  <c:v>14.4</c:v>
                </c:pt>
                <c:pt idx="7">
                  <c:v>13</c:v>
                </c:pt>
                <c:pt idx="8">
                  <c:v>12.6</c:v>
                </c:pt>
                <c:pt idx="9">
                  <c:v>12.9</c:v>
                </c:pt>
                <c:pt idx="10">
                  <c:v>13</c:v>
                </c:pt>
                <c:pt idx="11">
                  <c:v>12.7</c:v>
                </c:pt>
                <c:pt idx="12">
                  <c:v>12.7</c:v>
                </c:pt>
                <c:pt idx="13">
                  <c:v>13.4</c:v>
                </c:pt>
              </c:numCache>
            </c:numRef>
          </c:val>
          <c:smooth val="0"/>
          <c:extLst>
            <c:ext xmlns:c16="http://schemas.microsoft.com/office/drawing/2014/chart" uri="{C3380CC4-5D6E-409C-BE32-E72D297353CC}">
              <c16:uniqueId val="{00000000-C491-426E-AEDD-50D383BEDDB1}"/>
            </c:ext>
          </c:extLst>
        </c:ser>
        <c:ser>
          <c:idx val="1"/>
          <c:order val="1"/>
          <c:tx>
            <c:strRef>
              <c:f>Sayfa7!$E$2:$E$3</c:f>
              <c:strCache>
                <c:ptCount val="2"/>
                <c:pt idx="0">
                  <c:v>İşsizlik oranı</c:v>
                </c:pt>
                <c:pt idx="1">
                  <c:v>Erkek</c:v>
                </c:pt>
              </c:strCache>
            </c:strRef>
          </c:tx>
          <c:spPr>
            <a:ln w="28575" cap="rnd">
              <a:solidFill>
                <a:schemeClr val="accent2"/>
              </a:solidFill>
              <a:round/>
            </a:ln>
            <a:effectLst/>
          </c:spPr>
          <c:marker>
            <c:symbol val="none"/>
          </c:marker>
          <c:cat>
            <c:multiLvlStrRef>
              <c:f>Sayfa7!$B$4:$C$17</c:f>
              <c:multiLvlStrCache>
                <c:ptCount val="14"/>
                <c:lvl>
                  <c:pt idx="0">
                    <c:v>Ocak  </c:v>
                  </c:pt>
                  <c:pt idx="1">
                    <c:v>Şubat  </c:v>
                  </c:pt>
                  <c:pt idx="2">
                    <c:v>Mart </c:v>
                  </c:pt>
                  <c:pt idx="3">
                    <c:v>Nisan </c:v>
                  </c:pt>
                  <c:pt idx="4">
                    <c:v>Mayıs </c:v>
                  </c:pt>
                  <c:pt idx="5">
                    <c:v>Haziran </c:v>
                  </c:pt>
                  <c:pt idx="6">
                    <c:v>Temmuz </c:v>
                  </c:pt>
                  <c:pt idx="7">
                    <c:v>Ağustos </c:v>
                  </c:pt>
                  <c:pt idx="8">
                    <c:v>Eylül </c:v>
                  </c:pt>
                  <c:pt idx="9">
                    <c:v>Ekim  </c:v>
                  </c:pt>
                  <c:pt idx="10">
                    <c:v>Kasım </c:v>
                  </c:pt>
                  <c:pt idx="11">
                    <c:v>Aralık </c:v>
                  </c:pt>
                  <c:pt idx="12">
                    <c:v>Ocak  </c:v>
                  </c:pt>
                  <c:pt idx="13">
                    <c:v>Şubat  </c:v>
                  </c:pt>
                </c:lvl>
                <c:lvl>
                  <c:pt idx="0">
                    <c:v>2020</c:v>
                  </c:pt>
                  <c:pt idx="12">
                    <c:v>2021</c:v>
                  </c:pt>
                </c:lvl>
              </c:multiLvlStrCache>
            </c:multiLvlStrRef>
          </c:cat>
          <c:val>
            <c:numRef>
              <c:f>Sayfa7!$E$4:$E$17</c:f>
              <c:numCache>
                <c:formatCode>0.0</c:formatCode>
                <c:ptCount val="14"/>
                <c:pt idx="0">
                  <c:v>11.5</c:v>
                </c:pt>
                <c:pt idx="1">
                  <c:v>11.8</c:v>
                </c:pt>
                <c:pt idx="2">
                  <c:v>12</c:v>
                </c:pt>
                <c:pt idx="3">
                  <c:v>13.3</c:v>
                </c:pt>
                <c:pt idx="4">
                  <c:v>13.2</c:v>
                </c:pt>
                <c:pt idx="5">
                  <c:v>12.4</c:v>
                </c:pt>
                <c:pt idx="6">
                  <c:v>13.8</c:v>
                </c:pt>
                <c:pt idx="7">
                  <c:v>12.2</c:v>
                </c:pt>
                <c:pt idx="8">
                  <c:v>11.8</c:v>
                </c:pt>
                <c:pt idx="9">
                  <c:v>12.1</c:v>
                </c:pt>
                <c:pt idx="10">
                  <c:v>12.4</c:v>
                </c:pt>
                <c:pt idx="11">
                  <c:v>12.2</c:v>
                </c:pt>
                <c:pt idx="12">
                  <c:v>11.7</c:v>
                </c:pt>
                <c:pt idx="13">
                  <c:v>12.3</c:v>
                </c:pt>
              </c:numCache>
            </c:numRef>
          </c:val>
          <c:smooth val="0"/>
          <c:extLst>
            <c:ext xmlns:c16="http://schemas.microsoft.com/office/drawing/2014/chart" uri="{C3380CC4-5D6E-409C-BE32-E72D297353CC}">
              <c16:uniqueId val="{00000001-C491-426E-AEDD-50D383BEDDB1}"/>
            </c:ext>
          </c:extLst>
        </c:ser>
        <c:ser>
          <c:idx val="2"/>
          <c:order val="2"/>
          <c:tx>
            <c:strRef>
              <c:f>Sayfa7!$F$2:$F$3</c:f>
              <c:strCache>
                <c:ptCount val="2"/>
                <c:pt idx="0">
                  <c:v>İşsizlik oranı</c:v>
                </c:pt>
                <c:pt idx="1">
                  <c:v>Kadın</c:v>
                </c:pt>
              </c:strCache>
            </c:strRef>
          </c:tx>
          <c:spPr>
            <a:ln w="28575" cap="rnd">
              <a:solidFill>
                <a:schemeClr val="accent3"/>
              </a:solidFill>
              <a:round/>
            </a:ln>
            <a:effectLst/>
          </c:spPr>
          <c:marker>
            <c:symbol val="none"/>
          </c:marker>
          <c:cat>
            <c:multiLvlStrRef>
              <c:f>Sayfa7!$B$4:$C$17</c:f>
              <c:multiLvlStrCache>
                <c:ptCount val="14"/>
                <c:lvl>
                  <c:pt idx="0">
                    <c:v>Ocak  </c:v>
                  </c:pt>
                  <c:pt idx="1">
                    <c:v>Şubat  </c:v>
                  </c:pt>
                  <c:pt idx="2">
                    <c:v>Mart </c:v>
                  </c:pt>
                  <c:pt idx="3">
                    <c:v>Nisan </c:v>
                  </c:pt>
                  <c:pt idx="4">
                    <c:v>Mayıs </c:v>
                  </c:pt>
                  <c:pt idx="5">
                    <c:v>Haziran </c:v>
                  </c:pt>
                  <c:pt idx="6">
                    <c:v>Temmuz </c:v>
                  </c:pt>
                  <c:pt idx="7">
                    <c:v>Ağustos </c:v>
                  </c:pt>
                  <c:pt idx="8">
                    <c:v>Eylül </c:v>
                  </c:pt>
                  <c:pt idx="9">
                    <c:v>Ekim  </c:v>
                  </c:pt>
                  <c:pt idx="10">
                    <c:v>Kasım </c:v>
                  </c:pt>
                  <c:pt idx="11">
                    <c:v>Aralık </c:v>
                  </c:pt>
                  <c:pt idx="12">
                    <c:v>Ocak  </c:v>
                  </c:pt>
                  <c:pt idx="13">
                    <c:v>Şubat  </c:v>
                  </c:pt>
                </c:lvl>
                <c:lvl>
                  <c:pt idx="0">
                    <c:v>2020</c:v>
                  </c:pt>
                  <c:pt idx="12">
                    <c:v>2021</c:v>
                  </c:pt>
                </c:lvl>
              </c:multiLvlStrCache>
            </c:multiLvlStrRef>
          </c:cat>
          <c:val>
            <c:numRef>
              <c:f>Sayfa7!$F$4:$F$17</c:f>
              <c:numCache>
                <c:formatCode>0.0</c:formatCode>
                <c:ptCount val="14"/>
                <c:pt idx="0">
                  <c:v>16.2</c:v>
                </c:pt>
                <c:pt idx="1">
                  <c:v>14.6</c:v>
                </c:pt>
                <c:pt idx="2">
                  <c:v>15.1</c:v>
                </c:pt>
                <c:pt idx="3">
                  <c:v>14.1</c:v>
                </c:pt>
                <c:pt idx="4">
                  <c:v>14.2</c:v>
                </c:pt>
                <c:pt idx="5">
                  <c:v>15.1</c:v>
                </c:pt>
                <c:pt idx="6">
                  <c:v>15.6</c:v>
                </c:pt>
                <c:pt idx="7">
                  <c:v>14.8</c:v>
                </c:pt>
                <c:pt idx="8">
                  <c:v>14.4</c:v>
                </c:pt>
                <c:pt idx="9">
                  <c:v>14.6</c:v>
                </c:pt>
                <c:pt idx="10">
                  <c:v>14.4</c:v>
                </c:pt>
                <c:pt idx="11">
                  <c:v>13.9</c:v>
                </c:pt>
                <c:pt idx="12">
                  <c:v>14.7</c:v>
                </c:pt>
                <c:pt idx="13">
                  <c:v>15.6</c:v>
                </c:pt>
              </c:numCache>
            </c:numRef>
          </c:val>
          <c:smooth val="0"/>
          <c:extLst>
            <c:ext xmlns:c16="http://schemas.microsoft.com/office/drawing/2014/chart" uri="{C3380CC4-5D6E-409C-BE32-E72D297353CC}">
              <c16:uniqueId val="{00000002-C491-426E-AEDD-50D383BEDDB1}"/>
            </c:ext>
          </c:extLst>
        </c:ser>
        <c:dLbls>
          <c:showLegendKey val="0"/>
          <c:showVal val="0"/>
          <c:showCatName val="0"/>
          <c:showSerName val="0"/>
          <c:showPercent val="0"/>
          <c:showBubbleSize val="0"/>
        </c:dLbls>
        <c:smooth val="0"/>
        <c:axId val="414029904"/>
        <c:axId val="414030736"/>
      </c:lineChart>
      <c:catAx>
        <c:axId val="41402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414030736"/>
        <c:crosses val="autoZero"/>
        <c:auto val="1"/>
        <c:lblAlgn val="ctr"/>
        <c:lblOffset val="100"/>
        <c:noMultiLvlLbl val="0"/>
      </c:catAx>
      <c:valAx>
        <c:axId val="414030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41402990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CF4A2-4344-4C2E-B41E-D441D9E8DA8C}" type="doc">
      <dgm:prSet loTypeId="urn:microsoft.com/office/officeart/2005/8/layout/orgChart1" loCatId="hierarchy" qsTypeId="urn:microsoft.com/office/officeart/2005/8/quickstyle/simple4" qsCatId="simple" csTypeId="urn:microsoft.com/office/officeart/2005/8/colors/accent0_3" csCatId="mainScheme" phldr="1"/>
      <dgm:spPr/>
    </dgm:pt>
    <dgm:pt modelId="{143350D8-7046-4B51-962D-876CC1A8242F}">
      <dgm:prSet custT="1"/>
      <dgm:spPr/>
      <dgm:t>
        <a:bodyPr/>
        <a:lstStyle/>
        <a:p>
          <a:pPr marL="0" marR="0" lvl="0" indent="0" defTabSz="914400" rtl="0" eaLnBrk="1" fontAlgn="base" latinLnBrk="0" hangingPunct="1">
            <a:spcBef>
              <a:spcPct val="0"/>
            </a:spcBef>
            <a:spcAft>
              <a:spcPct val="0"/>
            </a:spcAft>
            <a:buClrTx/>
            <a:buSzTx/>
            <a:buFontTx/>
            <a:buNone/>
            <a:tabLst/>
          </a:pPr>
          <a:r>
            <a:rPr kumimoji="0" lang="tr-TR" altLang="tr-TR" sz="2000" b="1" i="0" u="none" strike="noStrike" cap="none" normalizeH="0" baseline="0">
              <a:effectLst/>
              <a:latin typeface="+mn-lt"/>
            </a:rPr>
            <a:t>İLO’nun Organları</a:t>
          </a:r>
          <a:endParaRPr kumimoji="0" lang="en-GB" altLang="tr-TR" sz="2000" b="0" i="0" u="none" strike="noStrike" cap="none" normalizeH="0" baseline="0">
            <a:effectLst/>
            <a:latin typeface="+mn-lt"/>
          </a:endParaRPr>
        </a:p>
      </dgm:t>
    </dgm:pt>
    <dgm:pt modelId="{4DE95F74-CC84-4132-A25D-763EF129C7F7}" type="parTrans" cxnId="{84AD83BE-CC94-4D6E-BD46-1219F87F9622}">
      <dgm:prSet/>
      <dgm:spPr/>
      <dgm:t>
        <a:bodyPr/>
        <a:lstStyle/>
        <a:p>
          <a:endParaRPr lang="tr-TR" sz="2000">
            <a:latin typeface="+mn-lt"/>
          </a:endParaRPr>
        </a:p>
      </dgm:t>
    </dgm:pt>
    <dgm:pt modelId="{97DD0A5C-BF50-4F7C-945E-DE465584F3C4}" type="sibTrans" cxnId="{84AD83BE-CC94-4D6E-BD46-1219F87F9622}">
      <dgm:prSet/>
      <dgm:spPr/>
      <dgm:t>
        <a:bodyPr/>
        <a:lstStyle/>
        <a:p>
          <a:endParaRPr lang="tr-TR" sz="2000">
            <a:latin typeface="+mn-lt"/>
          </a:endParaRPr>
        </a:p>
      </dgm:t>
    </dgm:pt>
    <dgm:pt modelId="{B1002813-4D38-4B6A-A018-E480CBC8D1F3}">
      <dgm:prSet custT="1"/>
      <dgm:spPr/>
      <dgm:t>
        <a:bodyPr/>
        <a:lstStyle/>
        <a:p>
          <a:pPr marL="0" marR="0" lvl="0" indent="0" defTabSz="914400" rtl="0" eaLnBrk="1" fontAlgn="base" latinLnBrk="0" hangingPunct="1">
            <a:spcBef>
              <a:spcPct val="0"/>
            </a:spcBef>
            <a:spcAft>
              <a:spcPct val="0"/>
            </a:spcAft>
            <a:buClrTx/>
            <a:buSzTx/>
            <a:buFontTx/>
            <a:buNone/>
            <a:tabLst/>
          </a:pPr>
          <a:r>
            <a:rPr kumimoji="0" lang="tr-TR" altLang="tr-TR" sz="2000" b="1" i="0" u="none" strike="noStrike" cap="none" normalizeH="0" baseline="0" dirty="0">
              <a:effectLst/>
              <a:latin typeface="+mn-lt"/>
            </a:rPr>
            <a:t>Uluslararası Çalışma Konferansı</a:t>
          </a:r>
          <a:endParaRPr kumimoji="0" lang="en-GB" altLang="tr-TR" sz="2000" b="1" i="0" u="none" strike="noStrike" cap="none" normalizeH="0" baseline="0" dirty="0">
            <a:effectLst/>
            <a:latin typeface="+mn-lt"/>
          </a:endParaRPr>
        </a:p>
        <a:p>
          <a:pPr marL="0" marR="0" lvl="0" indent="0" defTabSz="914400" rtl="0" eaLnBrk="1" fontAlgn="base" latinLnBrk="0" hangingPunct="1">
            <a:spcBef>
              <a:spcPct val="0"/>
            </a:spcBef>
            <a:spcAft>
              <a:spcPct val="0"/>
            </a:spcAft>
            <a:buClrTx/>
            <a:buSzTx/>
            <a:buFontTx/>
            <a:buNone/>
            <a:tabLst/>
          </a:pPr>
          <a:r>
            <a:rPr kumimoji="0" lang="en-GB" altLang="tr-TR" sz="2000" b="0" i="0" u="none" strike="noStrike" cap="none" normalizeH="0" baseline="0" dirty="0">
              <a:effectLst/>
              <a:latin typeface="+mn-lt"/>
            </a:rPr>
            <a:t>18</a:t>
          </a:r>
          <a:r>
            <a:rPr kumimoji="0" lang="tr-TR" altLang="tr-TR" sz="2000" b="0" i="0" u="none" strike="noStrike" cap="none" normalizeH="0" baseline="0" dirty="0">
              <a:effectLst/>
              <a:latin typeface="+mn-lt"/>
            </a:rPr>
            <a:t>7</a:t>
          </a:r>
          <a:r>
            <a:rPr kumimoji="0" lang="en-GB" altLang="tr-TR" sz="2000" b="0" i="0" u="none" strike="noStrike" cap="none" normalizeH="0" baseline="0" dirty="0">
              <a:effectLst/>
              <a:latin typeface="+mn-lt"/>
            </a:rPr>
            <a:t> </a:t>
          </a:r>
          <a:r>
            <a:rPr kumimoji="0" lang="tr-TR" altLang="tr-TR" sz="2000" b="0" i="0" u="none" strike="noStrike" cap="none" normalizeH="0" baseline="0" dirty="0">
              <a:effectLst/>
              <a:latin typeface="+mn-lt"/>
            </a:rPr>
            <a:t>Üye Devlet</a:t>
          </a:r>
          <a:r>
            <a:rPr kumimoji="0" lang="en-GB" altLang="tr-TR" sz="2000" b="0" i="0" u="none" strike="noStrike" cap="none" normalizeH="0" baseline="0" dirty="0">
              <a:effectLst/>
              <a:latin typeface="+mn-lt"/>
            </a:rPr>
            <a:t> - G/E/W</a:t>
          </a:r>
        </a:p>
        <a:p>
          <a:pPr marL="0" marR="0" lvl="0" indent="0" defTabSz="914400" rtl="0" eaLnBrk="1" fontAlgn="base" latinLnBrk="0" hangingPunct="1">
            <a:spcBef>
              <a:spcPct val="0"/>
            </a:spcBef>
            <a:spcAft>
              <a:spcPct val="0"/>
            </a:spcAft>
            <a:buClrTx/>
            <a:buSzTx/>
            <a:buFontTx/>
            <a:buNone/>
            <a:tabLst/>
          </a:pPr>
          <a:r>
            <a:rPr kumimoji="0" lang="tr-TR" altLang="tr-TR" sz="2000" b="0" i="0" u="none" strike="noStrike" cap="none" normalizeH="0" baseline="0" dirty="0">
              <a:effectLst/>
              <a:latin typeface="+mn-lt"/>
            </a:rPr>
            <a:t>Standartları kabul etmektedir. Önemli sorunları tartışma forumu    </a:t>
          </a:r>
          <a:endParaRPr kumimoji="0" lang="en-GB" altLang="tr-TR" sz="2000" b="0" i="0" u="none" strike="noStrike" cap="none" normalizeH="0" baseline="0" dirty="0">
            <a:effectLst/>
            <a:latin typeface="+mn-lt"/>
          </a:endParaRPr>
        </a:p>
      </dgm:t>
    </dgm:pt>
    <dgm:pt modelId="{CA401FB1-66A4-4B34-8FF0-68D4991121FA}" type="parTrans" cxnId="{77027E3D-E00C-4274-BF7C-CD8DB80FD56A}">
      <dgm:prSet/>
      <dgm:spPr/>
      <dgm:t>
        <a:bodyPr/>
        <a:lstStyle/>
        <a:p>
          <a:endParaRPr lang="tr-TR" sz="2000">
            <a:latin typeface="+mn-lt"/>
          </a:endParaRPr>
        </a:p>
      </dgm:t>
    </dgm:pt>
    <dgm:pt modelId="{77251322-8F04-41D6-B8FA-13EC86B497B8}" type="sibTrans" cxnId="{77027E3D-E00C-4274-BF7C-CD8DB80FD56A}">
      <dgm:prSet/>
      <dgm:spPr/>
      <dgm:t>
        <a:bodyPr/>
        <a:lstStyle/>
        <a:p>
          <a:endParaRPr lang="tr-TR" sz="2000">
            <a:latin typeface="+mn-lt"/>
          </a:endParaRPr>
        </a:p>
      </dgm:t>
    </dgm:pt>
    <dgm:pt modelId="{2704F730-540E-4C14-A53F-96EDD86C0EA8}">
      <dgm:prSet custT="1"/>
      <dgm:spPr/>
      <dgm:t>
        <a:bodyPr/>
        <a:lstStyle/>
        <a:p>
          <a:pPr marL="0" marR="0" lvl="0" indent="0" defTabSz="914400" rtl="0" eaLnBrk="1" fontAlgn="base" latinLnBrk="0" hangingPunct="1">
            <a:spcBef>
              <a:spcPct val="0"/>
            </a:spcBef>
            <a:spcAft>
              <a:spcPct val="0"/>
            </a:spcAft>
            <a:buClrTx/>
            <a:buSzTx/>
            <a:buFontTx/>
            <a:buNone/>
            <a:tabLst/>
          </a:pPr>
          <a:r>
            <a:rPr kumimoji="0" lang="tr-TR" altLang="tr-TR" sz="2000" b="1" i="0" u="none" strike="noStrike" cap="none" normalizeH="0" baseline="0">
              <a:effectLst/>
              <a:latin typeface="+mn-lt"/>
            </a:rPr>
            <a:t>Yönetim Kurulu</a:t>
          </a:r>
          <a:endParaRPr kumimoji="0" lang="en-GB" altLang="tr-TR" sz="2000" b="1" i="0" u="none" strike="noStrike" cap="none" normalizeH="0" baseline="0">
            <a:effectLst/>
            <a:latin typeface="+mn-lt"/>
          </a:endParaRPr>
        </a:p>
        <a:p>
          <a:pPr marL="0" marR="0" lvl="0" indent="0" defTabSz="914400" rtl="0" eaLnBrk="1" fontAlgn="base" latinLnBrk="0" hangingPunct="1">
            <a:spcBef>
              <a:spcPct val="0"/>
            </a:spcBef>
            <a:spcAft>
              <a:spcPct val="0"/>
            </a:spcAft>
            <a:buClrTx/>
            <a:buSzTx/>
            <a:buFontTx/>
            <a:buNone/>
            <a:tabLst/>
          </a:pPr>
          <a:r>
            <a:rPr kumimoji="0" lang="en-GB" altLang="tr-TR" sz="2000" b="0" i="0" u="none" strike="noStrike" cap="none" normalizeH="0" baseline="0">
              <a:effectLst/>
              <a:latin typeface="+mn-lt"/>
            </a:rPr>
            <a:t>56 </a:t>
          </a:r>
          <a:r>
            <a:rPr kumimoji="0" lang="tr-TR" altLang="tr-TR" sz="2000" b="0" i="0" u="none" strike="noStrike" cap="none" normalizeH="0" baseline="0">
              <a:effectLst/>
              <a:latin typeface="+mn-lt"/>
            </a:rPr>
            <a:t>Üye</a:t>
          </a:r>
          <a:endParaRPr kumimoji="0" lang="en-GB" altLang="tr-TR" sz="2000" b="0" i="0" u="none" strike="noStrike" cap="none" normalizeH="0" baseline="0">
            <a:effectLst/>
            <a:latin typeface="+mn-lt"/>
          </a:endParaRPr>
        </a:p>
        <a:p>
          <a:pPr marL="0" marR="0" lvl="0" indent="0" defTabSz="914400" rtl="0" eaLnBrk="1" fontAlgn="base" latinLnBrk="0" hangingPunct="1">
            <a:spcBef>
              <a:spcPct val="0"/>
            </a:spcBef>
            <a:spcAft>
              <a:spcPct val="0"/>
            </a:spcAft>
            <a:buClrTx/>
            <a:buSzTx/>
            <a:buFontTx/>
            <a:buNone/>
            <a:tabLst/>
          </a:pPr>
          <a:r>
            <a:rPr kumimoji="0" lang="fr-CH" altLang="tr-TR" sz="2000" b="0" i="0" u="none" strike="noStrike" cap="none" normalizeH="0" baseline="0">
              <a:effectLst/>
              <a:latin typeface="+mn-lt"/>
            </a:rPr>
            <a:t>14E-14W-28G</a:t>
          </a:r>
          <a:endParaRPr kumimoji="0" lang="en-GB" altLang="tr-TR" sz="2000" b="0" i="0" u="none" strike="noStrike" cap="none" normalizeH="0" baseline="0">
            <a:effectLst/>
            <a:latin typeface="+mn-lt"/>
          </a:endParaRPr>
        </a:p>
        <a:p>
          <a:pPr marL="0" marR="0" lvl="0" indent="0" defTabSz="914400" rtl="0" eaLnBrk="1" fontAlgn="base" latinLnBrk="0" hangingPunct="1">
            <a:spcBef>
              <a:spcPct val="0"/>
            </a:spcBef>
            <a:spcAft>
              <a:spcPct val="0"/>
            </a:spcAft>
            <a:buClrTx/>
            <a:buSzTx/>
            <a:buFontTx/>
            <a:buNone/>
            <a:tabLst/>
          </a:pPr>
          <a:endParaRPr kumimoji="0" lang="en-GB" altLang="tr-TR" sz="2000" b="0" i="0" u="none" strike="noStrike" cap="none" normalizeH="0" baseline="0">
            <a:effectLst/>
            <a:latin typeface="+mn-lt"/>
          </a:endParaRPr>
        </a:p>
      </dgm:t>
    </dgm:pt>
    <dgm:pt modelId="{44C49689-D42D-4B9F-9FFA-CAE517F7AA93}" type="parTrans" cxnId="{0EB8AAED-4A07-4004-95E4-FD90B5B53728}">
      <dgm:prSet/>
      <dgm:spPr/>
      <dgm:t>
        <a:bodyPr/>
        <a:lstStyle/>
        <a:p>
          <a:endParaRPr lang="tr-TR" sz="2000">
            <a:latin typeface="+mn-lt"/>
          </a:endParaRPr>
        </a:p>
      </dgm:t>
    </dgm:pt>
    <dgm:pt modelId="{31DDBF27-CB84-44B4-973F-7E79B2EBF814}" type="sibTrans" cxnId="{0EB8AAED-4A07-4004-95E4-FD90B5B53728}">
      <dgm:prSet/>
      <dgm:spPr/>
      <dgm:t>
        <a:bodyPr/>
        <a:lstStyle/>
        <a:p>
          <a:endParaRPr lang="tr-TR" sz="2000">
            <a:latin typeface="+mn-lt"/>
          </a:endParaRPr>
        </a:p>
      </dgm:t>
    </dgm:pt>
    <dgm:pt modelId="{8989722D-BB4F-4821-9D3E-33F62C41EB18}">
      <dgm:prSet custT="1"/>
      <dgm:spPr/>
      <dgm:t>
        <a:bodyPr/>
        <a:lstStyle/>
        <a:p>
          <a:pPr marL="0" marR="0" lvl="0" indent="0" defTabSz="914400" rtl="0" eaLnBrk="1" fontAlgn="base" latinLnBrk="0" hangingPunct="1">
            <a:spcBef>
              <a:spcPct val="0"/>
            </a:spcBef>
            <a:spcAft>
              <a:spcPct val="0"/>
            </a:spcAft>
            <a:buClrTx/>
            <a:buSzTx/>
            <a:buFontTx/>
            <a:buNone/>
            <a:tabLst/>
          </a:pPr>
          <a:r>
            <a:rPr kumimoji="0" lang="tr-TR" altLang="tr-TR" sz="2000" b="1" i="0" u="none" strike="noStrike" cap="none" normalizeH="0" baseline="0">
              <a:effectLst/>
              <a:latin typeface="+mn-lt"/>
            </a:rPr>
            <a:t>Uluslararası Çalışma Bürosu</a:t>
          </a:r>
          <a:endParaRPr kumimoji="0" lang="en-GB" altLang="tr-TR" sz="2000" b="1" i="0" u="none" strike="noStrike" cap="none" normalizeH="0" baseline="0">
            <a:effectLst/>
            <a:latin typeface="+mn-lt"/>
          </a:endParaRPr>
        </a:p>
        <a:p>
          <a:pPr marL="0" marR="0" lvl="0" indent="0" defTabSz="914400" rtl="0" eaLnBrk="1" fontAlgn="base" latinLnBrk="0" hangingPunct="1">
            <a:spcBef>
              <a:spcPct val="0"/>
            </a:spcBef>
            <a:spcAft>
              <a:spcPct val="0"/>
            </a:spcAft>
            <a:buClrTx/>
            <a:buSzTx/>
            <a:buFontTx/>
            <a:buNone/>
            <a:tabLst/>
          </a:pPr>
          <a:r>
            <a:rPr kumimoji="0" lang="tr-TR" altLang="tr-TR" sz="2000" b="0" i="0" u="none" strike="noStrike" cap="none" normalizeH="0" baseline="0">
              <a:effectLst/>
              <a:latin typeface="+mn-lt"/>
            </a:rPr>
            <a:t>Sekreterya</a:t>
          </a:r>
          <a:endParaRPr kumimoji="0" lang="en-GB" altLang="tr-TR" sz="2000" b="0" i="0" u="none" strike="noStrike" cap="none" normalizeH="0" baseline="0">
            <a:effectLst/>
            <a:latin typeface="+mn-lt"/>
          </a:endParaRPr>
        </a:p>
      </dgm:t>
    </dgm:pt>
    <dgm:pt modelId="{4104CDE2-AD69-404E-BFCE-DD8A046C22CE}" type="parTrans" cxnId="{02B4789E-8922-43F2-976B-D95C3740025D}">
      <dgm:prSet/>
      <dgm:spPr/>
      <dgm:t>
        <a:bodyPr/>
        <a:lstStyle/>
        <a:p>
          <a:endParaRPr lang="tr-TR" sz="2000">
            <a:latin typeface="+mn-lt"/>
          </a:endParaRPr>
        </a:p>
      </dgm:t>
    </dgm:pt>
    <dgm:pt modelId="{8D168E74-A0E2-413D-A5D8-54BB4365D5D3}" type="sibTrans" cxnId="{02B4789E-8922-43F2-976B-D95C3740025D}">
      <dgm:prSet/>
      <dgm:spPr/>
      <dgm:t>
        <a:bodyPr/>
        <a:lstStyle/>
        <a:p>
          <a:endParaRPr lang="tr-TR" sz="2000">
            <a:latin typeface="+mn-lt"/>
          </a:endParaRPr>
        </a:p>
      </dgm:t>
    </dgm:pt>
    <dgm:pt modelId="{413E8E96-8AD9-4671-ABAF-6F8261C141A7}" type="pres">
      <dgm:prSet presAssocID="{2A6CF4A2-4344-4C2E-B41E-D441D9E8DA8C}" presName="hierChild1" presStyleCnt="0">
        <dgm:presLayoutVars>
          <dgm:orgChart val="1"/>
          <dgm:chPref val="1"/>
          <dgm:dir/>
          <dgm:animOne val="branch"/>
          <dgm:animLvl val="lvl"/>
          <dgm:resizeHandles/>
        </dgm:presLayoutVars>
      </dgm:prSet>
      <dgm:spPr/>
    </dgm:pt>
    <dgm:pt modelId="{C93DF9C7-AAB7-4644-9833-F8886EC7A23F}" type="pres">
      <dgm:prSet presAssocID="{143350D8-7046-4B51-962D-876CC1A8242F}" presName="hierRoot1" presStyleCnt="0">
        <dgm:presLayoutVars>
          <dgm:hierBranch val="init"/>
        </dgm:presLayoutVars>
      </dgm:prSet>
      <dgm:spPr/>
    </dgm:pt>
    <dgm:pt modelId="{A9AE1C9F-A3B2-4648-A975-F12BC60C7A6B}" type="pres">
      <dgm:prSet presAssocID="{143350D8-7046-4B51-962D-876CC1A8242F}" presName="rootComposite1" presStyleCnt="0"/>
      <dgm:spPr/>
    </dgm:pt>
    <dgm:pt modelId="{22FC7B1E-2544-484C-9E23-EDA4DDE02354}" type="pres">
      <dgm:prSet presAssocID="{143350D8-7046-4B51-962D-876CC1A8242F}" presName="rootText1" presStyleLbl="node0" presStyleIdx="0" presStyleCnt="1" custLinFactNeighborY="3273">
        <dgm:presLayoutVars>
          <dgm:chPref val="3"/>
        </dgm:presLayoutVars>
      </dgm:prSet>
      <dgm:spPr/>
    </dgm:pt>
    <dgm:pt modelId="{945C1E64-DD31-4A76-8C77-B69914745D3C}" type="pres">
      <dgm:prSet presAssocID="{143350D8-7046-4B51-962D-876CC1A8242F}" presName="rootConnector1" presStyleLbl="node1" presStyleIdx="0" presStyleCnt="0"/>
      <dgm:spPr/>
    </dgm:pt>
    <dgm:pt modelId="{4B423960-00FB-4A04-A31D-5421B73DEEE0}" type="pres">
      <dgm:prSet presAssocID="{143350D8-7046-4B51-962D-876CC1A8242F}" presName="hierChild2" presStyleCnt="0"/>
      <dgm:spPr/>
    </dgm:pt>
    <dgm:pt modelId="{48006D10-5A0A-4293-9159-D2EE3570EF4C}" type="pres">
      <dgm:prSet presAssocID="{CA401FB1-66A4-4B34-8FF0-68D4991121FA}" presName="Name37" presStyleLbl="parChTrans1D2" presStyleIdx="0" presStyleCnt="3"/>
      <dgm:spPr/>
    </dgm:pt>
    <dgm:pt modelId="{665EC2F3-628D-46EA-9401-B0AEF670E687}" type="pres">
      <dgm:prSet presAssocID="{B1002813-4D38-4B6A-A018-E480CBC8D1F3}" presName="hierRoot2" presStyleCnt="0">
        <dgm:presLayoutVars>
          <dgm:hierBranch val="init"/>
        </dgm:presLayoutVars>
      </dgm:prSet>
      <dgm:spPr/>
    </dgm:pt>
    <dgm:pt modelId="{AC9B900D-6C9C-4ACD-A36A-D1701A8B50C0}" type="pres">
      <dgm:prSet presAssocID="{B1002813-4D38-4B6A-A018-E480CBC8D1F3}" presName="rootComposite" presStyleCnt="0"/>
      <dgm:spPr/>
    </dgm:pt>
    <dgm:pt modelId="{8CBD7056-D035-4CC4-BF91-2A170238EDEC}" type="pres">
      <dgm:prSet presAssocID="{B1002813-4D38-4B6A-A018-E480CBC8D1F3}" presName="rootText" presStyleLbl="node2" presStyleIdx="0" presStyleCnt="3" custScaleY="119261">
        <dgm:presLayoutVars>
          <dgm:chPref val="3"/>
        </dgm:presLayoutVars>
      </dgm:prSet>
      <dgm:spPr/>
    </dgm:pt>
    <dgm:pt modelId="{82B35069-4EA4-4083-BC9D-D7351EC78465}" type="pres">
      <dgm:prSet presAssocID="{B1002813-4D38-4B6A-A018-E480CBC8D1F3}" presName="rootConnector" presStyleLbl="node2" presStyleIdx="0" presStyleCnt="3"/>
      <dgm:spPr/>
    </dgm:pt>
    <dgm:pt modelId="{39A2A7AB-14B9-4DD1-A3F4-A87FB6908959}" type="pres">
      <dgm:prSet presAssocID="{B1002813-4D38-4B6A-A018-E480CBC8D1F3}" presName="hierChild4" presStyleCnt="0"/>
      <dgm:spPr/>
    </dgm:pt>
    <dgm:pt modelId="{884DB7EB-8242-4F1B-97DE-921C423980A9}" type="pres">
      <dgm:prSet presAssocID="{B1002813-4D38-4B6A-A018-E480CBC8D1F3}" presName="hierChild5" presStyleCnt="0"/>
      <dgm:spPr/>
    </dgm:pt>
    <dgm:pt modelId="{128E1A3D-59B9-43ED-85DD-04CDB84D4A21}" type="pres">
      <dgm:prSet presAssocID="{44C49689-D42D-4B9F-9FFA-CAE517F7AA93}" presName="Name37" presStyleLbl="parChTrans1D2" presStyleIdx="1" presStyleCnt="3"/>
      <dgm:spPr/>
    </dgm:pt>
    <dgm:pt modelId="{17B6958F-C8DF-40FA-B286-C3B67C5A7A56}" type="pres">
      <dgm:prSet presAssocID="{2704F730-540E-4C14-A53F-96EDD86C0EA8}" presName="hierRoot2" presStyleCnt="0">
        <dgm:presLayoutVars>
          <dgm:hierBranch val="init"/>
        </dgm:presLayoutVars>
      </dgm:prSet>
      <dgm:spPr/>
    </dgm:pt>
    <dgm:pt modelId="{E83C34D2-74B6-4B54-9C5B-15AA525439A2}" type="pres">
      <dgm:prSet presAssocID="{2704F730-540E-4C14-A53F-96EDD86C0EA8}" presName="rootComposite" presStyleCnt="0"/>
      <dgm:spPr/>
    </dgm:pt>
    <dgm:pt modelId="{76B9F5D1-0C36-4407-A02D-76E885385462}" type="pres">
      <dgm:prSet presAssocID="{2704F730-540E-4C14-A53F-96EDD86C0EA8}" presName="rootText" presStyleLbl="node2" presStyleIdx="1" presStyleCnt="3" custScaleY="121065">
        <dgm:presLayoutVars>
          <dgm:chPref val="3"/>
        </dgm:presLayoutVars>
      </dgm:prSet>
      <dgm:spPr/>
    </dgm:pt>
    <dgm:pt modelId="{11E560C1-CEBC-484C-8293-8F010D709F2D}" type="pres">
      <dgm:prSet presAssocID="{2704F730-540E-4C14-A53F-96EDD86C0EA8}" presName="rootConnector" presStyleLbl="node2" presStyleIdx="1" presStyleCnt="3"/>
      <dgm:spPr/>
    </dgm:pt>
    <dgm:pt modelId="{6D159EB8-EEAD-4FFC-99E3-5C48C0B07A8D}" type="pres">
      <dgm:prSet presAssocID="{2704F730-540E-4C14-A53F-96EDD86C0EA8}" presName="hierChild4" presStyleCnt="0"/>
      <dgm:spPr/>
    </dgm:pt>
    <dgm:pt modelId="{CECE0641-6F0F-45B5-94FD-B5015B70BAB1}" type="pres">
      <dgm:prSet presAssocID="{2704F730-540E-4C14-A53F-96EDD86C0EA8}" presName="hierChild5" presStyleCnt="0"/>
      <dgm:spPr/>
    </dgm:pt>
    <dgm:pt modelId="{067CC0BF-0053-4813-ACAB-0F7C284F4F5E}" type="pres">
      <dgm:prSet presAssocID="{4104CDE2-AD69-404E-BFCE-DD8A046C22CE}" presName="Name37" presStyleLbl="parChTrans1D2" presStyleIdx="2" presStyleCnt="3"/>
      <dgm:spPr/>
    </dgm:pt>
    <dgm:pt modelId="{DE898166-5DDF-4697-9AA8-627831D04E1C}" type="pres">
      <dgm:prSet presAssocID="{8989722D-BB4F-4821-9D3E-33F62C41EB18}" presName="hierRoot2" presStyleCnt="0">
        <dgm:presLayoutVars>
          <dgm:hierBranch val="init"/>
        </dgm:presLayoutVars>
      </dgm:prSet>
      <dgm:spPr/>
    </dgm:pt>
    <dgm:pt modelId="{F9192F15-4CCE-42DB-A817-F323797E2255}" type="pres">
      <dgm:prSet presAssocID="{8989722D-BB4F-4821-9D3E-33F62C41EB18}" presName="rootComposite" presStyleCnt="0"/>
      <dgm:spPr/>
    </dgm:pt>
    <dgm:pt modelId="{9F3B1668-1E02-4131-B838-17DE0DCC3164}" type="pres">
      <dgm:prSet presAssocID="{8989722D-BB4F-4821-9D3E-33F62C41EB18}" presName="rootText" presStyleLbl="node2" presStyleIdx="2" presStyleCnt="3" custScaleY="121821">
        <dgm:presLayoutVars>
          <dgm:chPref val="3"/>
        </dgm:presLayoutVars>
      </dgm:prSet>
      <dgm:spPr/>
    </dgm:pt>
    <dgm:pt modelId="{169E477B-1750-4EED-B808-FDBFCB575ECC}" type="pres">
      <dgm:prSet presAssocID="{8989722D-BB4F-4821-9D3E-33F62C41EB18}" presName="rootConnector" presStyleLbl="node2" presStyleIdx="2" presStyleCnt="3"/>
      <dgm:spPr/>
    </dgm:pt>
    <dgm:pt modelId="{8B68D8D7-C034-4C50-B570-DC674D452664}" type="pres">
      <dgm:prSet presAssocID="{8989722D-BB4F-4821-9D3E-33F62C41EB18}" presName="hierChild4" presStyleCnt="0"/>
      <dgm:spPr/>
    </dgm:pt>
    <dgm:pt modelId="{1DED9383-A5FC-4776-8F42-E529BA3BB959}" type="pres">
      <dgm:prSet presAssocID="{8989722D-BB4F-4821-9D3E-33F62C41EB18}" presName="hierChild5" presStyleCnt="0"/>
      <dgm:spPr/>
    </dgm:pt>
    <dgm:pt modelId="{10872449-4E08-47E2-B524-86C1F47D63A5}" type="pres">
      <dgm:prSet presAssocID="{143350D8-7046-4B51-962D-876CC1A8242F}" presName="hierChild3" presStyleCnt="0"/>
      <dgm:spPr/>
    </dgm:pt>
  </dgm:ptLst>
  <dgm:cxnLst>
    <dgm:cxn modelId="{5E235200-7575-412C-BB15-80286BA670AA}" type="presOf" srcId="{2704F730-540E-4C14-A53F-96EDD86C0EA8}" destId="{76B9F5D1-0C36-4407-A02D-76E885385462}" srcOrd="0" destOrd="0" presId="urn:microsoft.com/office/officeart/2005/8/layout/orgChart1"/>
    <dgm:cxn modelId="{7045AC3B-612B-43DF-8378-E66F21C3362F}" type="presOf" srcId="{B1002813-4D38-4B6A-A018-E480CBC8D1F3}" destId="{82B35069-4EA4-4083-BC9D-D7351EC78465}" srcOrd="1" destOrd="0" presId="urn:microsoft.com/office/officeart/2005/8/layout/orgChart1"/>
    <dgm:cxn modelId="{77027E3D-E00C-4274-BF7C-CD8DB80FD56A}" srcId="{143350D8-7046-4B51-962D-876CC1A8242F}" destId="{B1002813-4D38-4B6A-A018-E480CBC8D1F3}" srcOrd="0" destOrd="0" parTransId="{CA401FB1-66A4-4B34-8FF0-68D4991121FA}" sibTransId="{77251322-8F04-41D6-B8FA-13EC86B497B8}"/>
    <dgm:cxn modelId="{EEB6F262-B23B-488B-9353-F3D4F68207E2}" type="presOf" srcId="{B1002813-4D38-4B6A-A018-E480CBC8D1F3}" destId="{8CBD7056-D035-4CC4-BF91-2A170238EDEC}" srcOrd="0" destOrd="0" presId="urn:microsoft.com/office/officeart/2005/8/layout/orgChart1"/>
    <dgm:cxn modelId="{77276C67-AC0D-447A-BE1C-DA55181EA747}" type="presOf" srcId="{143350D8-7046-4B51-962D-876CC1A8242F}" destId="{945C1E64-DD31-4A76-8C77-B69914745D3C}" srcOrd="1" destOrd="0" presId="urn:microsoft.com/office/officeart/2005/8/layout/orgChart1"/>
    <dgm:cxn modelId="{C241E859-0467-4F2B-90B9-6F6ADE59467F}" type="presOf" srcId="{4104CDE2-AD69-404E-BFCE-DD8A046C22CE}" destId="{067CC0BF-0053-4813-ACAB-0F7C284F4F5E}" srcOrd="0" destOrd="0" presId="urn:microsoft.com/office/officeart/2005/8/layout/orgChart1"/>
    <dgm:cxn modelId="{1F100280-C68A-4324-9D91-0C155707DD71}" type="presOf" srcId="{2A6CF4A2-4344-4C2E-B41E-D441D9E8DA8C}" destId="{413E8E96-8AD9-4671-ABAF-6F8261C141A7}" srcOrd="0" destOrd="0" presId="urn:microsoft.com/office/officeart/2005/8/layout/orgChart1"/>
    <dgm:cxn modelId="{761AB496-D8A4-4EDB-AF93-F62BF7AF2D96}" type="presOf" srcId="{8989722D-BB4F-4821-9D3E-33F62C41EB18}" destId="{9F3B1668-1E02-4131-B838-17DE0DCC3164}" srcOrd="0" destOrd="0" presId="urn:microsoft.com/office/officeart/2005/8/layout/orgChart1"/>
    <dgm:cxn modelId="{02B4789E-8922-43F2-976B-D95C3740025D}" srcId="{143350D8-7046-4B51-962D-876CC1A8242F}" destId="{8989722D-BB4F-4821-9D3E-33F62C41EB18}" srcOrd="2" destOrd="0" parTransId="{4104CDE2-AD69-404E-BFCE-DD8A046C22CE}" sibTransId="{8D168E74-A0E2-413D-A5D8-54BB4365D5D3}"/>
    <dgm:cxn modelId="{939EEDAC-4257-4F36-8DEA-A46F5C84CE47}" type="presOf" srcId="{2704F730-540E-4C14-A53F-96EDD86C0EA8}" destId="{11E560C1-CEBC-484C-8293-8F010D709F2D}" srcOrd="1" destOrd="0" presId="urn:microsoft.com/office/officeart/2005/8/layout/orgChart1"/>
    <dgm:cxn modelId="{84AD83BE-CC94-4D6E-BD46-1219F87F9622}" srcId="{2A6CF4A2-4344-4C2E-B41E-D441D9E8DA8C}" destId="{143350D8-7046-4B51-962D-876CC1A8242F}" srcOrd="0" destOrd="0" parTransId="{4DE95F74-CC84-4132-A25D-763EF129C7F7}" sibTransId="{97DD0A5C-BF50-4F7C-945E-DE465584F3C4}"/>
    <dgm:cxn modelId="{B12606C1-868A-4A2D-81FA-722B37B7822A}" type="presOf" srcId="{8989722D-BB4F-4821-9D3E-33F62C41EB18}" destId="{169E477B-1750-4EED-B808-FDBFCB575ECC}" srcOrd="1" destOrd="0" presId="urn:microsoft.com/office/officeart/2005/8/layout/orgChart1"/>
    <dgm:cxn modelId="{C9E0C1DD-6DD0-4A24-B979-7339452B08AC}" type="presOf" srcId="{44C49689-D42D-4B9F-9FFA-CAE517F7AA93}" destId="{128E1A3D-59B9-43ED-85DD-04CDB84D4A21}" srcOrd="0" destOrd="0" presId="urn:microsoft.com/office/officeart/2005/8/layout/orgChart1"/>
    <dgm:cxn modelId="{0EB8AAED-4A07-4004-95E4-FD90B5B53728}" srcId="{143350D8-7046-4B51-962D-876CC1A8242F}" destId="{2704F730-540E-4C14-A53F-96EDD86C0EA8}" srcOrd="1" destOrd="0" parTransId="{44C49689-D42D-4B9F-9FFA-CAE517F7AA93}" sibTransId="{31DDBF27-CB84-44B4-973F-7E79B2EBF814}"/>
    <dgm:cxn modelId="{78AE88F0-D9B5-4360-B942-78F86CE14AD7}" type="presOf" srcId="{143350D8-7046-4B51-962D-876CC1A8242F}" destId="{22FC7B1E-2544-484C-9E23-EDA4DDE02354}" srcOrd="0" destOrd="0" presId="urn:microsoft.com/office/officeart/2005/8/layout/orgChart1"/>
    <dgm:cxn modelId="{4E1A04FD-DE86-4AAD-9EA1-46D1ED804302}" type="presOf" srcId="{CA401FB1-66A4-4B34-8FF0-68D4991121FA}" destId="{48006D10-5A0A-4293-9159-D2EE3570EF4C}" srcOrd="0" destOrd="0" presId="urn:microsoft.com/office/officeart/2005/8/layout/orgChart1"/>
    <dgm:cxn modelId="{6002642B-1F71-41E3-BEFC-291276D9234E}" type="presParOf" srcId="{413E8E96-8AD9-4671-ABAF-6F8261C141A7}" destId="{C93DF9C7-AAB7-4644-9833-F8886EC7A23F}" srcOrd="0" destOrd="0" presId="urn:microsoft.com/office/officeart/2005/8/layout/orgChart1"/>
    <dgm:cxn modelId="{F99FF90F-DCAA-4222-AA35-6F213D2BC1BA}" type="presParOf" srcId="{C93DF9C7-AAB7-4644-9833-F8886EC7A23F}" destId="{A9AE1C9F-A3B2-4648-A975-F12BC60C7A6B}" srcOrd="0" destOrd="0" presId="urn:microsoft.com/office/officeart/2005/8/layout/orgChart1"/>
    <dgm:cxn modelId="{03A80FB4-682D-4A04-8AA7-0B93328F749A}" type="presParOf" srcId="{A9AE1C9F-A3B2-4648-A975-F12BC60C7A6B}" destId="{22FC7B1E-2544-484C-9E23-EDA4DDE02354}" srcOrd="0" destOrd="0" presId="urn:microsoft.com/office/officeart/2005/8/layout/orgChart1"/>
    <dgm:cxn modelId="{5AD6F713-4EE1-43B5-B520-0EC5E2153E74}" type="presParOf" srcId="{A9AE1C9F-A3B2-4648-A975-F12BC60C7A6B}" destId="{945C1E64-DD31-4A76-8C77-B69914745D3C}" srcOrd="1" destOrd="0" presId="urn:microsoft.com/office/officeart/2005/8/layout/orgChart1"/>
    <dgm:cxn modelId="{9C369FF2-CCD4-4462-B523-FA748356DA82}" type="presParOf" srcId="{C93DF9C7-AAB7-4644-9833-F8886EC7A23F}" destId="{4B423960-00FB-4A04-A31D-5421B73DEEE0}" srcOrd="1" destOrd="0" presId="urn:microsoft.com/office/officeart/2005/8/layout/orgChart1"/>
    <dgm:cxn modelId="{0C04D2ED-C9C7-4350-B31B-E966C82A6C23}" type="presParOf" srcId="{4B423960-00FB-4A04-A31D-5421B73DEEE0}" destId="{48006D10-5A0A-4293-9159-D2EE3570EF4C}" srcOrd="0" destOrd="0" presId="urn:microsoft.com/office/officeart/2005/8/layout/orgChart1"/>
    <dgm:cxn modelId="{04D30B27-70F4-4C14-8BC8-681A8C855B92}" type="presParOf" srcId="{4B423960-00FB-4A04-A31D-5421B73DEEE0}" destId="{665EC2F3-628D-46EA-9401-B0AEF670E687}" srcOrd="1" destOrd="0" presId="urn:microsoft.com/office/officeart/2005/8/layout/orgChart1"/>
    <dgm:cxn modelId="{A38193F8-76D0-4791-A13A-362E0A281F5E}" type="presParOf" srcId="{665EC2F3-628D-46EA-9401-B0AEF670E687}" destId="{AC9B900D-6C9C-4ACD-A36A-D1701A8B50C0}" srcOrd="0" destOrd="0" presId="urn:microsoft.com/office/officeart/2005/8/layout/orgChart1"/>
    <dgm:cxn modelId="{3AE0DEC1-E128-42FB-9D74-704EE3AF8397}" type="presParOf" srcId="{AC9B900D-6C9C-4ACD-A36A-D1701A8B50C0}" destId="{8CBD7056-D035-4CC4-BF91-2A170238EDEC}" srcOrd="0" destOrd="0" presId="urn:microsoft.com/office/officeart/2005/8/layout/orgChart1"/>
    <dgm:cxn modelId="{C28E8DB1-C47E-4F5F-B95E-F303570B7387}" type="presParOf" srcId="{AC9B900D-6C9C-4ACD-A36A-D1701A8B50C0}" destId="{82B35069-4EA4-4083-BC9D-D7351EC78465}" srcOrd="1" destOrd="0" presId="urn:microsoft.com/office/officeart/2005/8/layout/orgChart1"/>
    <dgm:cxn modelId="{645BC55C-E58C-4A85-95F6-33B08A0D4595}" type="presParOf" srcId="{665EC2F3-628D-46EA-9401-B0AEF670E687}" destId="{39A2A7AB-14B9-4DD1-A3F4-A87FB6908959}" srcOrd="1" destOrd="0" presId="urn:microsoft.com/office/officeart/2005/8/layout/orgChart1"/>
    <dgm:cxn modelId="{37A9B244-6650-42D9-AB6C-8F3B04C3BFDD}" type="presParOf" srcId="{665EC2F3-628D-46EA-9401-B0AEF670E687}" destId="{884DB7EB-8242-4F1B-97DE-921C423980A9}" srcOrd="2" destOrd="0" presId="urn:microsoft.com/office/officeart/2005/8/layout/orgChart1"/>
    <dgm:cxn modelId="{186D526B-EE40-4874-9DB2-2D09365FA30B}" type="presParOf" srcId="{4B423960-00FB-4A04-A31D-5421B73DEEE0}" destId="{128E1A3D-59B9-43ED-85DD-04CDB84D4A21}" srcOrd="2" destOrd="0" presId="urn:microsoft.com/office/officeart/2005/8/layout/orgChart1"/>
    <dgm:cxn modelId="{5FF4E453-6166-4948-B190-D6FA18CB9803}" type="presParOf" srcId="{4B423960-00FB-4A04-A31D-5421B73DEEE0}" destId="{17B6958F-C8DF-40FA-B286-C3B67C5A7A56}" srcOrd="3" destOrd="0" presId="urn:microsoft.com/office/officeart/2005/8/layout/orgChart1"/>
    <dgm:cxn modelId="{8ECF25B7-57F8-44EA-9A94-E6197CC01591}" type="presParOf" srcId="{17B6958F-C8DF-40FA-B286-C3B67C5A7A56}" destId="{E83C34D2-74B6-4B54-9C5B-15AA525439A2}" srcOrd="0" destOrd="0" presId="urn:microsoft.com/office/officeart/2005/8/layout/orgChart1"/>
    <dgm:cxn modelId="{20A4B695-5F3C-4D99-AA87-FEC0D9DB21B0}" type="presParOf" srcId="{E83C34D2-74B6-4B54-9C5B-15AA525439A2}" destId="{76B9F5D1-0C36-4407-A02D-76E885385462}" srcOrd="0" destOrd="0" presId="urn:microsoft.com/office/officeart/2005/8/layout/orgChart1"/>
    <dgm:cxn modelId="{F6047068-4025-4819-A303-882986169752}" type="presParOf" srcId="{E83C34D2-74B6-4B54-9C5B-15AA525439A2}" destId="{11E560C1-CEBC-484C-8293-8F010D709F2D}" srcOrd="1" destOrd="0" presId="urn:microsoft.com/office/officeart/2005/8/layout/orgChart1"/>
    <dgm:cxn modelId="{2FE45E86-149A-4023-8A98-E86A0DD5291B}" type="presParOf" srcId="{17B6958F-C8DF-40FA-B286-C3B67C5A7A56}" destId="{6D159EB8-EEAD-4FFC-99E3-5C48C0B07A8D}" srcOrd="1" destOrd="0" presId="urn:microsoft.com/office/officeart/2005/8/layout/orgChart1"/>
    <dgm:cxn modelId="{84ED93D5-1A8E-4BA4-A46C-4172B6885A15}" type="presParOf" srcId="{17B6958F-C8DF-40FA-B286-C3B67C5A7A56}" destId="{CECE0641-6F0F-45B5-94FD-B5015B70BAB1}" srcOrd="2" destOrd="0" presId="urn:microsoft.com/office/officeart/2005/8/layout/orgChart1"/>
    <dgm:cxn modelId="{4AD64338-0721-4817-B150-4F12ACA7B403}" type="presParOf" srcId="{4B423960-00FB-4A04-A31D-5421B73DEEE0}" destId="{067CC0BF-0053-4813-ACAB-0F7C284F4F5E}" srcOrd="4" destOrd="0" presId="urn:microsoft.com/office/officeart/2005/8/layout/orgChart1"/>
    <dgm:cxn modelId="{8FE57164-DFBA-4A2D-9A26-2C3544C9A819}" type="presParOf" srcId="{4B423960-00FB-4A04-A31D-5421B73DEEE0}" destId="{DE898166-5DDF-4697-9AA8-627831D04E1C}" srcOrd="5" destOrd="0" presId="urn:microsoft.com/office/officeart/2005/8/layout/orgChart1"/>
    <dgm:cxn modelId="{5524F591-863A-47DF-81C1-6CE916E2A173}" type="presParOf" srcId="{DE898166-5DDF-4697-9AA8-627831D04E1C}" destId="{F9192F15-4CCE-42DB-A817-F323797E2255}" srcOrd="0" destOrd="0" presId="urn:microsoft.com/office/officeart/2005/8/layout/orgChart1"/>
    <dgm:cxn modelId="{375CCE3B-95B8-4534-9FC2-C6818A612B1B}" type="presParOf" srcId="{F9192F15-4CCE-42DB-A817-F323797E2255}" destId="{9F3B1668-1E02-4131-B838-17DE0DCC3164}" srcOrd="0" destOrd="0" presId="urn:microsoft.com/office/officeart/2005/8/layout/orgChart1"/>
    <dgm:cxn modelId="{8F6C8AB8-D343-4463-B504-73B3EF433B07}" type="presParOf" srcId="{F9192F15-4CCE-42DB-A817-F323797E2255}" destId="{169E477B-1750-4EED-B808-FDBFCB575ECC}" srcOrd="1" destOrd="0" presId="urn:microsoft.com/office/officeart/2005/8/layout/orgChart1"/>
    <dgm:cxn modelId="{477A2046-9893-4F6B-BD37-7D75E4F8E79D}" type="presParOf" srcId="{DE898166-5DDF-4697-9AA8-627831D04E1C}" destId="{8B68D8D7-C034-4C50-B570-DC674D452664}" srcOrd="1" destOrd="0" presId="urn:microsoft.com/office/officeart/2005/8/layout/orgChart1"/>
    <dgm:cxn modelId="{D697F06A-4D64-46BD-B84C-66974544C12B}" type="presParOf" srcId="{DE898166-5DDF-4697-9AA8-627831D04E1C}" destId="{1DED9383-A5FC-4776-8F42-E529BA3BB959}" srcOrd="2" destOrd="0" presId="urn:microsoft.com/office/officeart/2005/8/layout/orgChart1"/>
    <dgm:cxn modelId="{09877508-83A2-4CF7-9DD2-75AD4D56D530}" type="presParOf" srcId="{C93DF9C7-AAB7-4644-9833-F8886EC7A23F}" destId="{10872449-4E08-47E2-B524-86C1F47D63A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C0BF-0053-4813-ACAB-0F7C284F4F5E}">
      <dsp:nvSpPr>
        <dsp:cNvPr id="0" name=""/>
        <dsp:cNvSpPr/>
      </dsp:nvSpPr>
      <dsp:spPr>
        <a:xfrm>
          <a:off x="5029199" y="1635077"/>
          <a:ext cx="3558195" cy="569414"/>
        </a:xfrm>
        <a:custGeom>
          <a:avLst/>
          <a:gdLst/>
          <a:ahLst/>
          <a:cxnLst/>
          <a:rect l="0" t="0" r="0" b="0"/>
          <a:pathLst>
            <a:path>
              <a:moveTo>
                <a:pt x="0" y="0"/>
              </a:moveTo>
              <a:lnTo>
                <a:pt x="0" y="260645"/>
              </a:lnTo>
              <a:lnTo>
                <a:pt x="3558195" y="260645"/>
              </a:lnTo>
              <a:lnTo>
                <a:pt x="3558195" y="569414"/>
              </a:lnTo>
            </a:path>
          </a:pathLst>
        </a:custGeom>
        <a:noFill/>
        <a:ln w="635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8E1A3D-59B9-43ED-85DD-04CDB84D4A21}">
      <dsp:nvSpPr>
        <dsp:cNvPr id="0" name=""/>
        <dsp:cNvSpPr/>
      </dsp:nvSpPr>
      <dsp:spPr>
        <a:xfrm>
          <a:off x="4983479" y="1635077"/>
          <a:ext cx="91440" cy="569414"/>
        </a:xfrm>
        <a:custGeom>
          <a:avLst/>
          <a:gdLst/>
          <a:ahLst/>
          <a:cxnLst/>
          <a:rect l="0" t="0" r="0" b="0"/>
          <a:pathLst>
            <a:path>
              <a:moveTo>
                <a:pt x="45720" y="0"/>
              </a:moveTo>
              <a:lnTo>
                <a:pt x="45720" y="569414"/>
              </a:lnTo>
            </a:path>
          </a:pathLst>
        </a:custGeom>
        <a:noFill/>
        <a:ln w="635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006D10-5A0A-4293-9159-D2EE3570EF4C}">
      <dsp:nvSpPr>
        <dsp:cNvPr id="0" name=""/>
        <dsp:cNvSpPr/>
      </dsp:nvSpPr>
      <dsp:spPr>
        <a:xfrm>
          <a:off x="1471004" y="1635077"/>
          <a:ext cx="3558195" cy="569414"/>
        </a:xfrm>
        <a:custGeom>
          <a:avLst/>
          <a:gdLst/>
          <a:ahLst/>
          <a:cxnLst/>
          <a:rect l="0" t="0" r="0" b="0"/>
          <a:pathLst>
            <a:path>
              <a:moveTo>
                <a:pt x="3558195" y="0"/>
              </a:moveTo>
              <a:lnTo>
                <a:pt x="3558195" y="260645"/>
              </a:lnTo>
              <a:lnTo>
                <a:pt x="0" y="260645"/>
              </a:lnTo>
              <a:lnTo>
                <a:pt x="0" y="569414"/>
              </a:lnTo>
            </a:path>
          </a:pathLst>
        </a:custGeom>
        <a:noFill/>
        <a:ln w="635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FC7B1E-2544-484C-9E23-EDA4DDE02354}">
      <dsp:nvSpPr>
        <dsp:cNvPr id="0" name=""/>
        <dsp:cNvSpPr/>
      </dsp:nvSpPr>
      <dsp:spPr>
        <a:xfrm>
          <a:off x="3558871" y="164748"/>
          <a:ext cx="2940657" cy="1470328"/>
        </a:xfrm>
        <a:prstGeom prst="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2000" b="1" i="0" u="none" strike="noStrike" kern="1200" cap="none" normalizeH="0" baseline="0">
              <a:effectLst/>
              <a:latin typeface="+mn-lt"/>
            </a:rPr>
            <a:t>İLO’nun Organları</a:t>
          </a:r>
          <a:endParaRPr kumimoji="0" lang="en-GB" altLang="tr-TR" sz="2000" b="0" i="0" u="none" strike="noStrike" kern="1200" cap="none" normalizeH="0" baseline="0">
            <a:effectLst/>
            <a:latin typeface="+mn-lt"/>
          </a:endParaRPr>
        </a:p>
      </dsp:txBody>
      <dsp:txXfrm>
        <a:off x="3558871" y="164748"/>
        <a:ext cx="2940657" cy="1470328"/>
      </dsp:txXfrm>
    </dsp:sp>
    <dsp:sp modelId="{8CBD7056-D035-4CC4-BF91-2A170238EDEC}">
      <dsp:nvSpPr>
        <dsp:cNvPr id="0" name=""/>
        <dsp:cNvSpPr/>
      </dsp:nvSpPr>
      <dsp:spPr>
        <a:xfrm>
          <a:off x="675" y="2204491"/>
          <a:ext cx="2940657" cy="1753528"/>
        </a:xfrm>
        <a:prstGeom prst="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2000" b="1" i="0" u="none" strike="noStrike" kern="1200" cap="none" normalizeH="0" baseline="0" dirty="0">
              <a:effectLst/>
              <a:latin typeface="+mn-lt"/>
            </a:rPr>
            <a:t>Uluslararası Çalışma Konferansı</a:t>
          </a:r>
          <a:endParaRPr kumimoji="0" lang="en-GB" altLang="tr-TR" sz="2000" b="1" i="0" u="none" strike="noStrike" kern="1200" cap="none" normalizeH="0" baseline="0" dirty="0">
            <a:effectLst/>
            <a:latin typeface="+mn-lt"/>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GB" altLang="tr-TR" sz="2000" b="0" i="0" u="none" strike="noStrike" kern="1200" cap="none" normalizeH="0" baseline="0" dirty="0">
              <a:effectLst/>
              <a:latin typeface="+mn-lt"/>
            </a:rPr>
            <a:t>18</a:t>
          </a:r>
          <a:r>
            <a:rPr kumimoji="0" lang="tr-TR" altLang="tr-TR" sz="2000" b="0" i="0" u="none" strike="noStrike" kern="1200" cap="none" normalizeH="0" baseline="0" dirty="0">
              <a:effectLst/>
              <a:latin typeface="+mn-lt"/>
            </a:rPr>
            <a:t>7</a:t>
          </a:r>
          <a:r>
            <a:rPr kumimoji="0" lang="en-GB" altLang="tr-TR" sz="2000" b="0" i="0" u="none" strike="noStrike" kern="1200" cap="none" normalizeH="0" baseline="0" dirty="0">
              <a:effectLst/>
              <a:latin typeface="+mn-lt"/>
            </a:rPr>
            <a:t> </a:t>
          </a:r>
          <a:r>
            <a:rPr kumimoji="0" lang="tr-TR" altLang="tr-TR" sz="2000" b="0" i="0" u="none" strike="noStrike" kern="1200" cap="none" normalizeH="0" baseline="0" dirty="0">
              <a:effectLst/>
              <a:latin typeface="+mn-lt"/>
            </a:rPr>
            <a:t>Üye Devlet</a:t>
          </a:r>
          <a:r>
            <a:rPr kumimoji="0" lang="en-GB" altLang="tr-TR" sz="2000" b="0" i="0" u="none" strike="noStrike" kern="1200" cap="none" normalizeH="0" baseline="0" dirty="0">
              <a:effectLst/>
              <a:latin typeface="+mn-lt"/>
            </a:rPr>
            <a:t> - G/E/W</a:t>
          </a: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2000" b="0" i="0" u="none" strike="noStrike" kern="1200" cap="none" normalizeH="0" baseline="0" dirty="0">
              <a:effectLst/>
              <a:latin typeface="+mn-lt"/>
            </a:rPr>
            <a:t>Standartları kabul etmektedir. Önemli sorunları tartışma forumu    </a:t>
          </a:r>
          <a:endParaRPr kumimoji="0" lang="en-GB" altLang="tr-TR" sz="2000" b="0" i="0" u="none" strike="noStrike" kern="1200" cap="none" normalizeH="0" baseline="0" dirty="0">
            <a:effectLst/>
            <a:latin typeface="+mn-lt"/>
          </a:endParaRPr>
        </a:p>
      </dsp:txBody>
      <dsp:txXfrm>
        <a:off x="675" y="2204491"/>
        <a:ext cx="2940657" cy="1753528"/>
      </dsp:txXfrm>
    </dsp:sp>
    <dsp:sp modelId="{76B9F5D1-0C36-4407-A02D-76E885385462}">
      <dsp:nvSpPr>
        <dsp:cNvPr id="0" name=""/>
        <dsp:cNvSpPr/>
      </dsp:nvSpPr>
      <dsp:spPr>
        <a:xfrm>
          <a:off x="3558871" y="2204491"/>
          <a:ext cx="2940657" cy="1780053"/>
        </a:xfrm>
        <a:prstGeom prst="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2000" b="1" i="0" u="none" strike="noStrike" kern="1200" cap="none" normalizeH="0" baseline="0">
              <a:effectLst/>
              <a:latin typeface="+mn-lt"/>
            </a:rPr>
            <a:t>Yönetim Kurulu</a:t>
          </a:r>
          <a:endParaRPr kumimoji="0" lang="en-GB" altLang="tr-TR" sz="2000" b="1" i="0" u="none" strike="noStrike" kern="1200" cap="none" normalizeH="0" baseline="0">
            <a:effectLst/>
            <a:latin typeface="+mn-lt"/>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GB" altLang="tr-TR" sz="2000" b="0" i="0" u="none" strike="noStrike" kern="1200" cap="none" normalizeH="0" baseline="0">
              <a:effectLst/>
              <a:latin typeface="+mn-lt"/>
            </a:rPr>
            <a:t>56 </a:t>
          </a:r>
          <a:r>
            <a:rPr kumimoji="0" lang="tr-TR" altLang="tr-TR" sz="2000" b="0" i="0" u="none" strike="noStrike" kern="1200" cap="none" normalizeH="0" baseline="0">
              <a:effectLst/>
              <a:latin typeface="+mn-lt"/>
            </a:rPr>
            <a:t>Üye</a:t>
          </a:r>
          <a:endParaRPr kumimoji="0" lang="en-GB" altLang="tr-TR" sz="2000" b="0" i="0" u="none" strike="noStrike" kern="1200" cap="none" normalizeH="0" baseline="0">
            <a:effectLst/>
            <a:latin typeface="+mn-lt"/>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fr-CH" altLang="tr-TR" sz="2000" b="0" i="0" u="none" strike="noStrike" kern="1200" cap="none" normalizeH="0" baseline="0">
              <a:effectLst/>
              <a:latin typeface="+mn-lt"/>
            </a:rPr>
            <a:t>14E-14W-28G</a:t>
          </a:r>
          <a:endParaRPr kumimoji="0" lang="en-GB" altLang="tr-TR" sz="2000" b="0" i="0" u="none" strike="noStrike" kern="1200" cap="none" normalizeH="0" baseline="0">
            <a:effectLst/>
            <a:latin typeface="+mn-lt"/>
          </a:endParaRPr>
        </a:p>
        <a:p>
          <a:pPr marL="0" marR="0" lvl="0" indent="0" algn="ctr" defTabSz="914400" rtl="0" eaLnBrk="1" fontAlgn="base" latinLnBrk="0" hangingPunct="1">
            <a:lnSpc>
              <a:spcPct val="90000"/>
            </a:lnSpc>
            <a:spcBef>
              <a:spcPct val="0"/>
            </a:spcBef>
            <a:spcAft>
              <a:spcPct val="0"/>
            </a:spcAft>
            <a:buClrTx/>
            <a:buSzTx/>
            <a:buFontTx/>
            <a:buNone/>
            <a:tabLst/>
          </a:pPr>
          <a:endParaRPr kumimoji="0" lang="en-GB" altLang="tr-TR" sz="2000" b="0" i="0" u="none" strike="noStrike" kern="1200" cap="none" normalizeH="0" baseline="0">
            <a:effectLst/>
            <a:latin typeface="+mn-lt"/>
          </a:endParaRPr>
        </a:p>
      </dsp:txBody>
      <dsp:txXfrm>
        <a:off x="3558871" y="2204491"/>
        <a:ext cx="2940657" cy="1780053"/>
      </dsp:txXfrm>
    </dsp:sp>
    <dsp:sp modelId="{9F3B1668-1E02-4131-B838-17DE0DCC3164}">
      <dsp:nvSpPr>
        <dsp:cNvPr id="0" name=""/>
        <dsp:cNvSpPr/>
      </dsp:nvSpPr>
      <dsp:spPr>
        <a:xfrm>
          <a:off x="7117066" y="2204491"/>
          <a:ext cx="2940657" cy="1791169"/>
        </a:xfrm>
        <a:prstGeom prst="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2000" b="1" i="0" u="none" strike="noStrike" kern="1200" cap="none" normalizeH="0" baseline="0">
              <a:effectLst/>
              <a:latin typeface="+mn-lt"/>
            </a:rPr>
            <a:t>Uluslararası Çalışma Bürosu</a:t>
          </a:r>
          <a:endParaRPr kumimoji="0" lang="en-GB" altLang="tr-TR" sz="2000" b="1" i="0" u="none" strike="noStrike" kern="1200" cap="none" normalizeH="0" baseline="0">
            <a:effectLst/>
            <a:latin typeface="+mn-lt"/>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2000" b="0" i="0" u="none" strike="noStrike" kern="1200" cap="none" normalizeH="0" baseline="0">
              <a:effectLst/>
              <a:latin typeface="+mn-lt"/>
            </a:rPr>
            <a:t>Sekreterya</a:t>
          </a:r>
          <a:endParaRPr kumimoji="0" lang="en-GB" altLang="tr-TR" sz="2000" b="0" i="0" u="none" strike="noStrike" kern="1200" cap="none" normalizeH="0" baseline="0">
            <a:effectLst/>
            <a:latin typeface="+mn-lt"/>
          </a:endParaRPr>
        </a:p>
      </dsp:txBody>
      <dsp:txXfrm>
        <a:off x="7117066" y="2204491"/>
        <a:ext cx="2940657" cy="17911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C4FAD-3BCB-495D-B50C-BA9E59E3E9B2}" type="datetimeFigureOut">
              <a:rPr lang="tr-TR" smtClean="0"/>
              <a:t>11.11.2023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11BE8-C1DB-4133-8849-CD745FDF12C6}" type="slidenum">
              <a:rPr lang="tr-TR" smtClean="0"/>
              <a:t>‹#›</a:t>
            </a:fld>
            <a:endParaRPr lang="tr-TR"/>
          </a:p>
        </p:txBody>
      </p:sp>
    </p:spTree>
    <p:extLst>
      <p:ext uri="{BB962C8B-B14F-4D97-AF65-F5344CB8AC3E}">
        <p14:creationId xmlns:p14="http://schemas.microsoft.com/office/powerpoint/2010/main" val="258292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dirty="0">
                <a:latin typeface="Arial" pitchFamily="34" charset="0"/>
                <a:cs typeface="Arial" pitchFamily="34" charset="0"/>
              </a:rPr>
              <a:t>NOT:</a:t>
            </a:r>
          </a:p>
          <a:p>
            <a:pPr rtl="0"/>
            <a:r>
              <a:rPr lang="tr-TR" i="1" dirty="0">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tr-TR"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srgbClr val="51484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879DAD-DCA4-4582-8A09-E618983A0D6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34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879DAD-DCA4-4582-8A09-E618983A0D6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66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879DAD-DCA4-4582-8A09-E618983A0D6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9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55047E-7402-F4B5-72A0-B489BDDD08A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C814E8B-4950-5C5C-527E-CFE43CBF2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B5E8490-596A-7C84-918D-9A18F1E7E677}"/>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5" name="Alt Bilgi Yer Tutucusu 4">
            <a:extLst>
              <a:ext uri="{FF2B5EF4-FFF2-40B4-BE49-F238E27FC236}">
                <a16:creationId xmlns:a16="http://schemas.microsoft.com/office/drawing/2014/main" id="{F27D210A-82BB-3E31-33DC-889E8B86937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C8B5A71-CD0D-63B6-DE4D-C422B149123C}"/>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171901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94CA2F-7A3B-9330-8E85-23AC64A04FA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06AB0F9-7177-BCFE-0C2A-8F614AA5680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B766A14-89A0-B02F-4ACA-0A1DFF3B20DE}"/>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5" name="Alt Bilgi Yer Tutucusu 4">
            <a:extLst>
              <a:ext uri="{FF2B5EF4-FFF2-40B4-BE49-F238E27FC236}">
                <a16:creationId xmlns:a16="http://schemas.microsoft.com/office/drawing/2014/main" id="{3D3E1736-B4F7-DD2C-6E53-FDD572D703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5B681D-C16D-4B6D-6AA8-0E27F651B22A}"/>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107618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CFC0081-6ECF-1AAA-39ED-1A641CD79E5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C902C0-9D36-BC55-7F5D-D3D8B788DA3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A4D7584-5AF7-AFC7-C112-54484CFF2D54}"/>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5" name="Alt Bilgi Yer Tutucusu 4">
            <a:extLst>
              <a:ext uri="{FF2B5EF4-FFF2-40B4-BE49-F238E27FC236}">
                <a16:creationId xmlns:a16="http://schemas.microsoft.com/office/drawing/2014/main" id="{77266F61-8F67-71BF-F865-B7E7296C638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9745542-379B-C157-F646-93D43CBF6957}"/>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232357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Başlık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tr-TR" noProof="0"/>
              <a:t>Asıl başlık stilini düzenlemek için tıklayın</a:t>
            </a:r>
          </a:p>
        </p:txBody>
      </p:sp>
      <p:sp>
        <p:nvSpPr>
          <p:cNvPr id="3" name="Alt Başlık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4" name="Tarih Yer Tutucusu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31EF5A91-0799-4CE3-8893-DF3BCE720C1F}" type="datetime1">
              <a:rPr lang="tr-TR" noProof="0" smtClean="0"/>
              <a:t>11.11.2023</a:t>
            </a:fld>
            <a:endParaRPr lang="tr-TR" noProof="0"/>
          </a:p>
        </p:txBody>
      </p:sp>
      <p:sp>
        <p:nvSpPr>
          <p:cNvPr id="5" name="Alt Bilgi Yer Tutucusu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tr-TR" noProof="0"/>
          </a:p>
        </p:txBody>
      </p:sp>
      <p:sp>
        <p:nvSpPr>
          <p:cNvPr id="6" name="Slayt Numarası Yer Tutucusu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tr-TR" noProof="0" smtClean="0"/>
              <a:pPr/>
              <a:t>‹#›</a:t>
            </a:fld>
            <a:endParaRPr lang="tr-TR" noProof="0"/>
          </a:p>
        </p:txBody>
      </p:sp>
    </p:spTree>
    <p:extLst>
      <p:ext uri="{BB962C8B-B14F-4D97-AF65-F5344CB8AC3E}">
        <p14:creationId xmlns:p14="http://schemas.microsoft.com/office/powerpoint/2010/main" val="171675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idx="1"/>
          </p:nvPr>
        </p:nvSpPr>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03E186AE-8D35-4729-91C0-26E7167BF293}" type="datetime1">
              <a:rPr lang="tr-TR" noProof="0" smtClean="0"/>
              <a:t>11.11.2023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419052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tr-TR" noProof="0"/>
              <a:t>Asıl başlık stilini düzenlemek için tıklayın</a:t>
            </a:r>
          </a:p>
        </p:txBody>
      </p:sp>
      <p:sp>
        <p:nvSpPr>
          <p:cNvPr id="3" name="Alt Başlık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11" name="Resim Yer Tutucusu 10" descr="Resim eklemek için boş yer tutucu. Yer tutucuya tıklayın ve eklemek istediğiniz resmi seçin."/>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tr-TR" noProof="0"/>
              <a:t>Resim eklemek için simgeye tıklayın</a:t>
            </a:r>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Tree>
    <p:extLst>
      <p:ext uri="{BB962C8B-B14F-4D97-AF65-F5344CB8AC3E}">
        <p14:creationId xmlns:p14="http://schemas.microsoft.com/office/powerpoint/2010/main" val="13189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Başlık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tr-TR" noProof="0"/>
              <a:t>Asıl başlık stilini düzenlemek için tıklayın</a:t>
            </a:r>
          </a:p>
        </p:txBody>
      </p:sp>
      <p:sp>
        <p:nvSpPr>
          <p:cNvPr id="3" name="Metin Yer Tutucusu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CF750C6C-412C-489F-8BAC-18D550D6942B}" type="datetime1">
              <a:rPr lang="tr-TR" noProof="0" smtClean="0"/>
              <a:t>11.11.2023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105977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p>
            <a:pPr rtl="0"/>
            <a:fld id="{90FEC8AD-8A50-473B-BF04-9574F76C88CE}" type="datetime1">
              <a:rPr lang="tr-TR" noProof="0" smtClean="0"/>
              <a:t>11.11.2023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20778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Metin Yer Tutucusu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p:cNvSpPr>
            <a:spLocks noGrp="1"/>
          </p:cNvSpPr>
          <p:nvPr>
            <p:ph sz="half" idx="2"/>
          </p:nvPr>
        </p:nvSpPr>
        <p:spPr>
          <a:xfrm>
            <a:off x="1104900" y="2424112"/>
            <a:ext cx="4919472" cy="374808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p:cNvSpPr>
            <a:spLocks noGrp="1"/>
          </p:cNvSpPr>
          <p:nvPr>
            <p:ph sz="quarter" idx="4"/>
          </p:nvPr>
        </p:nvSpPr>
        <p:spPr>
          <a:xfrm>
            <a:off x="6166110" y="2424112"/>
            <a:ext cx="4919472" cy="374808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7" name="Tarih Yer Tutucusu 6"/>
          <p:cNvSpPr>
            <a:spLocks noGrp="1"/>
          </p:cNvSpPr>
          <p:nvPr>
            <p:ph type="dt" sz="half" idx="10"/>
          </p:nvPr>
        </p:nvSpPr>
        <p:spPr/>
        <p:txBody>
          <a:bodyPr rtlCol="0"/>
          <a:lstStyle/>
          <a:p>
            <a:pPr rtl="0"/>
            <a:fld id="{8F97211E-2B8D-4E6B-8A37-6BBFCD26F52E}" type="datetime1">
              <a:rPr lang="tr-TR" noProof="0" smtClean="0"/>
              <a:t>11.11.2023</a:t>
            </a:fld>
            <a:endParaRPr lang="tr-TR" noProof="0"/>
          </a:p>
        </p:txBody>
      </p:sp>
      <p:sp>
        <p:nvSpPr>
          <p:cNvPr id="8" name="Alt Bilgi Yer Tutucusu 7"/>
          <p:cNvSpPr>
            <a:spLocks noGrp="1"/>
          </p:cNvSpPr>
          <p:nvPr>
            <p:ph type="ftr" sz="quarter" idx="11"/>
          </p:nvPr>
        </p:nvSpPr>
        <p:spPr/>
        <p:txBody>
          <a:bodyPr rtlCol="0"/>
          <a:lstStyle/>
          <a:p>
            <a:pPr rtl="0"/>
            <a:endParaRPr lang="tr-TR" noProof="0"/>
          </a:p>
        </p:txBody>
      </p:sp>
      <p:sp>
        <p:nvSpPr>
          <p:cNvPr id="9" name="Slayt Numarası Yer Tutucusu 8"/>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5577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Tarih Yer Tutucusu 2"/>
          <p:cNvSpPr>
            <a:spLocks noGrp="1"/>
          </p:cNvSpPr>
          <p:nvPr>
            <p:ph type="dt" sz="half" idx="10"/>
          </p:nvPr>
        </p:nvSpPr>
        <p:spPr/>
        <p:txBody>
          <a:bodyPr rtlCol="0"/>
          <a:lstStyle/>
          <a:p>
            <a:pPr rtl="0"/>
            <a:fld id="{712A8323-63D4-40B4-A3E2-9C0E1664D8F8}" type="datetime1">
              <a:rPr lang="tr-TR" noProof="0" smtClean="0"/>
              <a:t>11.11.2023</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5" name="Slayt Numarası Yer Tutucusu 4"/>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107585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D539C7CD-F92D-4811-A07F-670D486E3373}" type="datetime1">
              <a:rPr lang="tr-TR" noProof="0" smtClean="0"/>
              <a:t>11.11.2023</a:t>
            </a:fld>
            <a:endParaRPr lang="tr-TR" noProof="0"/>
          </a:p>
        </p:txBody>
      </p:sp>
      <p:sp>
        <p:nvSpPr>
          <p:cNvPr id="3" name="Alt Bilgi Yer Tutucusu 2"/>
          <p:cNvSpPr>
            <a:spLocks noGrp="1"/>
          </p:cNvSpPr>
          <p:nvPr>
            <p:ph type="ftr" sz="quarter" idx="11"/>
          </p:nvPr>
        </p:nvSpPr>
        <p:spPr/>
        <p:txBody>
          <a:bodyPr rtlCol="0"/>
          <a:lstStyle/>
          <a:p>
            <a:pPr rtl="0"/>
            <a:endParaRPr lang="tr-TR" noProof="0"/>
          </a:p>
        </p:txBody>
      </p:sp>
      <p:sp>
        <p:nvSpPr>
          <p:cNvPr id="4" name="Slayt Numarası Yer Tutucusu 3"/>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375232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D7866E-5DE8-4A3B-09F4-4F184667FB2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95B614C-128B-1EE7-8D35-7DA1C4CD00D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0CD979D-4C74-6828-3934-A34D732179F1}"/>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5" name="Alt Bilgi Yer Tutucusu 4">
            <a:extLst>
              <a:ext uri="{FF2B5EF4-FFF2-40B4-BE49-F238E27FC236}">
                <a16:creationId xmlns:a16="http://schemas.microsoft.com/office/drawing/2014/main" id="{2EFA31C5-4195-49A6-4743-6EB340C17B7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15DE2B0-C9AE-3D3A-C960-CC5E0579C6F9}"/>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3555393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a:t>Asıl başlık stilini düzenlemek için tıklayın</a:t>
            </a:r>
          </a:p>
        </p:txBody>
      </p:sp>
      <p:sp>
        <p:nvSpPr>
          <p:cNvPr id="4" name="Metin Yer Tutucusu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3" name="İçerik Yer Tutucusu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p>
            <a:pPr rtl="0"/>
            <a:fld id="{E0232D9F-D976-4514-8223-4E65A09DE921}" type="datetime1">
              <a:rPr lang="tr-TR" noProof="0" smtClean="0"/>
              <a:t>11.11.2023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3566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a:t>Asıl başlık stilini düzenlemek için tıklayın</a:t>
            </a:r>
          </a:p>
        </p:txBody>
      </p:sp>
      <p:sp>
        <p:nvSpPr>
          <p:cNvPr id="4" name="Metin Yer Tutucusu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3" name="Resim Yer Tutucusu 2" descr="Resim eklemek için boş yer tutucu. Yer tutucuya tıklayın ve eklemek istediğiniz resmi seçin."/>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5" name="Tarih Yer Tutucusu 4"/>
          <p:cNvSpPr>
            <a:spLocks noGrp="1"/>
          </p:cNvSpPr>
          <p:nvPr>
            <p:ph type="dt" sz="half" idx="10"/>
          </p:nvPr>
        </p:nvSpPr>
        <p:spPr/>
        <p:txBody>
          <a:bodyPr rtlCol="0"/>
          <a:lstStyle/>
          <a:p>
            <a:pPr rtl="0"/>
            <a:fld id="{F56E95D7-159C-4174-82AC-3613AAC46482}" type="datetime1">
              <a:rPr lang="tr-TR" noProof="0" smtClean="0"/>
              <a:t>11.11.2023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375998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271C3428-98D3-4BD8-A032-0DD45BF27FDB}" type="datetime1">
              <a:rPr lang="tr-TR" noProof="0" smtClean="0"/>
              <a:t>11.11.2023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386545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rtlCol="0"/>
          <a:lstStyle/>
          <a:p>
            <a:pPr rtl="0"/>
            <a:r>
              <a:rPr lang="tr-TR" noProof="0"/>
              <a:t>Asıl başlık stilini düzenlemek için tıklayın</a:t>
            </a:r>
          </a:p>
        </p:txBody>
      </p:sp>
      <p:sp>
        <p:nvSpPr>
          <p:cNvPr id="3" name="Dikey Metin Yer Tutucusu 2"/>
          <p:cNvSpPr>
            <a:spLocks noGrp="1"/>
          </p:cNvSpPr>
          <p:nvPr>
            <p:ph type="body" orient="vert" idx="1"/>
          </p:nvPr>
        </p:nvSpPr>
        <p:spPr>
          <a:xfrm>
            <a:off x="1104900" y="365125"/>
            <a:ext cx="8098896" cy="5811838"/>
          </a:xfrm>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25356B25-3FB7-4880-9BA4-27C0F94465FF}" type="datetime1">
              <a:rPr lang="tr-TR" noProof="0" smtClean="0"/>
              <a:t>11.11.2023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579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tr-TR"/>
              <a:t>Asıl başlık stilini düzenlemek için tıklayın</a:t>
            </a:r>
            <a:endParaRPr/>
          </a:p>
        </p:txBody>
      </p:sp>
      <p:sp>
        <p:nvSpPr>
          <p:cNvPr id="3" name="Rectangle 2"/>
          <p:cNvSpPr>
            <a:spLocks noGrp="1"/>
          </p:cNvSpPr>
          <p:nvPr>
            <p:ph type="dt" sz="half" idx="10"/>
          </p:nvPr>
        </p:nvSpPr>
        <p:spPr/>
        <p:txBody>
          <a:bodyPr/>
          <a:lstStyle/>
          <a:p>
            <a:fld id="{E4606EA6-EFEA-4C30-9264-4F9291A5780D}" type="datetime1">
              <a:rPr lang="tr-TR"/>
              <a:pPr/>
              <a:t>11.11.2023</a:t>
            </a:fld>
            <a:endParaRPr kumimoji="0" lang="tr-TR"/>
          </a:p>
        </p:txBody>
      </p:sp>
      <p:sp>
        <p:nvSpPr>
          <p:cNvPr id="4" name="Rectangle 3"/>
          <p:cNvSpPr>
            <a:spLocks noGrp="1"/>
          </p:cNvSpPr>
          <p:nvPr>
            <p:ph type="ftr" sz="quarter" idx="11"/>
          </p:nvPr>
        </p:nvSpPr>
        <p:spPr/>
        <p:txBody>
          <a:bodyPr/>
          <a:lstStyle/>
          <a:p>
            <a:endParaRPr kumimoji="0" lang="tr-TR"/>
          </a:p>
        </p:txBody>
      </p:sp>
      <p:sp>
        <p:nvSpPr>
          <p:cNvPr id="5" name="Rectangle 4"/>
          <p:cNvSpPr>
            <a:spLocks noGrp="1"/>
          </p:cNvSpPr>
          <p:nvPr>
            <p:ph type="sldNum" sz="quarter" idx="12"/>
          </p:nvPr>
        </p:nvSpPr>
        <p:spPr/>
        <p:txBody>
          <a:bodyPr/>
          <a:lstStyle/>
          <a:p>
            <a:pPr algn="ctr"/>
            <a:fld id="{8F82E0A0-C266-4798-8C8F-B9F91E9DA37E}" type="slidenum">
              <a:rPr kumimoji="0" lang="tr-TR" sz="1867" b="1">
                <a:solidFill>
                  <a:srgbClr val="FFFFFF"/>
                </a:solidFill>
              </a:rPr>
              <a:pPr algn="ctr"/>
              <a:t>‹#›</a:t>
            </a:fld>
            <a:endParaRPr kumimoji="0" lang="tr-TR"/>
          </a:p>
        </p:txBody>
      </p:sp>
      <p:sp>
        <p:nvSpPr>
          <p:cNvPr id="7" name="Rectangle 6"/>
          <p:cNvSpPr>
            <a:spLocks noGrp="1"/>
          </p:cNvSpPr>
          <p:nvPr>
            <p:ph sz="quarter" idx="13"/>
          </p:nvPr>
        </p:nvSpPr>
        <p:spPr>
          <a:xfrm>
            <a:off x="812800" y="1803400"/>
            <a:ext cx="10871200" cy="4368800"/>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a:p>
        </p:txBody>
      </p:sp>
    </p:spTree>
    <p:extLst>
      <p:ext uri="{BB962C8B-B14F-4D97-AF65-F5344CB8AC3E}">
        <p14:creationId xmlns:p14="http://schemas.microsoft.com/office/powerpoint/2010/main" val="2762666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11/11/2023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14978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92047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11/11/2023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40486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19531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6368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D03F05-D81F-3E0C-327A-AEE18E7F8B1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D9C0205-4F81-5288-861A-6E7EB7FCB1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11D96C6-6559-3C19-25F4-E2BFC0C052E0}"/>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5" name="Alt Bilgi Yer Tutucusu 4">
            <a:extLst>
              <a:ext uri="{FF2B5EF4-FFF2-40B4-BE49-F238E27FC236}">
                <a16:creationId xmlns:a16="http://schemas.microsoft.com/office/drawing/2014/main" id="{024A320E-9D80-E54D-4B79-4E6A2A66C8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066AAA6-B2D2-C2B3-E329-32ED00AD8368}"/>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3789244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71659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18703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11/11/2023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9866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11/11/2023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12951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58146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92061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a:t>Asıl başlık stili için tıklayın</a:t>
            </a:r>
          </a:p>
        </p:txBody>
      </p:sp>
      <p:sp>
        <p:nvSpPr>
          <p:cNvPr id="3" name="SmartArt Yer Tutucusu 2"/>
          <p:cNvSpPr>
            <a:spLocks noGrp="1"/>
          </p:cNvSpPr>
          <p:nvPr>
            <p:ph type="dgm" idx="1"/>
          </p:nvPr>
        </p:nvSpPr>
        <p:spPr>
          <a:xfrm>
            <a:off x="838201" y="1825625"/>
            <a:ext cx="10515600" cy="4351338"/>
          </a:xfrm>
          <a:prstGeom prst="rect">
            <a:avLst/>
          </a:prstGeo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tr-TR"/>
              <a:t>Turin   </a:t>
            </a:r>
          </a:p>
          <a:p>
            <a:pPr>
              <a:defRPr/>
            </a:pPr>
            <a:r>
              <a:rPr lang="en-GB" altLang="tr-TR"/>
              <a:t>04-07-2007</a:t>
            </a:r>
          </a:p>
        </p:txBody>
      </p:sp>
      <p:sp>
        <p:nvSpPr>
          <p:cNvPr id="6" name="Rectangle 6"/>
          <p:cNvSpPr>
            <a:spLocks noGrp="1" noChangeArrowheads="1"/>
          </p:cNvSpPr>
          <p:nvPr>
            <p:ph type="sldNum" sz="quarter" idx="12"/>
          </p:nvPr>
        </p:nvSpPr>
        <p:spPr>
          <a:ln/>
        </p:spPr>
        <p:txBody>
          <a:bodyPr/>
          <a:lstStyle>
            <a:lvl1pPr>
              <a:defRPr/>
            </a:lvl1pPr>
          </a:lstStyle>
          <a:p>
            <a:pPr>
              <a:defRPr/>
            </a:pPr>
            <a:fld id="{7E530DE0-8881-4059-B3A5-BED7C83072EE}" type="slidenum">
              <a:rPr lang="en-GB" altLang="tr-TR"/>
              <a:pPr>
                <a:defRPr/>
              </a:pPr>
              <a:t>‹#›</a:t>
            </a:fld>
            <a:endParaRPr lang="en-GB" altLang="tr-TR"/>
          </a:p>
        </p:txBody>
      </p:sp>
    </p:spTree>
    <p:extLst>
      <p:ext uri="{BB962C8B-B14F-4D97-AF65-F5344CB8AC3E}">
        <p14:creationId xmlns:p14="http://schemas.microsoft.com/office/powerpoint/2010/main" val="46388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4E3ED4-898B-6C52-17D2-5176F1A70DB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DD04627-B115-94DA-81EB-098B7A2C062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2CD1639-0386-B348-734B-5DD27E8EEAA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C8FEA82-19AC-9F0F-0DF8-120BEEB5657A}"/>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6" name="Alt Bilgi Yer Tutucusu 5">
            <a:extLst>
              <a:ext uri="{FF2B5EF4-FFF2-40B4-BE49-F238E27FC236}">
                <a16:creationId xmlns:a16="http://schemas.microsoft.com/office/drawing/2014/main" id="{B19658B9-79EC-3D30-49AA-35CC9C27D46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6D7D33E-FC4D-A081-29FD-7F16938BFB1A}"/>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187626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0CAFFB-7465-5B33-1B60-F178C17203F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EBEA815-2449-BC5B-B800-90CD2E663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970F42B-043D-92EF-8C73-5C93ED911DB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6442606-6879-665A-DFD1-2C6AB3B6D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61CF387-23FD-CFB6-AD47-D07EE42C9ED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ADA7F4A-F9D6-5277-0388-D5666071E104}"/>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8" name="Alt Bilgi Yer Tutucusu 7">
            <a:extLst>
              <a:ext uri="{FF2B5EF4-FFF2-40B4-BE49-F238E27FC236}">
                <a16:creationId xmlns:a16="http://schemas.microsoft.com/office/drawing/2014/main" id="{7452FD68-34F1-264F-4077-2274E185BCE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1D74949-D6EB-A0A0-30C8-C1AFB6573BC6}"/>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60042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CC35A5-ECC1-A8E1-4103-51F722E9E6C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6A7D30F-304E-606F-8F52-66F2114182C2}"/>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4" name="Alt Bilgi Yer Tutucusu 3">
            <a:extLst>
              <a:ext uri="{FF2B5EF4-FFF2-40B4-BE49-F238E27FC236}">
                <a16:creationId xmlns:a16="http://schemas.microsoft.com/office/drawing/2014/main" id="{8D67CB0F-4CF9-FC0B-9209-CD677E8D5DB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58F9F3A-FD59-9A6D-D866-030D8AAE628B}"/>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67689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83ACA70-C8A4-F24B-F64C-AFEF32CE7B00}"/>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3" name="Alt Bilgi Yer Tutucusu 2">
            <a:extLst>
              <a:ext uri="{FF2B5EF4-FFF2-40B4-BE49-F238E27FC236}">
                <a16:creationId xmlns:a16="http://schemas.microsoft.com/office/drawing/2014/main" id="{049353E6-494D-6E4D-947F-00B6D7D1803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8AD8176-65B4-3150-EE58-D7530B74A092}"/>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108863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6FAC4E-5B21-05B4-86B0-ED055F66E93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79A9AEF-DA91-CDC9-92F5-09A2C8C54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9653CB6-9AB3-E538-E1A1-29BB32B17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B0248F0-F6F8-4A47-4C99-E55C238D1153}"/>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6" name="Alt Bilgi Yer Tutucusu 5">
            <a:extLst>
              <a:ext uri="{FF2B5EF4-FFF2-40B4-BE49-F238E27FC236}">
                <a16:creationId xmlns:a16="http://schemas.microsoft.com/office/drawing/2014/main" id="{3BC14A94-C7FC-C8D5-BC2C-8A82568C8A3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1422BDB-DCB0-1477-25D6-2936522E2F0C}"/>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343002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FCED40-AA82-D9EF-E2BC-787C36913B7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61C50B6-85F1-9ACC-D082-44EED52EA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4AC9858-8A69-B0AC-E89C-B439D8F2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09B8C54-F9D4-15CC-DB10-F05F78A09E47}"/>
              </a:ext>
            </a:extLst>
          </p:cNvPr>
          <p:cNvSpPr>
            <a:spLocks noGrp="1"/>
          </p:cNvSpPr>
          <p:nvPr>
            <p:ph type="dt" sz="half" idx="10"/>
          </p:nvPr>
        </p:nvSpPr>
        <p:spPr/>
        <p:txBody>
          <a:bodyPr/>
          <a:lstStyle/>
          <a:p>
            <a:fld id="{9885BCDA-4122-4FA1-840B-FA1F181A09A3}" type="datetimeFigureOut">
              <a:rPr lang="tr-TR" smtClean="0"/>
              <a:t>11.11.2023</a:t>
            </a:fld>
            <a:endParaRPr lang="tr-TR"/>
          </a:p>
        </p:txBody>
      </p:sp>
      <p:sp>
        <p:nvSpPr>
          <p:cNvPr id="6" name="Alt Bilgi Yer Tutucusu 5">
            <a:extLst>
              <a:ext uri="{FF2B5EF4-FFF2-40B4-BE49-F238E27FC236}">
                <a16:creationId xmlns:a16="http://schemas.microsoft.com/office/drawing/2014/main" id="{85154986-4709-FC22-4E87-1EBA4254466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E56A546-0FF3-CC63-2F7A-2E74E4F4ACF6}"/>
              </a:ext>
            </a:extLst>
          </p:cNvPr>
          <p:cNvSpPr>
            <a:spLocks noGrp="1"/>
          </p:cNvSpPr>
          <p:nvPr>
            <p:ph type="sldNum" sz="quarter" idx="12"/>
          </p:nvPr>
        </p:nvSpPr>
        <p:spPr/>
        <p:txBody>
          <a:bodyPr/>
          <a:lstStyle/>
          <a:p>
            <a:fld id="{7515C5AE-A0CA-4E67-95DE-6532EFD4E279}" type="slidenum">
              <a:rPr lang="tr-TR" smtClean="0"/>
              <a:t>‹#›</a:t>
            </a:fld>
            <a:endParaRPr lang="tr-TR"/>
          </a:p>
        </p:txBody>
      </p:sp>
    </p:spTree>
    <p:extLst>
      <p:ext uri="{BB962C8B-B14F-4D97-AF65-F5344CB8AC3E}">
        <p14:creationId xmlns:p14="http://schemas.microsoft.com/office/powerpoint/2010/main" val="240948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EB9E0CC-5A1A-B4E7-D770-0A9DCBE25A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1C0993C-426E-49F9-C5D4-B8BFEBFE6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DCA827-59F8-77C5-66A1-E80B362E0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5BCDA-4122-4FA1-840B-FA1F181A09A3}" type="datetimeFigureOut">
              <a:rPr lang="tr-TR" smtClean="0"/>
              <a:t>11.11.2023</a:t>
            </a:fld>
            <a:endParaRPr lang="tr-TR"/>
          </a:p>
        </p:txBody>
      </p:sp>
      <p:sp>
        <p:nvSpPr>
          <p:cNvPr id="5" name="Alt Bilgi Yer Tutucusu 4">
            <a:extLst>
              <a:ext uri="{FF2B5EF4-FFF2-40B4-BE49-F238E27FC236}">
                <a16:creationId xmlns:a16="http://schemas.microsoft.com/office/drawing/2014/main" id="{524208C9-CF9D-F5B9-F9A1-EDD590DED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FBABC6A-33F0-CD24-3E84-DBD286403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5C5AE-A0CA-4E67-95DE-6532EFD4E279}" type="slidenum">
              <a:rPr lang="tr-TR" smtClean="0"/>
              <a:t>‹#›</a:t>
            </a:fld>
            <a:endParaRPr lang="tr-TR"/>
          </a:p>
        </p:txBody>
      </p:sp>
    </p:spTree>
    <p:extLst>
      <p:ext uri="{BB962C8B-B14F-4D97-AF65-F5344CB8AC3E}">
        <p14:creationId xmlns:p14="http://schemas.microsoft.com/office/powerpoint/2010/main" val="1609862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a:p>
            <a:pPr lvl="5" rtl="0"/>
            <a:r>
              <a:rPr lang="tr-TR" noProof="0"/>
              <a:t>Altıncı düzey</a:t>
            </a:r>
          </a:p>
          <a:p>
            <a:pPr lvl="6" rtl="0"/>
            <a:r>
              <a:rPr lang="tr-TR" noProof="0"/>
              <a:t>Yedinci düzey</a:t>
            </a:r>
          </a:p>
          <a:p>
            <a:pPr lvl="7" rtl="0"/>
            <a:r>
              <a:rPr lang="tr-TR" noProof="0"/>
              <a:t>Sekizinci düzey</a:t>
            </a:r>
          </a:p>
          <a:p>
            <a:pPr lvl="8" rtl="0"/>
            <a:r>
              <a:rPr lang="tr-TR" noProof="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fld id="{DB5AC4CC-6084-4463-8B9F-17A631234D33}" type="datetime1">
              <a:rPr lang="tr-TR" noProof="0" smtClean="0"/>
              <a:t>11.11.2023</a:t>
            </a:fld>
            <a:endParaRPr lang="tr-TR" noProof="0">
              <a:latin typeface="Arial" panose="020B0604020202020204" pitchFamily="34" charset="0"/>
              <a:cs typeface="Arial" panose="020B0604020202020204" pitchFamily="34" charset="0"/>
            </a:endParaRPr>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endParaRPr lang="tr-TR" noProof="0">
              <a:latin typeface="Arial" panose="020B0604020202020204" pitchFamily="34" charset="0"/>
              <a:cs typeface="Arial" panose="020B0604020202020204" pitchFamily="34" charset="0"/>
            </a:endParaRPr>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fld id="{0FF54DE5-C571-48E8-A5BC-B369434E2F44}" type="slidenum">
              <a:rPr lang="tr-TR" noProof="0" smtClean="0"/>
              <a:pPr/>
              <a:t>‹#›</a:t>
            </a:fld>
            <a:endParaRPr lang="tr-TR" noProof="0">
              <a:latin typeface="Arial" panose="020B0604020202020204" pitchFamily="34" charset="0"/>
              <a:cs typeface="Arial" panose="020B0604020202020204" pitchFamily="34" charset="0"/>
            </a:endParaRPr>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7935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11/11/2023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031381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wmf"/><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1104900" y="2292094"/>
            <a:ext cx="5734050" cy="2219691"/>
          </a:xfrm>
        </p:spPr>
        <p:txBody>
          <a:bodyPr rtlCol="0" anchor="ctr">
            <a:normAutofit/>
          </a:bodyPr>
          <a:lstStyle/>
          <a:p>
            <a:pPr rtl="0"/>
            <a:r>
              <a:rPr lang="tr-TR" dirty="0"/>
              <a:t>S</a:t>
            </a:r>
            <a:r>
              <a:rPr lang="tr" dirty="0"/>
              <a:t>osyal politika </a:t>
            </a:r>
          </a:p>
        </p:txBody>
      </p:sp>
      <p:sp>
        <p:nvSpPr>
          <p:cNvPr id="7" name="Alt Başlık 6"/>
          <p:cNvSpPr>
            <a:spLocks noGrp="1"/>
          </p:cNvSpPr>
          <p:nvPr>
            <p:ph type="subTitle" idx="1"/>
          </p:nvPr>
        </p:nvSpPr>
        <p:spPr>
          <a:xfrm>
            <a:off x="1104900" y="4511784"/>
            <a:ext cx="5734050" cy="955565"/>
          </a:xfrm>
        </p:spPr>
        <p:txBody>
          <a:bodyPr rtlCol="0">
            <a:normAutofit/>
          </a:bodyPr>
          <a:lstStyle/>
          <a:p>
            <a:pPr rtl="0">
              <a:spcAft>
                <a:spcPts val="600"/>
              </a:spcAft>
            </a:pPr>
            <a:r>
              <a:rPr lang="tr" dirty="0"/>
              <a:t> </a:t>
            </a:r>
          </a:p>
        </p:txBody>
      </p:sp>
      <p:pic>
        <p:nvPicPr>
          <p:cNvPr id="4" name="Resim Yer Tutucusu 3" descr="Masada açık duran kitap, arka planda bulanıklaştırılmış kitap rafları"/>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6641" r="1022" b="1"/>
          <a:stretch/>
        </p:blipFill>
        <p:spPr>
          <a:xfrm>
            <a:off x="6981063" y="1310656"/>
            <a:ext cx="5210937" cy="4208604"/>
          </a:xfrm>
          <a:no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39CF61DB-AEFF-8F8B-25BF-FB34CAA7C425}"/>
              </a:ext>
            </a:extLst>
          </p:cNvPr>
          <p:cNvSpPr>
            <a:spLocks noGrp="1"/>
          </p:cNvSpPr>
          <p:nvPr>
            <p:ph type="title"/>
          </p:nvPr>
        </p:nvSpPr>
        <p:spPr/>
        <p:txBody>
          <a:bodyPr/>
          <a:lstStyle/>
          <a:p>
            <a:r>
              <a:rPr lang="tr-TR" dirty="0">
                <a:latin typeface="Tw Cen MT" panose="020B0602020104020603" pitchFamily="34" charset="0"/>
              </a:rPr>
              <a:t>COVİD-19 SALGINI VE İŞSİZLİK</a:t>
            </a:r>
          </a:p>
        </p:txBody>
      </p:sp>
      <p:sp>
        <p:nvSpPr>
          <p:cNvPr id="4" name="İçerik Yer Tutucusu 3">
            <a:extLst>
              <a:ext uri="{FF2B5EF4-FFF2-40B4-BE49-F238E27FC236}">
                <a16:creationId xmlns:a16="http://schemas.microsoft.com/office/drawing/2014/main" id="{B3BFAE66-EAA0-696A-6BE6-C98A7AD5F195}"/>
              </a:ext>
            </a:extLst>
          </p:cNvPr>
          <p:cNvSpPr>
            <a:spLocks noGrp="1"/>
          </p:cNvSpPr>
          <p:nvPr>
            <p:ph idx="1"/>
          </p:nvPr>
        </p:nvSpPr>
        <p:spPr/>
        <p:txBody>
          <a:bodyPr>
            <a:normAutofit/>
          </a:bodyPr>
          <a:lstStyle/>
          <a:p>
            <a:r>
              <a:rPr lang="tr-TR" sz="2400" dirty="0">
                <a:latin typeface="Tw Cen MT" panose="020B0602020104020603" pitchFamily="34" charset="0"/>
              </a:rPr>
              <a:t>Tüm dünyada olduğu gibi Türkiye’de de COVID-19 salgını ve beraberinde getirdiği ekonomik kriz işsizliği tetikleyici bir rol oynamıştır. Ülkemizde 2008 Küresel Finans Krizi sonrası %14 düzeyine yükselen işsizlik oranı 2011-2014 döneminde tek haneli rakamlara gerilemiştir. 2015 yılından itibaren tekrar çift haneli değerlere çıkmış ve 2019 yılı sonu itibariyle işsizlik oranı %13,7 olarak gerçekleşmiştir.</a:t>
            </a:r>
          </a:p>
          <a:p>
            <a:r>
              <a:rPr lang="tr-TR" sz="2400" dirty="0">
                <a:latin typeface="Tw Cen MT" panose="020B0602020104020603" pitchFamily="34" charset="0"/>
              </a:rPr>
              <a:t>COVID-19 ile mücadele kapsamında uygulamaya konulan kapanma tedbirleri ekonomide daralmaya ve üretimde azalmaya yol açmıştır. Üretimde azalma türev talep olma özelliğine sahip emek talebinin düşmesine ve işletmelerin işten çıkarma uygulamalarına başvurmasına neden olmuştur. Bu da zaten Türkiye’de önemli bir sorun olan işsizliğin artmasını beraberinde getirmiştir. </a:t>
            </a:r>
          </a:p>
        </p:txBody>
      </p:sp>
    </p:spTree>
    <p:extLst>
      <p:ext uri="{BB962C8B-B14F-4D97-AF65-F5344CB8AC3E}">
        <p14:creationId xmlns:p14="http://schemas.microsoft.com/office/powerpoint/2010/main" val="112871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22CA3881-8E25-7B5F-9054-BC8D00CD68C7}"/>
              </a:ext>
            </a:extLst>
          </p:cNvPr>
          <p:cNvSpPr>
            <a:spLocks noGrp="1"/>
          </p:cNvSpPr>
          <p:nvPr>
            <p:ph type="title"/>
          </p:nvPr>
        </p:nvSpPr>
        <p:spPr/>
        <p:txBody>
          <a:bodyPr>
            <a:normAutofit/>
          </a:bodyPr>
          <a:lstStyle/>
          <a:p>
            <a:r>
              <a:rPr lang="tr-TR" sz="2000" dirty="0">
                <a:latin typeface="Tw Cen MT" panose="020B0602020104020603" pitchFamily="34" charset="0"/>
              </a:rPr>
              <a:t>Türkiye'de COVID-19 Salgını Sürecinde Cinsiyete Göre İşsizlik Oranları (2020 Ocak - 2021 Şubat, %)</a:t>
            </a:r>
          </a:p>
        </p:txBody>
      </p:sp>
      <p:graphicFrame>
        <p:nvGraphicFramePr>
          <p:cNvPr id="6" name="Grafik 5">
            <a:extLst>
              <a:ext uri="{FF2B5EF4-FFF2-40B4-BE49-F238E27FC236}">
                <a16:creationId xmlns:a16="http://schemas.microsoft.com/office/drawing/2014/main" id="{5D807DAF-7105-4DE7-AC42-1AEB07C99151}"/>
              </a:ext>
            </a:extLst>
          </p:cNvPr>
          <p:cNvGraphicFramePr/>
          <p:nvPr/>
        </p:nvGraphicFramePr>
        <p:xfrm>
          <a:off x="1085850" y="2166302"/>
          <a:ext cx="5743575" cy="3310573"/>
        </p:xfrm>
        <a:graphic>
          <a:graphicData uri="http://schemas.openxmlformats.org/drawingml/2006/chart">
            <c:chart xmlns:c="http://schemas.openxmlformats.org/drawingml/2006/chart" xmlns:r="http://schemas.openxmlformats.org/officeDocument/2006/relationships" r:id="rId2"/>
          </a:graphicData>
        </a:graphic>
      </p:graphicFrame>
      <p:sp>
        <p:nvSpPr>
          <p:cNvPr id="7" name="Metin kutusu 6">
            <a:extLst>
              <a:ext uri="{FF2B5EF4-FFF2-40B4-BE49-F238E27FC236}">
                <a16:creationId xmlns:a16="http://schemas.microsoft.com/office/drawing/2014/main" id="{9BE06F48-AED5-3107-9959-E85B938DEA8E}"/>
              </a:ext>
            </a:extLst>
          </p:cNvPr>
          <p:cNvSpPr txBox="1"/>
          <p:nvPr/>
        </p:nvSpPr>
        <p:spPr>
          <a:xfrm>
            <a:off x="904875" y="5657850"/>
            <a:ext cx="67437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Kaynak: TÜİK</a:t>
            </a:r>
          </a:p>
        </p:txBody>
      </p:sp>
      <p:sp>
        <p:nvSpPr>
          <p:cNvPr id="10" name="Metin kutusu 9">
            <a:extLst>
              <a:ext uri="{FF2B5EF4-FFF2-40B4-BE49-F238E27FC236}">
                <a16:creationId xmlns:a16="http://schemas.microsoft.com/office/drawing/2014/main" id="{72442BB1-0FCD-CF46-302F-4CCCF9074CC7}"/>
              </a:ext>
            </a:extLst>
          </p:cNvPr>
          <p:cNvSpPr txBox="1"/>
          <p:nvPr/>
        </p:nvSpPr>
        <p:spPr>
          <a:xfrm>
            <a:off x="7143750" y="1362075"/>
            <a:ext cx="4943475" cy="492442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Grafiğe bakıldığında toplam işsizlik oranının Aralık 2019 (%13,3)’e göre Ocak 2020’de (%13,1) ve Şubat (%12,7) aylarında düşme eğilimine girdiği, ancak Mart ayından itibaren artış eğilimi göstererek Temmuz ayında %14,4 ile zirve noktasına ulaştığı görülmektedir.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Erkek işsizlik oranı Ocak-Nisan döneminde 1,8 puanlık bir artışla %11,5’ten %13,3’e yükselmiştir. Haziran ayında %12,4’e gerileyen erkek işsizlik oranı Temmuz ayında yıl içerisinde en yüksek değer olan %13,8’i görmüştür. 2020 Temmuz- Şubat 2021 döneminde ise erkek işsizlik oranı düşme eğilimine girmiş ve %11,8 ile %12,3 arasında dalgalanmıştır.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Kadın işsizlik oranı ise Şubat ayında Ocak ayına göre 1,6 puanlık bir düşüşle %14,6 olmuş daha sonra inişli çıkışlı bir seyir takip ederek Temmuz ayında %15,6 olarak gerçekleşmiştir. Ağustos-Aralık 2020 döneminde kadın işsizlik oranı tekrar düşmeye başlayarak 2020 yılı sonu itibariyle %13,9’a gerilemiştir. </a:t>
            </a:r>
          </a:p>
        </p:txBody>
      </p:sp>
    </p:spTree>
    <p:extLst>
      <p:ext uri="{BB962C8B-B14F-4D97-AF65-F5344CB8AC3E}">
        <p14:creationId xmlns:p14="http://schemas.microsoft.com/office/powerpoint/2010/main" val="162285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çizgi, diyagram, öykü gelişim çizgisi; kumpas; grafiğini çıkarma içeren bir resim&#10;&#10;Açıklama otomatik olarak oluşturuldu">
            <a:extLst>
              <a:ext uri="{FF2B5EF4-FFF2-40B4-BE49-F238E27FC236}">
                <a16:creationId xmlns:a16="http://schemas.microsoft.com/office/drawing/2014/main" id="{E54CEF8D-E8F4-2B30-35D3-CA7826BFA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25" y="1880971"/>
            <a:ext cx="8258175" cy="4243604"/>
          </a:xfrm>
          <a:prstGeom prst="rect">
            <a:avLst/>
          </a:prstGeom>
        </p:spPr>
      </p:pic>
      <p:sp>
        <p:nvSpPr>
          <p:cNvPr id="2" name="Metin kutusu 1">
            <a:extLst>
              <a:ext uri="{FF2B5EF4-FFF2-40B4-BE49-F238E27FC236}">
                <a16:creationId xmlns:a16="http://schemas.microsoft.com/office/drawing/2014/main" id="{F2AA0C7D-C9C2-DDE9-CA13-6C3F0DF87B9B}"/>
              </a:ext>
            </a:extLst>
          </p:cNvPr>
          <p:cNvSpPr txBox="1"/>
          <p:nvPr/>
        </p:nvSpPr>
        <p:spPr>
          <a:xfrm>
            <a:off x="904875" y="6086475"/>
            <a:ext cx="6743700" cy="276999"/>
          </a:xfrm>
          <a:prstGeom prst="rect">
            <a:avLst/>
          </a:prstGeom>
          <a:noFill/>
        </p:spPr>
        <p:txBody>
          <a:bodyPr wrap="square" rtlCol="0">
            <a:spAutoFit/>
          </a:bodyPr>
          <a:lstStyle/>
          <a:p>
            <a:pPr>
              <a:defRPr/>
            </a:pPr>
            <a:r>
              <a:rPr lang="tr-TR" sz="1200" dirty="0">
                <a:solidFill>
                  <a:prstClr val="black"/>
                </a:solidFill>
                <a:latin typeface="Calibri" panose="020F0502020204030204"/>
              </a:rPr>
              <a:t>Kaynak: TÜİK</a:t>
            </a:r>
          </a:p>
        </p:txBody>
      </p:sp>
    </p:spTree>
    <p:extLst>
      <p:ext uri="{BB962C8B-B14F-4D97-AF65-F5344CB8AC3E}">
        <p14:creationId xmlns:p14="http://schemas.microsoft.com/office/powerpoint/2010/main" val="425766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51D071-7631-D4B0-3736-22DE1FB0622C}"/>
              </a:ext>
            </a:extLst>
          </p:cNvPr>
          <p:cNvSpPr>
            <a:spLocks noGrp="1"/>
          </p:cNvSpPr>
          <p:nvPr>
            <p:ph type="title"/>
          </p:nvPr>
        </p:nvSpPr>
        <p:spPr>
          <a:xfrm>
            <a:off x="838200" y="365125"/>
            <a:ext cx="10515600" cy="568325"/>
          </a:xfrm>
        </p:spPr>
        <p:txBody>
          <a:bodyPr>
            <a:normAutofit/>
          </a:bodyPr>
          <a:lstStyle/>
          <a:p>
            <a:r>
              <a:rPr lang="tr-TR" sz="2000" dirty="0">
                <a:latin typeface="Tw Cen MT" panose="020B0602020104020603" pitchFamily="34" charset="0"/>
              </a:rPr>
              <a:t>Bölgeler İtibariyle İşsizlik Oranı (2022)</a:t>
            </a:r>
          </a:p>
        </p:txBody>
      </p:sp>
      <p:pic>
        <p:nvPicPr>
          <p:cNvPr id="3074" name="Picture 2">
            <a:extLst>
              <a:ext uri="{FF2B5EF4-FFF2-40B4-BE49-F238E27FC236}">
                <a16:creationId xmlns:a16="http://schemas.microsoft.com/office/drawing/2014/main" id="{88CA8294-FD91-FBDC-EC2B-7845087AA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47775"/>
            <a:ext cx="9725025"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20BB6F4B-75A9-226F-62B1-1EBE7C51D439}"/>
              </a:ext>
            </a:extLst>
          </p:cNvPr>
          <p:cNvSpPr txBox="1"/>
          <p:nvPr/>
        </p:nvSpPr>
        <p:spPr>
          <a:xfrm>
            <a:off x="1076324" y="5381625"/>
            <a:ext cx="980122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İşsizlik oranı en yüksek bölge %19,2 ile TRB2 (Van, Muş, Bitlis, Hakkari) iken, işsizlik oranı en düşük bölge %6,2 ile TR82 (Kastamonu, Çankırı, Sinop) oldu.</a:t>
            </a:r>
            <a:endParaRPr kumimoji="0" lang="tr-TR" sz="18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endParaRPr>
          </a:p>
        </p:txBody>
      </p:sp>
      <p:sp>
        <p:nvSpPr>
          <p:cNvPr id="5" name="Metin kutusu 4">
            <a:extLst>
              <a:ext uri="{FF2B5EF4-FFF2-40B4-BE49-F238E27FC236}">
                <a16:creationId xmlns:a16="http://schemas.microsoft.com/office/drawing/2014/main" id="{021526D0-A2E8-BAA5-0152-53E9F7CF61C1}"/>
              </a:ext>
            </a:extLst>
          </p:cNvPr>
          <p:cNvSpPr txBox="1"/>
          <p:nvPr/>
        </p:nvSpPr>
        <p:spPr>
          <a:xfrm>
            <a:off x="1076324" y="6199406"/>
            <a:ext cx="101155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srgbClr val="514843"/>
                </a:solidFill>
                <a:effectLst/>
                <a:uLnTx/>
                <a:uFillTx/>
                <a:latin typeface="Euphemia"/>
                <a:ea typeface="+mn-ea"/>
                <a:cs typeface="+mn-cs"/>
              </a:rPr>
              <a:t>Kaynak:TÜİK</a:t>
            </a:r>
            <a:endParaRPr kumimoji="0" lang="tr-TR"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49381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A276C1-32DF-D415-6678-52FD74C24B00}"/>
              </a:ext>
            </a:extLst>
          </p:cNvPr>
          <p:cNvSpPr>
            <a:spLocks noGrp="1"/>
          </p:cNvSpPr>
          <p:nvPr>
            <p:ph type="title"/>
          </p:nvPr>
        </p:nvSpPr>
        <p:spPr/>
        <p:txBody>
          <a:bodyPr/>
          <a:lstStyle/>
          <a:p>
            <a:r>
              <a:rPr lang="tr-TR" b="1" dirty="0"/>
              <a:t>Uluslararası Sosyal Politika ve Uluslararası Çalışma Örgütü (ILO)</a:t>
            </a:r>
          </a:p>
        </p:txBody>
      </p:sp>
      <p:sp>
        <p:nvSpPr>
          <p:cNvPr id="3" name="İçerik Yer Tutucusu 2">
            <a:extLst>
              <a:ext uri="{FF2B5EF4-FFF2-40B4-BE49-F238E27FC236}">
                <a16:creationId xmlns:a16="http://schemas.microsoft.com/office/drawing/2014/main" id="{E1B3E068-07C9-E54F-1E9F-A9E4BFBA049D}"/>
              </a:ext>
            </a:extLst>
          </p:cNvPr>
          <p:cNvSpPr>
            <a:spLocks noGrp="1"/>
          </p:cNvSpPr>
          <p:nvPr>
            <p:ph idx="1"/>
          </p:nvPr>
        </p:nvSpPr>
        <p:spPr/>
        <p:txBody>
          <a:bodyPr/>
          <a:lstStyle/>
          <a:p>
            <a:endParaRPr lang="tr-TR" dirty="0">
              <a:solidFill>
                <a:schemeClr val="tx1">
                  <a:lumMod val="50000"/>
                </a:schemeClr>
              </a:solidFill>
              <a:latin typeface="+mn-lt"/>
            </a:endParaRPr>
          </a:p>
          <a:p>
            <a:endParaRPr lang="tr-TR" dirty="0">
              <a:solidFill>
                <a:schemeClr val="tx1">
                  <a:lumMod val="50000"/>
                </a:schemeClr>
              </a:solidFill>
              <a:latin typeface="+mn-lt"/>
            </a:endParaRPr>
          </a:p>
          <a:p>
            <a:r>
              <a:rPr lang="tr-TR" dirty="0">
                <a:solidFill>
                  <a:schemeClr val="tx1">
                    <a:lumMod val="50000"/>
                  </a:schemeClr>
                </a:solidFill>
                <a:latin typeface="+mn-lt"/>
              </a:rPr>
              <a:t>1919 yılından bu yana 187 ILO üyesi tarafından 405 ILO enstrümanı kabul edilmiştir. Bunlardan 191 ‘i Sözleşme, 6’sı protokol ve 208’ü Tavsiye Kararı’dır, </a:t>
            </a:r>
          </a:p>
          <a:p>
            <a:r>
              <a:rPr lang="sv-SE" dirty="0">
                <a:solidFill>
                  <a:schemeClr val="tx1">
                    <a:lumMod val="50000"/>
                  </a:schemeClr>
                </a:solidFill>
                <a:latin typeface="+mn-lt"/>
              </a:rPr>
              <a:t>ILO tarafından kabul edilen </a:t>
            </a:r>
            <a:r>
              <a:rPr lang="tr-TR" dirty="0">
                <a:solidFill>
                  <a:schemeClr val="tx1">
                    <a:lumMod val="50000"/>
                  </a:schemeClr>
                </a:solidFill>
                <a:latin typeface="+mn-lt"/>
              </a:rPr>
              <a:t>191</a:t>
            </a:r>
            <a:r>
              <a:rPr lang="sv-SE" dirty="0">
                <a:solidFill>
                  <a:schemeClr val="tx1">
                    <a:lumMod val="50000"/>
                  </a:schemeClr>
                </a:solidFill>
                <a:latin typeface="+mn-lt"/>
              </a:rPr>
              <a:t> Sözleşmenin 8’i Temel Sözleşm</a:t>
            </a:r>
            <a:r>
              <a:rPr lang="tr-TR" dirty="0">
                <a:solidFill>
                  <a:schemeClr val="tx1">
                    <a:lumMod val="50000"/>
                  </a:schemeClr>
                </a:solidFill>
                <a:latin typeface="+mn-lt"/>
              </a:rPr>
              <a:t>e’dir.  </a:t>
            </a:r>
          </a:p>
          <a:p>
            <a:pPr>
              <a:buFont typeface="Arial" panose="020B0604020202020204" pitchFamily="34" charset="0"/>
              <a:buChar char="•"/>
            </a:pPr>
            <a:r>
              <a:rPr lang="tr-TR" dirty="0">
                <a:solidFill>
                  <a:schemeClr val="tx1">
                    <a:lumMod val="50000"/>
                  </a:schemeClr>
                </a:solidFill>
                <a:latin typeface="+mn-lt"/>
              </a:rPr>
              <a:t>Türkiye, 1932 yılında ILO’ya üye olmuş ve bugüne kadar 59 sözleşmeyi onaylamıştır. Bu sözleşmeler 8 </a:t>
            </a:r>
            <a:r>
              <a:rPr lang="tr-TR" b="0" i="0" dirty="0">
                <a:solidFill>
                  <a:schemeClr val="tx1">
                    <a:lumMod val="50000"/>
                  </a:schemeClr>
                </a:solidFill>
                <a:effectLst/>
                <a:latin typeface="+mn-lt"/>
              </a:rPr>
              <a:t>Temel Sözleşme, </a:t>
            </a:r>
            <a:r>
              <a:rPr lang="tr-TR" dirty="0">
                <a:solidFill>
                  <a:schemeClr val="tx1">
                    <a:lumMod val="50000"/>
                  </a:schemeClr>
                </a:solidFill>
                <a:latin typeface="+mn-lt"/>
              </a:rPr>
              <a:t>3 Yönetişim Sözleşmeleri (Öncelikli) ve 48’i </a:t>
            </a:r>
            <a:r>
              <a:rPr lang="tr-TR" b="0" i="0" dirty="0">
                <a:solidFill>
                  <a:schemeClr val="tx1">
                    <a:lumMod val="50000"/>
                  </a:schemeClr>
                </a:solidFill>
                <a:effectLst/>
                <a:latin typeface="+mn-lt"/>
              </a:rPr>
              <a:t>Teknik Sözleşme’ den oluşmaktadır.</a:t>
            </a:r>
          </a:p>
          <a:p>
            <a:pPr marL="0" indent="0" algn="l">
              <a:buNone/>
            </a:pPr>
            <a:endParaRPr lang="tr-TR" b="0" i="0" dirty="0">
              <a:solidFill>
                <a:schemeClr val="tx1">
                  <a:lumMod val="50000"/>
                </a:schemeClr>
              </a:solidFill>
              <a:effectLst/>
              <a:latin typeface="+mn-lt"/>
            </a:endParaRPr>
          </a:p>
          <a:p>
            <a:endParaRPr lang="tr-TR" dirty="0">
              <a:solidFill>
                <a:schemeClr val="tx1">
                  <a:lumMod val="50000"/>
                </a:schemeClr>
              </a:solidFill>
              <a:latin typeface="+mn-lt"/>
            </a:endParaRPr>
          </a:p>
        </p:txBody>
      </p:sp>
    </p:spTree>
    <p:extLst>
      <p:ext uri="{BB962C8B-B14F-4D97-AF65-F5344CB8AC3E}">
        <p14:creationId xmlns:p14="http://schemas.microsoft.com/office/powerpoint/2010/main" val="400989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4">
            <a:extLst>
              <a:ext uri="{FF2B5EF4-FFF2-40B4-BE49-F238E27FC236}">
                <a16:creationId xmlns:a16="http://schemas.microsoft.com/office/drawing/2014/main" id="{09C85386-F647-4DD4-96FD-DFA5BC8C40B1}"/>
              </a:ext>
            </a:extLst>
          </p:cNvPr>
          <p:cNvSpPr>
            <a:spLocks noGrp="1"/>
          </p:cNvSpPr>
          <p:nvPr>
            <p:ph type="title"/>
          </p:nvPr>
        </p:nvSpPr>
        <p:spPr/>
        <p:txBody>
          <a:bodyPr/>
          <a:lstStyle/>
          <a:p>
            <a:r>
              <a:rPr lang="tr-TR" b="1" dirty="0"/>
              <a:t>Temel Sözleşmeler</a:t>
            </a:r>
          </a:p>
        </p:txBody>
      </p:sp>
      <p:graphicFrame>
        <p:nvGraphicFramePr>
          <p:cNvPr id="20" name="Tablo 23">
            <a:extLst>
              <a:ext uri="{FF2B5EF4-FFF2-40B4-BE49-F238E27FC236}">
                <a16:creationId xmlns:a16="http://schemas.microsoft.com/office/drawing/2014/main" id="{24253DAC-BFC0-4C08-B14F-4554612228FF}"/>
              </a:ext>
            </a:extLst>
          </p:cNvPr>
          <p:cNvGraphicFramePr>
            <a:graphicFrameLocks noGrp="1"/>
          </p:cNvGraphicFramePr>
          <p:nvPr>
            <p:ph idx="1"/>
          </p:nvPr>
        </p:nvGraphicFramePr>
        <p:xfrm>
          <a:off x="1066800" y="1264339"/>
          <a:ext cx="10058400" cy="4688840"/>
        </p:xfrm>
        <a:graphic>
          <a:graphicData uri="http://schemas.openxmlformats.org/drawingml/2006/table">
            <a:tbl>
              <a:tblPr firstRow="1" bandRow="1">
                <a:tableStyleId>{073A0DAA-6AF3-43AB-8588-CEC1D06C72B9}</a:tableStyleId>
              </a:tblPr>
              <a:tblGrid>
                <a:gridCol w="3494567">
                  <a:extLst>
                    <a:ext uri="{9D8B030D-6E8A-4147-A177-3AD203B41FA5}">
                      <a16:colId xmlns:a16="http://schemas.microsoft.com/office/drawing/2014/main" val="2403637228"/>
                    </a:ext>
                  </a:extLst>
                </a:gridCol>
                <a:gridCol w="6563833">
                  <a:extLst>
                    <a:ext uri="{9D8B030D-6E8A-4147-A177-3AD203B41FA5}">
                      <a16:colId xmlns:a16="http://schemas.microsoft.com/office/drawing/2014/main" val="745925433"/>
                    </a:ext>
                  </a:extLst>
                </a:gridCol>
              </a:tblGrid>
              <a:tr h="370840">
                <a:tc>
                  <a:txBody>
                    <a:bodyPr/>
                    <a:lstStyle/>
                    <a:p>
                      <a:r>
                        <a:rPr lang="tr-TR" sz="1800" dirty="0"/>
                        <a:t>Standart Alanı</a:t>
                      </a:r>
                    </a:p>
                  </a:txBody>
                  <a:tcPr/>
                </a:tc>
                <a:tc>
                  <a:txBody>
                    <a:bodyPr/>
                    <a:lstStyle/>
                    <a:p>
                      <a:r>
                        <a:rPr lang="tr-TR" sz="1800" dirty="0"/>
                        <a:t>Sözleşmeler</a:t>
                      </a:r>
                    </a:p>
                  </a:txBody>
                  <a:tcPr/>
                </a:tc>
                <a:extLst>
                  <a:ext uri="{0D108BD9-81ED-4DB2-BD59-A6C34878D82A}">
                    <a16:rowId xmlns:a16="http://schemas.microsoft.com/office/drawing/2014/main" val="1361219253"/>
                  </a:ext>
                </a:extLst>
              </a:tr>
              <a:tr h="370840">
                <a:tc rowSpan="2">
                  <a:txBody>
                    <a:bodyPr/>
                    <a:lstStyle/>
                    <a:p>
                      <a:r>
                        <a:rPr lang="tr-TR" sz="1800" kern="1200" dirty="0">
                          <a:solidFill>
                            <a:schemeClr val="dk1"/>
                          </a:solidFill>
                          <a:effectLst/>
                          <a:latin typeface="+mn-lt"/>
                          <a:ea typeface="+mn-ea"/>
                          <a:cs typeface="+mn-cs"/>
                        </a:rPr>
                        <a:t>Sendikalaşma Özgürlüğü Ve Toplu Pazarlık Hakkının Kabulü</a:t>
                      </a:r>
                      <a:endParaRPr lang="tr-TR" sz="1800" dirty="0"/>
                    </a:p>
                  </a:txBody>
                  <a:tcPr/>
                </a:tc>
                <a:tc>
                  <a:txBody>
                    <a:bodyPr/>
                    <a:lstStyle/>
                    <a:p>
                      <a:r>
                        <a:rPr lang="tr-TR" sz="1800" dirty="0"/>
                        <a:t>1948 tarih ve 87 Sayılı Sendika Özgürlüğü ve Sendikalaşma Hakkının Korunması Sözleşmesi </a:t>
                      </a:r>
                    </a:p>
                  </a:txBody>
                  <a:tcPr/>
                </a:tc>
                <a:extLst>
                  <a:ext uri="{0D108BD9-81ED-4DB2-BD59-A6C34878D82A}">
                    <a16:rowId xmlns:a16="http://schemas.microsoft.com/office/drawing/2014/main" val="2009280697"/>
                  </a:ext>
                </a:extLst>
              </a:tr>
              <a:tr h="370840">
                <a:tc vMerge="1">
                  <a:txBody>
                    <a:bodyPr/>
                    <a:lstStyle/>
                    <a:p>
                      <a:endParaRPr lang="tr-TR" sz="2000" dirty="0"/>
                    </a:p>
                  </a:txBody>
                  <a:tcPr/>
                </a:tc>
                <a:tc>
                  <a:txBody>
                    <a:bodyPr/>
                    <a:lstStyle/>
                    <a:p>
                      <a:r>
                        <a:rPr lang="tr-TR" sz="1800" dirty="0"/>
                        <a:t>1949 tarih ve 98 Sayılı Örgütlenme ve Toplu Pazarlık Hakkı Sözleşmesi </a:t>
                      </a:r>
                    </a:p>
                  </a:txBody>
                  <a:tcPr/>
                </a:tc>
                <a:extLst>
                  <a:ext uri="{0D108BD9-81ED-4DB2-BD59-A6C34878D82A}">
                    <a16:rowId xmlns:a16="http://schemas.microsoft.com/office/drawing/2014/main" val="2718235657"/>
                  </a:ext>
                </a:extLst>
              </a:tr>
              <a:tr h="370840">
                <a:tc rowSpan="2">
                  <a:txBody>
                    <a:bodyPr/>
                    <a:lstStyle/>
                    <a:p>
                      <a:r>
                        <a:rPr lang="tr-TR" sz="1800" kern="1200" dirty="0">
                          <a:solidFill>
                            <a:schemeClr val="dk1"/>
                          </a:solidFill>
                          <a:effectLst/>
                          <a:latin typeface="+mn-lt"/>
                          <a:ea typeface="+mn-ea"/>
                          <a:cs typeface="+mn-cs"/>
                        </a:rPr>
                        <a:t>Tüm Zorla Ve Zorunlu Çalışma Türlerinin Yasaklanması</a:t>
                      </a:r>
                      <a:endParaRPr lang="tr-TR" sz="1800" dirty="0"/>
                    </a:p>
                  </a:txBody>
                  <a:tcPr/>
                </a:tc>
                <a:tc>
                  <a:txBody>
                    <a:bodyPr/>
                    <a:lstStyle/>
                    <a:p>
                      <a:r>
                        <a:rPr lang="tr-TR" sz="1800" dirty="0"/>
                        <a:t>1930 tarihli 29 Sayılı Zorla Çalıştırma Sözleşmesi </a:t>
                      </a:r>
                    </a:p>
                  </a:txBody>
                  <a:tcPr/>
                </a:tc>
                <a:extLst>
                  <a:ext uri="{0D108BD9-81ED-4DB2-BD59-A6C34878D82A}">
                    <a16:rowId xmlns:a16="http://schemas.microsoft.com/office/drawing/2014/main" val="994303341"/>
                  </a:ext>
                </a:extLst>
              </a:tr>
              <a:tr h="370840">
                <a:tc vMerge="1">
                  <a:txBody>
                    <a:bodyPr/>
                    <a:lstStyle/>
                    <a:p>
                      <a:endParaRPr lang="tr-TR" sz="1600" dirty="0"/>
                    </a:p>
                  </a:txBody>
                  <a:tcPr/>
                </a:tc>
                <a:tc>
                  <a:txBody>
                    <a:bodyPr/>
                    <a:lstStyle/>
                    <a:p>
                      <a:r>
                        <a:rPr lang="tr-TR" sz="1800" dirty="0"/>
                        <a:t>1957 tarih ve 105 Sayılı Zorla Çalıştırmanın Kaldırılması Sözleşmesi </a:t>
                      </a:r>
                    </a:p>
                  </a:txBody>
                  <a:tcPr/>
                </a:tc>
                <a:extLst>
                  <a:ext uri="{0D108BD9-81ED-4DB2-BD59-A6C34878D82A}">
                    <a16:rowId xmlns:a16="http://schemas.microsoft.com/office/drawing/2014/main" val="1907731341"/>
                  </a:ext>
                </a:extLst>
              </a:tr>
              <a:tr h="370840">
                <a:tc rowSpan="2">
                  <a:txBody>
                    <a:bodyPr/>
                    <a:lstStyle/>
                    <a:p>
                      <a:r>
                        <a:rPr lang="tr-TR" sz="1800" kern="1200" dirty="0">
                          <a:solidFill>
                            <a:schemeClr val="dk1"/>
                          </a:solidFill>
                          <a:effectLst/>
                          <a:latin typeface="+mn-lt"/>
                          <a:ea typeface="+mn-ea"/>
                          <a:cs typeface="+mn-cs"/>
                        </a:rPr>
                        <a:t>Çocuk Çalışmasının Sona Erdirilmesi </a:t>
                      </a:r>
                      <a:endParaRPr lang="tr-TR" sz="1800" dirty="0"/>
                    </a:p>
                  </a:txBody>
                  <a:tcPr/>
                </a:tc>
                <a:tc>
                  <a:txBody>
                    <a:bodyPr/>
                    <a:lstStyle/>
                    <a:p>
                      <a:r>
                        <a:rPr lang="tr-TR" sz="1800" dirty="0"/>
                        <a:t>1973 tarih ve 138 Sayılı Asgari Yaş Sözleşmesi </a:t>
                      </a:r>
                    </a:p>
                  </a:txBody>
                  <a:tcPr/>
                </a:tc>
                <a:extLst>
                  <a:ext uri="{0D108BD9-81ED-4DB2-BD59-A6C34878D82A}">
                    <a16:rowId xmlns:a16="http://schemas.microsoft.com/office/drawing/2014/main" val="1858177909"/>
                  </a:ext>
                </a:extLst>
              </a:tr>
              <a:tr h="370840">
                <a:tc vMerge="1">
                  <a:txBody>
                    <a:bodyPr/>
                    <a:lstStyle/>
                    <a:p>
                      <a:endParaRPr lang="tr-TR" sz="1600" dirty="0"/>
                    </a:p>
                  </a:txBody>
                  <a:tcPr/>
                </a:tc>
                <a:tc>
                  <a:txBody>
                    <a:bodyPr/>
                    <a:lstStyle/>
                    <a:p>
                      <a:r>
                        <a:rPr lang="tr-TR" sz="1800" dirty="0"/>
                        <a:t>1999 tarih ve 182 Sayılı En Kötü Biçimlerdeki Çocuk İşçiliğinin Yasaklanması ve Ortadan Kaldırılmasına İlişkin Acil Eylem Sözleşmesi</a:t>
                      </a:r>
                    </a:p>
                  </a:txBody>
                  <a:tcPr/>
                </a:tc>
                <a:extLst>
                  <a:ext uri="{0D108BD9-81ED-4DB2-BD59-A6C34878D82A}">
                    <a16:rowId xmlns:a16="http://schemas.microsoft.com/office/drawing/2014/main" val="274279608"/>
                  </a:ext>
                </a:extLst>
              </a:tr>
              <a:tr h="370840">
                <a:tc rowSpan="2">
                  <a:txBody>
                    <a:bodyPr/>
                    <a:lstStyle/>
                    <a:p>
                      <a:r>
                        <a:rPr lang="tr-TR" sz="1800" dirty="0"/>
                        <a:t>İstihdam ve meslek ayırımcılığının önlenmesi</a:t>
                      </a:r>
                    </a:p>
                  </a:txBody>
                  <a:tcPr/>
                </a:tc>
                <a:tc>
                  <a:txBody>
                    <a:bodyPr/>
                    <a:lstStyle/>
                    <a:p>
                      <a:r>
                        <a:rPr lang="tr-TR" sz="1800" dirty="0"/>
                        <a:t>1951 tarih ve 100 Sayılı Eşit Ücret Sözleşmesi </a:t>
                      </a:r>
                    </a:p>
                  </a:txBody>
                  <a:tcPr/>
                </a:tc>
                <a:extLst>
                  <a:ext uri="{0D108BD9-81ED-4DB2-BD59-A6C34878D82A}">
                    <a16:rowId xmlns:a16="http://schemas.microsoft.com/office/drawing/2014/main" val="816754286"/>
                  </a:ext>
                </a:extLst>
              </a:tr>
              <a:tr h="370840">
                <a:tc vMerge="1">
                  <a:txBody>
                    <a:bodyPr/>
                    <a:lstStyle/>
                    <a:p>
                      <a:endParaRPr lang="tr-TR" sz="1600" dirty="0"/>
                    </a:p>
                  </a:txBody>
                  <a:tcPr/>
                </a:tc>
                <a:tc>
                  <a:txBody>
                    <a:bodyPr/>
                    <a:lstStyle/>
                    <a:p>
                      <a:r>
                        <a:rPr lang="tr-TR" sz="1800" dirty="0"/>
                        <a:t>1958 tarih ve 111 Sayılı Ayırımcılık (İş ve Meslek) Sözleşmesi </a:t>
                      </a:r>
                    </a:p>
                  </a:txBody>
                  <a:tcPr/>
                </a:tc>
                <a:extLst>
                  <a:ext uri="{0D108BD9-81ED-4DB2-BD59-A6C34878D82A}">
                    <a16:rowId xmlns:a16="http://schemas.microsoft.com/office/drawing/2014/main" val="4079419461"/>
                  </a:ext>
                </a:extLst>
              </a:tr>
            </a:tbl>
          </a:graphicData>
        </a:graphic>
      </p:graphicFrame>
    </p:spTree>
    <p:extLst>
      <p:ext uri="{BB962C8B-B14F-4D97-AF65-F5344CB8AC3E}">
        <p14:creationId xmlns:p14="http://schemas.microsoft.com/office/powerpoint/2010/main" val="314411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a:t>Uluslararası Çalışma Örgütü’nün</a:t>
            </a:r>
            <a:br>
              <a:rPr lang="tr-TR" sz="4000" dirty="0"/>
            </a:br>
            <a:r>
              <a:rPr lang="tr-TR" sz="4000" dirty="0"/>
              <a:t>Üçlü Yapısı</a:t>
            </a:r>
          </a:p>
        </p:txBody>
      </p:sp>
      <p:sp>
        <p:nvSpPr>
          <p:cNvPr id="3" name="İçerik Yer Tutucusu 2"/>
          <p:cNvSpPr>
            <a:spLocks noGrp="1"/>
          </p:cNvSpPr>
          <p:nvPr>
            <p:ph idx="1"/>
          </p:nvPr>
        </p:nvSpPr>
        <p:spPr/>
        <p:txBody>
          <a:bodyPr>
            <a:normAutofit/>
          </a:bodyPr>
          <a:lstStyle/>
          <a:p>
            <a:pPr marL="0" indent="0">
              <a:buNone/>
            </a:pPr>
            <a:r>
              <a:rPr lang="tr-TR" altLang="tr-TR" sz="2000" dirty="0">
                <a:latin typeface="+mn-lt"/>
              </a:rPr>
              <a:t>Kuruluşundan bu yana, İLO’nun temel rolü evrensel ve sürekli  bir barışı sağlamak amacıyla sosyal adaleti ilerletmede hükümetler, işverenler ve işçiler arasında işbirliği arayışı olmuştur. </a:t>
            </a:r>
            <a:endParaRPr lang="en-US" altLang="tr-TR" sz="2000" dirty="0">
              <a:latin typeface="+mn-lt"/>
            </a:endParaRPr>
          </a:p>
          <a:p>
            <a:endParaRPr lang="tr-TR" sz="2000" dirty="0">
              <a:latin typeface="+mn-lt"/>
            </a:endParaRPr>
          </a:p>
        </p:txBody>
      </p:sp>
      <p:grpSp>
        <p:nvGrpSpPr>
          <p:cNvPr id="19" name="Grup 18"/>
          <p:cNvGrpSpPr/>
          <p:nvPr/>
        </p:nvGrpSpPr>
        <p:grpSpPr>
          <a:xfrm>
            <a:off x="1207481" y="3319706"/>
            <a:ext cx="8802688" cy="3135312"/>
            <a:chOff x="495300" y="3284538"/>
            <a:chExt cx="8802688" cy="3135312"/>
          </a:xfrm>
        </p:grpSpPr>
        <p:sp>
          <p:nvSpPr>
            <p:cNvPr id="20" name="Rectangle 3"/>
            <p:cNvSpPr>
              <a:spLocks noChangeArrowheads="1"/>
            </p:cNvSpPr>
            <p:nvPr/>
          </p:nvSpPr>
          <p:spPr bwMode="auto">
            <a:xfrm>
              <a:off x="704850" y="4221163"/>
              <a:ext cx="2603500" cy="201930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Rectangle 4"/>
            <p:cNvSpPr>
              <a:spLocks noChangeArrowheads="1"/>
            </p:cNvSpPr>
            <p:nvPr/>
          </p:nvSpPr>
          <p:spPr bwMode="auto">
            <a:xfrm>
              <a:off x="3657600" y="4149725"/>
              <a:ext cx="2824163" cy="2019300"/>
            </a:xfrm>
            <a:prstGeom prst="rect">
              <a:avLst/>
            </a:prstGeom>
            <a:solidFill>
              <a:srgbClr val="FF993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Rectangle 5"/>
            <p:cNvSpPr>
              <a:spLocks noChangeArrowheads="1"/>
            </p:cNvSpPr>
            <p:nvPr/>
          </p:nvSpPr>
          <p:spPr bwMode="auto">
            <a:xfrm>
              <a:off x="6681788" y="4149725"/>
              <a:ext cx="2603500" cy="2019300"/>
            </a:xfrm>
            <a:prstGeom prst="rect">
              <a:avLst/>
            </a:prstGeom>
            <a:solidFill>
              <a:srgbClr val="33D58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Rectangle 6"/>
            <p:cNvSpPr>
              <a:spLocks noChangeArrowheads="1"/>
            </p:cNvSpPr>
            <p:nvPr/>
          </p:nvSpPr>
          <p:spPr bwMode="auto">
            <a:xfrm>
              <a:off x="3467100" y="4648200"/>
              <a:ext cx="296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762000" rtl="0" eaLnBrk="1" fontAlgn="auto" latinLnBrk="0" hangingPunct="1">
                <a:lnSpc>
                  <a:spcPct val="100000"/>
                </a:lnSpc>
                <a:spcBef>
                  <a:spcPct val="50000"/>
                </a:spcBef>
                <a:spcAft>
                  <a:spcPts val="0"/>
                </a:spcAft>
                <a:buClrTx/>
                <a:buSzTx/>
                <a:buFontTx/>
                <a:buNone/>
                <a:tabLst/>
                <a:defRPr/>
              </a:pPr>
              <a:r>
                <a:rPr kumimoji="0" lang="tr-TR" altLang="tr-TR"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HÜKÜMETLER</a:t>
              </a:r>
              <a:endParaRPr kumimoji="0" lang="en-GB" altLang="tr-TR"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Rectangle 7"/>
            <p:cNvSpPr>
              <a:spLocks noChangeArrowheads="1"/>
            </p:cNvSpPr>
            <p:nvPr/>
          </p:nvSpPr>
          <p:spPr bwMode="auto">
            <a:xfrm>
              <a:off x="6769100" y="4572000"/>
              <a:ext cx="2528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762000" rtl="0" eaLnBrk="1" fontAlgn="auto" latinLnBrk="0" hangingPunct="1">
                <a:lnSpc>
                  <a:spcPct val="100000"/>
                </a:lnSpc>
                <a:spcBef>
                  <a:spcPct val="50000"/>
                </a:spcBef>
                <a:spcAft>
                  <a:spcPts val="0"/>
                </a:spcAft>
                <a:buClrTx/>
                <a:buSzTx/>
                <a:buFontTx/>
                <a:buNone/>
                <a:tabLst/>
                <a:defRPr/>
              </a:pPr>
              <a:r>
                <a:rPr kumimoji="0" lang="tr-TR" altLang="tr-TR"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İŞVERENLER</a:t>
              </a:r>
              <a:endParaRPr kumimoji="0" lang="en-GB" altLang="tr-TR"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Rectangle 8"/>
            <p:cNvSpPr>
              <a:spLocks noChangeArrowheads="1"/>
            </p:cNvSpPr>
            <p:nvPr/>
          </p:nvSpPr>
          <p:spPr bwMode="auto">
            <a:xfrm>
              <a:off x="495300" y="4572000"/>
              <a:ext cx="2528888"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762000" rtl="0" eaLnBrk="1" fontAlgn="auto" latinLnBrk="0" hangingPunct="1">
                <a:lnSpc>
                  <a:spcPct val="100000"/>
                </a:lnSpc>
                <a:spcBef>
                  <a:spcPct val="50000"/>
                </a:spcBef>
                <a:spcAft>
                  <a:spcPts val="0"/>
                </a:spcAft>
                <a:buClrTx/>
                <a:buSzTx/>
                <a:buFontTx/>
                <a:buNone/>
                <a:tabLst/>
                <a:defRPr/>
              </a:pPr>
              <a:r>
                <a:rPr kumimoji="0" lang="tr-TR" altLang="tr-TR"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İŞÇİLER</a:t>
              </a:r>
              <a:endParaRPr kumimoji="0" lang="en-GB" altLang="tr-TR"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762000" rtl="0" eaLnBrk="1" fontAlgn="auto" latinLnBrk="0" hangingPunct="1">
                <a:lnSpc>
                  <a:spcPct val="100000"/>
                </a:lnSpc>
                <a:spcBef>
                  <a:spcPct val="50000"/>
                </a:spcBef>
                <a:spcAft>
                  <a:spcPts val="0"/>
                </a:spcAft>
                <a:buClrTx/>
                <a:buSzTx/>
                <a:buFontTx/>
                <a:buNone/>
                <a:tabLst/>
                <a:defRPr/>
              </a:pPr>
              <a:endParaRPr kumimoji="0" lang="en-GB" altLang="tr-TR"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Line 9"/>
            <p:cNvSpPr>
              <a:spLocks noChangeShapeType="1"/>
            </p:cNvSpPr>
            <p:nvPr/>
          </p:nvSpPr>
          <p:spPr bwMode="auto">
            <a:xfrm>
              <a:off x="2000250" y="3284538"/>
              <a:ext cx="58340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Garamond" panose="02020404030301010803"/>
                <a:ea typeface="+mn-ea"/>
                <a:cs typeface="+mn-cs"/>
              </a:endParaRPr>
            </a:p>
          </p:txBody>
        </p:sp>
        <p:sp>
          <p:nvSpPr>
            <p:cNvPr id="27" name="Freeform 10"/>
            <p:cNvSpPr>
              <a:spLocks/>
            </p:cNvSpPr>
            <p:nvPr/>
          </p:nvSpPr>
          <p:spPr bwMode="auto">
            <a:xfrm>
              <a:off x="2000250" y="3284538"/>
              <a:ext cx="4763" cy="882650"/>
            </a:xfrm>
            <a:custGeom>
              <a:avLst/>
              <a:gdLst>
                <a:gd name="T0" fmla="*/ 0 w 3"/>
                <a:gd name="T1" fmla="*/ 0 h 556"/>
                <a:gd name="T2" fmla="*/ 2147483646 w 3"/>
                <a:gd name="T3" fmla="*/ 2147483646 h 556"/>
                <a:gd name="T4" fmla="*/ 0 60000 65536"/>
                <a:gd name="T5" fmla="*/ 0 60000 65536"/>
              </a:gdLst>
              <a:ahLst/>
              <a:cxnLst>
                <a:cxn ang="T4">
                  <a:pos x="T0" y="T1"/>
                </a:cxn>
                <a:cxn ang="T5">
                  <a:pos x="T2" y="T3"/>
                </a:cxn>
              </a:cxnLst>
              <a:rect l="0" t="0" r="r" b="b"/>
              <a:pathLst>
                <a:path w="3" h="556">
                  <a:moveTo>
                    <a:pt x="0" y="0"/>
                  </a:moveTo>
                  <a:lnTo>
                    <a:pt x="3" y="55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Garamond" panose="02020404030301010803"/>
                <a:ea typeface="+mn-ea"/>
                <a:cs typeface="+mn-cs"/>
              </a:endParaRPr>
            </a:p>
          </p:txBody>
        </p:sp>
        <p:sp>
          <p:nvSpPr>
            <p:cNvPr id="28" name="Freeform 11"/>
            <p:cNvSpPr>
              <a:spLocks/>
            </p:cNvSpPr>
            <p:nvPr/>
          </p:nvSpPr>
          <p:spPr bwMode="auto">
            <a:xfrm>
              <a:off x="7832725" y="3284538"/>
              <a:ext cx="82550" cy="858837"/>
            </a:xfrm>
            <a:custGeom>
              <a:avLst/>
              <a:gdLst>
                <a:gd name="T0" fmla="*/ 0 w 1"/>
                <a:gd name="T1" fmla="*/ 2147483646 h 541"/>
                <a:gd name="T2" fmla="*/ 0 w 1"/>
                <a:gd name="T3" fmla="*/ 0 h 541"/>
                <a:gd name="T4" fmla="*/ 0 60000 65536"/>
                <a:gd name="T5" fmla="*/ 0 60000 65536"/>
              </a:gdLst>
              <a:ahLst/>
              <a:cxnLst>
                <a:cxn ang="T4">
                  <a:pos x="T0" y="T1"/>
                </a:cxn>
                <a:cxn ang="T5">
                  <a:pos x="T2" y="T3"/>
                </a:cxn>
              </a:cxnLst>
              <a:rect l="0" t="0" r="r" b="b"/>
              <a:pathLst>
                <a:path w="1" h="541">
                  <a:moveTo>
                    <a:pt x="0" y="541"/>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Garamond" panose="02020404030301010803"/>
                <a:ea typeface="+mn-ea"/>
                <a:cs typeface="+mn-cs"/>
              </a:endParaRPr>
            </a:p>
          </p:txBody>
        </p:sp>
        <p:sp>
          <p:nvSpPr>
            <p:cNvPr id="29" name="Line 12"/>
            <p:cNvSpPr>
              <a:spLocks noChangeShapeType="1"/>
            </p:cNvSpPr>
            <p:nvPr/>
          </p:nvSpPr>
          <p:spPr bwMode="auto">
            <a:xfrm>
              <a:off x="5024438" y="3284538"/>
              <a:ext cx="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Garamond" panose="02020404030301010803"/>
                <a:ea typeface="+mn-ea"/>
                <a:cs typeface="+mn-cs"/>
              </a:endParaRPr>
            </a:p>
          </p:txBody>
        </p:sp>
        <p:pic>
          <p:nvPicPr>
            <p:cNvPr id="30" name="Picture 16" descr="PE0200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150" y="5181600"/>
              <a:ext cx="1485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7" descr="BS0206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5257800"/>
              <a:ext cx="12620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8" descr="PE01561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9850" y="5181600"/>
              <a:ext cx="206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534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t>Uluslararası Çalışma Örgütü’nün Faaliyet Alanı</a:t>
            </a:r>
          </a:p>
        </p:txBody>
      </p:sp>
      <p:grpSp>
        <p:nvGrpSpPr>
          <p:cNvPr id="4" name="Grup 3"/>
          <p:cNvGrpSpPr/>
          <p:nvPr/>
        </p:nvGrpSpPr>
        <p:grpSpPr>
          <a:xfrm>
            <a:off x="1158383" y="2425823"/>
            <a:ext cx="9432925" cy="3254375"/>
            <a:chOff x="200025" y="2636838"/>
            <a:chExt cx="9432925" cy="3254375"/>
          </a:xfrm>
        </p:grpSpPr>
        <p:sp>
          <p:nvSpPr>
            <p:cNvPr id="5" name="Rectangle 3"/>
            <p:cNvSpPr>
              <a:spLocks noChangeArrowheads="1"/>
            </p:cNvSpPr>
            <p:nvPr/>
          </p:nvSpPr>
          <p:spPr bwMode="auto">
            <a:xfrm>
              <a:off x="2792413" y="2636838"/>
              <a:ext cx="4105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tr-TR" altLang="tr-TR" sz="44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rPr>
                <a:t>Sosyal Adalet</a:t>
              </a:r>
              <a:endParaRPr kumimoji="0" lang="en-US" altLang="tr-TR" sz="40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endParaRPr>
            </a:p>
          </p:txBody>
        </p:sp>
        <p:sp>
          <p:nvSpPr>
            <p:cNvPr id="6" name="Rectangle 4"/>
            <p:cNvSpPr>
              <a:spLocks noChangeArrowheads="1"/>
            </p:cNvSpPr>
            <p:nvPr/>
          </p:nvSpPr>
          <p:spPr bwMode="auto">
            <a:xfrm>
              <a:off x="1981200" y="3644900"/>
              <a:ext cx="5365750" cy="1008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Daha İyi Çalışma Koşulları</a:t>
              </a:r>
              <a:endParaRPr kumimoji="0" lang="en-US" altLang="tr-TR"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7" name="AutoShape 5"/>
            <p:cNvSpPr>
              <a:spLocks noChangeArrowheads="1"/>
            </p:cNvSpPr>
            <p:nvPr/>
          </p:nvSpPr>
          <p:spPr bwMode="auto">
            <a:xfrm>
              <a:off x="3440113" y="5157788"/>
              <a:ext cx="1512887" cy="733425"/>
            </a:xfrm>
            <a:prstGeom prst="curvedUpArrow">
              <a:avLst>
                <a:gd name="adj1" fmla="val 41255"/>
                <a:gd name="adj2" fmla="val 82511"/>
                <a:gd name="adj3" fmla="val 378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AutoShape 6"/>
            <p:cNvSpPr>
              <a:spLocks noChangeArrowheads="1"/>
            </p:cNvSpPr>
            <p:nvPr/>
          </p:nvSpPr>
          <p:spPr bwMode="auto">
            <a:xfrm rot="5400000">
              <a:off x="5270500" y="4754563"/>
              <a:ext cx="733425" cy="1511300"/>
            </a:xfrm>
            <a:prstGeom prst="curvedLeftArrow">
              <a:avLst>
                <a:gd name="adj1" fmla="val 41212"/>
                <a:gd name="adj2" fmla="val 8242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7"/>
            <p:cNvSpPr>
              <a:spLocks noChangeArrowheads="1"/>
            </p:cNvSpPr>
            <p:nvPr/>
          </p:nvSpPr>
          <p:spPr bwMode="auto">
            <a:xfrm>
              <a:off x="200025" y="4941888"/>
              <a:ext cx="293687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Standartlar Oluşturma</a:t>
              </a:r>
              <a:endParaRPr kumimoji="0" lang="en-US" altLang="tr-TR"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0" name="Rectangle 8"/>
            <p:cNvSpPr>
              <a:spLocks noChangeArrowheads="1"/>
            </p:cNvSpPr>
            <p:nvPr/>
          </p:nvSpPr>
          <p:spPr bwMode="auto">
            <a:xfrm>
              <a:off x="6537325" y="5157788"/>
              <a:ext cx="3095625" cy="6715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Teknik İşbirliği</a:t>
              </a:r>
              <a:endParaRPr kumimoji="0" lang="en-US" altLang="tr-TR"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spTree>
    <p:extLst>
      <p:ext uri="{BB962C8B-B14F-4D97-AF65-F5344CB8AC3E}">
        <p14:creationId xmlns:p14="http://schemas.microsoft.com/office/powerpoint/2010/main" val="136426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
        <p:nvSpPr>
          <p:cNvPr id="74" name="Rectangle 73">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Garamond" panose="02020404030301010803"/>
              <a:ea typeface="+mn-ea"/>
              <a:cs typeface="+mn-cs"/>
            </a:endParaRPr>
          </a:p>
        </p:txBody>
      </p:sp>
      <p:sp>
        <p:nvSpPr>
          <p:cNvPr id="76" name="Rectangle 75">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Garamond" panose="02020404030301010803"/>
              <a:ea typeface="+mn-ea"/>
              <a:cs typeface="+mn-cs"/>
            </a:endParaRPr>
          </a:p>
        </p:txBody>
      </p:sp>
      <p:sp>
        <p:nvSpPr>
          <p:cNvPr id="78" name="Rectangle 77">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
        <p:nvSpPr>
          <p:cNvPr id="80" name="Rectangle 79">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Garamond" panose="02020404030301010803"/>
              <a:ea typeface="+mn-ea"/>
              <a:cs typeface="+mn-cs"/>
            </a:endParaRPr>
          </a:p>
        </p:txBody>
      </p:sp>
      <p:sp>
        <p:nvSpPr>
          <p:cNvPr id="82" name="Rectangle 81">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Garamond" panose="02020404030301010803"/>
              <a:ea typeface="+mn-ea"/>
              <a:cs typeface="+mn-cs"/>
            </a:endParaRPr>
          </a:p>
        </p:txBody>
      </p:sp>
      <p:sp>
        <p:nvSpPr>
          <p:cNvPr id="10243" name="Rectangle 2"/>
          <p:cNvSpPr>
            <a:spLocks noGrp="1" noChangeArrowheads="1"/>
          </p:cNvSpPr>
          <p:nvPr>
            <p:ph type="title"/>
          </p:nvPr>
        </p:nvSpPr>
        <p:spPr>
          <a:xfrm>
            <a:off x="1066800" y="610510"/>
            <a:ext cx="10058400" cy="1371600"/>
          </a:xfrm>
        </p:spPr>
        <p:txBody>
          <a:bodyPr vert="horz" lIns="91440" tIns="45720" rIns="91440" bIns="45720" rtlCol="0" anchor="ctr">
            <a:normAutofit/>
          </a:bodyPr>
          <a:lstStyle/>
          <a:p>
            <a:r>
              <a:rPr lang="en-US" altLang="tr-TR" sz="4400" dirty="0"/>
              <a:t> Uluslararas</a:t>
            </a:r>
            <a:r>
              <a:rPr lang="tr-TR" altLang="tr-TR" sz="4400" dirty="0"/>
              <a:t>ı</a:t>
            </a:r>
            <a:r>
              <a:rPr lang="en-US" altLang="tr-TR" sz="4400" dirty="0"/>
              <a:t> </a:t>
            </a:r>
            <a:r>
              <a:rPr lang="tr-TR" altLang="tr-TR" sz="4400" dirty="0"/>
              <a:t>Çalışma</a:t>
            </a:r>
            <a:r>
              <a:rPr lang="en-US" altLang="tr-TR" sz="4400" dirty="0"/>
              <a:t> Örgütünün Organlar</a:t>
            </a:r>
            <a:r>
              <a:rPr lang="tr-TR" altLang="tr-TR" sz="4400" dirty="0"/>
              <a:t>ı</a:t>
            </a:r>
            <a:endParaRPr lang="en-US" altLang="tr-TR" sz="4400" dirty="0"/>
          </a:p>
        </p:txBody>
      </p:sp>
      <p:graphicFrame>
        <p:nvGraphicFramePr>
          <p:cNvPr id="2" name="Diyagram 1"/>
          <p:cNvGraphicFramePr/>
          <p:nvPr/>
        </p:nvGraphicFramePr>
        <p:xfrm>
          <a:off x="1066800" y="2103120"/>
          <a:ext cx="10058400" cy="4112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1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3EB230-6177-14E9-1643-A7A00E652400}"/>
              </a:ext>
            </a:extLst>
          </p:cNvPr>
          <p:cNvSpPr>
            <a:spLocks noGrp="1"/>
          </p:cNvSpPr>
          <p:nvPr>
            <p:ph type="title"/>
          </p:nvPr>
        </p:nvSpPr>
        <p:spPr/>
        <p:txBody>
          <a:bodyPr/>
          <a:lstStyle/>
          <a:p>
            <a:r>
              <a:rPr lang="tr-TR" dirty="0"/>
              <a:t>TÜRKİYE’DE İŞSİZLİK</a:t>
            </a:r>
          </a:p>
        </p:txBody>
      </p:sp>
      <p:sp>
        <p:nvSpPr>
          <p:cNvPr id="3" name="İçerik Yer Tutucusu 2">
            <a:extLst>
              <a:ext uri="{FF2B5EF4-FFF2-40B4-BE49-F238E27FC236}">
                <a16:creationId xmlns:a16="http://schemas.microsoft.com/office/drawing/2014/main" id="{DC705A0F-A260-D752-73AA-7C0C9F15A28B}"/>
              </a:ext>
            </a:extLst>
          </p:cNvPr>
          <p:cNvSpPr>
            <a:spLocks noGrp="1"/>
          </p:cNvSpPr>
          <p:nvPr>
            <p:ph sz="quarter" idx="13"/>
          </p:nvPr>
        </p:nvSpPr>
        <p:spPr/>
        <p:txBody>
          <a:bodyPr/>
          <a:lstStyle/>
          <a:p>
            <a:endParaRPr lang="tr-TR" dirty="0"/>
          </a:p>
          <a:p>
            <a:endParaRPr lang="tr-TR" dirty="0">
              <a:latin typeface="+mn-lt"/>
            </a:endParaRPr>
          </a:p>
          <a:p>
            <a:endParaRPr lang="tr-TR" dirty="0">
              <a:latin typeface="+mn-lt"/>
            </a:endParaRPr>
          </a:p>
          <a:p>
            <a:r>
              <a:rPr lang="tr-TR" dirty="0">
                <a:latin typeface="+mn-lt"/>
              </a:rPr>
              <a:t>1923-1988 Dönemi</a:t>
            </a:r>
          </a:p>
          <a:p>
            <a:r>
              <a:rPr lang="tr-TR" dirty="0">
                <a:latin typeface="+mn-lt"/>
              </a:rPr>
              <a:t>1988 Sonrası Dönem</a:t>
            </a:r>
          </a:p>
        </p:txBody>
      </p:sp>
    </p:spTree>
    <p:extLst>
      <p:ext uri="{BB962C8B-B14F-4D97-AF65-F5344CB8AC3E}">
        <p14:creationId xmlns:p14="http://schemas.microsoft.com/office/powerpoint/2010/main" val="28087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49D0875-4A43-59EC-BDF5-7CAD847C5D51}"/>
              </a:ext>
            </a:extLst>
          </p:cNvPr>
          <p:cNvSpPr>
            <a:spLocks noGrp="1"/>
          </p:cNvSpPr>
          <p:nvPr>
            <p:ph type="title"/>
          </p:nvPr>
        </p:nvSpPr>
        <p:spPr>
          <a:xfrm>
            <a:off x="714375" y="107950"/>
            <a:ext cx="10515600" cy="511175"/>
          </a:xfrm>
        </p:spPr>
        <p:txBody>
          <a:bodyPr>
            <a:normAutofit/>
          </a:bodyPr>
          <a:lstStyle/>
          <a:p>
            <a:r>
              <a:rPr lang="tr-TR" sz="2800" dirty="0">
                <a:latin typeface="Tw Cen MT" panose="020B0602020104020603" pitchFamily="34" charset="0"/>
              </a:rPr>
              <a:t>1923-1988 Döneminde Türkiye’de İşsizlik Oranları</a:t>
            </a:r>
          </a:p>
        </p:txBody>
      </p:sp>
      <p:graphicFrame>
        <p:nvGraphicFramePr>
          <p:cNvPr id="5" name="Tablo 4">
            <a:extLst>
              <a:ext uri="{FF2B5EF4-FFF2-40B4-BE49-F238E27FC236}">
                <a16:creationId xmlns:a16="http://schemas.microsoft.com/office/drawing/2014/main" id="{6677015B-883B-2E32-40AF-59D3DA547C4F}"/>
              </a:ext>
            </a:extLst>
          </p:cNvPr>
          <p:cNvGraphicFramePr>
            <a:graphicFrameLocks noGrp="1"/>
          </p:cNvGraphicFramePr>
          <p:nvPr/>
        </p:nvGraphicFramePr>
        <p:xfrm>
          <a:off x="714375" y="1038225"/>
          <a:ext cx="7048500" cy="5148892"/>
        </p:xfrm>
        <a:graphic>
          <a:graphicData uri="http://schemas.openxmlformats.org/drawingml/2006/table">
            <a:tbl>
              <a:tblPr>
                <a:tableStyleId>{5C22544A-7EE6-4342-B048-85BDC9FD1C3A}</a:tableStyleId>
              </a:tblPr>
              <a:tblGrid>
                <a:gridCol w="1174750">
                  <a:extLst>
                    <a:ext uri="{9D8B030D-6E8A-4147-A177-3AD203B41FA5}">
                      <a16:colId xmlns:a16="http://schemas.microsoft.com/office/drawing/2014/main" val="3594083219"/>
                    </a:ext>
                  </a:extLst>
                </a:gridCol>
                <a:gridCol w="1174750">
                  <a:extLst>
                    <a:ext uri="{9D8B030D-6E8A-4147-A177-3AD203B41FA5}">
                      <a16:colId xmlns:a16="http://schemas.microsoft.com/office/drawing/2014/main" val="1235544085"/>
                    </a:ext>
                  </a:extLst>
                </a:gridCol>
                <a:gridCol w="1174750">
                  <a:extLst>
                    <a:ext uri="{9D8B030D-6E8A-4147-A177-3AD203B41FA5}">
                      <a16:colId xmlns:a16="http://schemas.microsoft.com/office/drawing/2014/main" val="4242736227"/>
                    </a:ext>
                  </a:extLst>
                </a:gridCol>
                <a:gridCol w="1174750">
                  <a:extLst>
                    <a:ext uri="{9D8B030D-6E8A-4147-A177-3AD203B41FA5}">
                      <a16:colId xmlns:a16="http://schemas.microsoft.com/office/drawing/2014/main" val="3855445719"/>
                    </a:ext>
                  </a:extLst>
                </a:gridCol>
                <a:gridCol w="1174750">
                  <a:extLst>
                    <a:ext uri="{9D8B030D-6E8A-4147-A177-3AD203B41FA5}">
                      <a16:colId xmlns:a16="http://schemas.microsoft.com/office/drawing/2014/main" val="442504060"/>
                    </a:ext>
                  </a:extLst>
                </a:gridCol>
                <a:gridCol w="1174750">
                  <a:extLst>
                    <a:ext uri="{9D8B030D-6E8A-4147-A177-3AD203B41FA5}">
                      <a16:colId xmlns:a16="http://schemas.microsoft.com/office/drawing/2014/main" val="1958786897"/>
                    </a:ext>
                  </a:extLst>
                </a:gridCol>
              </a:tblGrid>
              <a:tr h="253936">
                <a:tc>
                  <a:txBody>
                    <a:bodyPr/>
                    <a:lstStyle/>
                    <a:p>
                      <a:pPr algn="l" fontAlgn="b"/>
                      <a:r>
                        <a:rPr lang="tr-TR" sz="1400" u="none" strike="noStrike">
                          <a:effectLst/>
                          <a:latin typeface="Tw Cen MT" panose="020B0602020104020603" pitchFamily="34" charset="0"/>
                        </a:rPr>
                        <a:t>Yıllar</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l" fontAlgn="b"/>
                      <a:r>
                        <a:rPr lang="tr-TR" sz="1400" u="none" strike="noStrike">
                          <a:effectLst/>
                          <a:latin typeface="Tw Cen MT" panose="020B0602020104020603" pitchFamily="34" charset="0"/>
                        </a:rPr>
                        <a:t>İşsizlik Oranı</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l" fontAlgn="b"/>
                      <a:r>
                        <a:rPr lang="tr-TR" sz="1400" u="none" strike="noStrike">
                          <a:effectLst/>
                          <a:latin typeface="Tw Cen MT" panose="020B0602020104020603" pitchFamily="34" charset="0"/>
                        </a:rPr>
                        <a:t>Yıllar</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l" fontAlgn="b"/>
                      <a:r>
                        <a:rPr lang="tr-TR" sz="1400" u="none" strike="noStrike">
                          <a:effectLst/>
                          <a:latin typeface="Tw Cen MT" panose="020B0602020104020603" pitchFamily="34" charset="0"/>
                        </a:rPr>
                        <a:t>İşsizlik Oranı</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l" fontAlgn="b"/>
                      <a:r>
                        <a:rPr lang="tr-TR" sz="1400" u="none" strike="noStrike">
                          <a:effectLst/>
                          <a:latin typeface="Tw Cen MT" panose="020B0602020104020603" pitchFamily="34" charset="0"/>
                        </a:rPr>
                        <a:t>Yıllar</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l" fontAlgn="b"/>
                      <a:r>
                        <a:rPr lang="tr-TR" sz="1400" u="none" strike="noStrike">
                          <a:effectLst/>
                          <a:latin typeface="Tw Cen MT" panose="020B0602020104020603" pitchFamily="34" charset="0"/>
                        </a:rPr>
                        <a:t>İşsizlik Oranı</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189214693"/>
                  </a:ext>
                </a:extLst>
              </a:tr>
              <a:tr h="222346">
                <a:tc>
                  <a:txBody>
                    <a:bodyPr/>
                    <a:lstStyle/>
                    <a:p>
                      <a:pPr algn="r" fontAlgn="b"/>
                      <a:r>
                        <a:rPr lang="tr-TR" sz="1400" u="none" strike="noStrike">
                          <a:effectLst/>
                          <a:latin typeface="Tw Cen MT" panose="020B0602020104020603" pitchFamily="34" charset="0"/>
                        </a:rPr>
                        <a:t>1923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9,1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1945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1967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4,8</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2562132967"/>
                  </a:ext>
                </a:extLst>
              </a:tr>
              <a:tr h="222346">
                <a:tc>
                  <a:txBody>
                    <a:bodyPr/>
                    <a:lstStyle/>
                    <a:p>
                      <a:pPr algn="r" fontAlgn="b"/>
                      <a:r>
                        <a:rPr lang="tr-TR" sz="1400" u="none" strike="noStrike">
                          <a:effectLst/>
                          <a:latin typeface="Tw Cen MT" panose="020B0602020104020603" pitchFamily="34" charset="0"/>
                        </a:rPr>
                        <a:t>1924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6,9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1946</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1968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5,2</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3440179200"/>
                  </a:ext>
                </a:extLst>
              </a:tr>
              <a:tr h="222346">
                <a:tc>
                  <a:txBody>
                    <a:bodyPr/>
                    <a:lstStyle/>
                    <a:p>
                      <a:pPr algn="r" fontAlgn="b"/>
                      <a:r>
                        <a:rPr lang="tr-TR" sz="1400" u="none" strike="noStrike">
                          <a:effectLst/>
                          <a:latin typeface="Tw Cen MT" panose="020B0602020104020603" pitchFamily="34" charset="0"/>
                        </a:rPr>
                        <a:t>1925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5,3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1947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1969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5,9</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925199312"/>
                  </a:ext>
                </a:extLst>
              </a:tr>
              <a:tr h="222346">
                <a:tc>
                  <a:txBody>
                    <a:bodyPr/>
                    <a:lstStyle/>
                    <a:p>
                      <a:pPr algn="r" fontAlgn="b"/>
                      <a:r>
                        <a:rPr lang="tr-TR" sz="1400" u="none" strike="noStrike">
                          <a:effectLst/>
                          <a:latin typeface="Tw Cen MT" panose="020B0602020104020603" pitchFamily="34" charset="0"/>
                        </a:rPr>
                        <a:t>1926</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5,1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1948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1970</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6,4</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696196269"/>
                  </a:ext>
                </a:extLst>
              </a:tr>
              <a:tr h="222346">
                <a:tc>
                  <a:txBody>
                    <a:bodyPr/>
                    <a:lstStyle/>
                    <a:p>
                      <a:pPr algn="r" fontAlgn="b"/>
                      <a:r>
                        <a:rPr lang="tr-TR" sz="1400" u="none" strike="noStrike">
                          <a:effectLst/>
                          <a:latin typeface="Tw Cen MT" panose="020B0602020104020603" pitchFamily="34" charset="0"/>
                        </a:rPr>
                        <a:t>1927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4,2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1949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1971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6,8</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3647726"/>
                  </a:ext>
                </a:extLst>
              </a:tr>
              <a:tr h="222346">
                <a:tc>
                  <a:txBody>
                    <a:bodyPr/>
                    <a:lstStyle/>
                    <a:p>
                      <a:pPr algn="r" fontAlgn="b"/>
                      <a:r>
                        <a:rPr lang="tr-TR" sz="1400" u="none" strike="noStrike">
                          <a:effectLst/>
                          <a:latin typeface="Tw Cen MT" panose="020B0602020104020603" pitchFamily="34" charset="0"/>
                        </a:rPr>
                        <a:t>1928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1950</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1972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6,3</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2045625423"/>
                  </a:ext>
                </a:extLst>
              </a:tr>
              <a:tr h="222346">
                <a:tc>
                  <a:txBody>
                    <a:bodyPr/>
                    <a:lstStyle/>
                    <a:p>
                      <a:pPr algn="r" fontAlgn="b"/>
                      <a:r>
                        <a:rPr lang="tr-TR" sz="1400" u="none" strike="noStrike">
                          <a:effectLst/>
                          <a:latin typeface="Tw Cen MT" panose="020B0602020104020603" pitchFamily="34" charset="0"/>
                        </a:rPr>
                        <a:t>1929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1951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1973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6,8</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388372067"/>
                  </a:ext>
                </a:extLst>
              </a:tr>
              <a:tr h="222346">
                <a:tc>
                  <a:txBody>
                    <a:bodyPr/>
                    <a:lstStyle/>
                    <a:p>
                      <a:pPr algn="r" fontAlgn="b"/>
                      <a:r>
                        <a:rPr lang="tr-TR" sz="1400" u="none" strike="noStrike">
                          <a:effectLst/>
                          <a:latin typeface="Tw Cen MT" panose="020B0602020104020603" pitchFamily="34" charset="0"/>
                        </a:rPr>
                        <a:t>1930</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1952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1974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7,3</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3094755712"/>
                  </a:ext>
                </a:extLst>
              </a:tr>
              <a:tr h="222346">
                <a:tc>
                  <a:txBody>
                    <a:bodyPr/>
                    <a:lstStyle/>
                    <a:p>
                      <a:pPr algn="r" fontAlgn="b"/>
                      <a:r>
                        <a:rPr lang="tr-TR" sz="1400" u="none" strike="noStrike">
                          <a:effectLst/>
                          <a:latin typeface="Tw Cen MT" panose="020B0602020104020603" pitchFamily="34" charset="0"/>
                        </a:rPr>
                        <a:t>1931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4,5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1953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1975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7,6</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3606648456"/>
                  </a:ext>
                </a:extLst>
              </a:tr>
              <a:tr h="222346">
                <a:tc>
                  <a:txBody>
                    <a:bodyPr/>
                    <a:lstStyle/>
                    <a:p>
                      <a:pPr algn="r" fontAlgn="b"/>
                      <a:r>
                        <a:rPr lang="tr-TR" sz="1400" u="none" strike="noStrike">
                          <a:effectLst/>
                          <a:latin typeface="Tw Cen MT" panose="020B0602020104020603" pitchFamily="34" charset="0"/>
                        </a:rPr>
                        <a:t>1932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4,5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1954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1976</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9</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3810777206"/>
                  </a:ext>
                </a:extLst>
              </a:tr>
              <a:tr h="222346">
                <a:tc>
                  <a:txBody>
                    <a:bodyPr/>
                    <a:lstStyle/>
                    <a:p>
                      <a:pPr algn="r" fontAlgn="b"/>
                      <a:r>
                        <a:rPr lang="tr-TR" sz="1400" u="none" strike="noStrike">
                          <a:effectLst/>
                          <a:latin typeface="Tw Cen MT" panose="020B0602020104020603" pitchFamily="34" charset="0"/>
                        </a:rPr>
                        <a:t>1933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1955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1977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10</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2993942958"/>
                  </a:ext>
                </a:extLst>
              </a:tr>
              <a:tr h="222346">
                <a:tc>
                  <a:txBody>
                    <a:bodyPr/>
                    <a:lstStyle/>
                    <a:p>
                      <a:pPr algn="r" fontAlgn="b"/>
                      <a:r>
                        <a:rPr lang="tr-TR" sz="1400" u="none" strike="noStrike">
                          <a:effectLst/>
                          <a:latin typeface="Tw Cen MT" panose="020B0602020104020603" pitchFamily="34" charset="0"/>
                        </a:rPr>
                        <a:t>1934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1956</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1978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10,1</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1298353779"/>
                  </a:ext>
                </a:extLst>
              </a:tr>
              <a:tr h="222346">
                <a:tc>
                  <a:txBody>
                    <a:bodyPr/>
                    <a:lstStyle/>
                    <a:p>
                      <a:pPr algn="r" fontAlgn="b"/>
                      <a:r>
                        <a:rPr lang="tr-TR" sz="1400" u="none" strike="noStrike">
                          <a:effectLst/>
                          <a:latin typeface="Tw Cen MT" panose="020B0602020104020603" pitchFamily="34" charset="0"/>
                        </a:rPr>
                        <a:t>1935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1957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1979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8,9</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1971731601"/>
                  </a:ext>
                </a:extLst>
              </a:tr>
              <a:tr h="222346">
                <a:tc>
                  <a:txBody>
                    <a:bodyPr/>
                    <a:lstStyle/>
                    <a:p>
                      <a:pPr algn="r" fontAlgn="b"/>
                      <a:r>
                        <a:rPr lang="tr-TR" sz="1400" u="none" strike="noStrike">
                          <a:effectLst/>
                          <a:latin typeface="Tw Cen MT" panose="020B0602020104020603" pitchFamily="34" charset="0"/>
                        </a:rPr>
                        <a:t>1936</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1958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1980</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8,3</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1104788747"/>
                  </a:ext>
                </a:extLst>
              </a:tr>
              <a:tr h="222346">
                <a:tc>
                  <a:txBody>
                    <a:bodyPr/>
                    <a:lstStyle/>
                    <a:p>
                      <a:pPr algn="r" fontAlgn="b"/>
                      <a:r>
                        <a:rPr lang="tr-TR" sz="1400" u="none" strike="noStrike">
                          <a:effectLst/>
                          <a:latin typeface="Tw Cen MT" panose="020B0602020104020603" pitchFamily="34" charset="0"/>
                        </a:rPr>
                        <a:t>1937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1959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1981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7,3</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509229185"/>
                  </a:ext>
                </a:extLst>
              </a:tr>
              <a:tr h="222346">
                <a:tc>
                  <a:txBody>
                    <a:bodyPr/>
                    <a:lstStyle/>
                    <a:p>
                      <a:pPr algn="r" fontAlgn="b"/>
                      <a:r>
                        <a:rPr lang="tr-TR" sz="1400" u="none" strike="noStrike">
                          <a:effectLst/>
                          <a:latin typeface="Tw Cen MT" panose="020B0602020104020603" pitchFamily="34" charset="0"/>
                        </a:rPr>
                        <a:t>1938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1960</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1982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7,2</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574623680"/>
                  </a:ext>
                </a:extLst>
              </a:tr>
              <a:tr h="222346">
                <a:tc>
                  <a:txBody>
                    <a:bodyPr/>
                    <a:lstStyle/>
                    <a:p>
                      <a:pPr algn="r" fontAlgn="b"/>
                      <a:r>
                        <a:rPr lang="tr-TR" sz="1400" u="none" strike="noStrike">
                          <a:effectLst/>
                          <a:latin typeface="Tw Cen MT" panose="020B0602020104020603" pitchFamily="34" charset="0"/>
                        </a:rPr>
                        <a:t>1939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1961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1983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7,9</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3133605420"/>
                  </a:ext>
                </a:extLst>
              </a:tr>
              <a:tr h="222346">
                <a:tc>
                  <a:txBody>
                    <a:bodyPr/>
                    <a:lstStyle/>
                    <a:p>
                      <a:pPr algn="r" fontAlgn="b"/>
                      <a:r>
                        <a:rPr lang="tr-TR" sz="1400" u="none" strike="noStrike">
                          <a:effectLst/>
                          <a:latin typeface="Tw Cen MT" panose="020B0602020104020603" pitchFamily="34" charset="0"/>
                        </a:rPr>
                        <a:t>1940</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1962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1984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7,8</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1179828465"/>
                  </a:ext>
                </a:extLst>
              </a:tr>
              <a:tr h="222346">
                <a:tc>
                  <a:txBody>
                    <a:bodyPr/>
                    <a:lstStyle/>
                    <a:p>
                      <a:pPr algn="r" fontAlgn="b"/>
                      <a:r>
                        <a:rPr lang="tr-TR" sz="1400" u="none" strike="noStrike">
                          <a:effectLst/>
                          <a:latin typeface="Tw Cen MT" panose="020B0602020104020603" pitchFamily="34" charset="0"/>
                        </a:rPr>
                        <a:t>1941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1963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1985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7,3</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1597704768"/>
                  </a:ext>
                </a:extLst>
              </a:tr>
              <a:tr h="222346">
                <a:tc>
                  <a:txBody>
                    <a:bodyPr/>
                    <a:lstStyle/>
                    <a:p>
                      <a:pPr algn="r" fontAlgn="b"/>
                      <a:r>
                        <a:rPr lang="tr-TR" sz="1400" u="none" strike="noStrike">
                          <a:effectLst/>
                          <a:latin typeface="Tw Cen MT" panose="020B0602020104020603" pitchFamily="34" charset="0"/>
                        </a:rPr>
                        <a:t>1942</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1964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1986</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8,1</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3714891990"/>
                  </a:ext>
                </a:extLst>
              </a:tr>
              <a:tr h="222346">
                <a:tc>
                  <a:txBody>
                    <a:bodyPr/>
                    <a:lstStyle/>
                    <a:p>
                      <a:pPr algn="r" fontAlgn="b"/>
                      <a:r>
                        <a:rPr lang="tr-TR" sz="1400" u="none" strike="noStrike">
                          <a:effectLst/>
                          <a:latin typeface="Tw Cen MT" panose="020B0602020104020603" pitchFamily="34" charset="0"/>
                        </a:rPr>
                        <a:t>1943</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2,9</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1965</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1987</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8,5</a:t>
                      </a:r>
                      <a:endParaRPr lang="tr-TR" sz="1400" b="0" i="0" u="none" strike="noStrike">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2183610979"/>
                  </a:ext>
                </a:extLst>
              </a:tr>
              <a:tr h="222346">
                <a:tc>
                  <a:txBody>
                    <a:bodyPr/>
                    <a:lstStyle/>
                    <a:p>
                      <a:pPr algn="r" fontAlgn="b"/>
                      <a:r>
                        <a:rPr lang="tr-TR" sz="1400" u="none" strike="noStrike">
                          <a:effectLst/>
                          <a:latin typeface="Tw Cen MT" panose="020B0602020104020603" pitchFamily="34" charset="0"/>
                        </a:rPr>
                        <a:t>1944</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3,1</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1966</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3,6</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a:effectLst/>
                          <a:latin typeface="Tw Cen MT" panose="020B0602020104020603" pitchFamily="34" charset="0"/>
                        </a:rPr>
                        <a:t>1988</a:t>
                      </a:r>
                      <a:endParaRPr lang="tr-TR" sz="1400" b="0" i="0" u="none" strike="noStrike">
                        <a:solidFill>
                          <a:srgbClr val="000000"/>
                        </a:solidFill>
                        <a:effectLst/>
                        <a:latin typeface="Tw Cen MT" panose="020B0602020104020603" pitchFamily="34" charset="0"/>
                      </a:endParaRPr>
                    </a:p>
                  </a:txBody>
                  <a:tcPr marL="9138" marR="9138" marT="9138" marB="0" anchor="b"/>
                </a:tc>
                <a:tc>
                  <a:txBody>
                    <a:bodyPr/>
                    <a:lstStyle/>
                    <a:p>
                      <a:pPr algn="r" fontAlgn="b"/>
                      <a:r>
                        <a:rPr lang="tr-TR" sz="1400" u="none" strike="noStrike" dirty="0">
                          <a:effectLst/>
                          <a:latin typeface="Tw Cen MT" panose="020B0602020104020603" pitchFamily="34" charset="0"/>
                        </a:rPr>
                        <a:t>8,7</a:t>
                      </a:r>
                      <a:endParaRPr lang="tr-TR" sz="1400" b="0" i="0" u="none" strike="noStrike" dirty="0">
                        <a:solidFill>
                          <a:srgbClr val="000000"/>
                        </a:solidFill>
                        <a:effectLst/>
                        <a:latin typeface="Tw Cen MT" panose="020B0602020104020603" pitchFamily="34" charset="0"/>
                      </a:endParaRPr>
                    </a:p>
                  </a:txBody>
                  <a:tcPr marL="9138" marR="9138" marT="9138" marB="0" anchor="b"/>
                </a:tc>
                <a:extLst>
                  <a:ext uri="{0D108BD9-81ED-4DB2-BD59-A6C34878D82A}">
                    <a16:rowId xmlns:a16="http://schemas.microsoft.com/office/drawing/2014/main" val="952077723"/>
                  </a:ext>
                </a:extLst>
              </a:tr>
            </a:tbl>
          </a:graphicData>
        </a:graphic>
      </p:graphicFrame>
      <p:sp>
        <p:nvSpPr>
          <p:cNvPr id="2" name="Metin kutusu 1">
            <a:extLst>
              <a:ext uri="{FF2B5EF4-FFF2-40B4-BE49-F238E27FC236}">
                <a16:creationId xmlns:a16="http://schemas.microsoft.com/office/drawing/2014/main" id="{15CA99FC-9EC9-4B5B-31EA-410179F1C6FB}"/>
              </a:ext>
            </a:extLst>
          </p:cNvPr>
          <p:cNvSpPr txBox="1"/>
          <p:nvPr/>
        </p:nvSpPr>
        <p:spPr>
          <a:xfrm>
            <a:off x="714375" y="6315075"/>
            <a:ext cx="72675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rPr>
              <a:t>Kaynak: Biçerli Kemal (2023).Çalışma Ekonomisi, 12. Baskı, İstanbul: Beta Yayınları, s. 452</a:t>
            </a:r>
          </a:p>
        </p:txBody>
      </p:sp>
      <p:sp>
        <p:nvSpPr>
          <p:cNvPr id="3" name="Metin kutusu 2">
            <a:extLst>
              <a:ext uri="{FF2B5EF4-FFF2-40B4-BE49-F238E27FC236}">
                <a16:creationId xmlns:a16="http://schemas.microsoft.com/office/drawing/2014/main" id="{0FF0C228-1D89-EB7B-45F6-94F8BBC39467}"/>
              </a:ext>
            </a:extLst>
          </p:cNvPr>
          <p:cNvSpPr txBox="1"/>
          <p:nvPr/>
        </p:nvSpPr>
        <p:spPr>
          <a:xfrm>
            <a:off x="7877175" y="1247775"/>
            <a:ext cx="4210050" cy="477053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rPr>
              <a:t>Türkiye’de 12+ yaş grubunda işsizlik oranı 1923 yılından planlı kalkınma döneminin başına kadar küçük değerli inişler ve çıkışlar gösterse de 1963 yılında %3,4 olarak gerçekleşmiştir.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rPr>
              <a:t>İşsizlik planlı dönem sonrasında artmaya başlamış ve 1978 yılında iki haneli rakamlara  (%10,1) çıkarak 1923-1988 döneminde zirve noktasına ulaşmıştır.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rPr>
              <a:t>Planlı kalkınma döneminde işsizlik oranındaki artışın nedenleri artan enflasyon, büyüyen dış ticaret açıkları, tıkanan ithal ikameci sanayileşme stratejisi, bozulan endüstri ilişkileri ve artan grevler sonucunda önemli düşüş gösteren kapasite kullanım oranları şeklinde sıralanabilir.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rPr>
              <a:t>1979’den sonra işsizlik oranı düşme eğilimi gösterse de 1988’de %8,7 olarak gerçekleşmiştir. </a:t>
            </a:r>
          </a:p>
        </p:txBody>
      </p:sp>
    </p:spTree>
    <p:extLst>
      <p:ext uri="{BB962C8B-B14F-4D97-AF65-F5344CB8AC3E}">
        <p14:creationId xmlns:p14="http://schemas.microsoft.com/office/powerpoint/2010/main" val="3607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84B436-4C5B-067C-D95C-B0B5B49CCE3F}"/>
              </a:ext>
            </a:extLst>
          </p:cNvPr>
          <p:cNvSpPr>
            <a:spLocks noGrp="1"/>
          </p:cNvSpPr>
          <p:nvPr>
            <p:ph type="title"/>
          </p:nvPr>
        </p:nvSpPr>
        <p:spPr>
          <a:xfrm>
            <a:off x="838200" y="365125"/>
            <a:ext cx="10515600" cy="625475"/>
          </a:xfrm>
        </p:spPr>
        <p:txBody>
          <a:bodyPr>
            <a:normAutofit/>
          </a:bodyPr>
          <a:lstStyle/>
          <a:p>
            <a:r>
              <a:rPr lang="tr-TR" sz="2400" dirty="0">
                <a:latin typeface="Tw Cen MT" panose="020B0602020104020603" pitchFamily="34" charset="0"/>
              </a:rPr>
              <a:t>Yıllara ve Cinsiyete Göre İşsizlik Oranları 1989-2018</a:t>
            </a:r>
          </a:p>
        </p:txBody>
      </p:sp>
      <p:graphicFrame>
        <p:nvGraphicFramePr>
          <p:cNvPr id="4" name="Tablo 3">
            <a:extLst>
              <a:ext uri="{FF2B5EF4-FFF2-40B4-BE49-F238E27FC236}">
                <a16:creationId xmlns:a16="http://schemas.microsoft.com/office/drawing/2014/main" id="{134237FD-DE30-86D8-ADAE-39E6A19CBA5B}"/>
              </a:ext>
            </a:extLst>
          </p:cNvPr>
          <p:cNvGraphicFramePr>
            <a:graphicFrameLocks noGrp="1"/>
          </p:cNvGraphicFramePr>
          <p:nvPr/>
        </p:nvGraphicFramePr>
        <p:xfrm>
          <a:off x="838200" y="1257300"/>
          <a:ext cx="6134104" cy="4916807"/>
        </p:xfrm>
        <a:graphic>
          <a:graphicData uri="http://schemas.openxmlformats.org/drawingml/2006/table">
            <a:tbl>
              <a:tblPr>
                <a:tableStyleId>{5C22544A-7EE6-4342-B048-85BDC9FD1C3A}</a:tableStyleId>
              </a:tblPr>
              <a:tblGrid>
                <a:gridCol w="766763">
                  <a:extLst>
                    <a:ext uri="{9D8B030D-6E8A-4147-A177-3AD203B41FA5}">
                      <a16:colId xmlns:a16="http://schemas.microsoft.com/office/drawing/2014/main" val="2416284369"/>
                    </a:ext>
                  </a:extLst>
                </a:gridCol>
                <a:gridCol w="766763">
                  <a:extLst>
                    <a:ext uri="{9D8B030D-6E8A-4147-A177-3AD203B41FA5}">
                      <a16:colId xmlns:a16="http://schemas.microsoft.com/office/drawing/2014/main" val="1261016815"/>
                    </a:ext>
                  </a:extLst>
                </a:gridCol>
                <a:gridCol w="766763">
                  <a:extLst>
                    <a:ext uri="{9D8B030D-6E8A-4147-A177-3AD203B41FA5}">
                      <a16:colId xmlns:a16="http://schemas.microsoft.com/office/drawing/2014/main" val="726103272"/>
                    </a:ext>
                  </a:extLst>
                </a:gridCol>
                <a:gridCol w="766763">
                  <a:extLst>
                    <a:ext uri="{9D8B030D-6E8A-4147-A177-3AD203B41FA5}">
                      <a16:colId xmlns:a16="http://schemas.microsoft.com/office/drawing/2014/main" val="1768589522"/>
                    </a:ext>
                  </a:extLst>
                </a:gridCol>
                <a:gridCol w="766763">
                  <a:extLst>
                    <a:ext uri="{9D8B030D-6E8A-4147-A177-3AD203B41FA5}">
                      <a16:colId xmlns:a16="http://schemas.microsoft.com/office/drawing/2014/main" val="534513437"/>
                    </a:ext>
                  </a:extLst>
                </a:gridCol>
                <a:gridCol w="766763">
                  <a:extLst>
                    <a:ext uri="{9D8B030D-6E8A-4147-A177-3AD203B41FA5}">
                      <a16:colId xmlns:a16="http://schemas.microsoft.com/office/drawing/2014/main" val="2619554498"/>
                    </a:ext>
                  </a:extLst>
                </a:gridCol>
                <a:gridCol w="766763">
                  <a:extLst>
                    <a:ext uri="{9D8B030D-6E8A-4147-A177-3AD203B41FA5}">
                      <a16:colId xmlns:a16="http://schemas.microsoft.com/office/drawing/2014/main" val="3016301947"/>
                    </a:ext>
                  </a:extLst>
                </a:gridCol>
                <a:gridCol w="766763">
                  <a:extLst>
                    <a:ext uri="{9D8B030D-6E8A-4147-A177-3AD203B41FA5}">
                      <a16:colId xmlns:a16="http://schemas.microsoft.com/office/drawing/2014/main" val="1017107510"/>
                    </a:ext>
                  </a:extLst>
                </a:gridCol>
              </a:tblGrid>
              <a:tr h="568832">
                <a:tc>
                  <a:txBody>
                    <a:bodyPr/>
                    <a:lstStyle/>
                    <a:p>
                      <a:pPr algn="l" fontAlgn="b"/>
                      <a:r>
                        <a:rPr lang="tr-TR" sz="1600" u="none" strike="noStrike">
                          <a:effectLst/>
                          <a:latin typeface="Tw Cen MT" panose="020B0602020104020603" pitchFamily="34" charset="0"/>
                        </a:rPr>
                        <a:t>Yıllar</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tr-TR" sz="1600" u="none" strike="noStrike">
                          <a:effectLst/>
                          <a:latin typeface="Tw Cen MT" panose="020B0602020104020603" pitchFamily="34" charset="0"/>
                        </a:rPr>
                        <a:t>Toplam </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tr-TR" sz="1600" u="none" strike="noStrike">
                          <a:effectLst/>
                          <a:latin typeface="Tw Cen MT" panose="020B0602020104020603" pitchFamily="34" charset="0"/>
                        </a:rPr>
                        <a:t>Erkek</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tr-TR" sz="1600" u="none" strike="noStrike">
                          <a:effectLst/>
                          <a:latin typeface="Tw Cen MT" panose="020B0602020104020603" pitchFamily="34" charset="0"/>
                        </a:rPr>
                        <a:t>Kadın</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tr-TR" sz="1600" u="none" strike="noStrike">
                          <a:effectLst/>
                          <a:latin typeface="Tw Cen MT" panose="020B0602020104020603" pitchFamily="34" charset="0"/>
                        </a:rPr>
                        <a:t>Yıllar</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tr-TR" sz="1600" u="none" strike="noStrike">
                          <a:effectLst/>
                          <a:latin typeface="Tw Cen MT" panose="020B0602020104020603" pitchFamily="34" charset="0"/>
                        </a:rPr>
                        <a:t>Toplam </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tr-TR" sz="1600" u="none" strike="noStrike">
                          <a:effectLst/>
                          <a:latin typeface="Tw Cen MT" panose="020B0602020104020603" pitchFamily="34" charset="0"/>
                        </a:rPr>
                        <a:t>Erkek</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tr-TR" sz="1600" u="none" strike="noStrike">
                          <a:effectLst/>
                          <a:latin typeface="Tw Cen MT" panose="020B0602020104020603" pitchFamily="34" charset="0"/>
                        </a:rPr>
                        <a:t>Kadın</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048207664"/>
                  </a:ext>
                </a:extLst>
              </a:tr>
              <a:tr h="289865">
                <a:tc>
                  <a:txBody>
                    <a:bodyPr/>
                    <a:lstStyle/>
                    <a:p>
                      <a:pPr algn="r" fontAlgn="b"/>
                      <a:r>
                        <a:rPr lang="tr-TR" sz="1600" u="none" strike="noStrike">
                          <a:effectLst/>
                          <a:latin typeface="Tw Cen MT" panose="020B0602020104020603" pitchFamily="34" charset="0"/>
                        </a:rPr>
                        <a:t>1989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8,2</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2004</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165101217"/>
                  </a:ext>
                </a:extLst>
              </a:tr>
              <a:tr h="289865">
                <a:tc>
                  <a:txBody>
                    <a:bodyPr/>
                    <a:lstStyle/>
                    <a:p>
                      <a:pPr algn="r" fontAlgn="b"/>
                      <a:r>
                        <a:rPr lang="tr-TR" sz="1600" u="none" strike="noStrike">
                          <a:effectLst/>
                          <a:latin typeface="Tw Cen MT" panose="020B0602020104020603" pitchFamily="34" charset="0"/>
                        </a:rPr>
                        <a:t>1990</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7,8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2005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11,2</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2743109015"/>
                  </a:ext>
                </a:extLst>
              </a:tr>
              <a:tr h="289865">
                <a:tc>
                  <a:txBody>
                    <a:bodyPr/>
                    <a:lstStyle/>
                    <a:p>
                      <a:pPr algn="r" fontAlgn="b"/>
                      <a:r>
                        <a:rPr lang="tr-TR" sz="1600" u="none" strike="noStrike">
                          <a:effectLst/>
                          <a:latin typeface="Tw Cen MT" panose="020B0602020104020603" pitchFamily="34" charset="0"/>
                        </a:rPr>
                        <a:t>1991</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8,2</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7,1</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2006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10,2</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11,1</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702329000"/>
                  </a:ext>
                </a:extLst>
              </a:tr>
              <a:tr h="289865">
                <a:tc>
                  <a:txBody>
                    <a:bodyPr/>
                    <a:lstStyle/>
                    <a:p>
                      <a:pPr algn="r" fontAlgn="b"/>
                      <a:r>
                        <a:rPr lang="tr-TR" sz="1600" u="none" strike="noStrike">
                          <a:effectLst/>
                          <a:latin typeface="Tw Cen MT" panose="020B0602020104020603" pitchFamily="34" charset="0"/>
                        </a:rPr>
                        <a:t>1992</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7,7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2007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10,3</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3549776193"/>
                  </a:ext>
                </a:extLst>
              </a:tr>
              <a:tr h="289865">
                <a:tc>
                  <a:txBody>
                    <a:bodyPr/>
                    <a:lstStyle/>
                    <a:p>
                      <a:pPr algn="r" fontAlgn="b"/>
                      <a:r>
                        <a:rPr lang="tr-TR" sz="1600" u="none" strike="noStrike">
                          <a:effectLst/>
                          <a:latin typeface="Tw Cen MT" panose="020B0602020104020603" pitchFamily="34" charset="0"/>
                        </a:rPr>
                        <a:t>1993</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9,3</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2008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11,6</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2839059992"/>
                  </a:ext>
                </a:extLst>
              </a:tr>
              <a:tr h="289865">
                <a:tc>
                  <a:txBody>
                    <a:bodyPr/>
                    <a:lstStyle/>
                    <a:p>
                      <a:pPr algn="r" fontAlgn="b"/>
                      <a:r>
                        <a:rPr lang="tr-TR" sz="1600" u="none" strike="noStrike">
                          <a:effectLst/>
                          <a:latin typeface="Tw Cen MT" panose="020B0602020104020603" pitchFamily="34" charset="0"/>
                        </a:rPr>
                        <a:t>1994</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2009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14</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13,9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14,3</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4112714959"/>
                  </a:ext>
                </a:extLst>
              </a:tr>
              <a:tr h="289865">
                <a:tc>
                  <a:txBody>
                    <a:bodyPr/>
                    <a:lstStyle/>
                    <a:p>
                      <a:pPr algn="r" fontAlgn="b"/>
                      <a:r>
                        <a:rPr lang="tr-TR" sz="1600" u="none" strike="noStrike">
                          <a:effectLst/>
                          <a:latin typeface="Tw Cen MT" panose="020B0602020104020603" pitchFamily="34" charset="0"/>
                        </a:rPr>
                        <a:t>1995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7,6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7,3</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2010</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11,4</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13</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675287687"/>
                  </a:ext>
                </a:extLst>
              </a:tr>
              <a:tr h="289865">
                <a:tc>
                  <a:txBody>
                    <a:bodyPr/>
                    <a:lstStyle/>
                    <a:p>
                      <a:pPr algn="r" fontAlgn="b"/>
                      <a:r>
                        <a:rPr lang="tr-TR" sz="1600" u="none" strike="noStrike">
                          <a:effectLst/>
                          <a:latin typeface="Tw Cen MT" panose="020B0602020104020603" pitchFamily="34" charset="0"/>
                        </a:rPr>
                        <a:t>1996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6,6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6,9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5,9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2011</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9,2</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11,3</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4031483222"/>
                  </a:ext>
                </a:extLst>
              </a:tr>
              <a:tr h="289865">
                <a:tc>
                  <a:txBody>
                    <a:bodyPr/>
                    <a:lstStyle/>
                    <a:p>
                      <a:pPr algn="r" fontAlgn="b"/>
                      <a:r>
                        <a:rPr lang="tr-TR" sz="1600" u="none" strike="noStrike">
                          <a:effectLst/>
                          <a:latin typeface="Tw Cen MT" panose="020B0602020104020603" pitchFamily="34" charset="0"/>
                        </a:rPr>
                        <a:t>1997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6,8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6,5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7,7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2012</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9,2</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10,8</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3159108595"/>
                  </a:ext>
                </a:extLst>
              </a:tr>
              <a:tr h="289865">
                <a:tc>
                  <a:txBody>
                    <a:bodyPr/>
                    <a:lstStyle/>
                    <a:p>
                      <a:pPr algn="r" fontAlgn="b"/>
                      <a:r>
                        <a:rPr lang="tr-TR" sz="1600" u="none" strike="noStrike">
                          <a:effectLst/>
                          <a:latin typeface="Tw Cen MT" panose="020B0602020104020603" pitchFamily="34" charset="0"/>
                        </a:rPr>
                        <a:t>1998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6,9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6,9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6,8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2013</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11,9</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051154435"/>
                  </a:ext>
                </a:extLst>
              </a:tr>
              <a:tr h="289865">
                <a:tc>
                  <a:txBody>
                    <a:bodyPr/>
                    <a:lstStyle/>
                    <a:p>
                      <a:pPr algn="r" fontAlgn="b"/>
                      <a:r>
                        <a:rPr lang="tr-TR" sz="1600" u="none" strike="noStrike">
                          <a:effectLst/>
                          <a:latin typeface="Tw Cen MT" panose="020B0602020104020603" pitchFamily="34" charset="0"/>
                        </a:rPr>
                        <a:t>1999</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7,7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7,7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7,6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2014</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10,1</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9,2</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12,2</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2564373449"/>
                  </a:ext>
                </a:extLst>
              </a:tr>
              <a:tr h="289865">
                <a:tc>
                  <a:txBody>
                    <a:bodyPr/>
                    <a:lstStyle/>
                    <a:p>
                      <a:pPr algn="r" fontAlgn="b"/>
                      <a:r>
                        <a:rPr lang="tr-TR" sz="1600" u="none" strike="noStrike">
                          <a:effectLst/>
                          <a:latin typeface="Tw Cen MT" panose="020B0602020104020603" pitchFamily="34" charset="0"/>
                        </a:rPr>
                        <a:t>2000</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6,5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6,6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6,3</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2015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9,4</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12,9</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592177073"/>
                  </a:ext>
                </a:extLst>
              </a:tr>
              <a:tr h="289865">
                <a:tc>
                  <a:txBody>
                    <a:bodyPr/>
                    <a:lstStyle/>
                    <a:p>
                      <a:pPr algn="r" fontAlgn="b"/>
                      <a:r>
                        <a:rPr lang="tr-TR" sz="1600" u="none" strike="noStrike">
                          <a:effectLst/>
                          <a:latin typeface="Tw Cen MT" panose="020B0602020104020603" pitchFamily="34" charset="0"/>
                        </a:rPr>
                        <a:t>2001</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8,4</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8,7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7,5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2016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11,1</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14</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3442703646"/>
                  </a:ext>
                </a:extLst>
              </a:tr>
              <a:tr h="289865">
                <a:tc>
                  <a:txBody>
                    <a:bodyPr/>
                    <a:lstStyle/>
                    <a:p>
                      <a:pPr algn="r" fontAlgn="b"/>
                      <a:r>
                        <a:rPr lang="tr-TR" sz="1600" u="none" strike="noStrike">
                          <a:effectLst/>
                          <a:latin typeface="Tw Cen MT" panose="020B0602020104020603" pitchFamily="34" charset="0"/>
                        </a:rPr>
                        <a:t>2002</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10,3</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9,4</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2017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11,1</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9,6</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14,4</a:t>
                      </a:r>
                      <a:endParaRPr lang="tr-TR" sz="1600" b="0" i="0" u="none" strike="noStrike">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273327863"/>
                  </a:ext>
                </a:extLst>
              </a:tr>
              <a:tr h="289865">
                <a:tc>
                  <a:txBody>
                    <a:bodyPr/>
                    <a:lstStyle/>
                    <a:p>
                      <a:pPr algn="r" fontAlgn="b"/>
                      <a:r>
                        <a:rPr lang="tr-TR" sz="1600" u="none" strike="noStrike">
                          <a:effectLst/>
                          <a:latin typeface="Tw Cen MT" panose="020B0602020104020603" pitchFamily="34" charset="0"/>
                        </a:rPr>
                        <a:t>2003</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10,5</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10,1</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2018</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11,2</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a:effectLst/>
                          <a:latin typeface="Tw Cen MT" panose="020B0602020104020603" pitchFamily="34" charset="0"/>
                        </a:rPr>
                        <a:t>9,7</a:t>
                      </a:r>
                      <a:endParaRPr lang="tr-TR" sz="1600" b="0" i="0" u="none" strike="noStrike">
                        <a:solidFill>
                          <a:srgbClr val="000000"/>
                        </a:solidFill>
                        <a:effectLst/>
                        <a:latin typeface="Tw Cen MT" panose="020B0602020104020603" pitchFamily="34" charset="0"/>
                      </a:endParaRPr>
                    </a:p>
                  </a:txBody>
                  <a:tcPr marL="9525" marR="9525" marT="9525" marB="0" anchor="b"/>
                </a:tc>
                <a:tc>
                  <a:txBody>
                    <a:bodyPr/>
                    <a:lstStyle/>
                    <a:p>
                      <a:pPr algn="r" fontAlgn="b"/>
                      <a:r>
                        <a:rPr lang="tr-TR" sz="1600" u="none" strike="noStrike" dirty="0">
                          <a:effectLst/>
                          <a:latin typeface="Tw Cen MT" panose="020B0602020104020603" pitchFamily="34" charset="0"/>
                        </a:rPr>
                        <a:t>14,2</a:t>
                      </a:r>
                      <a:endParaRPr lang="tr-TR" sz="16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341155632"/>
                  </a:ext>
                </a:extLst>
              </a:tr>
            </a:tbl>
          </a:graphicData>
        </a:graphic>
      </p:graphicFrame>
      <p:sp>
        <p:nvSpPr>
          <p:cNvPr id="3" name="Metin kutusu 2">
            <a:extLst>
              <a:ext uri="{FF2B5EF4-FFF2-40B4-BE49-F238E27FC236}">
                <a16:creationId xmlns:a16="http://schemas.microsoft.com/office/drawing/2014/main" id="{3D3017EC-F2AF-E541-1A71-53356C79AD3C}"/>
              </a:ext>
            </a:extLst>
          </p:cNvPr>
          <p:cNvSpPr txBox="1"/>
          <p:nvPr/>
        </p:nvSpPr>
        <p:spPr>
          <a:xfrm>
            <a:off x="838200" y="6324600"/>
            <a:ext cx="61436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rPr>
              <a:t>Kaynak: TÜİK </a:t>
            </a:r>
          </a:p>
        </p:txBody>
      </p:sp>
      <p:sp>
        <p:nvSpPr>
          <p:cNvPr id="5" name="Metin kutusu 4">
            <a:extLst>
              <a:ext uri="{FF2B5EF4-FFF2-40B4-BE49-F238E27FC236}">
                <a16:creationId xmlns:a16="http://schemas.microsoft.com/office/drawing/2014/main" id="{636F750B-2F71-A26E-6006-8300B7153184}"/>
              </a:ext>
            </a:extLst>
          </p:cNvPr>
          <p:cNvSpPr txBox="1"/>
          <p:nvPr/>
        </p:nvSpPr>
        <p:spPr>
          <a:xfrm>
            <a:off x="6981825" y="2381250"/>
            <a:ext cx="4867275"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rPr>
              <a:t>1989-2018 döneminde işsizlik oranı artmaya devam etmiştir.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rPr>
              <a:t>2001 krizinin etkisiyle tek haneli rakamlarda seyreden işsizlik oranı 2002’de tekrar iki haneli rakamlara (%10,3) çıkmıştır.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rPr>
              <a:t>2008 krizinin etkisiyle işsizlik oranı 2009 yılında %14 ile zirve yapmıştır.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514843"/>
                </a:solidFill>
                <a:effectLst/>
                <a:uLnTx/>
                <a:uFillTx/>
                <a:latin typeface="Tw Cen MT" panose="020B0602020104020603" pitchFamily="34" charset="0"/>
                <a:ea typeface="+mn-ea"/>
                <a:cs typeface="+mn-cs"/>
              </a:rPr>
              <a:t>1989-2018 döneminin genelinde kadınların işsizlik oranı erkeklerin işsizlik oranının 1-4 puan üzerinde seyretmiştir. </a:t>
            </a:r>
          </a:p>
        </p:txBody>
      </p:sp>
    </p:spTree>
    <p:extLst>
      <p:ext uri="{BB962C8B-B14F-4D97-AF65-F5344CB8AC3E}">
        <p14:creationId xmlns:p14="http://schemas.microsoft.com/office/powerpoint/2010/main" val="50751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kademi Yazın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5_TF03431380_Win32" id="{B0DE8FB3-97D6-46B0-94A5-83744676D4AB}" vid="{5173B4A1-9727-4F84-A269-409334E64E2F}"/>
    </a:ext>
  </a:extLst>
</a:theme>
</file>

<file path=ppt/theme/theme3.xml><?xml version="1.0" encoding="utf-8"?>
<a:theme xmlns:a="http://schemas.openxmlformats.org/drawingml/2006/main" name="SavonVTI">
  <a:themeElements>
    <a:clrScheme name="AnalogousFromDarkSeedLeftStep">
      <a:dk1>
        <a:srgbClr val="000000"/>
      </a:dk1>
      <a:lt1>
        <a:srgbClr val="FFFFFF"/>
      </a:lt1>
      <a:dk2>
        <a:srgbClr val="243541"/>
      </a:dk2>
      <a:lt2>
        <a:srgbClr val="E2E8E2"/>
      </a:lt2>
      <a:accent1>
        <a:srgbClr val="C44CBB"/>
      </a:accent1>
      <a:accent2>
        <a:srgbClr val="8B3DB3"/>
      </a:accent2>
      <a:accent3>
        <a:srgbClr val="694CC4"/>
      </a:accent3>
      <a:accent4>
        <a:srgbClr val="4559B6"/>
      </a:accent4>
      <a:accent5>
        <a:srgbClr val="4C93C4"/>
      </a:accent5>
      <a:accent6>
        <a:srgbClr val="3AB2B1"/>
      </a:accent6>
      <a:hlink>
        <a:srgbClr val="4A7DC2"/>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1112</Words>
  <Application>Microsoft Office PowerPoint</Application>
  <PresentationFormat>Geniş ekran</PresentationFormat>
  <Paragraphs>345</Paragraphs>
  <Slides>13</Slides>
  <Notes>4</Notes>
  <HiddenSlides>0</HiddenSlides>
  <MMClips>0</MMClips>
  <ScaleCrop>false</ScaleCrop>
  <HeadingPairs>
    <vt:vector size="6" baseType="variant">
      <vt:variant>
        <vt:lpstr>Kullanılan Yazı Tipleri</vt:lpstr>
      </vt:variant>
      <vt:variant>
        <vt:i4>11</vt:i4>
      </vt:variant>
      <vt:variant>
        <vt:lpstr>Tema</vt:lpstr>
      </vt:variant>
      <vt:variant>
        <vt:i4>3</vt:i4>
      </vt:variant>
      <vt:variant>
        <vt:lpstr>Slayt Başlıkları</vt:lpstr>
      </vt:variant>
      <vt:variant>
        <vt:i4>13</vt:i4>
      </vt:variant>
    </vt:vector>
  </HeadingPairs>
  <TitlesOfParts>
    <vt:vector size="27" baseType="lpstr">
      <vt:lpstr>Arial</vt:lpstr>
      <vt:lpstr>Calibri</vt:lpstr>
      <vt:lpstr>Calibri Light</vt:lpstr>
      <vt:lpstr>Comic Sans MS</vt:lpstr>
      <vt:lpstr>Euphemia</vt:lpstr>
      <vt:lpstr>Garamond</vt:lpstr>
      <vt:lpstr>Plantagenet Cherokee</vt:lpstr>
      <vt:lpstr>Tahoma</vt:lpstr>
      <vt:lpstr>Times New Roman</vt:lpstr>
      <vt:lpstr>Tw Cen MT</vt:lpstr>
      <vt:lpstr>Wingdings</vt:lpstr>
      <vt:lpstr>Office Teması</vt:lpstr>
      <vt:lpstr>Akademi Yazını 16x9</vt:lpstr>
      <vt:lpstr>SavonVTI</vt:lpstr>
      <vt:lpstr>Sosyal politika </vt:lpstr>
      <vt:lpstr>Uluslararası Sosyal Politika ve Uluslararası Çalışma Örgütü (ILO)</vt:lpstr>
      <vt:lpstr>Temel Sözleşmeler</vt:lpstr>
      <vt:lpstr>Uluslararası Çalışma Örgütü’nün Üçlü Yapısı</vt:lpstr>
      <vt:lpstr>Uluslararası Çalışma Örgütü’nün Faaliyet Alanı</vt:lpstr>
      <vt:lpstr> Uluslararası Çalışma Örgütünün Organları</vt:lpstr>
      <vt:lpstr>TÜRKİYE’DE İŞSİZLİK</vt:lpstr>
      <vt:lpstr>1923-1988 Döneminde Türkiye’de İşsizlik Oranları</vt:lpstr>
      <vt:lpstr>Yıllara ve Cinsiyete Göre İşsizlik Oranları 1989-2018</vt:lpstr>
      <vt:lpstr>COVİD-19 SALGINI VE İŞSİZLİK</vt:lpstr>
      <vt:lpstr>Türkiye'de COVID-19 Salgını Sürecinde Cinsiyete Göre İşsizlik Oranları (2020 Ocak - 2021 Şubat, %)</vt:lpstr>
      <vt:lpstr>PowerPoint Sunusu</vt:lpstr>
      <vt:lpstr>Bölgeler İtibariyle İşsizlik Oranı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Guven Murat</dc:creator>
  <cp:lastModifiedBy>Guven Murat</cp:lastModifiedBy>
  <cp:revision>2</cp:revision>
  <dcterms:created xsi:type="dcterms:W3CDTF">2023-11-11T06:43:21Z</dcterms:created>
  <dcterms:modified xsi:type="dcterms:W3CDTF">2023-11-11T07:00:36Z</dcterms:modified>
</cp:coreProperties>
</file>