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35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2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85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08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12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73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21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91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40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76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92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37E7B-79E9-43D6-B49C-FFDCBC89F69A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FAF1-0A2C-4932-BD5B-CC927EC65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95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 smtClean="0"/>
              <a:t>METOT ETÜDÜ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ÖZET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23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60641"/>
              </p:ext>
            </p:extLst>
          </p:nvPr>
        </p:nvGraphicFramePr>
        <p:xfrm>
          <a:off x="611560" y="1089230"/>
          <a:ext cx="7675589" cy="5500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2407"/>
                <a:gridCol w="6143182"/>
              </a:tblGrid>
              <a:tr h="273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Sorgulama</a:t>
                      </a:r>
                      <a:endParaRPr lang="tr-TR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Birincil </a:t>
                      </a:r>
                      <a:r>
                        <a:rPr lang="tr-T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sorular</a:t>
                      </a:r>
                      <a:endParaRPr lang="tr-T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</a:tr>
              <a:tr h="628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AMAÇ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 yapılıyor?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Niçin yapılıyor?</a:t>
                      </a:r>
                      <a:endParaRPr lang="tr-T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</a:tr>
              <a:tr h="628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YER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Nerede yapılıyor?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Niçin orada yapılıyor?</a:t>
                      </a:r>
                      <a:endParaRPr lang="tr-T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</a:tr>
              <a:tr h="628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Ne zaman yapılıyor?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Niçin o zaman yapılıyor?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</a:tr>
              <a:tr h="628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KİŞİ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Kim yapıyor?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Niçin o kişi tarafından yapılıyor?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</a:tr>
              <a:tr h="628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YOL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Nasıl yapılıyor?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Niçin o biçimde yapılıyor?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</a:tr>
              <a:tr h="9833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Niyet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Elemek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Birleştirmek ya da Yeniden Düzenlemek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Basitleştirmek</a:t>
                      </a:r>
                      <a:endParaRPr lang="tr-T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922" marR="39922" marT="8555" marB="0"/>
                </a:tc>
              </a:tr>
            </a:tbl>
          </a:graphicData>
        </a:graphic>
      </p:graphicFrame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612440" y="476672"/>
            <a:ext cx="7920000" cy="504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C000"/>
                </a:solidFill>
              </a:rPr>
              <a:t>SORGULAMA</a:t>
            </a:r>
            <a:endParaRPr lang="tr-TR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1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19945"/>
              </p:ext>
            </p:extLst>
          </p:nvPr>
        </p:nvGraphicFramePr>
        <p:xfrm>
          <a:off x="683569" y="620688"/>
          <a:ext cx="7595295" cy="4304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033"/>
                <a:gridCol w="3438208"/>
                <a:gridCol w="2627054"/>
              </a:tblGrid>
              <a:tr h="376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tr-TR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Sorgulama</a:t>
                      </a:r>
                      <a:endParaRPr lang="tr-TR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İkincil sorular</a:t>
                      </a:r>
                      <a:endParaRPr lang="tr-T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Niyet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91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AMAÇ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Başka ne yapılabilir?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 yapılmalıdır?</a:t>
                      </a:r>
                      <a:endParaRPr lang="tr-T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Elemek </a:t>
                      </a: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veya Basitleştirmek</a:t>
                      </a:r>
                      <a:endParaRPr lang="tr-T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91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YER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Başka nerede yapılabilir?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Nerede yapılmalıdır?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Birleştirmek ya da yeniden düzenlemek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91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Başka ne zaman yapılabilir?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Ne zaman yapılmalıdır?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Birleştirmek </a:t>
                      </a: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ya da yeniden düzenlemek</a:t>
                      </a:r>
                      <a:endParaRPr lang="tr-T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91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KİŞİ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Başka kim yapabilir?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Kim yapmalıdır?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Birleştirmek </a:t>
                      </a: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ya da yeniden düzenlemek</a:t>
                      </a:r>
                      <a:endParaRPr lang="tr-T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90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YOL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Başka ne biçimde yapılabilir?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Nasıl yapılmalıdır?</a:t>
                      </a:r>
                      <a:endParaRPr lang="tr-T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35" marR="38735" marT="825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Basitleştirmek</a:t>
                      </a:r>
                      <a:endParaRPr lang="tr-T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9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052736"/>
            <a:ext cx="7920000" cy="280831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1"/>
            <a:r>
              <a:rPr lang="tr-TR" sz="2400" dirty="0" smtClean="0">
                <a:latin typeface="Arial" pitchFamily="34" charset="0"/>
                <a:cs typeface="Arial" pitchFamily="34" charset="0"/>
              </a:rPr>
              <a:t>Yeni Tasarımlar</a:t>
            </a:r>
          </a:p>
          <a:p>
            <a:pPr lvl="1"/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Multidisipliner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Ekipler</a:t>
            </a:r>
          </a:p>
          <a:p>
            <a:pPr lvl="1"/>
            <a:r>
              <a:rPr lang="tr-TR" sz="2400" dirty="0" smtClean="0">
                <a:latin typeface="Arial" pitchFamily="34" charset="0"/>
                <a:cs typeface="Arial" pitchFamily="34" charset="0"/>
              </a:rPr>
              <a:t>İşçi Katılımı</a:t>
            </a:r>
          </a:p>
          <a:p>
            <a:pPr lvl="1"/>
            <a:r>
              <a:rPr lang="tr-TR" sz="2400" dirty="0" smtClean="0">
                <a:latin typeface="Arial" pitchFamily="34" charset="0"/>
                <a:cs typeface="Arial" pitchFamily="34" charset="0"/>
              </a:rPr>
              <a:t>Kalite Çemberleri</a:t>
            </a:r>
          </a:p>
          <a:p>
            <a:pPr lvl="1"/>
            <a:r>
              <a:rPr lang="tr-TR" sz="2400" dirty="0" smtClean="0">
                <a:latin typeface="Arial" pitchFamily="34" charset="0"/>
                <a:cs typeface="Arial" pitchFamily="34" charset="0"/>
              </a:rPr>
              <a:t>Basit Fikirler (Esnek yük tabloları)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12440" y="476672"/>
            <a:ext cx="7920000" cy="504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C000"/>
                </a:solidFill>
              </a:rPr>
              <a:t>GELİŞTİRME</a:t>
            </a:r>
            <a:endParaRPr lang="tr-TR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84448" y="476673"/>
            <a:ext cx="7920000" cy="280831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tr-T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Değerlendirme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Çoklu İyileştirme Fikirleri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Maliyetleri, faydaları ve dezavantajları göz önünde bulundurun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Rapor (ABC, Doğru, Kısa ve Net)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Örnek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1560" y="1052736"/>
            <a:ext cx="7920000" cy="518457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1" algn="just">
              <a:spcBef>
                <a:spcPts val="0"/>
              </a:spcBef>
              <a:spcAft>
                <a:spcPts val="300"/>
              </a:spcAf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Yazılı standart uygulama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"Çalışma talimatı sayfası" olarak da bilinen yazılı bir standart uygulama hazırlayın. Bu, birçok amaca hizmet eder.</a:t>
            </a:r>
          </a:p>
          <a:p>
            <a:pPr marL="269875" indent="-269875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1. Gelecekteki referans için geliştirilmiş yöntemi kaydeder.</a:t>
            </a:r>
          </a:p>
          <a:p>
            <a:pPr marL="269875" indent="-269875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2. Yeni yöntemi yönetim, denetçiler ve operatörler için açıklamak için kullanılabilir. Aynı zamanda, iş mühendisleri de dahil olmak üzere tüm ilgili kişilere, gerekli olan yeni ekipmanların </a:t>
            </a:r>
            <a:r>
              <a:rPr lang="tr-TR" sz="2300" smtClean="0">
                <a:latin typeface="Arial" pitchFamily="34" charset="0"/>
                <a:cs typeface="Arial" pitchFamily="34" charset="0"/>
              </a:rPr>
              <a:t>veya </a:t>
            </a:r>
            <a:r>
              <a:rPr lang="tr-TR" sz="2300" smtClean="0">
                <a:latin typeface="Arial" pitchFamily="34" charset="0"/>
                <a:cs typeface="Arial" pitchFamily="34" charset="0"/>
              </a:rPr>
              <a:t>makinaların </a:t>
            </a:r>
            <a:r>
              <a:rPr lang="tr-TR" sz="2300" dirty="0" smtClean="0">
                <a:latin typeface="Arial" pitchFamily="34" charset="0"/>
                <a:cs typeface="Arial" pitchFamily="34" charset="0"/>
              </a:rPr>
              <a:t>veya iş yerlerinin düzeninde ihtiyaç duyulan değişiklikler hakkında tavsiyelerde bulunur.</a:t>
            </a:r>
          </a:p>
          <a:p>
            <a:pPr marL="269875" indent="-269875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3. Bu, operatörleri eğitmek veya yeniden eğitmek için bir yardımdır.</a:t>
            </a:r>
          </a:p>
          <a:p>
            <a:pPr marL="269875" indent="-269875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tr-TR" sz="2300" dirty="0" smtClean="0">
                <a:latin typeface="Arial" pitchFamily="34" charset="0"/>
                <a:cs typeface="Arial" pitchFamily="34" charset="0"/>
              </a:rPr>
              <a:t>Herhangi </a:t>
            </a:r>
            <a:r>
              <a:rPr lang="tr-TR" sz="2300" dirty="0" smtClean="0">
                <a:latin typeface="Arial" pitchFamily="34" charset="0"/>
                <a:cs typeface="Arial" pitchFamily="34" charset="0"/>
              </a:rPr>
              <a:t>zaman çalışmalarının temelini oluşturmaktadır.</a:t>
            </a:r>
            <a:endParaRPr lang="tr-TR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12440" y="476672"/>
            <a:ext cx="7920000" cy="504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C000"/>
                </a:solidFill>
              </a:rPr>
              <a:t>TANIMLAMA</a:t>
            </a:r>
            <a:endParaRPr lang="tr-TR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84448" y="476673"/>
            <a:ext cx="7920000" cy="4752527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Yazılı standart uygulama, basitçe operatör tarafından kullanılacak yöntemleri özetlemektedir. Normalde üç çeşit bilgi gerekecektir:</a:t>
            </a:r>
          </a:p>
          <a:p>
            <a:pPr marL="452438" indent="-45243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(1) Kullanılacak alet ve teçhizat ve genel çalışma koşulları.</a:t>
            </a:r>
          </a:p>
          <a:p>
            <a:pPr marL="452438" indent="-45243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(2) Metodun açıklaması. Gerekli detay miktarı, işin niteliği ve muhtemel üretim hacmi. Birkaç ay boyunca çeşitli operatörleri meşgul edecek bir iş için, yazılı standart uygulama, parmak hareketlerini de kapsayacak ayrıntılı olmalıdır.</a:t>
            </a:r>
          </a:p>
          <a:p>
            <a:pPr marL="452438" indent="-45243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(3) İşyeri yerleşim düzeni ve muhtemelen özel alet, teçhizat veya demirbaş taslaklarının bir diyagramı.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2440" y="1052737"/>
            <a:ext cx="7920000" cy="482453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Kurulum beş aşamaya bölünebilir:</a:t>
            </a:r>
          </a:p>
          <a:p>
            <a:pPr marL="0" lvl="1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(1) Değişikliği yönetim tarafından kabul etmek.</a:t>
            </a:r>
          </a:p>
          <a:p>
            <a:pPr marL="0" lvl="1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(2) Değişikliği bölüm denetimince kabul etmek.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Bu onay ve kabul elde edilemediği takdirde başka bir yere gitmeye çalışmanın bir anlamı yok.</a:t>
            </a:r>
          </a:p>
          <a:p>
            <a:pPr marL="452438" lvl="1" indent="-452438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(3) Değişikliği işçiler ve temsilcileri tarafından kabul etmek.</a:t>
            </a:r>
          </a:p>
          <a:p>
            <a:pPr marL="0" lvl="1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(4) Değişiklik yapmaya hazırlanmak.</a:t>
            </a:r>
          </a:p>
          <a:p>
            <a:pPr marL="0" lvl="1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(5) Değiştirmeyi kontrol etme.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12440" y="476672"/>
            <a:ext cx="7920000" cy="504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C000"/>
                </a:solidFill>
              </a:rPr>
              <a:t>YERLEŞTİRME/KURMA</a:t>
            </a:r>
            <a:endParaRPr lang="tr-TR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2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84448" y="476673"/>
            <a:ext cx="7920000" cy="561662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3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Eğitim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Eski ve yeni yöntemleri göstermek için filmler kullanabilir.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Filmler, yeniden eğitim sırasında özellikle değerlidir.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İşi doğru şekilde yapma alışkanlığı geliştirin.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Bir grafikte gösterilen numaralı bir diziyi takip etmek için eğitin.</a:t>
            </a:r>
          </a:p>
          <a:p>
            <a:pPr marL="400050" lvl="2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Öğrenme eğrileri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Öğrenmenin ilk aşamalarında, öğrenim süreleri arasındaki dinlenme sürelerinin kendilerinin uygulama sürelerinden daha uzun olması gerekir.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Operatör yeni yöntemi kavramış ve hız kazanmaya başlayınca, dinlenme periyotları çok daha kısa olabilir.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Yeni yönteme bakıcılık yapmak.</a:t>
            </a:r>
            <a:endParaRPr lang="tr-TR" sz="2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6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1560" y="1052737"/>
            <a:ext cx="7920000" cy="288031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Bunun için çok iyi bir neden yoksa, işçilerin eski yöntemlere geri dönmesine veya izin verilmeyen unsurları tanıtmasına izin verilmemelidir.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Korunması için, bir yöntem başlangıçta çok net tanımlanmalı ve belirtilmelidir.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Uzmanları kalıcı olarak atayın.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Resmi inceleme.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12440" y="476672"/>
            <a:ext cx="7920000" cy="504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C000"/>
                </a:solidFill>
              </a:rPr>
              <a:t>SÜRDÜRME</a:t>
            </a:r>
            <a:endParaRPr lang="tr-TR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1560" y="1052737"/>
            <a:ext cx="7920000" cy="496855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Bürolar kaynakları verimli kullanılmalıdır.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Ofislerdeki işçi yüzdesi artmaya devam ediyor.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İdari masraflar (genel giderler) kontrol edilmelidir.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İleri teknoloji (makineler) tanıtımı.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Çoğu ofiste işin çoğu rutin bir işlemdir.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Aşağıdaki alanları veya faaliyetleri araştırın: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Ofis işçiliğinin önemli bir kısmını oluşturuyor.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Çok sayıda hata veya ciddi hata üretiyor.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Yüksek düzeyde memnuniyetsizlik yaratıyor.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Bazı dış değişikliklere cevaben değiştirmeniz gerekiyor.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Kaliteli çevre.</a:t>
            </a:r>
            <a:endParaRPr lang="tr-T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12440" y="476672"/>
            <a:ext cx="7920000" cy="504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marL="342900" lvl="1" indent="-342900" algn="ctr">
              <a:spcBef>
                <a:spcPts val="0"/>
              </a:spcBef>
              <a:spcAft>
                <a:spcPts val="600"/>
              </a:spcAft>
            </a:pPr>
            <a:r>
              <a:rPr lang="tr-TR" sz="2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OFİSTE METOT ETÜDÜ</a:t>
            </a:r>
          </a:p>
        </p:txBody>
      </p:sp>
    </p:spTree>
    <p:extLst>
      <p:ext uri="{BB962C8B-B14F-4D97-AF65-F5344CB8AC3E}">
        <p14:creationId xmlns:p14="http://schemas.microsoft.com/office/powerpoint/2010/main" val="24472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440" y="476672"/>
            <a:ext cx="7920000" cy="504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r>
              <a:rPr lang="tr-TR" sz="2800" b="1" dirty="0" smtClean="0">
                <a:solidFill>
                  <a:srgbClr val="FFC000"/>
                </a:solidFill>
              </a:rPr>
              <a:t>METOT ETÜDÜNÜN AŞAMALARI</a:t>
            </a:r>
            <a:endParaRPr lang="tr-TR" sz="2800" b="1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440" y="1124744"/>
            <a:ext cx="7920000" cy="377301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Seçme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Kaydetme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İnceleme/Sorgulama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Geliştirme/Değerlendirme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Tanımlama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Kurma/Yerleştirme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Sürdürme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9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84448" y="620689"/>
            <a:ext cx="7920000" cy="86409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Çoğu ofis işleri, sistemleri, prosedürleri, faaliyetleri ve yöntemleri içeren bir hiyerarşiye yerleştirilebilir.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48692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2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440" y="1052736"/>
            <a:ext cx="7920000" cy="525658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Ofis düzeni çalışması aşağıdaki adımlardan oluşmalıdır: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Ofiste kullanılan büyük sistemlerin ayrıntılarını kaydedin.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Bu sistemleri destekleyen büro prosedürlerinin ayrıntılarını kaydedin.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Bu prosedürlerin çalışma yöntemlerini inceleyin ve her birinin temel yöntem çalışması yapın.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Prosedürün her bir bölümünde kapasite değerlendirmesi yapın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Çıktı hacmini analiz edin ve kıdemli yöneticileri muhtemel gelecek eğilimlerini keşfetmek için soru sorun.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14981" y="476728"/>
            <a:ext cx="7920000" cy="50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 smtClean="0">
                <a:solidFill>
                  <a:srgbClr val="FFC000"/>
                </a:solidFill>
              </a:rPr>
              <a:t>OFİS DÜZENLEME</a:t>
            </a:r>
          </a:p>
          <a:p>
            <a:pPr marL="0" indent="0" algn="ctr">
              <a:buFont typeface="Arial" pitchFamily="34" charset="0"/>
              <a:buNone/>
            </a:pPr>
            <a:endParaRPr lang="tr-TR" sz="24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2440" y="476672"/>
            <a:ext cx="7920000" cy="468052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İletişim ve temas yolları ve sıklıklarını belirleyin.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Bireysel iş istasyonları tasarımı (ergonomi)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Hacim ve kapasite verilerinden toplam iş istasyonu gereksinimlerini hesaplayın.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Temel düzen türüne karar verin.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Herhangi bir "dış" kısıtlamayı belirleyin.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Şematik bir düzen çizin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Mevcut donanım çözümlerini araştırın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Geçici düzenini her iki kullanıcıyla tartışın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Düzenlemeyi tartışmaların sonuçlarına göre değiştirin ve önerilen düzeni hazırlayın.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12440" y="476672"/>
            <a:ext cx="7920000" cy="504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C000"/>
                </a:solidFill>
              </a:rPr>
              <a:t>SEÇME</a:t>
            </a:r>
            <a:endParaRPr lang="tr-TR" sz="2400" b="1" dirty="0">
              <a:solidFill>
                <a:srgbClr val="FFC000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12440" y="1052736"/>
            <a:ext cx="7920000" cy="352839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lvl="0" algn="just"/>
            <a:r>
              <a:rPr lang="tr-T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Metot Etüdü </a:t>
            </a:r>
            <a:r>
              <a:rPr lang="tr-TR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tr-T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için </a:t>
            </a:r>
            <a:r>
              <a:rPr lang="tr-TR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tr-T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apılmalı?</a:t>
            </a:r>
            <a:endParaRPr lang="tr-TR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Kaynakların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zayıf kullanımı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Bozuk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düzen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Darboğazlar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Tutarsız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kalite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Yüksek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yorucu iş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Aşırı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mesai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Çalışanın şikayetleri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2440" y="620688"/>
            <a:ext cx="7920000" cy="345638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just"/>
            <a:r>
              <a:rPr lang="tr-T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Ekonomik Hususlar</a:t>
            </a:r>
          </a:p>
          <a:p>
            <a:pPr marL="0" indent="0" algn="just"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Bu işe yönelik bir yöntem araştırmasına başlamak ya da devam etmek için ödeme yapacak mı?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Temel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kar üreten işlemler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Temel maliyetli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işlemler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Tekrarlı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çalışma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Uzun taşımalar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Aşırı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mesai</a:t>
            </a:r>
          </a:p>
        </p:txBody>
      </p:sp>
    </p:spTree>
    <p:extLst>
      <p:ext uri="{BB962C8B-B14F-4D97-AF65-F5344CB8AC3E}">
        <p14:creationId xmlns:p14="http://schemas.microsoft.com/office/powerpoint/2010/main" val="36666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2440" y="620688"/>
            <a:ext cx="7920000" cy="2664295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just"/>
            <a:r>
              <a:rPr lang="tr-T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Teknik Hususlar</a:t>
            </a:r>
          </a:p>
          <a:p>
            <a:pPr marL="0" indent="0" algn="just"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Daha ileri teknoloji edinme isteği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Geniş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kapsamlı evrak işi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Tekrarlı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çalışma (otomasyon)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Tehlikeli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iş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Tutarsız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kalite</a:t>
            </a:r>
          </a:p>
        </p:txBody>
      </p:sp>
    </p:spTree>
    <p:extLst>
      <p:ext uri="{BB962C8B-B14F-4D97-AF65-F5344CB8AC3E}">
        <p14:creationId xmlns:p14="http://schemas.microsoft.com/office/powerpoint/2010/main" val="15416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2440" y="620688"/>
            <a:ext cx="7920000" cy="446449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just"/>
            <a:r>
              <a:rPr lang="tr-T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İnsan Hususları</a:t>
            </a:r>
          </a:p>
          <a:p>
            <a:pPr marL="0" indent="0" algn="just"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İşçi memnuniyeti / kızgınlığı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Memnuniyet seviyesi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Tartışmalı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olmayan işlerle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başlayın</a:t>
            </a:r>
          </a:p>
          <a:p>
            <a:pPr marL="0" indent="0" algn="just">
              <a:buNone/>
            </a:pP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Kapsamı Sınırlandırma</a:t>
            </a:r>
          </a:p>
          <a:p>
            <a:pPr marL="0" indent="0" algn="just"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Sınırların belirlenmesi ve içeriğin belirlenmesi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Tek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bir işlem veya bir sıralama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Bütün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işlem veya bölüm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Hangi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bakımdan işçi, malzeme, ekipman, vb.</a:t>
            </a:r>
          </a:p>
          <a:p>
            <a:pPr marL="0" indent="0" algn="just">
              <a:buNone/>
            </a:pP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2440" y="620688"/>
            <a:ext cx="7920000" cy="360039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just"/>
            <a:r>
              <a:rPr lang="tr-TR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Olası Sonuçlar</a:t>
            </a:r>
            <a:endParaRPr lang="tr-TR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Artan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üretim oranı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Maliyetin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düşürülmesi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Daha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az emek, malzeme veya ekipman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Geliştirilmiş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kalite</a:t>
            </a: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Geliştirilmiş güvenlik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Azaltılmış hurda miktarı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tr-TR" sz="2400" dirty="0" smtClean="0">
                <a:latin typeface="Arial" pitchFamily="34" charset="0"/>
                <a:cs typeface="Arial" pitchFamily="34" charset="0"/>
              </a:rPr>
              <a:t>Geliştirilmiş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temizlik standartları</a:t>
            </a:r>
          </a:p>
        </p:txBody>
      </p:sp>
    </p:spTree>
    <p:extLst>
      <p:ext uri="{BB962C8B-B14F-4D97-AF65-F5344CB8AC3E}">
        <p14:creationId xmlns:p14="http://schemas.microsoft.com/office/powerpoint/2010/main" val="20525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15" y="836712"/>
            <a:ext cx="4213759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0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440" y="548680"/>
            <a:ext cx="7920000" cy="57606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Kayıt Şemaları ve Diyagramları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6000"/>
                    </a14:imgEffect>
                    <a14:imgEffect>
                      <a14:brightnessContrast bright="-16000" contrast="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12440" y="1196752"/>
            <a:ext cx="79200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855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890</Words>
  <Application>Microsoft Office PowerPoint</Application>
  <PresentationFormat>Ekran Gösterisi (4:3)</PresentationFormat>
  <Paragraphs>169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METOT ETÜDÜ</vt:lpstr>
      <vt:lpstr>METOT ETÜDÜNÜN AŞAMALARI</vt:lpstr>
      <vt:lpstr>SEÇME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SORGULAMA</vt:lpstr>
      <vt:lpstr>PowerPoint Sunusu</vt:lpstr>
      <vt:lpstr>GELİŞTİRME</vt:lpstr>
      <vt:lpstr>PowerPoint Sunusu</vt:lpstr>
      <vt:lpstr>TANIMLAMA</vt:lpstr>
      <vt:lpstr>PowerPoint Sunusu</vt:lpstr>
      <vt:lpstr>YERLEŞTİRME/KURMA</vt:lpstr>
      <vt:lpstr>PowerPoint Sunusu</vt:lpstr>
      <vt:lpstr>SÜRDÜRME</vt:lpstr>
      <vt:lpstr>OFİSTE METOT ETÜDÜ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METOT ETÜDÜ</dc:title>
  <dc:creator>Kemal Üçüncü</dc:creator>
  <cp:lastModifiedBy>Kemal Ucuncu</cp:lastModifiedBy>
  <cp:revision>29</cp:revision>
  <dcterms:created xsi:type="dcterms:W3CDTF">2017-11-02T19:12:19Z</dcterms:created>
  <dcterms:modified xsi:type="dcterms:W3CDTF">2017-11-03T08:33:45Z</dcterms:modified>
</cp:coreProperties>
</file>