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END3009 İŞ ETÜDÜ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tx2"/>
                </a:solidFill>
              </a:rPr>
              <a:t>UYGULAMA</a:t>
            </a:r>
          </a:p>
          <a:p>
            <a:r>
              <a:rPr lang="tr-TR" sz="3600" b="1" dirty="0" smtClean="0">
                <a:solidFill>
                  <a:schemeClr val="tx2"/>
                </a:solidFill>
              </a:rPr>
              <a:t>İŞ ÖLÇÜMÜ</a:t>
            </a:r>
            <a:endParaRPr lang="tr-TR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3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SORGULAMA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3344" y="1340769"/>
            <a:ext cx="5410944" cy="3600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i-FI" dirty="0" smtClean="0"/>
              <a:t>Ne?</a:t>
            </a:r>
            <a:r>
              <a:rPr lang="tr-TR" dirty="0" smtClean="0"/>
              <a:t> 		= </a:t>
            </a:r>
            <a:r>
              <a:rPr lang="tr-TR" dirty="0" err="1" smtClean="0"/>
              <a:t>What</a:t>
            </a:r>
            <a:r>
              <a:rPr lang="tr-TR" dirty="0" smtClean="0"/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fi-FI" dirty="0" smtClean="0"/>
              <a:t>Nası</a:t>
            </a:r>
            <a:r>
              <a:rPr lang="tr-TR" dirty="0" smtClean="0"/>
              <a:t>l</a:t>
            </a:r>
            <a:r>
              <a:rPr lang="fi-FI" dirty="0" smtClean="0"/>
              <a:t>?</a:t>
            </a:r>
            <a:r>
              <a:rPr lang="tr-TR" dirty="0" smtClean="0"/>
              <a:t> 		= How?</a:t>
            </a:r>
          </a:p>
          <a:p>
            <a:pPr algn="just">
              <a:buFont typeface="Wingdings" pitchFamily="2" charset="2"/>
              <a:buChar char="Ø"/>
            </a:pPr>
            <a:r>
              <a:rPr lang="fi-FI" dirty="0" smtClean="0"/>
              <a:t>Niçin?</a:t>
            </a:r>
            <a:r>
              <a:rPr lang="tr-TR" dirty="0" smtClean="0"/>
              <a:t> 		=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fi-FI" dirty="0" smtClean="0"/>
              <a:t>Nerede?</a:t>
            </a:r>
            <a:r>
              <a:rPr lang="tr-TR" dirty="0" smtClean="0"/>
              <a:t> 	= </a:t>
            </a:r>
            <a:r>
              <a:rPr lang="tr-TR" dirty="0" err="1" smtClean="0"/>
              <a:t>Where</a:t>
            </a:r>
            <a:r>
              <a:rPr lang="tr-TR" dirty="0" smtClean="0"/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fi-FI" dirty="0" smtClean="0"/>
              <a:t>Ne zaman?</a:t>
            </a:r>
            <a:r>
              <a:rPr lang="tr-TR" dirty="0" smtClean="0"/>
              <a:t> 	= </a:t>
            </a:r>
            <a:r>
              <a:rPr lang="tr-TR" dirty="0" err="1" smtClean="0"/>
              <a:t>When</a:t>
            </a:r>
            <a:r>
              <a:rPr lang="tr-TR" dirty="0"/>
              <a:t>?</a:t>
            </a:r>
            <a:endParaRPr lang="tr-TR" dirty="0" smtClean="0"/>
          </a:p>
          <a:p>
            <a:pPr algn="just">
              <a:buFont typeface="Wingdings" pitchFamily="2" charset="2"/>
              <a:buChar char="Ø"/>
            </a:pPr>
            <a:r>
              <a:rPr lang="fi-FI" dirty="0" smtClean="0"/>
              <a:t>Kim?</a:t>
            </a:r>
            <a:r>
              <a:rPr lang="tr-TR" dirty="0" smtClean="0"/>
              <a:t> 		= </a:t>
            </a:r>
            <a:r>
              <a:rPr lang="tr-TR" dirty="0" err="1" smtClean="0"/>
              <a:t>Who</a:t>
            </a:r>
            <a:r>
              <a:rPr lang="tr-T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984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908720"/>
            <a:ext cx="7920000" cy="1368151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000" dirty="0" smtClean="0"/>
              <a:t>Aşağıda </a:t>
            </a:r>
            <a:r>
              <a:rPr lang="tr-TR" sz="2000" dirty="0"/>
              <a:t>bir faaliyete ilişkin çoklu etkinlik şeması ve şemanın altında eleştirel inceleme verilmiştir. </a:t>
            </a:r>
            <a:endParaRPr lang="tr-TR" sz="2000" dirty="0" smtClean="0"/>
          </a:p>
          <a:p>
            <a:pPr algn="just"/>
            <a:r>
              <a:rPr lang="tr-TR" sz="2000" dirty="0" smtClean="0"/>
              <a:t>Buna </a:t>
            </a:r>
            <a:r>
              <a:rPr lang="tr-TR" sz="2000" dirty="0"/>
              <a:t>göre geliştirilmiş etkinlik şemasını çiziniz, sağlanan tasarrufu tablo halinde gösteriniz ve sonuçları yorumlayınız. </a:t>
            </a:r>
          </a:p>
          <a:p>
            <a:pPr algn="just"/>
            <a:endParaRPr lang="tr-TR" sz="2000" dirty="0"/>
          </a:p>
        </p:txBody>
      </p:sp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612440" y="404664"/>
            <a:ext cx="7920000" cy="43204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tr-TR" sz="2400" b="1" dirty="0" smtClean="0"/>
              <a:t>SORU-1</a:t>
            </a:r>
            <a:endParaRPr lang="tr-TR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09961"/>
            <a:ext cx="49911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53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49785" y="476672"/>
            <a:ext cx="7920000" cy="40934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tr-TR" sz="2000" b="1" dirty="0"/>
              <a:t>Eleştirel inceleme:</a:t>
            </a:r>
            <a:endParaRPr lang="tr-TR" sz="2000" dirty="0"/>
          </a:p>
          <a:p>
            <a:pPr marL="342900" lvl="0" indent="-342900" algn="just">
              <a:buFont typeface="+mj-lt"/>
              <a:buAutoNum type="arabicPeriod"/>
            </a:pPr>
            <a:r>
              <a:rPr lang="tr-TR" sz="2000" dirty="0" smtClean="0"/>
              <a:t>Kayıt </a:t>
            </a:r>
            <a:r>
              <a:rPr lang="tr-TR" sz="2000" dirty="0"/>
              <a:t>yaptırma ile sıra alma birleştirilebilir; bu durumda “kayıt yaptırma ve sıra alma” toplam süresi 20 </a:t>
            </a:r>
            <a:r>
              <a:rPr lang="tr-TR" sz="2000" dirty="0" smtClean="0"/>
              <a:t>dakikadır.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tr-TR" sz="2000" dirty="0" smtClean="0"/>
              <a:t>Arşivden </a:t>
            </a:r>
            <a:r>
              <a:rPr lang="tr-TR" sz="2000" dirty="0"/>
              <a:t>dosyaların alınmasına gerek yoktur; çünkü dosyalar için bilgisayar veri tabanı oluşturulabilir ve doktor tarafından </a:t>
            </a:r>
            <a:r>
              <a:rPr lang="tr-TR" sz="2000" dirty="0" smtClean="0"/>
              <a:t>izlenebilir.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tr-TR" sz="2000" dirty="0" smtClean="0"/>
              <a:t>Doktorun hastadan önce beklemesine gerek yoktur; hasta varken çağrılabilir.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tr-TR" sz="2000" dirty="0" smtClean="0"/>
              <a:t>Hastanın </a:t>
            </a:r>
            <a:r>
              <a:rPr lang="tr-TR" sz="2000" dirty="0"/>
              <a:t>hikayesi zaten bilgisayarda veri tabanında bulunduğundan, bu sürece de gerek yoktur</a:t>
            </a:r>
            <a:r>
              <a:rPr lang="tr-TR" sz="2000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tr-TR" sz="2000" dirty="0" smtClean="0"/>
              <a:t>Reçete yazma işine gerek yoktur;  reçete, muayene sonrası bilgilendirme sırasında yapılabilir.</a:t>
            </a:r>
            <a:endParaRPr lang="tr-TR" sz="2000" dirty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tr-TR" sz="2000" dirty="0" smtClean="0"/>
              <a:t>Doktorla ilgili yeni iş tasarımı durumunda doktorun yapacağı işlemlerin süresi 20 dakika olarak güncellenmiştir.</a:t>
            </a:r>
          </a:p>
        </p:txBody>
      </p:sp>
    </p:spTree>
    <p:extLst>
      <p:ext uri="{BB962C8B-B14F-4D97-AF65-F5344CB8AC3E}">
        <p14:creationId xmlns:p14="http://schemas.microsoft.com/office/powerpoint/2010/main" val="160797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000" cy="43204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tr-TR" sz="2400" b="1" dirty="0" smtClean="0"/>
              <a:t>ÇÖZÜM-1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908720"/>
            <a:ext cx="8064896" cy="403244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82563" lvl="0" indent="-182563" algn="just"/>
            <a:r>
              <a:rPr lang="tr-TR" sz="1800" dirty="0"/>
              <a:t>Kayıt yaptırma </a:t>
            </a:r>
            <a:r>
              <a:rPr lang="tr-TR" sz="1800" dirty="0" smtClean="0"/>
              <a:t>15 dakika (08:00-08:15), </a:t>
            </a:r>
            <a:r>
              <a:rPr lang="tr-TR" sz="1800" dirty="0"/>
              <a:t>sıra alma </a:t>
            </a:r>
            <a:r>
              <a:rPr lang="tr-TR" sz="1800" dirty="0" smtClean="0"/>
              <a:t>20 dakika (08:15-08:35) olmak üzere toplam </a:t>
            </a:r>
            <a:r>
              <a:rPr lang="tr-TR" sz="1800" b="1" dirty="0" smtClean="0"/>
              <a:t>35 dakikadır.</a:t>
            </a:r>
          </a:p>
          <a:p>
            <a:pPr marL="452438" lvl="1" indent="-269875" algn="just"/>
            <a:r>
              <a:rPr lang="tr-TR" sz="1800" dirty="0" smtClean="0"/>
              <a:t>Bu iki etkinlik tek etkinlik halinde </a:t>
            </a:r>
            <a:r>
              <a:rPr lang="tr-TR" sz="1800" b="1" dirty="0" smtClean="0">
                <a:solidFill>
                  <a:srgbClr val="C00000"/>
                </a:solidFill>
              </a:rPr>
              <a:t>«kayıt yaptırma ve sıra alma» </a:t>
            </a:r>
            <a:r>
              <a:rPr lang="tr-TR" sz="1800" dirty="0" smtClean="0"/>
              <a:t>şeklinde birleştirilmiş ve bu yeni etkinlik </a:t>
            </a:r>
            <a:r>
              <a:rPr lang="tr-TR" sz="1800" b="1" dirty="0" smtClean="0"/>
              <a:t>20 dakika </a:t>
            </a:r>
            <a:r>
              <a:rPr lang="tr-TR" sz="1800" dirty="0" smtClean="0"/>
              <a:t>sürmektedir.</a:t>
            </a:r>
          </a:p>
          <a:p>
            <a:pPr marL="182563" lvl="0" indent="-182563" algn="just"/>
            <a:r>
              <a:rPr lang="tr-TR" sz="1800" b="1" dirty="0" smtClean="0">
                <a:solidFill>
                  <a:schemeClr val="tx2"/>
                </a:solidFill>
              </a:rPr>
              <a:t>«Arşivden </a:t>
            </a:r>
            <a:r>
              <a:rPr lang="tr-TR" sz="1800" b="1" dirty="0">
                <a:solidFill>
                  <a:schemeClr val="tx2"/>
                </a:solidFill>
              </a:rPr>
              <a:t>dosyaların </a:t>
            </a:r>
            <a:r>
              <a:rPr lang="tr-TR" sz="1800" b="1" dirty="0" err="1" smtClean="0">
                <a:solidFill>
                  <a:schemeClr val="tx2"/>
                </a:solidFill>
              </a:rPr>
              <a:t>alınması»</a:t>
            </a:r>
            <a:r>
              <a:rPr lang="tr-TR" sz="1800" dirty="0" err="1" smtClean="0"/>
              <a:t>na</a:t>
            </a:r>
            <a:r>
              <a:rPr lang="tr-TR" sz="1800" dirty="0" smtClean="0"/>
              <a:t> </a:t>
            </a:r>
            <a:r>
              <a:rPr lang="tr-TR" sz="1800" dirty="0"/>
              <a:t>gerek </a:t>
            </a:r>
            <a:r>
              <a:rPr lang="tr-TR" sz="1800" dirty="0" smtClean="0"/>
              <a:t>kalmadığı için bu etkinlik tamamen ortadan kaldırılmıştır.</a:t>
            </a:r>
          </a:p>
          <a:p>
            <a:pPr marL="452438" lvl="1" indent="-269875" algn="just"/>
            <a:r>
              <a:rPr lang="tr-TR" sz="1800" dirty="0" smtClean="0"/>
              <a:t>Dosyalar bilgisayar </a:t>
            </a:r>
            <a:r>
              <a:rPr lang="tr-TR" sz="1800" dirty="0"/>
              <a:t>veri </a:t>
            </a:r>
            <a:r>
              <a:rPr lang="tr-TR" sz="1800" dirty="0" smtClean="0"/>
              <a:t>tabanında </a:t>
            </a:r>
            <a:r>
              <a:rPr lang="tr-TR" sz="1800" dirty="0"/>
              <a:t>doktor tarafından </a:t>
            </a:r>
            <a:r>
              <a:rPr lang="tr-TR" sz="1800" dirty="0" smtClean="0"/>
              <a:t>ek zaman gerekmeksizin izlenebiliyor.</a:t>
            </a:r>
            <a:endParaRPr lang="tr-TR" sz="1800" dirty="0"/>
          </a:p>
          <a:p>
            <a:pPr marL="182563" lvl="0" indent="-182563" algn="just"/>
            <a:r>
              <a:rPr lang="tr-TR" sz="1800" dirty="0"/>
              <a:t>Hastanın hikayesi </a:t>
            </a:r>
            <a:r>
              <a:rPr lang="tr-TR" sz="1800" dirty="0" smtClean="0"/>
              <a:t>doktor tarafından bilgisayar </a:t>
            </a:r>
            <a:r>
              <a:rPr lang="tr-TR" sz="1800" dirty="0"/>
              <a:t>veri tabanında </a:t>
            </a:r>
            <a:r>
              <a:rPr lang="tr-TR" sz="1800" dirty="0" smtClean="0"/>
              <a:t>izlenebiliyor; </a:t>
            </a:r>
            <a:r>
              <a:rPr lang="tr-TR" sz="1800" b="1" dirty="0" smtClean="0">
                <a:solidFill>
                  <a:schemeClr val="tx2"/>
                </a:solidFill>
              </a:rPr>
              <a:t>«hastanın hikayesini dinleme» </a:t>
            </a:r>
            <a:r>
              <a:rPr lang="tr-TR" sz="1800" dirty="0" smtClean="0"/>
              <a:t>etkinliği ortadan kaldırılmıştır.</a:t>
            </a:r>
          </a:p>
          <a:p>
            <a:pPr marL="182563" lvl="0" indent="-182563" algn="just"/>
            <a:r>
              <a:rPr lang="tr-TR" sz="1800" dirty="0" smtClean="0"/>
              <a:t>Doktor hasta ve dosya beklemeyecektir; «</a:t>
            </a:r>
            <a:r>
              <a:rPr lang="tr-TR" sz="1800" b="1" dirty="0" smtClean="0">
                <a:solidFill>
                  <a:schemeClr val="tx2"/>
                </a:solidFill>
              </a:rPr>
              <a:t>bekleme etkinliği» </a:t>
            </a:r>
            <a:r>
              <a:rPr lang="tr-TR" sz="1800" dirty="0" smtClean="0"/>
              <a:t>ortadan kaldırılmıştır.</a:t>
            </a:r>
          </a:p>
          <a:p>
            <a:pPr marL="182563" lvl="0" indent="-182563" algn="just"/>
            <a:r>
              <a:rPr lang="tr-TR" sz="1800" dirty="0" smtClean="0"/>
              <a:t>Reçete yazma için ayrı bir zamanlama gereksizdir.</a:t>
            </a:r>
          </a:p>
          <a:p>
            <a:pPr marL="582613" lvl="1" indent="-182563" algn="just"/>
            <a:r>
              <a:rPr lang="tr-TR" sz="1800" dirty="0" smtClean="0"/>
              <a:t>Doktor muayene süresi toplam 20 dakikadır.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800967"/>
            <a:ext cx="3024336" cy="165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51194"/>
              </p:ext>
            </p:extLst>
          </p:nvPr>
        </p:nvGraphicFramePr>
        <p:xfrm>
          <a:off x="539552" y="5013176"/>
          <a:ext cx="4824535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986"/>
                <a:gridCol w="1363049"/>
                <a:gridCol w="1109313"/>
                <a:gridCol w="1029187"/>
              </a:tblGrid>
              <a:tr h="205737">
                <a:tc rowSpan="2">
                  <a:txBody>
                    <a:bodyPr/>
                    <a:lstStyle/>
                    <a:p>
                      <a:pPr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 dirty="0">
                          <a:effectLst/>
                        </a:rPr>
                        <a:t>Görev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 dirty="0">
                          <a:effectLst/>
                        </a:rPr>
                        <a:t>Süre (</a:t>
                      </a:r>
                      <a:r>
                        <a:rPr lang="tr-TR" sz="1400" dirty="0" err="1">
                          <a:effectLst/>
                        </a:rPr>
                        <a:t>dak</a:t>
                      </a:r>
                      <a:r>
                        <a:rPr lang="tr-TR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57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 b="1" dirty="0">
                          <a:effectLst/>
                        </a:rPr>
                        <a:t>Mevcut durum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 b="1" dirty="0">
                          <a:effectLst/>
                        </a:rPr>
                        <a:t>Yeni durum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 b="1" dirty="0">
                          <a:effectLst/>
                        </a:rPr>
                        <a:t>İyileştirme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37">
                <a:tc>
                  <a:txBody>
                    <a:bodyPr/>
                    <a:lstStyle/>
                    <a:p>
                      <a:pPr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Sekreter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35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20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37">
                <a:tc>
                  <a:txBody>
                    <a:bodyPr/>
                    <a:lstStyle/>
                    <a:p>
                      <a:pPr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Arşiv görevlisi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15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37">
                <a:tc>
                  <a:txBody>
                    <a:bodyPr/>
                    <a:lstStyle/>
                    <a:p>
                      <a:pPr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Doktor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50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20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30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37">
                <a:tc>
                  <a:txBody>
                    <a:bodyPr/>
                    <a:lstStyle/>
                    <a:p>
                      <a:pPr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Hasta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70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20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50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37">
                <a:tc>
                  <a:txBody>
                    <a:bodyPr/>
                    <a:lstStyle/>
                    <a:p>
                      <a:pPr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 dirty="0">
                          <a:effectLst/>
                        </a:rPr>
                        <a:t>Toplam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 b="1" dirty="0">
                          <a:effectLst/>
                        </a:rPr>
                        <a:t>170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 b="1" dirty="0">
                          <a:effectLst/>
                        </a:rPr>
                        <a:t>60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400" b="1" dirty="0">
                          <a:effectLst/>
                        </a:rPr>
                        <a:t>110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16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612440" y="404664"/>
            <a:ext cx="7920000" cy="43204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tr-TR" sz="2400" b="1" dirty="0" smtClean="0"/>
              <a:t>SORU-2</a:t>
            </a:r>
            <a:endParaRPr lang="tr-TR" sz="2400" b="1" dirty="0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612440" y="908720"/>
            <a:ext cx="7920000" cy="201622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82563" indent="-182563" algn="just"/>
            <a:r>
              <a:rPr lang="tr-TR" sz="2000" dirty="0"/>
              <a:t>Aşağıdaki tabloda (Gezi şeması) bir üretim ünitesinde duraklar/makinalar arasındaki malzeme hareketleri ve şekilde konumları verilmiştir. </a:t>
            </a:r>
            <a:endParaRPr lang="tr-TR" sz="2000" dirty="0" smtClean="0"/>
          </a:p>
          <a:p>
            <a:pPr marL="182563" indent="-182563" algn="just"/>
            <a:r>
              <a:rPr lang="tr-TR" sz="2000" dirty="0" smtClean="0"/>
              <a:t>Duraklar </a:t>
            </a:r>
            <a:r>
              <a:rPr lang="tr-TR" sz="2000" dirty="0"/>
              <a:t>arasındaki (Duraklar – Trafik tablosunu hazırlayınız) malzeme trafiğini </a:t>
            </a:r>
            <a:r>
              <a:rPr lang="tr-TR" sz="2000" dirty="0" smtClean="0"/>
              <a:t>yorumlayınız. </a:t>
            </a:r>
          </a:p>
          <a:p>
            <a:pPr marL="182563" indent="-182563" algn="just"/>
            <a:r>
              <a:rPr lang="tr-TR" sz="2000" dirty="0" smtClean="0"/>
              <a:t>Hareketlerin </a:t>
            </a:r>
            <a:r>
              <a:rPr lang="tr-TR" sz="2000" dirty="0" err="1"/>
              <a:t>minimizasyonunu</a:t>
            </a:r>
            <a:r>
              <a:rPr lang="tr-TR" sz="2000" dirty="0"/>
              <a:t> sağlamak üzere makinaların uygun konumlarını eleştirel yaklaşımla şematik olarak çizerek gösteriniz.</a:t>
            </a:r>
          </a:p>
        </p:txBody>
      </p:sp>
      <p:pic>
        <p:nvPicPr>
          <p:cNvPr id="8" name="Resim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33843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36469"/>
              </p:ext>
            </p:extLst>
          </p:nvPr>
        </p:nvGraphicFramePr>
        <p:xfrm>
          <a:off x="4348710" y="3018609"/>
          <a:ext cx="418373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180"/>
                <a:gridCol w="464185"/>
                <a:gridCol w="492760"/>
                <a:gridCol w="464185"/>
                <a:gridCol w="492760"/>
                <a:gridCol w="492760"/>
                <a:gridCol w="838900"/>
              </a:tblGrid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Duraklar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M1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M2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M3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M4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M5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Toplam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M1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 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100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10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30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140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M2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30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20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150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200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M3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90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 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90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M4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120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120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M5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 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 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 </a:t>
                      </a:r>
                      <a:r>
                        <a:rPr lang="tr-TR" sz="1600" i="0" dirty="0" smtClean="0">
                          <a:effectLst/>
                        </a:rPr>
                        <a:t>Toplam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100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40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140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>
                          <a:effectLst/>
                        </a:rPr>
                        <a:t>270</a:t>
                      </a:r>
                      <a:endParaRPr lang="tr-TR" sz="24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600" i="0" dirty="0">
                          <a:effectLst/>
                        </a:rPr>
                        <a:t>550</a:t>
                      </a:r>
                      <a:endParaRPr lang="tr-TR" sz="2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2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Resim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901" y="3423736"/>
            <a:ext cx="3957547" cy="279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2440" y="942980"/>
            <a:ext cx="7920000" cy="1261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Bölümler arası </a:t>
            </a:r>
            <a:r>
              <a:rPr lang="tr-TR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ilişkiler yoğunluk derecesine göre sıralanır.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Malzeme hareketlerinin en yoğun olduğu duraklar sırasıyla aşağıdaki gibidir.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dirty="0" smtClean="0">
                <a:latin typeface="Cambria" pitchFamily="18" charset="0"/>
                <a:cs typeface="Times New Roman" pitchFamily="18" charset="0"/>
              </a:rPr>
              <a:t>Trafiğin yoğun olduğu bölümler yakın konuma getirilmeye çaba harcanır.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612440" y="404664"/>
            <a:ext cx="7920000" cy="43204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tr-TR" sz="2400" b="1" dirty="0" smtClean="0"/>
              <a:t>ÇÖZÜM-2</a:t>
            </a:r>
            <a:endParaRPr lang="tr-TR" sz="2400" b="1" dirty="0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93030"/>
              </p:ext>
            </p:extLst>
          </p:nvPr>
        </p:nvGraphicFramePr>
        <p:xfrm>
          <a:off x="683568" y="2366004"/>
          <a:ext cx="3804622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6087"/>
                <a:gridCol w="704648"/>
                <a:gridCol w="1678103"/>
                <a:gridCol w="445784"/>
              </a:tblGrid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Duraklar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Trafik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Açıklama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M2-M5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150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Yoğun trafik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tr-TR" sz="18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M3-M5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120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M1-M2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100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M3-M4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90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M2-M3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30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Düşük düzeyli trafik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M1-M4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30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M2-M4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20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44145" indent="-144145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M1-M3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indent="-144145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10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Nesne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112833"/>
              </p:ext>
            </p:extLst>
          </p:nvPr>
        </p:nvGraphicFramePr>
        <p:xfrm>
          <a:off x="4139952" y="2909812"/>
          <a:ext cx="190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Bit Eşlem Resmi" r:id="rId4" imgW="190426" imgH="485586" progId="Paint.Picture">
                  <p:embed/>
                </p:oleObj>
              </mc:Choice>
              <mc:Fallback>
                <p:oleObj name="Bit Eşlem Resmi" r:id="rId4" imgW="190426" imgH="48558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909812"/>
                        <a:ext cx="1905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Nesne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372063"/>
              </p:ext>
            </p:extLst>
          </p:nvPr>
        </p:nvGraphicFramePr>
        <p:xfrm>
          <a:off x="4139952" y="4149080"/>
          <a:ext cx="2286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Bit Eşlem Resmi" r:id="rId6" imgW="228571" imgH="485586" progId="Paint.Picture">
                  <p:embed/>
                </p:oleObj>
              </mc:Choice>
              <mc:Fallback>
                <p:oleObj name="Bit Eşlem Resmi" r:id="rId6" imgW="228571" imgH="485586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149080"/>
                        <a:ext cx="2286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91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12440" y="404664"/>
            <a:ext cx="7920000" cy="43204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tr-TR" sz="2400" b="1" dirty="0" smtClean="0"/>
              <a:t>SORU-3</a:t>
            </a:r>
            <a:endParaRPr lang="tr-TR" sz="24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2440" y="908720"/>
            <a:ext cx="7920000" cy="19389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tr-TR" sz="2000" dirty="0"/>
              <a:t>Bir ip diyagramı analizinde iş etüdü uzmanı 100 m standart uzunluktaki ip kullanarak bir işçinin hareket miktarına ilişkin ölçüm yapmıştır. </a:t>
            </a:r>
            <a:endParaRPr lang="tr-TR" sz="2000" dirty="0" smtClean="0"/>
          </a:p>
          <a:p>
            <a:pPr lvl="0" algn="just"/>
            <a:r>
              <a:rPr lang="tr-TR" sz="2000" dirty="0" smtClean="0"/>
              <a:t>Ölçüm </a:t>
            </a:r>
            <a:r>
              <a:rPr lang="tr-TR" sz="2000" dirty="0"/>
              <a:t>sonucunda ip makarasında kalan ipin uzunluğu </a:t>
            </a:r>
            <a:r>
              <a:rPr lang="tr-TR" sz="2000" dirty="0" smtClean="0"/>
              <a:t>22.75 m </a:t>
            </a:r>
            <a:r>
              <a:rPr lang="tr-TR" sz="2000" dirty="0"/>
              <a:t>olarak ölçülmüştür. </a:t>
            </a:r>
            <a:endParaRPr lang="tr-TR" sz="2000" dirty="0" smtClean="0"/>
          </a:p>
          <a:p>
            <a:pPr lvl="0" algn="just"/>
            <a:r>
              <a:rPr lang="tr-TR" sz="2000" dirty="0" smtClean="0"/>
              <a:t>İp </a:t>
            </a:r>
            <a:r>
              <a:rPr lang="tr-TR" sz="2000" dirty="0"/>
              <a:t>diyagramının ölçeği </a:t>
            </a:r>
            <a:r>
              <a:rPr lang="tr-TR" sz="2000" dirty="0" smtClean="0"/>
              <a:t>1/200 </a:t>
            </a:r>
            <a:r>
              <a:rPr lang="tr-TR" sz="2000" dirty="0"/>
              <a:t>ise işçinin gerçek hareket miktarı ne kadardır? Hesaplayınız.</a:t>
            </a: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612440" y="2996952"/>
            <a:ext cx="7920000" cy="4320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/>
              <a:t>ÇÖZÜM-3</a:t>
            </a:r>
            <a:endParaRPr lang="tr-TR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/>
              <p:cNvSpPr/>
              <p:nvPr/>
            </p:nvSpPr>
            <p:spPr>
              <a:xfrm>
                <a:off x="612440" y="3573016"/>
                <a:ext cx="7920000" cy="18104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tr-TR" sz="2000" dirty="0"/>
                  <a:t>Toplam ip </a:t>
                </a:r>
                <a:r>
                  <a:rPr lang="tr-TR" sz="2000" dirty="0" smtClean="0"/>
                  <a:t>uzunluğu	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t</m:t>
                        </m:r>
                      </m:sub>
                    </m:sSub>
                    <m:r>
                      <a:rPr lang="tr-TR" sz="2000" b="0" i="0">
                        <a:latin typeface="Cambria Math"/>
                      </a:rPr>
                      <m:t>=100 </m:t>
                    </m:r>
                    <m:r>
                      <m:rPr>
                        <m:sty m:val="p"/>
                      </m:rPr>
                      <a:rPr lang="tr-TR" sz="2000" b="0" i="0">
                        <a:latin typeface="Cambria Math"/>
                      </a:rPr>
                      <m:t>m</m:t>
                    </m:r>
                  </m:oMath>
                </a14:m>
                <a:endParaRPr lang="tr-TR" sz="2000" dirty="0"/>
              </a:p>
              <a:p>
                <a:pPr algn="just"/>
                <a:r>
                  <a:rPr lang="tr-TR" sz="2000" dirty="0"/>
                  <a:t>Artan ip uzunluğu	</a:t>
                </a:r>
                <a:r>
                  <a:rPr lang="tr-TR" sz="2000" dirty="0" smtClean="0"/>
                  <a:t>	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a</m:t>
                        </m:r>
                      </m:sub>
                    </m:sSub>
                    <m:r>
                      <a:rPr lang="tr-TR" sz="2000" b="0" i="0">
                        <a:latin typeface="Cambria Math"/>
                      </a:rPr>
                      <m:t>=22.75 </m:t>
                    </m:r>
                    <m:r>
                      <m:rPr>
                        <m:sty m:val="p"/>
                      </m:rPr>
                      <a:rPr lang="tr-TR" sz="2000" b="0" i="0">
                        <a:latin typeface="Cambria Math"/>
                      </a:rPr>
                      <m:t>m</m:t>
                    </m:r>
                  </m:oMath>
                </a14:m>
                <a:endParaRPr lang="tr-TR" sz="2000" dirty="0"/>
              </a:p>
              <a:p>
                <a:pPr algn="just"/>
                <a:r>
                  <a:rPr lang="tr-TR" sz="2000" dirty="0"/>
                  <a:t>Kullanılan ip uzunluğu	</a:t>
                </a:r>
                <a:r>
                  <a:rPr lang="tr-TR" sz="20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k</m:t>
                        </m:r>
                      </m:sub>
                    </m:sSub>
                    <m:r>
                      <a:rPr lang="tr-TR" sz="2000" b="0" i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tr-TR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t</m:t>
                        </m:r>
                      </m:sub>
                    </m:sSub>
                    <m:r>
                      <a:rPr lang="tr-TR" sz="2000" b="0" i="0">
                        <a:latin typeface="Cambria Math"/>
                      </a:rPr>
                      <m:t>− </m:t>
                    </m:r>
                    <m:sSub>
                      <m:sSubPr>
                        <m:ctrlPr>
                          <a:rPr lang="tr-TR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a</m:t>
                        </m:r>
                      </m:sub>
                    </m:sSub>
                    <m:r>
                      <a:rPr lang="tr-TR" sz="2000" b="0" i="0">
                        <a:latin typeface="Cambria Math"/>
                      </a:rPr>
                      <m:t>=100 </m:t>
                    </m:r>
                    <m:r>
                      <m:rPr>
                        <m:sty m:val="p"/>
                      </m:rPr>
                      <a:rPr lang="tr-TR" sz="2000" b="0" i="0">
                        <a:latin typeface="Cambria Math"/>
                      </a:rPr>
                      <m:t>m</m:t>
                    </m:r>
                    <m:r>
                      <a:rPr lang="tr-TR" sz="2000" b="0" i="0">
                        <a:latin typeface="Cambria Math"/>
                      </a:rPr>
                      <m:t>−32.25 </m:t>
                    </m:r>
                    <m:r>
                      <m:rPr>
                        <m:sty m:val="p"/>
                      </m:rPr>
                      <a:rPr lang="tr-TR" sz="2000" b="0" i="0">
                        <a:latin typeface="Cambria Math"/>
                      </a:rPr>
                      <m:t>m</m:t>
                    </m:r>
                    <m:r>
                      <a:rPr lang="tr-TR" sz="2000" b="0" i="0">
                        <a:latin typeface="Cambria Math"/>
                      </a:rPr>
                      <m:t>=67.75 </m:t>
                    </m:r>
                    <m:r>
                      <m:rPr>
                        <m:sty m:val="p"/>
                      </m:rPr>
                      <a:rPr lang="tr-TR" sz="2000" b="0" i="0">
                        <a:latin typeface="Cambria Math"/>
                      </a:rPr>
                      <m:t>m</m:t>
                    </m:r>
                  </m:oMath>
                </a14:m>
                <a:endParaRPr lang="tr-TR" sz="2000" dirty="0"/>
              </a:p>
              <a:p>
                <a:pPr algn="just"/>
                <a:r>
                  <a:rPr lang="tr-TR" sz="2000" dirty="0"/>
                  <a:t>Ölçek			</a:t>
                </a:r>
                <a:r>
                  <a:rPr lang="tr-TR" sz="2000" dirty="0" smtClean="0"/>
                  <a:t>: </a:t>
                </a:r>
                <a14:m>
                  <m:oMath xmlns:m="http://schemas.openxmlformats.org/officeDocument/2006/math">
                    <m:r>
                      <a:rPr lang="tr-TR" sz="2000" b="0" i="0">
                        <a:latin typeface="Cambria Math"/>
                      </a:rPr>
                      <m:t>Ö=1/200</m:t>
                    </m:r>
                  </m:oMath>
                </a14:m>
                <a:endParaRPr lang="tr-TR" sz="2000" dirty="0"/>
              </a:p>
              <a:p>
                <a:pPr algn="just"/>
                <a:r>
                  <a:rPr lang="tr-TR" sz="2000" dirty="0"/>
                  <a:t>Gerçek dolaşım miktarı	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g</m:t>
                        </m:r>
                      </m:sub>
                    </m:sSub>
                    <m:r>
                      <a:rPr lang="tr-TR" sz="2000" b="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000" b="0" i="0">
                                <a:latin typeface="Cambria Math"/>
                              </a:rPr>
                              <m:t>L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tr-TR" sz="2000" b="0" i="0">
                                <a:latin typeface="Cambria Math"/>
                              </a:rPr>
                              <m:t>k</m:t>
                            </m:r>
                          </m:sub>
                        </m:sSub>
                      </m:num>
                      <m:den>
                        <m:r>
                          <a:rPr lang="tr-TR" sz="2000" b="0" i="0">
                            <a:latin typeface="Cambria Math"/>
                          </a:rPr>
                          <m:t>Ö</m:t>
                        </m:r>
                      </m:den>
                    </m:f>
                    <m:r>
                      <a:rPr lang="tr-TR" sz="2000" b="0" i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tr-T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2000" b="0" i="0">
                            <a:latin typeface="Cambria Math"/>
                          </a:rPr>
                          <m:t>67.75 </m:t>
                        </m:r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a:rPr lang="tr-TR" sz="2000" b="0" i="0">
                            <a:latin typeface="Cambria Math"/>
                          </a:rPr>
                          <m:t>1/200</m:t>
                        </m:r>
                      </m:den>
                    </m:f>
                    <m:r>
                      <a:rPr lang="tr-TR" sz="2000" b="0" i="0">
                        <a:latin typeface="Cambria Math"/>
                      </a:rPr>
                      <m:t>→ </m:t>
                    </m:r>
                    <m:sSub>
                      <m:sSubPr>
                        <m:ctrlPr>
                          <a:rPr lang="tr-TR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sz="2000" b="0" i="0">
                            <a:latin typeface="Cambria Math"/>
                          </a:rPr>
                          <m:t>g</m:t>
                        </m:r>
                      </m:sub>
                    </m:sSub>
                    <m:r>
                      <a:rPr lang="tr-TR" sz="2000" b="0" i="0">
                        <a:latin typeface="Cambria Math"/>
                      </a:rPr>
                      <m:t>=13550 </m:t>
                    </m:r>
                    <m:r>
                      <m:rPr>
                        <m:sty m:val="p"/>
                      </m:rPr>
                      <a:rPr lang="tr-TR" sz="2000" b="0" i="0">
                        <a:latin typeface="Cambria Math"/>
                      </a:rPr>
                      <m:t>m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40" y="3573016"/>
                <a:ext cx="7920000" cy="1810432"/>
              </a:xfrm>
              <a:prstGeom prst="rect">
                <a:avLst/>
              </a:prstGeom>
              <a:blipFill rotWithShape="1">
                <a:blip r:embed="rId2"/>
                <a:stretch>
                  <a:fillRect l="-769" t="-16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52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462</Words>
  <Application>Microsoft Office PowerPoint</Application>
  <PresentationFormat>Ekran Gösterisi (4:3)</PresentationFormat>
  <Paragraphs>143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Ofis Teması</vt:lpstr>
      <vt:lpstr>Bit Eşlem Resmi</vt:lpstr>
      <vt:lpstr>END3009 İŞ ETÜDÜ</vt:lpstr>
      <vt:lpstr>SORGULAMA</vt:lpstr>
      <vt:lpstr>SORU-1</vt:lpstr>
      <vt:lpstr>PowerPoint Sunusu</vt:lpstr>
      <vt:lpstr>ÇÖZÜM-1</vt:lpstr>
      <vt:lpstr>SORU-2</vt:lpstr>
      <vt:lpstr>ÇÖZÜM-2</vt:lpstr>
      <vt:lpstr>SORU-3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END3009 İŞ ETÜDÜ</dc:title>
  <dc:creator>Kemal Üçüncü</dc:creator>
  <cp:lastModifiedBy>Kemal Üçüncü</cp:lastModifiedBy>
  <cp:revision>24</cp:revision>
  <dcterms:created xsi:type="dcterms:W3CDTF">2017-10-26T18:44:08Z</dcterms:created>
  <dcterms:modified xsi:type="dcterms:W3CDTF">2017-10-26T20:56:28Z</dcterms:modified>
</cp:coreProperties>
</file>