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363" r:id="rId6"/>
    <p:sldId id="364" r:id="rId7"/>
    <p:sldId id="365" r:id="rId8"/>
    <p:sldId id="3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426A"/>
    <a:srgbClr val="018101"/>
    <a:srgbClr val="00FF00"/>
    <a:srgbClr val="FF00FF"/>
    <a:srgbClr val="008000"/>
    <a:srgbClr val="00436C"/>
    <a:srgbClr val="08486E"/>
    <a:srgbClr val="B0B0B0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01" autoAdjust="0"/>
    <p:restoredTop sz="94902" autoAdjust="0"/>
  </p:normalViewPr>
  <p:slideViewPr>
    <p:cSldViewPr snapToGrid="0">
      <p:cViewPr varScale="1">
        <p:scale>
          <a:sx n="75" d="100"/>
          <a:sy n="75" d="100"/>
        </p:scale>
        <p:origin x="11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043A8-24EE-4E4D-B3BD-A6222156619E}" type="datetimeFigureOut">
              <a:rPr lang="tr-TR" smtClean="0"/>
              <a:t>21.09.2022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AFD29-5909-4F1C-BC6A-97E86B7D1E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8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AFD29-5909-4F1C-BC6A-97E86B7D1E6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25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43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6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12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_withou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228600"/>
            <a:ext cx="8556827" cy="42814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47650" y="952500"/>
            <a:ext cx="8604250" cy="5524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02130"/>
            <a:ext cx="8229601" cy="483670"/>
          </a:xfrm>
        </p:spPr>
        <p:txBody>
          <a:bodyPr>
            <a:normAutofit/>
          </a:bodyPr>
          <a:lstStyle>
            <a:lvl1pPr algn="l">
              <a:defRPr lang="en-US" sz="1800" b="1" i="0" kern="1200" dirty="0">
                <a:solidFill>
                  <a:schemeClr val="bg1">
                    <a:lumMod val="8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113980" y="6477000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467084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D0141E3B-199B-4D5F-ACE6-862D1CA382A4}" type="slidenum">
              <a:rPr lang="en-US" sz="900" smtClean="0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851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16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22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4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365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51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54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07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53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Kürşat İÇİN, Karadeniz Teknik Üniversitesi Metalurji ve Malzeme Müh.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625C-5EF2-47C5-ADD3-32554E238B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02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libgen.is/book/index.php?md5=6A81CF69E615D49BD424F83ABFB621A3" TargetMode="External"/><Relationship Id="rId4" Type="http://schemas.openxmlformats.org/officeDocument/2006/relationships/hyperlink" Target="https://libgen.i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ursaticin@ktu.edu.t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avesis.ktu.edu.tr/kursaticin/dokumanlar" TargetMode="External"/><Relationship Id="rId4" Type="http://schemas.openxmlformats.org/officeDocument/2006/relationships/hyperlink" Target="mailto:icinkursat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288C3CEE-7550-4984-8ED4-FB2B93C07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7055" y="1056641"/>
            <a:ext cx="5466945" cy="18084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Nanomalzemeler ve Nanoteknoloji</a:t>
            </a:r>
            <a:b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</a:br>
            <a: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2022-2023</a:t>
            </a:r>
            <a:b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</a:br>
            <a: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Ders Notları</a:t>
            </a:r>
            <a:b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</a:br>
            <a:r>
              <a:rPr lang="tr-TR" sz="25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1. Hafta</a:t>
            </a:r>
            <a:endParaRPr lang="en-US" sz="2500" b="1" dirty="0">
              <a:latin typeface="Hurme Geometric Sans 1" panose="020B0500020000000000" pitchFamily="34" charset="-94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1B7D1-6409-435C-94DC-022A39C1A335}"/>
              </a:ext>
            </a:extLst>
          </p:cNvPr>
          <p:cNvSpPr txBox="1"/>
          <p:nvPr/>
        </p:nvSpPr>
        <p:spPr>
          <a:xfrm>
            <a:off x="0" y="4071414"/>
            <a:ext cx="9144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Dr. Kürşat İÇİN</a:t>
            </a:r>
          </a:p>
        </p:txBody>
      </p:sp>
      <p:sp>
        <p:nvSpPr>
          <p:cNvPr id="31" name="Title 4">
            <a:extLst>
              <a:ext uri="{FF2B5EF4-FFF2-40B4-BE49-F238E27FC236}">
                <a16:creationId xmlns:a16="http://schemas.microsoft.com/office/drawing/2014/main" id="{A0865AE7-4DD1-4A65-8A67-785F22427C7D}"/>
              </a:ext>
            </a:extLst>
          </p:cNvPr>
          <p:cNvSpPr txBox="1">
            <a:spLocks/>
          </p:cNvSpPr>
          <p:nvPr/>
        </p:nvSpPr>
        <p:spPr>
          <a:xfrm>
            <a:off x="124241" y="5049185"/>
            <a:ext cx="9144000" cy="6712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latin typeface="Hurme Geometric Sans 1" panose="020B0500020000000000" pitchFamily="34" charset="-94"/>
                <a:cs typeface="Arial" panose="020B0604020202020204" pitchFamily="34" charset="0"/>
              </a:rPr>
              <a:t>Karadeniz Teknik Üniversitesi </a:t>
            </a:r>
            <a:br>
              <a:rPr lang="tr-TR" sz="2000" b="1" dirty="0">
                <a:latin typeface="Hurme Geometric Sans 1" panose="020B0500020000000000" pitchFamily="34" charset="-94"/>
                <a:cs typeface="Arial" panose="020B0604020202020204" pitchFamily="34" charset="0"/>
              </a:rPr>
            </a:br>
            <a:r>
              <a:rPr lang="tr-TR" sz="2000" dirty="0">
                <a:latin typeface="Hurme Geometric Sans 1" panose="020B0500020000000000" pitchFamily="34" charset="-94"/>
                <a:cs typeface="Arial" panose="020B0604020202020204" pitchFamily="34" charset="0"/>
              </a:rPr>
              <a:t>Metalurji ve Malzeme Mühendisliği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CCACCC5-7273-E619-0666-5B511B655E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554" y="928887"/>
            <a:ext cx="3871609" cy="1936184"/>
          </a:xfrm>
          <a:prstGeom prst="rect">
            <a:avLst/>
          </a:prstGeom>
        </p:spPr>
      </p:pic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787563FA-5993-88E6-45AD-414F1C4966E5}"/>
              </a:ext>
            </a:extLst>
          </p:cNvPr>
          <p:cNvCxnSpPr>
            <a:cxnSpLocks/>
          </p:cNvCxnSpPr>
          <p:nvPr/>
        </p:nvCxnSpPr>
        <p:spPr>
          <a:xfrm>
            <a:off x="3589510" y="494578"/>
            <a:ext cx="0" cy="2684834"/>
          </a:xfrm>
          <a:prstGeom prst="line">
            <a:avLst/>
          </a:prstGeom>
          <a:ln w="38100">
            <a:solidFill>
              <a:srgbClr val="0042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58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C64DC7A7-F262-619D-161A-9C35F20E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dirty="0">
                <a:solidFill>
                  <a:schemeClr val="bg1"/>
                </a:solidFill>
                <a:latin typeface="Hurme Geometric Sans 1" panose="020B0500020000000000" pitchFamily="34" charset="-94"/>
              </a:rPr>
              <a:t>Ders İçeriği</a:t>
            </a:r>
          </a:p>
        </p:txBody>
      </p:sp>
      <p:cxnSp>
        <p:nvCxnSpPr>
          <p:cNvPr id="4" name="Düz Bağlayıcı 52">
            <a:extLst>
              <a:ext uri="{FF2B5EF4-FFF2-40B4-BE49-F238E27FC236}">
                <a16:creationId xmlns:a16="http://schemas.microsoft.com/office/drawing/2014/main" id="{AFC9DD00-DFBA-E088-4E9E-CCFBEA070BCE}"/>
              </a:ext>
            </a:extLst>
          </p:cNvPr>
          <p:cNvCxnSpPr/>
          <p:nvPr/>
        </p:nvCxnSpPr>
        <p:spPr>
          <a:xfrm>
            <a:off x="0" y="6258695"/>
            <a:ext cx="914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ABCAF6A4-B432-3F78-F19A-485AF100F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66" y="6313576"/>
            <a:ext cx="1088634" cy="544424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35BE06EC-A781-EAC6-E7F3-8CD6D4AF54D3}"/>
              </a:ext>
            </a:extLst>
          </p:cNvPr>
          <p:cNvSpPr txBox="1"/>
          <p:nvPr/>
        </p:nvSpPr>
        <p:spPr>
          <a:xfrm>
            <a:off x="381000" y="6437122"/>
            <a:ext cx="7325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latin typeface="Hurme Geometric Sans 1" panose="020B0500020000000000" pitchFamily="34" charset="-94"/>
              </a:rPr>
              <a:t>Dr. Kürşat İÇİN, KTÜ Metalurji ve Malzeme Müh., </a:t>
            </a:r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0F3B3BD-89BF-E48F-253A-0A1136C38E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1. Hafta</a:t>
            </a:r>
            <a:r>
              <a:rPr lang="tr-TR" sz="1800" dirty="0">
                <a:latin typeface="Hurme Geometric Sans 1" panose="020B0500020000000000" pitchFamily="34" charset="-94"/>
              </a:rPr>
              <a:t>	Dersin Tanıtımı ve Nanomalzemelere Giriş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2.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Nanomalzemelerde Tasarım Ölçütleri ve Uygulamaları</a:t>
            </a:r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	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3. Hafta	</a:t>
            </a:r>
            <a:r>
              <a:rPr lang="tr-TR" sz="1800" dirty="0">
                <a:latin typeface="Hurme Geometric Sans 1" panose="020B0500020000000000" pitchFamily="34" charset="-94"/>
              </a:rPr>
              <a:t>Malzemelerin Sınıflandırılması ve Genel Özellikleri</a:t>
            </a:r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	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4.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Sınıflandırması ve Temelleri 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5.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Mekanik Özellikleri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6.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Termal ve Elektriksel Özellikleri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7.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Manyetik, Optik ve Akustik Özellikleri</a:t>
            </a:r>
          </a:p>
          <a:p>
            <a:r>
              <a:rPr lang="tr-TR" sz="1800" b="1" dirty="0">
                <a:latin typeface="Hurme Geometric Sans 1" panose="020B0500020000000000" pitchFamily="34" charset="-94"/>
              </a:rPr>
              <a:t>8. Hafta	BİRİNCİ ARA SINAVI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9.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Sentezi (Sıfır Boyutlu)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10.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Sentezi (Bir ve İki Boyutlu)</a:t>
            </a:r>
            <a:endParaRPr lang="tr-TR" sz="1800" dirty="0">
              <a:solidFill>
                <a:srgbClr val="FF0000"/>
              </a:solidFill>
              <a:latin typeface="Hurme Geometric Sans 1" panose="020B0500020000000000" pitchFamily="34" charset="-94"/>
            </a:endParaRP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11.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Sentezi  (Üç Boyutlu)</a:t>
            </a: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12.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Karakterizasyonu</a:t>
            </a:r>
            <a:endParaRPr lang="tr-TR" sz="1800" dirty="0">
              <a:solidFill>
                <a:srgbClr val="FF0000"/>
              </a:solidFill>
              <a:latin typeface="Hurme Geometric Sans 1" panose="020B0500020000000000" pitchFamily="34" charset="-94"/>
            </a:endParaRPr>
          </a:p>
          <a:p>
            <a:r>
              <a:rPr lang="tr-TR" sz="1800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13. Hafta	</a:t>
            </a:r>
            <a:r>
              <a:rPr lang="tr-TR" sz="1800" dirty="0">
                <a:latin typeface="Hurme Geometric Sans 1" panose="020B0500020000000000" pitchFamily="34" charset="-94"/>
              </a:rPr>
              <a:t>Nanomalzemelerin Kullanım Alanı Örnekleri</a:t>
            </a:r>
          </a:p>
          <a:p>
            <a:r>
              <a:rPr lang="tr-TR" sz="1800" b="1" dirty="0">
                <a:latin typeface="Hurme Geometric Sans 1" panose="020B0500020000000000" pitchFamily="34" charset="-94"/>
              </a:rPr>
              <a:t>14. Hafta	DÖNEM SONU SINAVI</a:t>
            </a:r>
          </a:p>
          <a:p>
            <a:endParaRPr lang="tr-TR" dirty="0">
              <a:latin typeface="Hurme Geometric Sans 1" panose="020B0500020000000000" pitchFamily="3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575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C64DC7A7-F262-619D-161A-9C35F20E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dirty="0">
                <a:solidFill>
                  <a:schemeClr val="bg1"/>
                </a:solidFill>
                <a:latin typeface="Hurme Geometric Sans 1" panose="020B0500020000000000" pitchFamily="34" charset="-94"/>
              </a:rPr>
              <a:t>Ders Kitabı</a:t>
            </a:r>
          </a:p>
        </p:txBody>
      </p:sp>
      <p:cxnSp>
        <p:nvCxnSpPr>
          <p:cNvPr id="4" name="Düz Bağlayıcı 52">
            <a:extLst>
              <a:ext uri="{FF2B5EF4-FFF2-40B4-BE49-F238E27FC236}">
                <a16:creationId xmlns:a16="http://schemas.microsoft.com/office/drawing/2014/main" id="{AFC9DD00-DFBA-E088-4E9E-CCFBEA070BCE}"/>
              </a:ext>
            </a:extLst>
          </p:cNvPr>
          <p:cNvCxnSpPr/>
          <p:nvPr/>
        </p:nvCxnSpPr>
        <p:spPr>
          <a:xfrm>
            <a:off x="0" y="6258695"/>
            <a:ext cx="914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ABCAF6A4-B432-3F78-F19A-485AF100F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66" y="6313576"/>
            <a:ext cx="1088634" cy="544424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35BE06EC-A781-EAC6-E7F3-8CD6D4AF54D3}"/>
              </a:ext>
            </a:extLst>
          </p:cNvPr>
          <p:cNvSpPr txBox="1"/>
          <p:nvPr/>
        </p:nvSpPr>
        <p:spPr>
          <a:xfrm>
            <a:off x="381000" y="6437122"/>
            <a:ext cx="7325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latin typeface="Hurme Geometric Sans 1" panose="020B0500020000000000" pitchFamily="34" charset="-94"/>
              </a:rPr>
              <a:t>Dr. Kürşat İÇİN, KTÜ Metalurji ve Malzeme Müh., 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C472B86-451A-2607-BB9B-3B20D1750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864226"/>
            <a:ext cx="3840639" cy="5080845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4458CE45-DAB3-9E36-9409-FEED90AF9377}"/>
              </a:ext>
            </a:extLst>
          </p:cNvPr>
          <p:cNvSpPr txBox="1"/>
          <p:nvPr/>
        </p:nvSpPr>
        <p:spPr>
          <a:xfrm>
            <a:off x="4307840" y="864226"/>
            <a:ext cx="44551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Hurme Geometric Sans 1" panose="020B0500020000000000" pitchFamily="34" charset="-94"/>
              </a:rPr>
              <a:t>Ders Kitabına Ulaşım Bağlantısı</a:t>
            </a: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r>
              <a:rPr lang="tr-TR" b="1" dirty="0">
                <a:latin typeface="Hurme Geometric Sans 1" panose="020B0500020000000000" pitchFamily="34" charset="-94"/>
                <a:hlinkClick r:id="rId4"/>
              </a:rPr>
              <a:t>https://libgen.is/</a:t>
            </a:r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r>
              <a:rPr lang="tr-TR" b="1" dirty="0" err="1">
                <a:latin typeface="Hurme Geometric Sans 1" panose="020B0500020000000000" pitchFamily="34" charset="-94"/>
              </a:rPr>
              <a:t>Nanomaterials</a:t>
            </a:r>
            <a:r>
              <a:rPr lang="tr-TR" b="1" dirty="0">
                <a:latin typeface="Hurme Geometric Sans 1" panose="020B0500020000000000" pitchFamily="34" charset="-94"/>
              </a:rPr>
              <a:t>, </a:t>
            </a:r>
            <a:r>
              <a:rPr lang="tr-TR" b="1" dirty="0" err="1">
                <a:latin typeface="Hurme Geometric Sans 1" panose="020B0500020000000000" pitchFamily="34" charset="-94"/>
              </a:rPr>
              <a:t>Nanotechnologies</a:t>
            </a:r>
            <a:r>
              <a:rPr lang="tr-TR" b="1" dirty="0">
                <a:latin typeface="Hurme Geometric Sans 1" panose="020B0500020000000000" pitchFamily="34" charset="-94"/>
              </a:rPr>
              <a:t> </a:t>
            </a:r>
            <a:r>
              <a:rPr lang="tr-TR" b="1" dirty="0" err="1">
                <a:latin typeface="Hurme Geometric Sans 1" panose="020B0500020000000000" pitchFamily="34" charset="-94"/>
              </a:rPr>
              <a:t>And</a:t>
            </a:r>
            <a:r>
              <a:rPr lang="tr-TR" b="1" dirty="0">
                <a:latin typeface="Hurme Geometric Sans 1" panose="020B0500020000000000" pitchFamily="34" charset="-94"/>
              </a:rPr>
              <a:t> Design</a:t>
            </a: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r>
              <a:rPr lang="tr-TR" b="1" dirty="0">
                <a:latin typeface="Hurme Geometric Sans 1" panose="020B0500020000000000" pitchFamily="34" charset="-94"/>
                <a:hlinkClick r:id="rId5"/>
              </a:rPr>
              <a:t>https://libgen.is/book/index.php?md5=6A81CF69E615D49BD424F83ABFB621A3</a:t>
            </a:r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  <a:p>
            <a:pPr algn="ctr"/>
            <a:endParaRPr lang="tr-TR" b="1" dirty="0">
              <a:latin typeface="Hurme Geometric Sans 1" panose="020B0500020000000000" pitchFamily="3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272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C64DC7A7-F262-619D-161A-9C35F20E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dirty="0">
                <a:solidFill>
                  <a:schemeClr val="bg1"/>
                </a:solidFill>
                <a:latin typeface="Hurme Geometric Sans 1" panose="020B0500020000000000" pitchFamily="34" charset="-94"/>
              </a:rPr>
              <a:t>Dersin Uygulanması ve Değerlendirmesi</a:t>
            </a:r>
          </a:p>
        </p:txBody>
      </p:sp>
      <p:cxnSp>
        <p:nvCxnSpPr>
          <p:cNvPr id="4" name="Düz Bağlayıcı 52">
            <a:extLst>
              <a:ext uri="{FF2B5EF4-FFF2-40B4-BE49-F238E27FC236}">
                <a16:creationId xmlns:a16="http://schemas.microsoft.com/office/drawing/2014/main" id="{AFC9DD00-DFBA-E088-4E9E-CCFBEA070BCE}"/>
              </a:ext>
            </a:extLst>
          </p:cNvPr>
          <p:cNvCxnSpPr/>
          <p:nvPr/>
        </p:nvCxnSpPr>
        <p:spPr>
          <a:xfrm>
            <a:off x="0" y="6258695"/>
            <a:ext cx="914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ABCAF6A4-B432-3F78-F19A-485AF100F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66" y="6313576"/>
            <a:ext cx="1088634" cy="544424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35BE06EC-A781-EAC6-E7F3-8CD6D4AF54D3}"/>
              </a:ext>
            </a:extLst>
          </p:cNvPr>
          <p:cNvSpPr txBox="1"/>
          <p:nvPr/>
        </p:nvSpPr>
        <p:spPr>
          <a:xfrm>
            <a:off x="381000" y="6437122"/>
            <a:ext cx="7325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latin typeface="Hurme Geometric Sans 1" panose="020B0500020000000000" pitchFamily="34" charset="-94"/>
              </a:rPr>
              <a:t>Dr. Kürşat İÇİN, KTÜ Metalurji ve Malzeme Mühendisliği Bölümü </a:t>
            </a:r>
          </a:p>
        </p:txBody>
      </p:sp>
      <p:sp>
        <p:nvSpPr>
          <p:cNvPr id="2" name="İçerik Yer Tutucusu 7">
            <a:extLst>
              <a:ext uri="{FF2B5EF4-FFF2-40B4-BE49-F238E27FC236}">
                <a16:creationId xmlns:a16="http://schemas.microsoft.com/office/drawing/2014/main" id="{E02D1598-0DB0-C985-79C9-337B5551A1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7650" y="952500"/>
            <a:ext cx="8604250" cy="5524500"/>
          </a:xfrm>
        </p:spPr>
        <p:txBody>
          <a:bodyPr>
            <a:normAutofit/>
          </a:bodyPr>
          <a:lstStyle/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Haftalık olarak ders, içeriğe uygun olacak biçimde takip edilmeye çalışılacak.</a:t>
            </a:r>
          </a:p>
          <a:p>
            <a:pPr algn="just"/>
            <a:endParaRPr lang="tr-TR" sz="1600" b="1" dirty="0">
              <a:latin typeface="Hurme Geometric Sans 1" panose="020B0500020000000000" pitchFamily="34" charset="-94"/>
            </a:endParaRPr>
          </a:p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Ders başlamadan önce 15 dakika bir önceki haftanın değerlendirmesi yapılacak</a:t>
            </a:r>
          </a:p>
          <a:p>
            <a:pPr algn="just"/>
            <a:endParaRPr lang="tr-TR" sz="1600" b="1" dirty="0">
              <a:latin typeface="Hurme Geometric Sans 1" panose="020B0500020000000000" pitchFamily="34" charset="-94"/>
            </a:endParaRPr>
          </a:p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Derse devam zorunluluğu %70 (%30 devamsızlık hakkı)</a:t>
            </a:r>
          </a:p>
          <a:p>
            <a:pPr algn="just"/>
            <a:endParaRPr lang="tr-TR" sz="1600" b="1" dirty="0">
              <a:latin typeface="Hurme Geometric Sans 1" panose="020B0500020000000000" pitchFamily="34" charset="-94"/>
            </a:endParaRPr>
          </a:p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Dönem sonuna yakın sunum yapılabilir (kullanım alanlarına örnek olarak, bilimsel makale sunumu olabilir)</a:t>
            </a:r>
          </a:p>
          <a:p>
            <a:pPr algn="just"/>
            <a:endParaRPr lang="tr-TR" sz="1600" b="1" dirty="0">
              <a:latin typeface="Hurme Geometric Sans 1" panose="020B0500020000000000" pitchFamily="34" charset="-94"/>
            </a:endParaRPr>
          </a:p>
          <a:p>
            <a:pPr algn="just"/>
            <a:r>
              <a:rPr lang="tr-TR" sz="1600" b="1" dirty="0">
                <a:solidFill>
                  <a:srgbClr val="FF0000"/>
                </a:solidFill>
                <a:latin typeface="Hurme Geometric Sans 1" panose="020B0500020000000000" pitchFamily="34" charset="-94"/>
              </a:rPr>
              <a:t>FARKLI ÖNERİLER DEĞERLENDİRİLEBİLİR????</a:t>
            </a:r>
          </a:p>
          <a:p>
            <a:pPr algn="just"/>
            <a:endParaRPr lang="tr-TR" sz="1600" b="1" dirty="0">
              <a:latin typeface="Hurme Geometric Sans 1" panose="020B0500020000000000" pitchFamily="34" charset="-94"/>
            </a:endParaRPr>
          </a:p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Birinci Ara Sınav	%50	Klasik Sınav (+10 Puan, Derse Katılıma Göre) 	</a:t>
            </a:r>
          </a:p>
          <a:p>
            <a:pPr algn="just"/>
            <a:r>
              <a:rPr lang="tr-TR" sz="1600" b="1" dirty="0">
                <a:latin typeface="Hurme Geometric Sans 1" panose="020B0500020000000000" pitchFamily="34" charset="-94"/>
              </a:rPr>
              <a:t>Final Sınavı		%50	Klasik Sınav (Sunum yapılırsa +10 puan)</a:t>
            </a:r>
          </a:p>
          <a:p>
            <a:pPr marL="0" indent="0" algn="just">
              <a:buNone/>
            </a:pPr>
            <a:endParaRPr lang="tr-TR" sz="1800" b="1" dirty="0">
              <a:latin typeface="Hurme Geometric Sans 1" panose="020B0500020000000000" pitchFamily="34" charset="-94"/>
            </a:endParaRPr>
          </a:p>
          <a:p>
            <a:pPr marL="0" indent="0" algn="just">
              <a:buNone/>
            </a:pPr>
            <a:endParaRPr lang="tr-TR" sz="1800" b="1" dirty="0">
              <a:latin typeface="Hurme Geometric Sans 1" panose="020B0500020000000000" pitchFamily="34" charset="-94"/>
            </a:endParaRPr>
          </a:p>
          <a:p>
            <a:endParaRPr lang="tr-TR" sz="1800" dirty="0">
              <a:latin typeface="Hurme Geometric Sans 1" panose="020B0500020000000000" pitchFamily="3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919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>
            <a:extLst>
              <a:ext uri="{FF2B5EF4-FFF2-40B4-BE49-F238E27FC236}">
                <a16:creationId xmlns:a16="http://schemas.microsoft.com/office/drawing/2014/main" id="{C64DC7A7-F262-619D-161A-9C35F20E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dirty="0">
                <a:solidFill>
                  <a:schemeClr val="bg1"/>
                </a:solidFill>
                <a:latin typeface="Hurme Geometric Sans 1" panose="020B0500020000000000" pitchFamily="34" charset="-94"/>
              </a:rPr>
              <a:t>İletişim</a:t>
            </a:r>
          </a:p>
        </p:txBody>
      </p:sp>
      <p:cxnSp>
        <p:nvCxnSpPr>
          <p:cNvPr id="4" name="Düz Bağlayıcı 52">
            <a:extLst>
              <a:ext uri="{FF2B5EF4-FFF2-40B4-BE49-F238E27FC236}">
                <a16:creationId xmlns:a16="http://schemas.microsoft.com/office/drawing/2014/main" id="{AFC9DD00-DFBA-E088-4E9E-CCFBEA070BCE}"/>
              </a:ext>
            </a:extLst>
          </p:cNvPr>
          <p:cNvCxnSpPr/>
          <p:nvPr/>
        </p:nvCxnSpPr>
        <p:spPr>
          <a:xfrm>
            <a:off x="0" y="6258695"/>
            <a:ext cx="914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ABCAF6A4-B432-3F78-F19A-485AF100F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66" y="6313576"/>
            <a:ext cx="1088634" cy="544424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35BE06EC-A781-EAC6-E7F3-8CD6D4AF54D3}"/>
              </a:ext>
            </a:extLst>
          </p:cNvPr>
          <p:cNvSpPr txBox="1"/>
          <p:nvPr/>
        </p:nvSpPr>
        <p:spPr>
          <a:xfrm>
            <a:off x="381000" y="6437122"/>
            <a:ext cx="73253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latin typeface="Hurme Geometric Sans 1" panose="020B0500020000000000" pitchFamily="34" charset="-94"/>
              </a:rPr>
              <a:t>Dr. Kürşat İÇİN, KTÜ Metalurji ve Malzeme Mühendisliği Bölümü </a:t>
            </a:r>
          </a:p>
        </p:txBody>
      </p:sp>
      <p:sp>
        <p:nvSpPr>
          <p:cNvPr id="2" name="İçerik Yer Tutucusu 7">
            <a:extLst>
              <a:ext uri="{FF2B5EF4-FFF2-40B4-BE49-F238E27FC236}">
                <a16:creationId xmlns:a16="http://schemas.microsoft.com/office/drawing/2014/main" id="{E02D1598-0DB0-C985-79C9-337B5551A1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7650" y="952500"/>
            <a:ext cx="8604250" cy="5524500"/>
          </a:xfrm>
        </p:spPr>
        <p:txBody>
          <a:bodyPr>
            <a:normAutofit/>
          </a:bodyPr>
          <a:lstStyle/>
          <a:p>
            <a:r>
              <a:rPr lang="tr-TR" sz="1800" b="1" dirty="0">
                <a:latin typeface="Hurme Geometric Sans 1" panose="020B0500020000000000" pitchFamily="34" charset="-94"/>
                <a:hlinkClick r:id="rId3"/>
              </a:rPr>
              <a:t>kursaticin@ktu.edu.tr</a:t>
            </a:r>
            <a:endParaRPr lang="tr-TR" sz="1800" b="1" dirty="0">
              <a:latin typeface="Hurme Geometric Sans 1" panose="020B0500020000000000" pitchFamily="34" charset="-94"/>
            </a:endParaRPr>
          </a:p>
          <a:p>
            <a:r>
              <a:rPr lang="tr-TR" sz="1800" b="1" dirty="0">
                <a:latin typeface="Hurme Geometric Sans 1" panose="020B0500020000000000" pitchFamily="34" charset="-94"/>
                <a:hlinkClick r:id="rId4"/>
              </a:rPr>
              <a:t>icinkursat@gmail.com</a:t>
            </a:r>
            <a:endParaRPr lang="tr-TR" sz="1800" b="1" dirty="0">
              <a:latin typeface="Hurme Geometric Sans 1" panose="020B0500020000000000" pitchFamily="34" charset="-94"/>
            </a:endParaRPr>
          </a:p>
          <a:p>
            <a:r>
              <a:rPr lang="tr-TR" sz="1800" b="1" dirty="0">
                <a:latin typeface="Hurme Geometric Sans 1" panose="020B0500020000000000" pitchFamily="34" charset="-94"/>
              </a:rPr>
              <a:t>Üretim Metalurjisi </a:t>
            </a:r>
            <a:r>
              <a:rPr lang="tr-TR" sz="1800" b="1" dirty="0" err="1">
                <a:latin typeface="Hurme Geometric Sans 1" panose="020B0500020000000000" pitchFamily="34" charset="-94"/>
              </a:rPr>
              <a:t>Lab</a:t>
            </a:r>
            <a:r>
              <a:rPr lang="tr-TR" sz="1800" b="1" dirty="0">
                <a:latin typeface="Hurme Geometric Sans 1" panose="020B0500020000000000" pitchFamily="34" charset="-94"/>
              </a:rPr>
              <a:t>.</a:t>
            </a:r>
          </a:p>
          <a:p>
            <a:r>
              <a:rPr lang="tr-TR" sz="1800" b="1" dirty="0">
                <a:latin typeface="Hurme Geometric Sans 1" panose="020B0500020000000000" pitchFamily="34" charset="-94"/>
              </a:rPr>
              <a:t>Merkezi Araştırma </a:t>
            </a:r>
            <a:r>
              <a:rPr lang="tr-TR" sz="1800" b="1" dirty="0" err="1">
                <a:latin typeface="Hurme Geometric Sans 1" panose="020B0500020000000000" pitchFamily="34" charset="-94"/>
              </a:rPr>
              <a:t>Lab</a:t>
            </a:r>
            <a:r>
              <a:rPr lang="tr-TR" sz="1800" b="1" dirty="0">
                <a:latin typeface="Hurme Geometric Sans 1" panose="020B0500020000000000" pitchFamily="34" charset="-94"/>
              </a:rPr>
              <a:t>.</a:t>
            </a:r>
          </a:p>
          <a:p>
            <a:r>
              <a:rPr lang="tr-TR" sz="1800" b="1" dirty="0">
                <a:latin typeface="Hurme Geometric Sans 1" panose="020B0500020000000000" pitchFamily="34" charset="-94"/>
              </a:rPr>
              <a:t>Ders Notlarının Paylaşımı </a:t>
            </a:r>
            <a:r>
              <a:rPr lang="tr-TR" sz="1800" b="1" dirty="0" err="1">
                <a:latin typeface="Hurme Geometric Sans 1" panose="020B0500020000000000" pitchFamily="34" charset="-94"/>
              </a:rPr>
              <a:t>Aves</a:t>
            </a:r>
            <a:r>
              <a:rPr lang="tr-TR" sz="1800" b="1" dirty="0">
                <a:latin typeface="Hurme Geometric Sans 1" panose="020B0500020000000000" pitchFamily="34" charset="-94"/>
              </a:rPr>
              <a:t> kişisel sayfadan paylaşılacaktır.</a:t>
            </a:r>
          </a:p>
          <a:p>
            <a:pPr marL="0" indent="0">
              <a:buNone/>
            </a:pPr>
            <a:r>
              <a:rPr lang="tr-TR" sz="1800" b="1" dirty="0">
                <a:latin typeface="Hurme Geometric Sans 1" panose="020B0500020000000000" pitchFamily="34" charset="-94"/>
                <a:hlinkClick r:id="rId5"/>
              </a:rPr>
              <a:t>https://avesis.ktu.edu.tr/kursaticin/dokumanlar</a:t>
            </a:r>
            <a:endParaRPr lang="tr-TR" sz="1800" b="1" dirty="0">
              <a:latin typeface="Hurme Geometric Sans 1" panose="020B0500020000000000" pitchFamily="34" charset="-94"/>
            </a:endParaRPr>
          </a:p>
          <a:p>
            <a:pPr marL="0" indent="0">
              <a:buNone/>
            </a:pPr>
            <a:endParaRPr lang="tr-TR" sz="1800" b="1" dirty="0">
              <a:latin typeface="Hurme Geometric Sans 1" panose="020B0500020000000000" pitchFamily="34" charset="-94"/>
            </a:endParaRPr>
          </a:p>
          <a:p>
            <a:pPr marL="0" indent="0">
              <a:buNone/>
            </a:pPr>
            <a:endParaRPr lang="tr-TR" sz="1800" dirty="0">
              <a:latin typeface="Hurme Geometric Sans 1" panose="020B0500020000000000" pitchFamily="34" charset="-94"/>
            </a:endParaRPr>
          </a:p>
          <a:p>
            <a:pPr marL="0" indent="0">
              <a:buNone/>
            </a:pPr>
            <a:endParaRPr lang="tr-TR" sz="1800" dirty="0">
              <a:latin typeface="Hurme Geometric Sans 1" panose="020B0500020000000000" pitchFamily="34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39345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B2B1C061828D2A478D8750EE3483E692" ma:contentTypeVersion="2" ma:contentTypeDescription="Yeni belge oluşturun." ma:contentTypeScope="" ma:versionID="12a79121dcae5a35f19e16fee5f7f6b1">
  <xsd:schema xmlns:xsd="http://www.w3.org/2001/XMLSchema" xmlns:xs="http://www.w3.org/2001/XMLSchema" xmlns:p="http://schemas.microsoft.com/office/2006/metadata/properties" xmlns:ns3="ebf8ad06-26a8-4596-ba44-bcc9457eeff9" targetNamespace="http://schemas.microsoft.com/office/2006/metadata/properties" ma:root="true" ma:fieldsID="9a4ca265929d22f30b73905d6f83a7e1" ns3:_="">
    <xsd:import namespace="ebf8ad06-26a8-4596-ba44-bcc9457eef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8ad06-26a8-4596-ba44-bcc9457eef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0B80AF-DA55-42D8-844F-0D15683ABF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F3B3D3-53AD-43CB-861E-BB114D34FF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f8ad06-26a8-4596-ba44-bcc9457eef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1F1DB8-C7C8-4069-B075-B853148317C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f8ad06-26a8-4596-ba44-bcc9457eeff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18743</TotalTime>
  <Words>357</Words>
  <Application>Microsoft Office PowerPoint</Application>
  <PresentationFormat>Ekran Gösterisi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Hurme Geometric Sans 1</vt:lpstr>
      <vt:lpstr>Tahoma</vt:lpstr>
      <vt:lpstr>Office Teması</vt:lpstr>
      <vt:lpstr>Nanomalzemeler ve Nanoteknoloji 2022-2023 Ders Notları 1. Hafta</vt:lpstr>
      <vt:lpstr>Ders İçeriği</vt:lpstr>
      <vt:lpstr>Ders Kitabı</vt:lpstr>
      <vt:lpstr>Dersin Uygulanması ve Değerlendirmesi</vt:lpstr>
      <vt:lpstr>İletişim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Kursat Icin</cp:lastModifiedBy>
  <cp:revision>639</cp:revision>
  <dcterms:created xsi:type="dcterms:W3CDTF">2016-03-12T18:35:04Z</dcterms:created>
  <dcterms:modified xsi:type="dcterms:W3CDTF">2022-09-22T10:02:08Z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0x010100B2B1C061828D2A478D8750EE3483E692</vt:lpwstr>
  </property>
</Properties>
</file>