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84" r:id="rId3"/>
    <p:sldId id="285" r:id="rId4"/>
    <p:sldId id="286" r:id="rId5"/>
    <p:sldId id="287" r:id="rId6"/>
    <p:sldId id="288" r:id="rId7"/>
    <p:sldId id="289" r:id="rId8"/>
    <p:sldId id="290" r:id="rId9"/>
    <p:sldId id="291" r:id="rId10"/>
    <p:sldId id="292" r:id="rId11"/>
    <p:sldId id="257" r:id="rId12"/>
    <p:sldId id="293" r:id="rId13"/>
    <p:sldId id="273" r:id="rId14"/>
    <p:sldId id="259" r:id="rId15"/>
    <p:sldId id="274" r:id="rId16"/>
    <p:sldId id="275" r:id="rId17"/>
    <p:sldId id="277" r:id="rId18"/>
    <p:sldId id="278" r:id="rId19"/>
    <p:sldId id="279" r:id="rId20"/>
    <p:sldId id="280" r:id="rId21"/>
    <p:sldId id="281" r:id="rId22"/>
    <p:sldId id="282"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13.11.2015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13.11.2015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13.11.2015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13.11.2015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Gemilerde Taşınan Zararlı Sıvı Atıklar</a:t>
            </a:r>
            <a:endParaRPr lang="tr-TR" dirty="0"/>
          </a:p>
        </p:txBody>
      </p:sp>
      <p:sp>
        <p:nvSpPr>
          <p:cNvPr id="3" name="İçerik Yer Tutucusu 2"/>
          <p:cNvSpPr>
            <a:spLocks noGrp="1"/>
          </p:cNvSpPr>
          <p:nvPr>
            <p:ph idx="1"/>
          </p:nvPr>
        </p:nvSpPr>
        <p:spPr/>
        <p:txBody>
          <a:bodyPr>
            <a:normAutofit fontScale="85000" lnSpcReduction="20000"/>
          </a:bodyPr>
          <a:lstStyle/>
          <a:p>
            <a:pPr algn="just">
              <a:buFont typeface="Wingdings" panose="05000000000000000000" pitchFamily="2" charset="2"/>
              <a:buChar char="Ø"/>
            </a:pPr>
            <a:r>
              <a:rPr lang="tr-TR" dirty="0"/>
              <a:t>Dökme halde zehirli sıvı maddeleri taşıyan tüm gemiler </a:t>
            </a:r>
            <a:r>
              <a:rPr lang="tr-TR" dirty="0" smtClean="0"/>
              <a:t>tonaj sınırlaması olmaksızın MARPOL Ek-II </a:t>
            </a:r>
            <a:r>
              <a:rPr lang="tr-TR" dirty="0"/>
              <a:t>kurallarına tabidir. </a:t>
            </a:r>
            <a:r>
              <a:rPr lang="tr-TR" dirty="0" smtClean="0"/>
              <a:t>Bu ek dökme </a:t>
            </a:r>
            <a:r>
              <a:rPr lang="tr-TR" dirty="0"/>
              <a:t>halde taşınan zehirli, kimyasal sıvı maddelerin kaza veya işletme nedenleri ile deniz ortamına karışmasının önlenmesi için geliştirilmiş kuralları </a:t>
            </a:r>
            <a:r>
              <a:rPr lang="tr-TR" dirty="0" smtClean="0"/>
              <a:t>içerir.</a:t>
            </a:r>
          </a:p>
          <a:p>
            <a:pPr algn="just">
              <a:buFont typeface="Wingdings" panose="05000000000000000000" pitchFamily="2" charset="2"/>
              <a:buChar char="Ø"/>
            </a:pPr>
            <a:r>
              <a:rPr lang="tr-TR" dirty="0" smtClean="0"/>
              <a:t>Burada </a:t>
            </a:r>
            <a:r>
              <a:rPr lang="tr-TR" dirty="0"/>
              <a:t>bahsedilen zehirli sıvılar, kimyasallardır. Bunları taşıyan gemilerde kimyasal tankerlerdir. Bu gemiler yük tahliye edildikten sonra yük tanklarına balast (safra) alırlar. </a:t>
            </a:r>
            <a:r>
              <a:rPr lang="tr-TR" dirty="0" smtClean="0"/>
              <a:t>Alınan balast suyu zehirli </a:t>
            </a:r>
            <a:r>
              <a:rPr lang="tr-TR" dirty="0"/>
              <a:t>sıvılar ile kirlenir. Bu neden ile bu gemilerin hem tank yıkama suları hem de balastları zehirli sıvılar ile kirlenir. Bu suların basılması </a:t>
            </a:r>
            <a:r>
              <a:rPr lang="tr-TR" dirty="0" smtClean="0"/>
              <a:t>da MARPOL Ek-</a:t>
            </a:r>
            <a:r>
              <a:rPr lang="tr-TR" dirty="0" err="1" smtClean="0"/>
              <a:t>II’de</a:t>
            </a:r>
            <a:r>
              <a:rPr lang="tr-TR" dirty="0" smtClean="0"/>
              <a:t> </a:t>
            </a:r>
            <a:r>
              <a:rPr lang="tr-TR" dirty="0"/>
              <a:t>belirtilen özel kurallara tabidir.</a:t>
            </a:r>
          </a:p>
          <a:p>
            <a:pPr marL="0" indent="0">
              <a:buNone/>
            </a:pPr>
            <a:endParaRPr lang="tr-TR" dirty="0"/>
          </a:p>
        </p:txBody>
      </p:sp>
    </p:spTree>
    <p:extLst>
      <p:ext uri="{BB962C8B-B14F-4D97-AF65-F5344CB8AC3E}">
        <p14:creationId xmlns:p14="http://schemas.microsoft.com/office/powerpoint/2010/main" val="2230770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6622" y="1268760"/>
            <a:ext cx="6713730"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4713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ChangeArrowheads="1"/>
          </p:cNvSpPr>
          <p:nvPr/>
        </p:nvSpPr>
        <p:spPr bwMode="auto">
          <a:xfrm>
            <a:off x="468313" y="1374775"/>
            <a:ext cx="82804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50850" eaLnBrk="0" hangingPunct="0">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eaLnBrk="0" hangingPunct="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lgn="just" eaLnBrk="1" hangingPunct="1">
              <a:spcBef>
                <a:spcPct val="0"/>
              </a:spcBef>
              <a:buClrTx/>
              <a:buSzTx/>
              <a:buFontTx/>
              <a:buNone/>
            </a:pPr>
            <a:r>
              <a:rPr lang="en-US" altLang="tr-TR" b="1">
                <a:solidFill>
                  <a:schemeClr val="tx1"/>
                </a:solidFill>
                <a:latin typeface="Times New Roman" pitchFamily="18" charset="0"/>
              </a:rPr>
              <a:t>Evsel Nitelikli Atıksular Sular</a:t>
            </a:r>
            <a:endParaRPr lang="en-US" altLang="tr-TR">
              <a:solidFill>
                <a:schemeClr val="tx1"/>
              </a:solidFill>
              <a:latin typeface="Times New Roman" pitchFamily="18" charset="0"/>
            </a:endParaRPr>
          </a:p>
          <a:p>
            <a:pPr algn="just" eaLnBrk="1" hangingPunct="1">
              <a:spcBef>
                <a:spcPct val="0"/>
              </a:spcBef>
              <a:buClrTx/>
              <a:buSzTx/>
              <a:buFontTx/>
              <a:buNone/>
            </a:pPr>
            <a:r>
              <a:rPr lang="tr-TR" altLang="tr-TR">
                <a:solidFill>
                  <a:schemeClr val="tx1"/>
                </a:solidFill>
                <a:latin typeface="Times New Roman" pitchFamily="18" charset="0"/>
              </a:rPr>
              <a:t>Gemi personelinin yaşamlarını idame ettirmeleri için kullandıkları mutfak, tuvalet, banyo suları gibi sulardır. Bu sulardan, yüksek miktarda organik madde, azot, fosfor, koliform ve askıda katı madde barındıran tuvalet suları siyah su olarak adlandırılırken, mutfak suları ise gri su olarak adlandırılır. Gri suların koliform ve diğer kirletici madde içeriği siyah suya oranla daha azdır. Azot ve fosfor gibi besin maddelerinin yoğun olduğu evsel atık suların, su sirkülasyonunun az olduğu sığ bölgelere basılması ötrifıkasyona sebep olur. Askıda katı madde ise dibe çökerek oradaki doğal yaşamı tehdit eder </a:t>
            </a:r>
          </a:p>
        </p:txBody>
      </p:sp>
    </p:spTree>
    <p:extLst>
      <p:ext uri="{BB962C8B-B14F-4D97-AF65-F5344CB8AC3E}">
        <p14:creationId xmlns:p14="http://schemas.microsoft.com/office/powerpoint/2010/main" val="803451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Gemini tuvalet sularının atılması için;</a:t>
            </a:r>
          </a:p>
          <a:p>
            <a:pPr>
              <a:buFont typeface="Wingdings" panose="05000000000000000000" pitchFamily="2" charset="2"/>
              <a:buChar char="ü"/>
            </a:pPr>
            <a:r>
              <a:rPr lang="tr-TR" dirty="0" smtClean="0"/>
              <a:t>Tüm </a:t>
            </a:r>
            <a:r>
              <a:rPr lang="tr-TR" dirty="0"/>
              <a:t>tuvalet ve lavabo suları parçalayıcılardan geçirilerek pis su tankına </a:t>
            </a:r>
            <a:r>
              <a:rPr lang="tr-TR" dirty="0" smtClean="0"/>
              <a:t>toplanır</a:t>
            </a:r>
          </a:p>
          <a:p>
            <a:pPr>
              <a:buFont typeface="Wingdings" panose="05000000000000000000" pitchFamily="2" charset="2"/>
              <a:buChar char="ü"/>
            </a:pPr>
            <a:r>
              <a:rPr lang="tr-TR" dirty="0" smtClean="0"/>
              <a:t>Atık </a:t>
            </a:r>
            <a:r>
              <a:rPr lang="tr-TR" dirty="0"/>
              <a:t>sular çoğalınca kimyasal ve biyolojik arıtmadan </a:t>
            </a:r>
            <a:r>
              <a:rPr lang="tr-TR" dirty="0" smtClean="0"/>
              <a:t>geçirilir</a:t>
            </a:r>
          </a:p>
          <a:p>
            <a:pPr>
              <a:buFont typeface="Wingdings" panose="05000000000000000000" pitchFamily="2" charset="2"/>
              <a:buChar char="ü"/>
            </a:pPr>
            <a:r>
              <a:rPr lang="tr-TR" dirty="0" smtClean="0"/>
              <a:t>Karadan </a:t>
            </a:r>
            <a:r>
              <a:rPr lang="tr-TR" dirty="0"/>
              <a:t>12 </a:t>
            </a:r>
            <a:r>
              <a:rPr lang="tr-TR" dirty="0" err="1"/>
              <a:t>nm</a:t>
            </a:r>
            <a:r>
              <a:rPr lang="tr-TR" dirty="0"/>
              <a:t> açığa </a:t>
            </a:r>
            <a:r>
              <a:rPr lang="tr-TR" dirty="0" smtClean="0"/>
              <a:t>çıkılır</a:t>
            </a:r>
          </a:p>
          <a:p>
            <a:pPr>
              <a:buFont typeface="Wingdings" panose="05000000000000000000" pitchFamily="2" charset="2"/>
              <a:buChar char="ü"/>
            </a:pPr>
            <a:r>
              <a:rPr lang="tr-TR" dirty="0" smtClean="0"/>
              <a:t>En </a:t>
            </a:r>
            <a:r>
              <a:rPr lang="tr-TR" dirty="0"/>
              <a:t>az 4 </a:t>
            </a:r>
            <a:r>
              <a:rPr lang="tr-TR" dirty="0" err="1" smtClean="0"/>
              <a:t>knots</a:t>
            </a:r>
            <a:r>
              <a:rPr lang="tr-TR" dirty="0" smtClean="0"/>
              <a:t> </a:t>
            </a:r>
            <a:r>
              <a:rPr lang="tr-TR" dirty="0"/>
              <a:t>sürat ile denize basılır</a:t>
            </a:r>
          </a:p>
        </p:txBody>
      </p:sp>
    </p:spTree>
    <p:extLst>
      <p:ext uri="{BB962C8B-B14F-4D97-AF65-F5344CB8AC3E}">
        <p14:creationId xmlns:p14="http://schemas.microsoft.com/office/powerpoint/2010/main" val="863290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p:txBody>
          <a:bodyPr>
            <a:normAutofit fontScale="92500" lnSpcReduction="10000"/>
          </a:bodyPr>
          <a:lstStyle/>
          <a:p>
            <a:pPr algn="just" eaLnBrk="1" hangingPunct="1">
              <a:lnSpc>
                <a:spcPct val="80000"/>
              </a:lnSpc>
              <a:buFontTx/>
              <a:buNone/>
            </a:pPr>
            <a:r>
              <a:rPr lang="tr-TR" altLang="tr-TR" dirty="0" smtClean="0"/>
              <a:t>    </a:t>
            </a:r>
            <a:r>
              <a:rPr lang="tr-TR" altLang="tr-TR" sz="3000" dirty="0" smtClean="0"/>
              <a:t>Gemi kaynaklı katı atıklar “Gemilerden Atık Alınması ve Atıkların Kontrolü Yönetmeliği” gereğince 6 kategoride alınmaktadır.</a:t>
            </a:r>
          </a:p>
          <a:p>
            <a:pPr algn="just" eaLnBrk="1" hangingPunct="1">
              <a:lnSpc>
                <a:spcPct val="80000"/>
              </a:lnSpc>
              <a:buFont typeface="Wingdings" panose="05000000000000000000" pitchFamily="2" charset="2"/>
              <a:buChar char="Ø"/>
            </a:pPr>
            <a:r>
              <a:rPr lang="tr-TR" altLang="tr-TR" sz="3000" dirty="0" smtClean="0"/>
              <a:t>Plastik</a:t>
            </a:r>
          </a:p>
          <a:p>
            <a:pPr algn="just" eaLnBrk="1" hangingPunct="1">
              <a:lnSpc>
                <a:spcPct val="80000"/>
              </a:lnSpc>
              <a:buFont typeface="Wingdings" panose="05000000000000000000" pitchFamily="2" charset="2"/>
              <a:buChar char="Ø"/>
            </a:pPr>
            <a:r>
              <a:rPr lang="tr-TR" altLang="tr-TR" sz="3000" dirty="0" smtClean="0"/>
              <a:t>Yüzer; istif gereçleri, kaplama veya ambalaj malzemeleri </a:t>
            </a:r>
          </a:p>
          <a:p>
            <a:pPr algn="just" eaLnBrk="1" hangingPunct="1">
              <a:lnSpc>
                <a:spcPct val="80000"/>
              </a:lnSpc>
              <a:buFont typeface="Wingdings" panose="05000000000000000000" pitchFamily="2" charset="2"/>
              <a:buChar char="Ø"/>
            </a:pPr>
            <a:r>
              <a:rPr lang="tr-TR" altLang="tr-TR" sz="3000" dirty="0" smtClean="0"/>
              <a:t>Öğütülmüş; kağıt ürünleri, paçavralar, cam, metal, şişeler, çanak-çömlek vb.</a:t>
            </a:r>
          </a:p>
          <a:p>
            <a:pPr algn="just" eaLnBrk="1" hangingPunct="1">
              <a:lnSpc>
                <a:spcPct val="80000"/>
              </a:lnSpc>
              <a:buFont typeface="Wingdings" panose="05000000000000000000" pitchFamily="2" charset="2"/>
              <a:buChar char="Ø"/>
            </a:pPr>
            <a:r>
              <a:rPr lang="tr-TR" altLang="tr-TR" sz="3000" dirty="0" smtClean="0"/>
              <a:t>Kağıt ürünleri, paçavralar, cam, metal, şişeler, çanak-çömlek vb.</a:t>
            </a:r>
          </a:p>
          <a:p>
            <a:pPr algn="just" eaLnBrk="1" hangingPunct="1">
              <a:lnSpc>
                <a:spcPct val="80000"/>
              </a:lnSpc>
              <a:buFont typeface="Wingdings" panose="05000000000000000000" pitchFamily="2" charset="2"/>
              <a:buChar char="Ø"/>
            </a:pPr>
            <a:r>
              <a:rPr lang="tr-TR" altLang="tr-TR" sz="3000" dirty="0" smtClean="0"/>
              <a:t>Gıda atıkları</a:t>
            </a:r>
          </a:p>
          <a:p>
            <a:pPr algn="just" eaLnBrk="1" hangingPunct="1">
              <a:lnSpc>
                <a:spcPct val="80000"/>
              </a:lnSpc>
              <a:buFont typeface="Wingdings" panose="05000000000000000000" pitchFamily="2" charset="2"/>
              <a:buChar char="Ø"/>
            </a:pPr>
            <a:r>
              <a:rPr lang="tr-TR" altLang="tr-TR" sz="3000" dirty="0" smtClean="0"/>
              <a:t>Ağır metal atıkları veya zehirli plastik mamullerinden oluşanlar hariç olmak üzere fırın külü</a:t>
            </a:r>
          </a:p>
        </p:txBody>
      </p:sp>
      <p:sp>
        <p:nvSpPr>
          <p:cNvPr id="70659" name="Rectangle 2"/>
          <p:cNvSpPr>
            <a:spLocks noGrp="1" noChangeArrowheads="1"/>
          </p:cNvSpPr>
          <p:nvPr>
            <p:ph type="title"/>
          </p:nvPr>
        </p:nvSpPr>
        <p:spPr/>
        <p:txBody>
          <a:bodyPr/>
          <a:lstStyle/>
          <a:p>
            <a:pPr eaLnBrk="1" hangingPunct="1"/>
            <a:r>
              <a:rPr lang="tr-TR" altLang="tr-TR" smtClean="0"/>
              <a:t>Gemi Kaynaklı Katı Atıklar</a:t>
            </a:r>
          </a:p>
        </p:txBody>
      </p:sp>
    </p:spTree>
    <p:extLst>
      <p:ext uri="{BB962C8B-B14F-4D97-AF65-F5344CB8AC3E}">
        <p14:creationId xmlns:p14="http://schemas.microsoft.com/office/powerpoint/2010/main" val="385445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Çöp Yönetim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1700213"/>
            <a:ext cx="5524500"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0498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682" name="Object 4"/>
          <p:cNvGraphicFramePr>
            <a:graphicFrameLocks noChangeAspect="1"/>
          </p:cNvGraphicFramePr>
          <p:nvPr/>
        </p:nvGraphicFramePr>
        <p:xfrm>
          <a:off x="684213" y="620713"/>
          <a:ext cx="7991475" cy="5329237"/>
        </p:xfrm>
        <a:graphic>
          <a:graphicData uri="http://schemas.openxmlformats.org/presentationml/2006/ole">
            <mc:AlternateContent xmlns:mc="http://schemas.openxmlformats.org/markup-compatibility/2006">
              <mc:Choice xmlns:v="urn:schemas-microsoft-com:vml" Requires="v">
                <p:oleObj spid="_x0000_s3107" name="Bit Eşlem Resmi" r:id="rId3" imgW="6590476" imgH="3296110" progId="Paint.Picture">
                  <p:embed/>
                </p:oleObj>
              </mc:Choice>
              <mc:Fallback>
                <p:oleObj name="Bit Eşlem Resmi" r:id="rId3" imgW="6590476" imgH="3296110"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620713"/>
                        <a:ext cx="7991475" cy="532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64075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a:xfrm>
            <a:off x="685800" y="1844824"/>
            <a:ext cx="7772400" cy="4536926"/>
          </a:xfrm>
        </p:spPr>
        <p:txBody>
          <a:bodyPr>
            <a:normAutofit lnSpcReduction="10000"/>
          </a:bodyPr>
          <a:lstStyle/>
          <a:p>
            <a:pPr algn="just" eaLnBrk="1" hangingPunct="1">
              <a:lnSpc>
                <a:spcPct val="80000"/>
              </a:lnSpc>
              <a:buFont typeface="Wingdings" panose="05000000000000000000" pitchFamily="2" charset="2"/>
              <a:buChar char="ü"/>
            </a:pPr>
            <a:r>
              <a:rPr lang="tr-TR" altLang="tr-TR" sz="2000" dirty="0" smtClean="0"/>
              <a:t>Gemiler bazen </a:t>
            </a:r>
            <a:r>
              <a:rPr lang="tr-TR" altLang="tr-TR" sz="2000" dirty="0" err="1" smtClean="0"/>
              <a:t>atıksularını</a:t>
            </a:r>
            <a:r>
              <a:rPr lang="tr-TR" altLang="tr-TR" sz="2000" dirty="0" smtClean="0"/>
              <a:t> denize basmak durumunda kalabilirler. Bu işlemin uluslar arası kurallara göre yapılması denizlerin kirlenmesini ve kirliliğin etkilerinin azaltılmasında önemli derecede etkili olmaktadır. Bu amaçla yağlı su ayırma cihazı (</a:t>
            </a:r>
            <a:r>
              <a:rPr lang="tr-TR" altLang="tr-TR" sz="2000" dirty="0" err="1" smtClean="0"/>
              <a:t>seperatör</a:t>
            </a:r>
            <a:r>
              <a:rPr lang="tr-TR" altLang="tr-TR" sz="2000" dirty="0" smtClean="0"/>
              <a:t>), geminin her türlü makine ve pompalarından gelen yağlı suyun, yağ ve suyunu ayırmak üzere kullanılır. Bu alet gemilere tonajlarına göre yerleştirilmektedir.</a:t>
            </a:r>
          </a:p>
          <a:p>
            <a:pPr algn="just" eaLnBrk="1" hangingPunct="1">
              <a:lnSpc>
                <a:spcPct val="80000"/>
              </a:lnSpc>
              <a:buFont typeface="Wingdings" panose="05000000000000000000" pitchFamily="2" charset="2"/>
              <a:buChar char="ü"/>
            </a:pPr>
            <a:r>
              <a:rPr lang="tr-TR" altLang="tr-TR" sz="2000" dirty="0" smtClean="0"/>
              <a:t>Yağlı su ayırma cihazında yağlı su önce bir kaba çamur tutucudan geçer. Buradan santrifüjün yapıldığı bölmeye gider. Burada </a:t>
            </a:r>
            <a:r>
              <a:rPr lang="tr-TR" altLang="tr-TR" sz="2000" dirty="0" err="1" smtClean="0"/>
              <a:t>helezonik</a:t>
            </a:r>
            <a:r>
              <a:rPr lang="tr-TR" altLang="tr-TR" sz="2000" dirty="0" smtClean="0"/>
              <a:t> dişlilerin etkisiyle su ve yağın ayrılması sağlanır. Çıkışta yağ bir kontrole tabi tutularak, kirli yağ tankına verilir. Ayrılmış su ise kontrol edilerek denize basılır.</a:t>
            </a:r>
          </a:p>
          <a:p>
            <a:pPr>
              <a:buFont typeface="Wingdings" panose="05000000000000000000" pitchFamily="2" charset="2"/>
              <a:buChar char="ü"/>
            </a:pPr>
            <a:r>
              <a:rPr lang="tr-TR" sz="2000" b="1" dirty="0" smtClean="0"/>
              <a:t>Balast suyu arıtımı</a:t>
            </a:r>
            <a:endParaRPr lang="tr-TR" sz="2000" dirty="0"/>
          </a:p>
          <a:p>
            <a:pPr marL="0" indent="0">
              <a:buNone/>
            </a:pPr>
            <a:r>
              <a:rPr lang="tr-TR" sz="2000" dirty="0"/>
              <a:t> </a:t>
            </a:r>
            <a:r>
              <a:rPr lang="tr-TR" sz="2000" dirty="0" smtClean="0"/>
              <a:t>      - </a:t>
            </a:r>
            <a:r>
              <a:rPr lang="tr-TR" sz="2000" dirty="0"/>
              <a:t>Mekanik; Filtreleme, Siklon ile Ayırma, </a:t>
            </a:r>
            <a:r>
              <a:rPr lang="tr-TR" sz="2000" dirty="0" err="1"/>
              <a:t>Koagülasyon</a:t>
            </a:r>
            <a:r>
              <a:rPr lang="tr-TR" sz="2000" dirty="0"/>
              <a:t>/Yüzdürme</a:t>
            </a:r>
          </a:p>
          <a:p>
            <a:pPr marL="0" indent="0">
              <a:buNone/>
            </a:pPr>
            <a:r>
              <a:rPr lang="tr-TR" sz="2000" dirty="0" smtClean="0"/>
              <a:t>     </a:t>
            </a:r>
            <a:r>
              <a:rPr lang="tr-TR" sz="2000" dirty="0"/>
              <a:t> - Fiziksel</a:t>
            </a:r>
            <a:r>
              <a:rPr lang="tr-TR" sz="2000" dirty="0" smtClean="0"/>
              <a:t>; Fiziksel </a:t>
            </a:r>
            <a:r>
              <a:rPr lang="tr-TR" sz="2000" dirty="0" err="1"/>
              <a:t>Kavitasyon</a:t>
            </a:r>
            <a:r>
              <a:rPr lang="tr-TR" sz="2000" dirty="0"/>
              <a:t>, </a:t>
            </a:r>
            <a:r>
              <a:rPr lang="tr-TR" sz="2000" dirty="0" err="1"/>
              <a:t>Ultrasonik</a:t>
            </a:r>
            <a:r>
              <a:rPr lang="tr-TR" sz="2000" dirty="0"/>
              <a:t> Isıyla ve UV Arıtım</a:t>
            </a:r>
            <a:r>
              <a:rPr lang="tr-TR" sz="2000" dirty="0" smtClean="0"/>
              <a:t>,   Oksijensizleştirme</a:t>
            </a:r>
            <a:endParaRPr lang="tr-TR" sz="2000" dirty="0"/>
          </a:p>
          <a:p>
            <a:pPr marL="0" indent="0">
              <a:buNone/>
            </a:pPr>
            <a:r>
              <a:rPr lang="tr-TR" sz="2000" dirty="0" smtClean="0"/>
              <a:t>     </a:t>
            </a:r>
            <a:r>
              <a:rPr lang="tr-TR" sz="2000" dirty="0"/>
              <a:t> - Kimyasal; Dezenfeksiyon, </a:t>
            </a:r>
            <a:r>
              <a:rPr lang="tr-TR" sz="2000" dirty="0" err="1"/>
              <a:t>Biyosidler</a:t>
            </a:r>
            <a:r>
              <a:rPr lang="tr-TR" sz="2000" dirty="0"/>
              <a:t>, Elektro Klorlama</a:t>
            </a:r>
          </a:p>
          <a:p>
            <a:pPr algn="just" eaLnBrk="1" hangingPunct="1">
              <a:lnSpc>
                <a:spcPct val="80000"/>
              </a:lnSpc>
              <a:buFont typeface="Wingdings" panose="05000000000000000000" pitchFamily="2" charset="2"/>
              <a:buChar char="ü"/>
            </a:pPr>
            <a:endParaRPr lang="tr-TR" altLang="tr-TR" sz="2000" dirty="0" smtClean="0"/>
          </a:p>
        </p:txBody>
      </p:sp>
      <p:sp>
        <p:nvSpPr>
          <p:cNvPr id="72707" name="Rectangle 2"/>
          <p:cNvSpPr>
            <a:spLocks noGrp="1" noChangeArrowheads="1"/>
          </p:cNvSpPr>
          <p:nvPr>
            <p:ph type="title"/>
          </p:nvPr>
        </p:nvSpPr>
        <p:spPr>
          <a:xfrm>
            <a:off x="467544" y="332656"/>
            <a:ext cx="8229600" cy="1143000"/>
          </a:xfrm>
        </p:spPr>
        <p:txBody>
          <a:bodyPr>
            <a:normAutofit/>
          </a:bodyPr>
          <a:lstStyle/>
          <a:p>
            <a:pPr eaLnBrk="1" hangingPunct="1"/>
            <a:r>
              <a:rPr lang="tr-TR" altLang="tr-TR" sz="2800" b="1" dirty="0" smtClean="0"/>
              <a:t>Gemi Kaynaklı Deniz Kirliliğinin Önlenmesine Yönelik Olarak Gemilerde Yapılan Uygulamalar</a:t>
            </a:r>
            <a:r>
              <a:rPr lang="tr-TR" altLang="tr-TR" sz="2800" dirty="0" smtClean="0"/>
              <a:t> </a:t>
            </a:r>
          </a:p>
        </p:txBody>
      </p:sp>
    </p:spTree>
    <p:extLst>
      <p:ext uri="{BB962C8B-B14F-4D97-AF65-F5344CB8AC3E}">
        <p14:creationId xmlns:p14="http://schemas.microsoft.com/office/powerpoint/2010/main" val="2312378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4"/>
          <p:cNvSpPr>
            <a:spLocks noChangeArrowheads="1"/>
          </p:cNvSpPr>
          <p:nvPr/>
        </p:nvSpPr>
        <p:spPr bwMode="auto">
          <a:xfrm>
            <a:off x="755650" y="1295400"/>
            <a:ext cx="7920038"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15900" eaLnBrk="0" hangingPunct="0">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eaLnBrk="0" hangingPunct="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lgn="just" eaLnBrk="1" hangingPunct="1">
              <a:spcBef>
                <a:spcPct val="0"/>
              </a:spcBef>
              <a:buClrTx/>
              <a:buSzTx/>
              <a:buFontTx/>
              <a:buNone/>
            </a:pPr>
            <a:r>
              <a:rPr lang="tr-TR" altLang="tr-TR" b="1">
                <a:solidFill>
                  <a:schemeClr val="tx1"/>
                </a:solidFill>
                <a:latin typeface="Times New Roman" pitchFamily="18" charset="0"/>
              </a:rPr>
              <a:t>Evsel Nitelikli Atıksular İçin Yapılan İşlemler </a:t>
            </a:r>
          </a:p>
          <a:p>
            <a:pPr algn="just" eaLnBrk="1" hangingPunct="1">
              <a:spcBef>
                <a:spcPct val="0"/>
              </a:spcBef>
              <a:buClrTx/>
              <a:buSzTx/>
              <a:buFontTx/>
              <a:buNone/>
            </a:pPr>
            <a:endParaRPr lang="tr-TR" altLang="tr-TR">
              <a:solidFill>
                <a:schemeClr val="tx1"/>
              </a:solidFill>
              <a:latin typeface="Times New Roman" pitchFamily="18" charset="0"/>
            </a:endParaRPr>
          </a:p>
          <a:p>
            <a:pPr algn="just" eaLnBrk="1" hangingPunct="1">
              <a:spcBef>
                <a:spcPct val="0"/>
              </a:spcBef>
              <a:buClrTx/>
              <a:buSzTx/>
              <a:buFontTx/>
              <a:buNone/>
            </a:pPr>
            <a:r>
              <a:rPr lang="tr-TR" altLang="tr-TR">
                <a:solidFill>
                  <a:schemeClr val="tx1"/>
                </a:solidFill>
                <a:latin typeface="Times New Roman" pitchFamily="18" charset="0"/>
              </a:rPr>
              <a:t>MARPOL Sözleşmesinin IV. Ek'ine göre gemilerin, çeşitli işlemlerden geçirilerek  evsel nitelikteki atık suların denize deşarjında en yakın sahilden 4 mil, hiçbir arıtma işlemine tabi tutulmamış evsel nitelikteki atık sularını ise en yakın sahilden 12 mil uzaklıkta deşarj etmesi konusunda zorunluluklar getirilmiştir. Ayrıca Sözleşmenin aynı ekinde evsel nitelikteki atık sular için gemi içinde kullanılacak arıtma sistemleri kriterlerle belirlenmiştir.</a:t>
            </a:r>
          </a:p>
        </p:txBody>
      </p:sp>
    </p:spTree>
    <p:extLst>
      <p:ext uri="{BB962C8B-B14F-4D97-AF65-F5344CB8AC3E}">
        <p14:creationId xmlns:p14="http://schemas.microsoft.com/office/powerpoint/2010/main" val="3602579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ChangeArrowheads="1"/>
          </p:cNvSpPr>
          <p:nvPr/>
        </p:nvSpPr>
        <p:spPr bwMode="auto">
          <a:xfrm>
            <a:off x="468313" y="1374775"/>
            <a:ext cx="8207375"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15900" eaLnBrk="0" hangingPunct="0">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eaLnBrk="0" hangingPunct="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lgn="ctr" eaLnBrk="1" hangingPunct="1">
              <a:spcBef>
                <a:spcPct val="0"/>
              </a:spcBef>
              <a:buClrTx/>
              <a:buSzTx/>
              <a:buFontTx/>
              <a:buNone/>
            </a:pPr>
            <a:r>
              <a:rPr lang="en-US" altLang="tr-TR" b="1">
                <a:solidFill>
                  <a:schemeClr val="tx1"/>
                </a:solidFill>
                <a:latin typeface="Times New Roman" pitchFamily="18" charset="0"/>
              </a:rPr>
              <a:t>Vakumlu Tuvalet Sistemi</a:t>
            </a:r>
            <a:endParaRPr lang="tr-TR" altLang="tr-TR" b="1">
              <a:solidFill>
                <a:schemeClr val="tx1"/>
              </a:solidFill>
              <a:latin typeface="Times New Roman" pitchFamily="18" charset="0"/>
            </a:endParaRPr>
          </a:p>
          <a:p>
            <a:pPr algn="ctr" eaLnBrk="1" hangingPunct="1">
              <a:spcBef>
                <a:spcPct val="0"/>
              </a:spcBef>
              <a:buClrTx/>
              <a:buSzTx/>
              <a:buFontTx/>
              <a:buNone/>
            </a:pPr>
            <a:endParaRPr lang="en-US" altLang="tr-TR">
              <a:solidFill>
                <a:schemeClr val="tx1"/>
              </a:solidFill>
              <a:latin typeface="Times New Roman" pitchFamily="18" charset="0"/>
            </a:endParaRPr>
          </a:p>
          <a:p>
            <a:pPr algn="just" eaLnBrk="1" hangingPunct="1">
              <a:spcBef>
                <a:spcPct val="0"/>
              </a:spcBef>
              <a:buClrTx/>
              <a:buSzTx/>
              <a:buFontTx/>
              <a:buNone/>
            </a:pPr>
            <a:r>
              <a:rPr lang="tr-TR" altLang="tr-TR">
                <a:solidFill>
                  <a:schemeClr val="tx1"/>
                </a:solidFill>
                <a:latin typeface="Times New Roman" pitchFamily="18" charset="0"/>
              </a:rPr>
              <a:t>Vakumlu tuvalet sistemi, son yıllarda özellikle yolcu gemilerinde kullanılmaya başlanmıştır. Bu sistem sayesinde bekletme tankının hacmi küçültülebilir. Gemilerde kullanılan tuvaletler özel imalatlar olup, küçük çaplı borularla bekletme tankına bağlanmıştır. Bu sistemde 1/2 atmosferik bir vakum oluşturulmaktadır. Bu sistemdeki tuvaletlerde kullanılan su, normal sistemlerin %20-25'i kadardır. Bu sistemin kullanımının yaygınlaşmasıyla evsel nitelikli atık suyun neden olduğu deniz kirlenmesinde önemli ölçüde azalma sağlanmaktadır.</a:t>
            </a:r>
          </a:p>
        </p:txBody>
      </p:sp>
    </p:spTree>
    <p:extLst>
      <p:ext uri="{BB962C8B-B14F-4D97-AF65-F5344CB8AC3E}">
        <p14:creationId xmlns:p14="http://schemas.microsoft.com/office/powerpoint/2010/main" val="33594922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ChangeArrowheads="1"/>
          </p:cNvSpPr>
          <p:nvPr/>
        </p:nvSpPr>
        <p:spPr bwMode="auto">
          <a:xfrm>
            <a:off x="395288" y="1192213"/>
            <a:ext cx="8353425"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15900" eaLnBrk="0" hangingPunct="0">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eaLnBrk="0" hangingPunct="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lgn="just" eaLnBrk="1" hangingPunct="1">
              <a:spcBef>
                <a:spcPct val="0"/>
              </a:spcBef>
              <a:buClrTx/>
              <a:buSzTx/>
              <a:buFontTx/>
              <a:buNone/>
            </a:pPr>
            <a:r>
              <a:rPr lang="tr-TR" altLang="tr-TR" b="1">
                <a:solidFill>
                  <a:schemeClr val="tx1"/>
                </a:solidFill>
                <a:latin typeface="Times New Roman" pitchFamily="18" charset="0"/>
              </a:rPr>
              <a:t>Biyolojik Filtrasyon Yöntemi</a:t>
            </a:r>
          </a:p>
          <a:p>
            <a:pPr algn="just" eaLnBrk="1" hangingPunct="1">
              <a:spcBef>
                <a:spcPct val="0"/>
              </a:spcBef>
              <a:buClrTx/>
              <a:buSzTx/>
              <a:buFontTx/>
              <a:buNone/>
            </a:pPr>
            <a:endParaRPr lang="tr-TR" altLang="tr-TR">
              <a:solidFill>
                <a:schemeClr val="tx1"/>
              </a:solidFill>
              <a:latin typeface="Times New Roman" pitchFamily="18" charset="0"/>
            </a:endParaRPr>
          </a:p>
          <a:p>
            <a:pPr algn="just" eaLnBrk="1" hangingPunct="1">
              <a:spcBef>
                <a:spcPct val="0"/>
              </a:spcBef>
              <a:buClrTx/>
              <a:buSzTx/>
              <a:buFontTx/>
              <a:buNone/>
            </a:pPr>
            <a:r>
              <a:rPr lang="tr-TR" altLang="tr-TR">
                <a:solidFill>
                  <a:schemeClr val="tx1"/>
                </a:solidFill>
                <a:latin typeface="Times New Roman" pitchFamily="18" charset="0"/>
              </a:rPr>
              <a:t>Bu sistem,  200 gross ton'dan büyük olan yolcu gemileri için kullanılabilir. Sistemin çalışmasında, öncelikle evsel nitelikli atık sular biyofiltre tankına girer, ızgarada sistemin çalışmasını engelleyecek kadar büyük olan parçalar tutulur. Tankın dibinde havalandırma boruları bulunmaktadır ve bunlar sürekli hava üfler. Bu havalandırma atık su sirkülasyonuna ve katı maddelerin parçalanmasına sebep olur. Havalandırma sırasında organik maddeler oksidasyona uğrar ve bu okside organik maddeler biyofilm tabakası olarak bölmeyi kaplar. Organik maddelerden arınan su, klor ile temizlenir ve denize deşarj edilir.</a:t>
            </a:r>
          </a:p>
        </p:txBody>
      </p:sp>
    </p:spTree>
    <p:extLst>
      <p:ext uri="{BB962C8B-B14F-4D97-AF65-F5344CB8AC3E}">
        <p14:creationId xmlns:p14="http://schemas.microsoft.com/office/powerpoint/2010/main" val="269366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435280" cy="5073427"/>
          </a:xfrm>
        </p:spPr>
        <p:txBody>
          <a:bodyPr>
            <a:normAutofit fontScale="92500" lnSpcReduction="10000"/>
          </a:bodyPr>
          <a:lstStyle/>
          <a:p>
            <a:pPr algn="just">
              <a:buFont typeface="Wingdings" panose="05000000000000000000" pitchFamily="2" charset="2"/>
              <a:buChar char="Ø"/>
            </a:pPr>
            <a:r>
              <a:rPr lang="tr-TR" dirty="0"/>
              <a:t>Tehlikeli sıvı maddeler oluşturdukları tehlikenin derecesine göre 4 kategoride düzenlenmiştir</a:t>
            </a:r>
            <a:r>
              <a:rPr lang="tr-TR" dirty="0" smtClean="0"/>
              <a:t>.</a:t>
            </a:r>
          </a:p>
          <a:p>
            <a:pPr algn="just">
              <a:buFont typeface="Wingdings" panose="05000000000000000000" pitchFamily="2" charset="2"/>
              <a:buChar char="Ø"/>
            </a:pPr>
            <a:r>
              <a:rPr lang="tr-TR" dirty="0"/>
              <a:t>Tehlikeli sıvı dökme kimyasallarla ilgili temel düzenleme, bu maddelerin her türlü artıklarının limanlardaki atık alım tesislerine </a:t>
            </a:r>
            <a:r>
              <a:rPr lang="tr-TR" dirty="0" smtClean="0"/>
              <a:t>verilmesidir.</a:t>
            </a:r>
          </a:p>
          <a:p>
            <a:pPr algn="just">
              <a:buFont typeface="Wingdings" panose="05000000000000000000" pitchFamily="2" charset="2"/>
              <a:buChar char="Ø"/>
            </a:pPr>
            <a:r>
              <a:rPr lang="tr-TR" dirty="0" smtClean="0"/>
              <a:t>Gemiler zehirli sıvıları </a:t>
            </a:r>
            <a:r>
              <a:rPr lang="tr-TR" dirty="0"/>
              <a:t>belirli şartlar dahilinde özel alanlar </a:t>
            </a:r>
            <a:r>
              <a:rPr lang="tr-TR" dirty="0" smtClean="0"/>
              <a:t>dışında (</a:t>
            </a:r>
            <a:r>
              <a:rPr lang="tr-TR" dirty="0"/>
              <a:t>Baltık </a:t>
            </a:r>
            <a:r>
              <a:rPr lang="tr-TR" dirty="0" smtClean="0"/>
              <a:t>Denizi</a:t>
            </a:r>
            <a:r>
              <a:rPr lang="tr-TR" dirty="0"/>
              <a:t>, Karadeniz ve </a:t>
            </a:r>
            <a:r>
              <a:rPr lang="tr-TR" dirty="0" err="1" smtClean="0"/>
              <a:t>Antartika</a:t>
            </a:r>
            <a:r>
              <a:rPr lang="tr-TR" dirty="0"/>
              <a:t>)</a:t>
            </a:r>
            <a:r>
              <a:rPr lang="tr-TR" dirty="0" smtClean="0"/>
              <a:t> </a:t>
            </a:r>
            <a:r>
              <a:rPr lang="tr-TR" dirty="0"/>
              <a:t>25 m den daha derin ve karadan 12 </a:t>
            </a:r>
            <a:r>
              <a:rPr lang="tr-TR" dirty="0" smtClean="0"/>
              <a:t>mil </a:t>
            </a:r>
            <a:r>
              <a:rPr lang="tr-TR" dirty="0"/>
              <a:t>açıkta, kuvvetle yürütülen gemiler tarafından </a:t>
            </a:r>
            <a:r>
              <a:rPr lang="tr-TR" dirty="0" smtClean="0"/>
              <a:t>7 </a:t>
            </a:r>
            <a:r>
              <a:rPr lang="tr-TR" dirty="0" err="1" smtClean="0"/>
              <a:t>knots</a:t>
            </a:r>
            <a:r>
              <a:rPr lang="tr-TR" dirty="0" smtClean="0"/>
              <a:t>, </a:t>
            </a:r>
            <a:r>
              <a:rPr lang="tr-TR" dirty="0"/>
              <a:t>diğerleri için 4 </a:t>
            </a:r>
            <a:r>
              <a:rPr lang="tr-TR" dirty="0" err="1" smtClean="0"/>
              <a:t>knots</a:t>
            </a:r>
            <a:r>
              <a:rPr lang="tr-TR" dirty="0" smtClean="0"/>
              <a:t> </a:t>
            </a:r>
            <a:r>
              <a:rPr lang="tr-TR" dirty="0"/>
              <a:t>sürat ile seyir halinde </a:t>
            </a:r>
            <a:r>
              <a:rPr lang="tr-TR" dirty="0" smtClean="0"/>
              <a:t>basılabilecektir.</a:t>
            </a:r>
            <a:endParaRPr lang="tr-TR" dirty="0"/>
          </a:p>
        </p:txBody>
      </p:sp>
    </p:spTree>
    <p:extLst>
      <p:ext uri="{BB962C8B-B14F-4D97-AF65-F5344CB8AC3E}">
        <p14:creationId xmlns:p14="http://schemas.microsoft.com/office/powerpoint/2010/main" val="1591017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ChangeArrowheads="1"/>
          </p:cNvSpPr>
          <p:nvPr/>
        </p:nvSpPr>
        <p:spPr bwMode="auto">
          <a:xfrm>
            <a:off x="611188" y="1009650"/>
            <a:ext cx="7921625"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eaLnBrk="0" hangingPunct="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lgn="just" eaLnBrk="1" hangingPunct="1">
              <a:spcBef>
                <a:spcPct val="0"/>
              </a:spcBef>
              <a:buClrTx/>
              <a:buSzTx/>
              <a:buFontTx/>
              <a:buNone/>
            </a:pPr>
            <a:r>
              <a:rPr lang="tr-TR" altLang="tr-TR" b="1">
                <a:solidFill>
                  <a:schemeClr val="tx1"/>
                </a:solidFill>
                <a:latin typeface="Times New Roman" pitchFamily="18" charset="0"/>
              </a:rPr>
              <a:t>Mekanik Kimyasal Geri Dönüşlü Sistem</a:t>
            </a:r>
          </a:p>
          <a:p>
            <a:pPr algn="just" eaLnBrk="1" hangingPunct="1">
              <a:spcBef>
                <a:spcPct val="0"/>
              </a:spcBef>
              <a:buClrTx/>
              <a:buSzTx/>
              <a:buFontTx/>
              <a:buNone/>
            </a:pPr>
            <a:endParaRPr lang="tr-TR" altLang="tr-TR">
              <a:solidFill>
                <a:schemeClr val="tx1"/>
              </a:solidFill>
              <a:latin typeface="Times New Roman" pitchFamily="18" charset="0"/>
            </a:endParaRPr>
          </a:p>
          <a:p>
            <a:pPr algn="just" eaLnBrk="1" hangingPunct="1">
              <a:spcBef>
                <a:spcPct val="0"/>
              </a:spcBef>
              <a:buClrTx/>
              <a:buSzTx/>
              <a:buFontTx/>
              <a:buNone/>
            </a:pPr>
            <a:r>
              <a:rPr lang="tr-TR" altLang="tr-TR">
                <a:solidFill>
                  <a:schemeClr val="tx1"/>
                </a:solidFill>
                <a:latin typeface="Times New Roman" pitchFamily="18" charset="0"/>
              </a:rPr>
              <a:t>Atık su içerisindeki organik maddeler çökebilecek hale getirilmek için kimyasal madde ilavesiyle çöktürme tanklarında çöktürülürler. Üst kısımdaki kısmen temizlenmiş duru faz</a:t>
            </a:r>
            <a:r>
              <a:rPr lang="tr-TR" altLang="tr-TR" b="1">
                <a:solidFill>
                  <a:schemeClr val="tx1"/>
                </a:solidFill>
                <a:latin typeface="Times New Roman" pitchFamily="18" charset="0"/>
              </a:rPr>
              <a:t> </a:t>
            </a:r>
            <a:r>
              <a:rPr lang="tr-TR" altLang="tr-TR">
                <a:solidFill>
                  <a:schemeClr val="tx1"/>
                </a:solidFill>
                <a:latin typeface="Times New Roman" pitchFamily="18" charset="0"/>
              </a:rPr>
              <a:t>geminin tuvaletlerinde tekrar tuvalet yıkama suyu olarak kullanılmak üzere pompalanır (Şekil 10).  Fazla atık su denize deşarj edilir.</a:t>
            </a:r>
          </a:p>
          <a:p>
            <a:pPr algn="just" eaLnBrk="1" hangingPunct="1">
              <a:spcBef>
                <a:spcPct val="0"/>
              </a:spcBef>
              <a:buClrTx/>
              <a:buSzTx/>
              <a:buFontTx/>
              <a:buNone/>
            </a:pPr>
            <a:r>
              <a:rPr lang="tr-TR" altLang="tr-TR">
                <a:solidFill>
                  <a:schemeClr val="tx1"/>
                </a:solidFill>
                <a:latin typeface="Times New Roman" pitchFamily="18" charset="0"/>
              </a:rPr>
              <a:t>Sistemde meydana gelen çamur;</a:t>
            </a:r>
          </a:p>
          <a:p>
            <a:pPr algn="just" eaLnBrk="1" hangingPunct="1">
              <a:spcBef>
                <a:spcPct val="0"/>
              </a:spcBef>
              <a:buClrTx/>
              <a:buSzTx/>
              <a:buFontTx/>
              <a:buNone/>
            </a:pPr>
            <a:endParaRPr lang="tr-TR" altLang="tr-TR">
              <a:solidFill>
                <a:schemeClr val="tx1"/>
              </a:solidFill>
              <a:latin typeface="Times New Roman" pitchFamily="18" charset="0"/>
            </a:endParaRPr>
          </a:p>
          <a:p>
            <a:pPr algn="just" eaLnBrk="1" hangingPunct="1">
              <a:spcBef>
                <a:spcPct val="0"/>
              </a:spcBef>
              <a:buClrTx/>
              <a:buSzTx/>
              <a:buFontTx/>
              <a:buNone/>
            </a:pPr>
            <a:r>
              <a:rPr lang="tr-TR" altLang="tr-TR">
                <a:solidFill>
                  <a:schemeClr val="tx1"/>
                </a:solidFill>
                <a:latin typeface="Times New Roman" pitchFamily="18" charset="0"/>
              </a:rPr>
              <a:t>Limanlarda depolanır</a:t>
            </a:r>
          </a:p>
          <a:p>
            <a:pPr algn="just" eaLnBrk="1" hangingPunct="1">
              <a:spcBef>
                <a:spcPct val="0"/>
              </a:spcBef>
              <a:buClrTx/>
              <a:buSzTx/>
              <a:buFontTx/>
              <a:buNone/>
            </a:pPr>
            <a:r>
              <a:rPr lang="tr-TR" altLang="tr-TR">
                <a:solidFill>
                  <a:schemeClr val="tx1"/>
                </a:solidFill>
                <a:latin typeface="Times New Roman" pitchFamily="18" charset="0"/>
              </a:rPr>
              <a:t>Açık denizde denize deşarj edilir</a:t>
            </a:r>
          </a:p>
          <a:p>
            <a:pPr algn="just" eaLnBrk="1" hangingPunct="1">
              <a:spcBef>
                <a:spcPct val="0"/>
              </a:spcBef>
              <a:buClrTx/>
              <a:buSzTx/>
              <a:buFontTx/>
              <a:buNone/>
            </a:pPr>
            <a:r>
              <a:rPr lang="tr-TR" altLang="tr-TR">
                <a:solidFill>
                  <a:schemeClr val="tx1"/>
                </a:solidFill>
                <a:latin typeface="Times New Roman" pitchFamily="18" charset="0"/>
              </a:rPr>
              <a:t>Sahildeki en</a:t>
            </a:r>
            <a:r>
              <a:rPr lang="tr-TR" altLang="tr-TR" b="1">
                <a:solidFill>
                  <a:schemeClr val="tx1"/>
                </a:solidFill>
                <a:latin typeface="Times New Roman" pitchFamily="18" charset="0"/>
              </a:rPr>
              <a:t> </a:t>
            </a:r>
            <a:r>
              <a:rPr lang="tr-TR" altLang="tr-TR">
                <a:solidFill>
                  <a:schemeClr val="tx1"/>
                </a:solidFill>
                <a:latin typeface="Times New Roman" pitchFamily="18" charset="0"/>
              </a:rPr>
              <a:t>yakın tasfiye tesisine verilir.</a:t>
            </a:r>
          </a:p>
        </p:txBody>
      </p:sp>
    </p:spTree>
    <p:extLst>
      <p:ext uri="{BB962C8B-B14F-4D97-AF65-F5344CB8AC3E}">
        <p14:creationId xmlns:p14="http://schemas.microsoft.com/office/powerpoint/2010/main" val="1045814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a:spLocks noChangeArrowheads="1"/>
          </p:cNvSpPr>
          <p:nvPr/>
        </p:nvSpPr>
        <p:spPr bwMode="auto">
          <a:xfrm>
            <a:off x="468313" y="1374775"/>
            <a:ext cx="8207375"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15900" eaLnBrk="0" hangingPunct="0">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eaLnBrk="0" hangingPunct="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lgn="just" eaLnBrk="1" hangingPunct="1">
              <a:spcBef>
                <a:spcPct val="0"/>
              </a:spcBef>
              <a:buClrTx/>
              <a:buSzTx/>
              <a:buFontTx/>
              <a:buNone/>
            </a:pPr>
            <a:r>
              <a:rPr lang="tr-TR" altLang="tr-TR" b="1">
                <a:solidFill>
                  <a:schemeClr val="tx1"/>
                </a:solidFill>
                <a:latin typeface="Times New Roman" pitchFamily="18" charset="0"/>
              </a:rPr>
              <a:t>Elektromekanik Arıtma Sistemi</a:t>
            </a:r>
            <a:endParaRPr lang="tr-TR" altLang="tr-TR">
              <a:solidFill>
                <a:schemeClr val="tx1"/>
              </a:solidFill>
              <a:latin typeface="Times New Roman" pitchFamily="18" charset="0"/>
            </a:endParaRPr>
          </a:p>
          <a:p>
            <a:pPr algn="just" eaLnBrk="1" hangingPunct="1">
              <a:spcBef>
                <a:spcPct val="0"/>
              </a:spcBef>
              <a:buClrTx/>
              <a:buSzTx/>
              <a:buFontTx/>
              <a:buNone/>
            </a:pPr>
            <a:r>
              <a:rPr lang="tr-TR" altLang="tr-TR">
                <a:solidFill>
                  <a:schemeClr val="tx1"/>
                </a:solidFill>
                <a:latin typeface="Times New Roman" pitchFamily="18" charset="0"/>
              </a:rPr>
              <a:t>Çökelen katı maddeler yakma tesisine gönderilir. Sıvı maddeler ise bir elektro koagülant tankında işleme tabi tutulur ve arıtılır. Demir plakalar arasından geçen sıvı içinde demir hidroksit oluşur ve bu froglar çökerler. Çöken bu çamurda yakma kısmına gönderilir. Çıkış suyu ise klor, ozon veya ültraviyole ışınlarla dezenfekte edilir. Bu sistem çok az yer kaplar, fakat pahalıdır.</a:t>
            </a:r>
          </a:p>
          <a:p>
            <a:pPr algn="just" eaLnBrk="1" hangingPunct="1">
              <a:spcBef>
                <a:spcPct val="0"/>
              </a:spcBef>
              <a:buClrTx/>
              <a:buSzTx/>
              <a:buFontTx/>
              <a:buNone/>
            </a:pPr>
            <a:endParaRPr lang="tr-TR" altLang="tr-TR">
              <a:solidFill>
                <a:schemeClr val="tx1"/>
              </a:solidFill>
              <a:latin typeface="Times New Roman" pitchFamily="18" charset="0"/>
            </a:endParaRPr>
          </a:p>
          <a:p>
            <a:pPr algn="just" eaLnBrk="1" hangingPunct="1">
              <a:spcBef>
                <a:spcPct val="0"/>
              </a:spcBef>
              <a:buClrTx/>
              <a:buSzTx/>
              <a:buFontTx/>
              <a:buNone/>
            </a:pPr>
            <a:r>
              <a:rPr lang="tr-TR" altLang="tr-TR" b="1">
                <a:solidFill>
                  <a:schemeClr val="tx1"/>
                </a:solidFill>
                <a:latin typeface="Times New Roman" pitchFamily="18" charset="0"/>
              </a:rPr>
              <a:t>Elektrokimyasal Arıtma Sistemi</a:t>
            </a:r>
            <a:endParaRPr lang="tr-TR" altLang="tr-TR">
              <a:solidFill>
                <a:schemeClr val="tx1"/>
              </a:solidFill>
              <a:latin typeface="Times New Roman" pitchFamily="18" charset="0"/>
            </a:endParaRPr>
          </a:p>
          <a:p>
            <a:pPr algn="just" eaLnBrk="1" hangingPunct="1">
              <a:spcBef>
                <a:spcPct val="0"/>
              </a:spcBef>
              <a:buClrTx/>
              <a:buSzTx/>
              <a:buFontTx/>
              <a:buNone/>
            </a:pPr>
            <a:r>
              <a:rPr lang="tr-TR" altLang="tr-TR">
                <a:solidFill>
                  <a:schemeClr val="tx1"/>
                </a:solidFill>
                <a:latin typeface="Times New Roman" pitchFamily="18" charset="0"/>
              </a:rPr>
              <a:t>Bu sistem elektromekanik sisteme benzer. Çökelme sodyum aluminat yardımıyla sağlanır.</a:t>
            </a:r>
          </a:p>
        </p:txBody>
      </p:sp>
    </p:spTree>
    <p:extLst>
      <p:ext uri="{BB962C8B-B14F-4D97-AF65-F5344CB8AC3E}">
        <p14:creationId xmlns:p14="http://schemas.microsoft.com/office/powerpoint/2010/main" val="529360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p:cNvSpPr>
            <a:spLocks noChangeArrowheads="1"/>
          </p:cNvSpPr>
          <p:nvPr/>
        </p:nvSpPr>
        <p:spPr bwMode="auto">
          <a:xfrm>
            <a:off x="900113" y="915988"/>
            <a:ext cx="76327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15900" eaLnBrk="0" hangingPunct="0">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eaLnBrk="0" hangingPunct="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lgn="just" eaLnBrk="1" hangingPunct="1">
              <a:spcBef>
                <a:spcPct val="0"/>
              </a:spcBef>
              <a:buClrTx/>
              <a:buSzTx/>
              <a:buFontTx/>
              <a:buNone/>
            </a:pPr>
            <a:r>
              <a:rPr lang="tr-TR" altLang="tr-TR" sz="2000" b="1">
                <a:solidFill>
                  <a:schemeClr val="tx1"/>
                </a:solidFill>
                <a:latin typeface="Times New Roman" pitchFamily="18" charset="0"/>
              </a:rPr>
              <a:t>Buharlaştırma ve Yakma Sistemleri</a:t>
            </a:r>
            <a:endParaRPr lang="tr-TR" altLang="tr-TR" sz="2000">
              <a:solidFill>
                <a:schemeClr val="tx1"/>
              </a:solidFill>
              <a:latin typeface="Times New Roman" pitchFamily="18" charset="0"/>
            </a:endParaRPr>
          </a:p>
          <a:p>
            <a:pPr algn="just" eaLnBrk="1" hangingPunct="1">
              <a:spcBef>
                <a:spcPct val="0"/>
              </a:spcBef>
              <a:buClrTx/>
              <a:buSzTx/>
              <a:buFontTx/>
              <a:buNone/>
            </a:pPr>
            <a:r>
              <a:rPr lang="tr-TR" altLang="tr-TR" sz="2000">
                <a:solidFill>
                  <a:schemeClr val="tx1"/>
                </a:solidFill>
                <a:latin typeface="Times New Roman" pitchFamily="18" charset="0"/>
              </a:rPr>
              <a:t>Bu sistemde atık su bir pompa vasıtası ile buharlaştırıcıya gönderilir ve buharlaştırılır. Buharlaşan sudan geriye kalan atıklar ise sahilde deniz dibine verilmek üzere depolanır ya da yakma işlemine tabi tutulur. Bu sistem de pahalı bir sistem ve koku problemi olduğu için nadiren kullanılır. Yakma işleminde gaz veya elektrik kullanılır, dolayısıyla pahalı bir olaydır. Gemideki her bir tuvalet için yapılacak yıllık masraf 300 $’dır. Gerek buharlaştırma gerekse yakma işleminde biriken katı maddenin gemiden uzaklaştırılması gerekir.</a:t>
            </a:r>
          </a:p>
          <a:p>
            <a:pPr algn="just" eaLnBrk="1" hangingPunct="1">
              <a:spcBef>
                <a:spcPct val="0"/>
              </a:spcBef>
              <a:buClrTx/>
              <a:buSzTx/>
              <a:buFontTx/>
              <a:buNone/>
            </a:pPr>
            <a:endParaRPr lang="tr-TR" altLang="tr-TR" sz="2000" b="1">
              <a:solidFill>
                <a:schemeClr val="tx1"/>
              </a:solidFill>
              <a:latin typeface="Times New Roman" pitchFamily="18" charset="0"/>
            </a:endParaRPr>
          </a:p>
          <a:p>
            <a:pPr algn="just" eaLnBrk="1" hangingPunct="1">
              <a:spcBef>
                <a:spcPct val="0"/>
              </a:spcBef>
              <a:buClrTx/>
              <a:buSzTx/>
              <a:buFontTx/>
              <a:buNone/>
            </a:pPr>
            <a:r>
              <a:rPr lang="tr-TR" altLang="tr-TR" sz="2000" b="1">
                <a:solidFill>
                  <a:schemeClr val="tx1"/>
                </a:solidFill>
                <a:latin typeface="Times New Roman" pitchFamily="18" charset="0"/>
              </a:rPr>
              <a:t>Bekletme Sistemleri</a:t>
            </a:r>
            <a:endParaRPr lang="tr-TR" altLang="tr-TR" sz="2000">
              <a:solidFill>
                <a:schemeClr val="tx1"/>
              </a:solidFill>
              <a:latin typeface="Times New Roman" pitchFamily="18" charset="0"/>
            </a:endParaRPr>
          </a:p>
          <a:p>
            <a:pPr algn="just" eaLnBrk="1" hangingPunct="1">
              <a:spcBef>
                <a:spcPct val="0"/>
              </a:spcBef>
              <a:buClrTx/>
              <a:buSzTx/>
              <a:buFontTx/>
              <a:buNone/>
            </a:pPr>
            <a:r>
              <a:rPr lang="tr-TR" altLang="tr-TR" sz="2000">
                <a:solidFill>
                  <a:schemeClr val="tx1"/>
                </a:solidFill>
                <a:latin typeface="Times New Roman" pitchFamily="18" charset="0"/>
              </a:rPr>
              <a:t>Bu sistemde atıklar denize atılmaz, limana getirilmek üzere bekletilir. Bu tankların hesabında kişi başına günde 25 galonluk (100 L) bir hacim esas alınır. Hesaplanan hacmi %25 artırmak uygundur. Anaerobik durumların oluşmaması için havalandırma yapmak faydalıdır. Aksi takdirde anaerobik şartlar oluşur. Metan gibi patlayıcı gaz birikir        </a:t>
            </a:r>
          </a:p>
        </p:txBody>
      </p:sp>
    </p:spTree>
    <p:extLst>
      <p:ext uri="{BB962C8B-B14F-4D97-AF65-F5344CB8AC3E}">
        <p14:creationId xmlns:p14="http://schemas.microsoft.com/office/powerpoint/2010/main" val="3566231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t>PAKETLENMİŞ HALDE TAŞINAN ZARARLI MADDELERDEN KİRLİLİĞİN ÖNLENMESİ</a:t>
            </a:r>
            <a:endParaRPr lang="tr-TR" sz="2800"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400" dirty="0"/>
              <a:t>Paketlenmiş halde zararlı madde taşınan gemiler </a:t>
            </a:r>
            <a:r>
              <a:rPr lang="tr-TR" sz="2400" dirty="0" smtClean="0"/>
              <a:t>MARPOL </a:t>
            </a:r>
            <a:r>
              <a:rPr lang="tr-TR" sz="2400" dirty="0"/>
              <a:t>E</a:t>
            </a:r>
            <a:r>
              <a:rPr lang="tr-TR" sz="2400" dirty="0" smtClean="0"/>
              <a:t>k-III </a:t>
            </a:r>
            <a:r>
              <a:rPr lang="tr-TR" sz="2400" dirty="0"/>
              <a:t>kurallarına tabidir. Bir tonaj sınırlaması olmamakla birlikte geminin kendi ihtiyaçları için gemide bulundurulanlar buna dahil sayılmamıştır. Yine kural gereğince paketlenmiş halde taşınan zararlı maddelerin gemiye yüklenmesi veya boşaltılmasından en az 24 saat önce liman yetkilisine bildirilmek </a:t>
            </a:r>
            <a:r>
              <a:rPr lang="tr-TR" sz="2400" dirty="0" smtClean="0"/>
              <a:t>zorunludur. </a:t>
            </a:r>
            <a:r>
              <a:rPr lang="tr-TR" sz="2400" dirty="0"/>
              <a:t>Burada bahsedilen zararlı maddeler IMDG (</a:t>
            </a:r>
            <a:r>
              <a:rPr lang="tr-TR" sz="2400" b="1" dirty="0"/>
              <a:t>I</a:t>
            </a:r>
            <a:r>
              <a:rPr lang="tr-TR" sz="2400" dirty="0"/>
              <a:t>nternational </a:t>
            </a:r>
            <a:r>
              <a:rPr lang="tr-TR" sz="2400" b="1" dirty="0"/>
              <a:t>M</a:t>
            </a:r>
            <a:r>
              <a:rPr lang="tr-TR" sz="2400" dirty="0"/>
              <a:t>arine </a:t>
            </a:r>
            <a:r>
              <a:rPr lang="tr-TR" sz="2400" b="1" dirty="0"/>
              <a:t>D</a:t>
            </a:r>
            <a:r>
              <a:rPr lang="tr-TR" sz="2400" dirty="0"/>
              <a:t>angerous </a:t>
            </a:r>
            <a:r>
              <a:rPr lang="tr-TR" sz="2400" b="1" dirty="0" err="1"/>
              <a:t>G</a:t>
            </a:r>
            <a:r>
              <a:rPr lang="tr-TR" sz="2400" dirty="0" err="1"/>
              <a:t>oods</a:t>
            </a:r>
            <a:r>
              <a:rPr lang="tr-TR" sz="2400" dirty="0"/>
              <a:t>) kodunda belirtilen zararlı </a:t>
            </a:r>
            <a:r>
              <a:rPr lang="tr-TR" sz="2400" dirty="0" smtClean="0"/>
              <a:t>maddelerdir.</a:t>
            </a:r>
            <a:endParaRPr lang="tr-TR" sz="2400" dirty="0"/>
          </a:p>
        </p:txBody>
      </p:sp>
    </p:spTree>
    <p:extLst>
      <p:ext uri="{BB962C8B-B14F-4D97-AF65-F5344CB8AC3E}">
        <p14:creationId xmlns:p14="http://schemas.microsoft.com/office/powerpoint/2010/main" val="385177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476672"/>
            <a:ext cx="8229600" cy="5760640"/>
          </a:xfrm>
        </p:spPr>
        <p:txBody>
          <a:bodyPr>
            <a:normAutofit/>
          </a:bodyPr>
          <a:lstStyle/>
          <a:p>
            <a:pPr marL="0" indent="0">
              <a:buNone/>
            </a:pPr>
            <a:r>
              <a:rPr lang="tr-TR" sz="2400" dirty="0" smtClean="0"/>
              <a:t>Sınıf 1: Patlayıcılar</a:t>
            </a:r>
          </a:p>
          <a:p>
            <a:pPr marL="0" indent="0">
              <a:buNone/>
            </a:pPr>
            <a:r>
              <a:rPr lang="tr-TR" sz="2400" dirty="0" smtClean="0"/>
              <a:t>Sınıf 2: Yanıcı gazlar</a:t>
            </a:r>
          </a:p>
          <a:p>
            <a:pPr marL="0" indent="0">
              <a:buNone/>
            </a:pPr>
            <a:r>
              <a:rPr lang="tr-TR" sz="2400" dirty="0" smtClean="0"/>
              <a:t>Sınıf 3:Yanıcı sıvılar</a:t>
            </a:r>
          </a:p>
          <a:p>
            <a:pPr marL="0" indent="0">
              <a:buNone/>
            </a:pPr>
            <a:r>
              <a:rPr lang="tr-TR" sz="2400" dirty="0" smtClean="0"/>
              <a:t>Sınıf 4:Yanıcı katılar</a:t>
            </a:r>
          </a:p>
          <a:p>
            <a:pPr marL="0" indent="0">
              <a:buNone/>
            </a:pPr>
            <a:r>
              <a:rPr lang="tr-TR" sz="2400" dirty="0" smtClean="0"/>
              <a:t>Sınıf 5: Oksitleyici maddeler ve organik peroksitler</a:t>
            </a:r>
          </a:p>
          <a:p>
            <a:pPr marL="0" indent="0">
              <a:buNone/>
            </a:pPr>
            <a:r>
              <a:rPr lang="tr-TR" sz="2400" dirty="0" smtClean="0"/>
              <a:t>Sınıf 6: Toksik ve mikrop bulaştırıcı maddeler</a:t>
            </a:r>
          </a:p>
          <a:p>
            <a:pPr marL="0" indent="0">
              <a:buNone/>
            </a:pPr>
            <a:r>
              <a:rPr lang="tr-TR" sz="2400" dirty="0" smtClean="0"/>
              <a:t>Sınıf 7: Radyoaktif maddeler</a:t>
            </a:r>
          </a:p>
          <a:p>
            <a:pPr marL="0" indent="0">
              <a:buNone/>
            </a:pPr>
            <a:r>
              <a:rPr lang="tr-TR" sz="2400" dirty="0" smtClean="0"/>
              <a:t>Sınıf 8: </a:t>
            </a:r>
            <a:r>
              <a:rPr lang="tr-TR" sz="2400" dirty="0" err="1" smtClean="0"/>
              <a:t>Korozif</a:t>
            </a:r>
            <a:r>
              <a:rPr lang="tr-TR" sz="2400" dirty="0" smtClean="0"/>
              <a:t> (aşındırıcı) maddeler</a:t>
            </a:r>
          </a:p>
          <a:p>
            <a:pPr marL="0" indent="0">
              <a:buNone/>
            </a:pPr>
            <a:r>
              <a:rPr lang="tr-TR" sz="2400" dirty="0" smtClean="0"/>
              <a:t>Sınıf 9: Diğer tehlikeli maddeler</a:t>
            </a:r>
          </a:p>
          <a:p>
            <a:pPr marL="0" indent="0" algn="just">
              <a:buNone/>
            </a:pPr>
            <a:r>
              <a:rPr lang="tr-TR" sz="2400" dirty="0" smtClean="0"/>
              <a:t>	Parçalanma </a:t>
            </a:r>
            <a:r>
              <a:rPr lang="tr-TR" sz="2400" dirty="0"/>
              <a:t>durumu hariç paketlenmiş zararlı yüklerden </a:t>
            </a:r>
            <a:r>
              <a:rPr lang="tr-TR" sz="2400" dirty="0" smtClean="0"/>
              <a:t>kaynaklanan kirlilik </a:t>
            </a:r>
            <a:r>
              <a:rPr lang="tr-TR" sz="2400" dirty="0"/>
              <a:t>ancak geminin batması veya </a:t>
            </a:r>
            <a:r>
              <a:rPr lang="tr-TR" sz="2400" dirty="0" smtClean="0"/>
              <a:t>               yükleme-boşaltma </a:t>
            </a:r>
            <a:r>
              <a:rPr lang="tr-TR" sz="2400" dirty="0"/>
              <a:t>işlemleri sırasında denize düşmesi ile olabilir. </a:t>
            </a:r>
          </a:p>
        </p:txBody>
      </p:sp>
    </p:spTree>
    <p:extLst>
      <p:ext uri="{BB962C8B-B14F-4D97-AF65-F5344CB8AC3E}">
        <p14:creationId xmlns:p14="http://schemas.microsoft.com/office/powerpoint/2010/main" val="586201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lstStyle/>
          <a:p>
            <a:pPr marL="0" indent="0">
              <a:buNone/>
            </a:pPr>
            <a:r>
              <a:rPr lang="tr-TR" dirty="0"/>
              <a:t>Dökme yüklerden kaynaklanan kirlilikler genelde aşağıdaki </a:t>
            </a:r>
            <a:r>
              <a:rPr lang="tr-TR" dirty="0" smtClean="0"/>
              <a:t>durumlarda </a:t>
            </a:r>
            <a:r>
              <a:rPr lang="tr-TR" dirty="0"/>
              <a:t>meydana gelmektedir.</a:t>
            </a:r>
          </a:p>
          <a:p>
            <a:pPr>
              <a:buFont typeface="Wingdings" panose="05000000000000000000" pitchFamily="2" charset="2"/>
              <a:buChar char="Ø"/>
            </a:pPr>
            <a:r>
              <a:rPr lang="tr-TR" sz="2800" dirty="0"/>
              <a:t>Yükleme sırasında yükün denize </a:t>
            </a:r>
            <a:r>
              <a:rPr lang="tr-TR" sz="2800" dirty="0" smtClean="0"/>
              <a:t>dökülmesi</a:t>
            </a:r>
          </a:p>
          <a:p>
            <a:pPr algn="just">
              <a:buFont typeface="Wingdings" panose="05000000000000000000" pitchFamily="2" charset="2"/>
              <a:buChar char="Ø"/>
            </a:pPr>
            <a:r>
              <a:rPr lang="tr-TR" sz="2800" dirty="0" smtClean="0"/>
              <a:t>Ambar </a:t>
            </a:r>
            <a:r>
              <a:rPr lang="tr-TR" sz="2800" dirty="0"/>
              <a:t>artıklarının ve yıkama sularının denize </a:t>
            </a:r>
            <a:r>
              <a:rPr lang="tr-TR" sz="2800" dirty="0" smtClean="0"/>
              <a:t>atılması</a:t>
            </a:r>
          </a:p>
          <a:p>
            <a:pPr algn="just">
              <a:buFont typeface="Wingdings" panose="05000000000000000000" pitchFamily="2" charset="2"/>
              <a:buChar char="Ø"/>
            </a:pPr>
            <a:r>
              <a:rPr lang="tr-TR" sz="2800" dirty="0"/>
              <a:t>Özellikle denize atılmak üzere ihraç edilen </a:t>
            </a:r>
            <a:r>
              <a:rPr lang="tr-TR" sz="2800" dirty="0" smtClean="0"/>
              <a:t>atıklar</a:t>
            </a:r>
          </a:p>
          <a:p>
            <a:pPr algn="just">
              <a:buFont typeface="Wingdings" panose="05000000000000000000" pitchFamily="2" charset="2"/>
              <a:buChar char="Ø"/>
            </a:pPr>
            <a:r>
              <a:rPr lang="tr-TR" sz="2800" dirty="0"/>
              <a:t>Yükün denize düşmesi veya atılması</a:t>
            </a:r>
          </a:p>
        </p:txBody>
      </p:sp>
    </p:spTree>
    <p:extLst>
      <p:ext uri="{BB962C8B-B14F-4D97-AF65-F5344CB8AC3E}">
        <p14:creationId xmlns:p14="http://schemas.microsoft.com/office/powerpoint/2010/main" val="2702164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Balast Suları</a:t>
            </a:r>
            <a:endParaRPr lang="tr-TR" dirty="0"/>
          </a:p>
        </p:txBody>
      </p:sp>
      <p:sp>
        <p:nvSpPr>
          <p:cNvPr id="3" name="İçerik Yer Tutucusu 2"/>
          <p:cNvSpPr>
            <a:spLocks noGrp="1"/>
          </p:cNvSpPr>
          <p:nvPr>
            <p:ph idx="1"/>
          </p:nvPr>
        </p:nvSpPr>
        <p:spPr/>
        <p:txBody>
          <a:bodyPr>
            <a:normAutofit fontScale="92500" lnSpcReduction="20000"/>
          </a:bodyPr>
          <a:lstStyle/>
          <a:p>
            <a:pPr algn="just">
              <a:buFont typeface="Wingdings" panose="05000000000000000000" pitchFamily="2" charset="2"/>
              <a:buChar char="Ø"/>
            </a:pPr>
            <a:r>
              <a:rPr lang="tr-TR" sz="2400" dirty="0" smtClean="0"/>
              <a:t>Balast suyu geminin eğimi, meyli, su çekimi, dengesi geriliminin kontrolü amacıyla asılı maddeleriyle birlikte gemiye alınan suya denir.</a:t>
            </a:r>
          </a:p>
          <a:p>
            <a:pPr algn="just">
              <a:buFont typeface="Wingdings" panose="05000000000000000000" pitchFamily="2" charset="2"/>
              <a:buChar char="Ø"/>
            </a:pPr>
            <a:r>
              <a:rPr lang="tr-TR" sz="2400" dirty="0" smtClean="0"/>
              <a:t>Balast suyu yönetimi, balast suyu ve </a:t>
            </a:r>
            <a:r>
              <a:rPr lang="tr-TR" sz="2400" dirty="0" err="1" smtClean="0"/>
              <a:t>sedimanları</a:t>
            </a:r>
            <a:r>
              <a:rPr lang="tr-TR" sz="2400" dirty="0" smtClean="0"/>
              <a:t> içerisindeki zararlı sucul organizmaların ve patojenlerin temizlenmesi, boşaltımı veya alınmasının önlenmesi veya zararsız hale getirilmesi amacıyla tek başına veya birleşik olarak yapılan mekanik, fiziksel, kimyasal ve biyolojik işlemler anlamına gelir.</a:t>
            </a:r>
          </a:p>
          <a:p>
            <a:pPr algn="just">
              <a:buFont typeface="Wingdings" panose="05000000000000000000" pitchFamily="2" charset="2"/>
              <a:buChar char="Ø"/>
            </a:pPr>
            <a:r>
              <a:rPr lang="tr-TR" sz="2400" dirty="0" smtClean="0"/>
              <a:t>Zararlı sucul organizma veya patojenler nehir ağızları dahil denize  veya tatlı su kaynağına karıştığında çevreye, insan sağlığına  ve denizel  kaynaklara zarar verebilecek, biyolojik çeşitliliği bozabilecek veya bu alanların farklı amaçlar için kullanımına  engel olabilecek, sucul organizmalar veya patojenler anlamına gelir.</a:t>
            </a:r>
          </a:p>
          <a:p>
            <a:pPr algn="just">
              <a:buFont typeface="Wingdings" panose="05000000000000000000" pitchFamily="2" charset="2"/>
              <a:buChar char="Ø"/>
            </a:pPr>
            <a:r>
              <a:rPr lang="tr-TR" sz="2400" dirty="0" err="1" smtClean="0"/>
              <a:t>Sediman</a:t>
            </a:r>
            <a:r>
              <a:rPr lang="tr-TR" sz="2400" dirty="0" smtClean="0"/>
              <a:t>, bir gemideki balast suyunun  dibine çöken malzeme anlamına gelir.</a:t>
            </a:r>
            <a:endParaRPr lang="tr-TR" sz="2400" dirty="0"/>
          </a:p>
        </p:txBody>
      </p:sp>
    </p:spTree>
    <p:extLst>
      <p:ext uri="{BB962C8B-B14F-4D97-AF65-F5344CB8AC3E}">
        <p14:creationId xmlns:p14="http://schemas.microsoft.com/office/powerpoint/2010/main" val="3639156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710698"/>
            <a:ext cx="7992888" cy="5742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5437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fontScale="85000" lnSpcReduction="20000"/>
          </a:bodyPr>
          <a:lstStyle/>
          <a:p>
            <a:pPr marL="0" indent="0">
              <a:buNone/>
            </a:pPr>
            <a:r>
              <a:rPr lang="tr-TR" b="1" dirty="0"/>
              <a:t>Balast Suyu Değişimi</a:t>
            </a:r>
            <a:r>
              <a:rPr lang="tr-TR" dirty="0"/>
              <a:t/>
            </a:r>
            <a:br>
              <a:rPr lang="tr-TR" dirty="0"/>
            </a:br>
            <a:endParaRPr lang="tr-TR" dirty="0"/>
          </a:p>
          <a:p>
            <a:pPr>
              <a:buFont typeface="Wingdings" panose="05000000000000000000" pitchFamily="2" charset="2"/>
              <a:buChar char="Ø"/>
            </a:pPr>
            <a:r>
              <a:rPr lang="tr-TR" dirty="0" smtClean="0"/>
              <a:t>200 </a:t>
            </a:r>
            <a:r>
              <a:rPr lang="tr-TR" dirty="0"/>
              <a:t>mil açıkta 200 m </a:t>
            </a:r>
            <a:r>
              <a:rPr lang="tr-TR" dirty="0" smtClean="0"/>
              <a:t>derinlikte</a:t>
            </a:r>
          </a:p>
          <a:p>
            <a:pPr>
              <a:buFont typeface="Wingdings" panose="05000000000000000000" pitchFamily="2" charset="2"/>
              <a:buChar char="Ø"/>
            </a:pPr>
            <a:r>
              <a:rPr lang="tr-TR" dirty="0" smtClean="0"/>
              <a:t>50 </a:t>
            </a:r>
            <a:r>
              <a:rPr lang="tr-TR" dirty="0"/>
              <a:t>mil açıkta 200 m </a:t>
            </a:r>
            <a:r>
              <a:rPr lang="tr-TR" dirty="0" smtClean="0"/>
              <a:t>derinlikte</a:t>
            </a:r>
          </a:p>
          <a:p>
            <a:pPr>
              <a:buFont typeface="Wingdings" panose="05000000000000000000" pitchFamily="2" charset="2"/>
              <a:buChar char="Ø"/>
            </a:pPr>
            <a:r>
              <a:rPr lang="tr-TR" dirty="0" smtClean="0"/>
              <a:t>Liman </a:t>
            </a:r>
            <a:r>
              <a:rPr lang="tr-TR" dirty="0"/>
              <a:t>Devleti tarafından belirlenmiş </a:t>
            </a:r>
            <a:r>
              <a:rPr lang="tr-TR" dirty="0" smtClean="0"/>
              <a:t>alanlarda</a:t>
            </a:r>
          </a:p>
          <a:p>
            <a:pPr>
              <a:buFont typeface="Wingdings" panose="05000000000000000000" pitchFamily="2" charset="2"/>
              <a:buChar char="Ø"/>
            </a:pPr>
            <a:r>
              <a:rPr lang="tr-TR" dirty="0" smtClean="0"/>
              <a:t>Geminin </a:t>
            </a:r>
            <a:r>
              <a:rPr lang="tr-TR" dirty="0"/>
              <a:t>rotasını değiştirmeden ve bekletmeden </a:t>
            </a:r>
          </a:p>
          <a:p>
            <a:pPr marL="0" indent="0">
              <a:buNone/>
            </a:pPr>
            <a:endParaRPr lang="tr-TR" b="1" dirty="0" smtClean="0"/>
          </a:p>
          <a:p>
            <a:pPr marL="0" indent="0">
              <a:buNone/>
            </a:pPr>
            <a:r>
              <a:rPr lang="tr-TR" b="1" dirty="0" smtClean="0"/>
              <a:t>Balast </a:t>
            </a:r>
            <a:r>
              <a:rPr lang="tr-TR" b="1" dirty="0"/>
              <a:t>Suyu Arıtımı Performans </a:t>
            </a:r>
            <a:r>
              <a:rPr lang="tr-TR" b="1" dirty="0" smtClean="0"/>
              <a:t>Standardı</a:t>
            </a:r>
            <a:r>
              <a:rPr lang="tr-TR" dirty="0"/>
              <a:t/>
            </a:r>
            <a:br>
              <a:rPr lang="tr-TR" dirty="0"/>
            </a:br>
            <a:endParaRPr lang="tr-TR" dirty="0" smtClean="0"/>
          </a:p>
          <a:p>
            <a:pPr>
              <a:buFont typeface="Wingdings" panose="05000000000000000000" pitchFamily="2" charset="2"/>
              <a:buChar char="ü"/>
            </a:pPr>
            <a:r>
              <a:rPr lang="tr-TR" dirty="0" smtClean="0"/>
              <a:t>50 </a:t>
            </a:r>
            <a:r>
              <a:rPr lang="el-GR" dirty="0"/>
              <a:t>μ</a:t>
            </a:r>
            <a:r>
              <a:rPr lang="tr-TR" dirty="0"/>
              <a:t>m (mikron metre) den büyük veya eşit 10 organizma/m³ </a:t>
            </a:r>
          </a:p>
          <a:p>
            <a:pPr>
              <a:buFont typeface="Wingdings" panose="05000000000000000000" pitchFamily="2" charset="2"/>
              <a:buChar char="ü"/>
            </a:pPr>
            <a:r>
              <a:rPr lang="tr-TR" dirty="0" smtClean="0"/>
              <a:t>50 </a:t>
            </a:r>
            <a:r>
              <a:rPr lang="el-GR" dirty="0"/>
              <a:t>μ</a:t>
            </a:r>
            <a:r>
              <a:rPr lang="tr-TR" dirty="0"/>
              <a:t>m (mikron metre) den küçük ve 10</a:t>
            </a:r>
            <a:r>
              <a:rPr lang="el-GR" dirty="0"/>
              <a:t>μ</a:t>
            </a:r>
            <a:r>
              <a:rPr lang="tr-TR" dirty="0"/>
              <a:t>m den büyük veya eşit 10 organizma/ml ​</a:t>
            </a:r>
          </a:p>
          <a:p>
            <a:pPr marL="0" indent="0">
              <a:buNone/>
            </a:pPr>
            <a:endParaRPr lang="tr-TR" dirty="0"/>
          </a:p>
        </p:txBody>
      </p:sp>
    </p:spTree>
    <p:extLst>
      <p:ext uri="{BB962C8B-B14F-4D97-AF65-F5344CB8AC3E}">
        <p14:creationId xmlns:p14="http://schemas.microsoft.com/office/powerpoint/2010/main" val="3326361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620688"/>
            <a:ext cx="8568952"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5780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1303</Words>
  <Application>Microsoft Office PowerPoint</Application>
  <PresentationFormat>Ekran Gösterisi (4:3)</PresentationFormat>
  <Paragraphs>86</Paragraphs>
  <Slides>22</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22</vt:i4>
      </vt:variant>
    </vt:vector>
  </HeadingPairs>
  <TitlesOfParts>
    <vt:vector size="24" baseType="lpstr">
      <vt:lpstr>Ofis Teması</vt:lpstr>
      <vt:lpstr>Bit Eşlem Resmi</vt:lpstr>
      <vt:lpstr>Gemilerde Taşınan Zararlı Sıvı Atıklar</vt:lpstr>
      <vt:lpstr>PowerPoint Sunusu</vt:lpstr>
      <vt:lpstr>PAKETLENMİŞ HALDE TAŞINAN ZARARLI MADDELERDEN KİRLİLİĞİN ÖNLENMESİ</vt:lpstr>
      <vt:lpstr>PowerPoint Sunusu</vt:lpstr>
      <vt:lpstr>PowerPoint Sunusu</vt:lpstr>
      <vt:lpstr>Balast Suları</vt:lpstr>
      <vt:lpstr>PowerPoint Sunusu</vt:lpstr>
      <vt:lpstr>PowerPoint Sunusu</vt:lpstr>
      <vt:lpstr>PowerPoint Sunusu</vt:lpstr>
      <vt:lpstr>PowerPoint Sunusu</vt:lpstr>
      <vt:lpstr>PowerPoint Sunusu</vt:lpstr>
      <vt:lpstr>PowerPoint Sunusu</vt:lpstr>
      <vt:lpstr>Gemi Kaynaklı Katı Atıklar</vt:lpstr>
      <vt:lpstr>PowerPoint Sunusu</vt:lpstr>
      <vt:lpstr>PowerPoint Sunusu</vt:lpstr>
      <vt:lpstr>Gemi Kaynaklı Deniz Kirliliğinin Önlenmesine Yönelik Olarak Gemilerde Yapılan Uygulamalar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PRO2000</dc:creator>
  <cp:lastModifiedBy>PRO2000</cp:lastModifiedBy>
  <cp:revision>25</cp:revision>
  <dcterms:created xsi:type="dcterms:W3CDTF">2015-11-03T08:22:14Z</dcterms:created>
  <dcterms:modified xsi:type="dcterms:W3CDTF">2015-11-13T08:54:42Z</dcterms:modified>
</cp:coreProperties>
</file>