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256" r:id="rId2"/>
    <p:sldId id="291" r:id="rId3"/>
    <p:sldId id="292" r:id="rId4"/>
    <p:sldId id="293" r:id="rId5"/>
    <p:sldId id="294" r:id="rId6"/>
    <p:sldId id="295" r:id="rId7"/>
    <p:sldId id="296" r:id="rId8"/>
    <p:sldId id="297" r:id="rId9"/>
    <p:sldId id="298" r:id="rId10"/>
    <p:sldId id="299" r:id="rId11"/>
    <p:sldId id="300" r:id="rId12"/>
    <p:sldId id="301" r:id="rId13"/>
    <p:sldId id="302" r:id="rId14"/>
    <p:sldId id="303" r:id="rId15"/>
    <p:sldId id="304" r:id="rId16"/>
    <p:sldId id="305" r:id="rId17"/>
    <p:sldId id="306" r:id="rId18"/>
    <p:sldId id="271" r:id="rId19"/>
    <p:sldId id="270"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58" r:id="rId40"/>
  </p:sldIdLst>
  <p:sldSz cx="9144000" cy="6858000" type="screen4x3"/>
  <p:notesSz cx="6858000" cy="9144000"/>
  <p:custDataLst>
    <p:tags r:id="rId42"/>
  </p:custDataLst>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F2FA"/>
    <a:srgbClr val="0F539F"/>
    <a:srgbClr val="003C6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6400" autoAdjust="0"/>
  </p:normalViewPr>
  <p:slideViewPr>
    <p:cSldViewPr snapToGrid="0">
      <p:cViewPr varScale="1">
        <p:scale>
          <a:sx n="70" d="100"/>
          <a:sy n="70" d="100"/>
        </p:scale>
        <p:origin x="1044" y="5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gs" Target="tags/tag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18D73E-9B8F-4416-BEF5-27AA80636885}" type="datetimeFigureOut">
              <a:rPr lang="tr-TR" smtClean="0"/>
              <a:t>20.03.2024</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D0AF2E-0549-4242-BB89-5ECAD4392DEF}" type="slidenum">
              <a:rPr lang="tr-TR" smtClean="0"/>
              <a:t>‹#›</a:t>
            </a:fld>
            <a:endParaRPr lang="tr-TR"/>
          </a:p>
        </p:txBody>
      </p:sp>
    </p:spTree>
    <p:extLst>
      <p:ext uri="{BB962C8B-B14F-4D97-AF65-F5344CB8AC3E}">
        <p14:creationId xmlns:p14="http://schemas.microsoft.com/office/powerpoint/2010/main" val="166660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11.xml"/><Relationship Id="rId7" Type="http://schemas.openxmlformats.org/officeDocument/2006/relationships/tags" Target="../tags/tag15.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tags" Target="../tags/tag14.xml"/><Relationship Id="rId5" Type="http://schemas.openxmlformats.org/officeDocument/2006/relationships/tags" Target="../tags/tag13.xml"/><Relationship Id="rId4" Type="http://schemas.openxmlformats.org/officeDocument/2006/relationships/tags" Target="../tags/tag12.xml"/><Relationship Id="rId9"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ags" Target="../tags/tag16.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ags" Target="../tags/tag18.xml"/><Relationship Id="rId5" Type="http://schemas.microsoft.com/office/2007/relationships/hdphoto" Target="../media/hdphoto2.wdp"/><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ags" Target="../tags/tag20.xml"/><Relationship Id="rId5" Type="http://schemas.microsoft.com/office/2007/relationships/hdphoto" Target="../media/hdphoto3.wdp"/><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arken">
    <p:spTree>
      <p:nvGrpSpPr>
        <p:cNvPr id="1" name=""/>
        <p:cNvGrpSpPr/>
        <p:nvPr/>
      </p:nvGrpSpPr>
      <p:grpSpPr>
        <a:xfrm>
          <a:off x="0" y="0"/>
          <a:ext cx="0" cy="0"/>
          <a:chOff x="0" y="0"/>
          <a:chExt cx="0" cy="0"/>
        </a:xfrm>
      </p:grpSpPr>
      <p:sp>
        <p:nvSpPr>
          <p:cNvPr id="2" name="Rectangle 1"/>
          <p:cNvSpPr/>
          <p:nvPr>
            <p:custDataLst>
              <p:tags r:id="rId1"/>
            </p:custDataLst>
          </p:nvPr>
        </p:nvSpPr>
        <p:spPr>
          <a:xfrm>
            <a:off x="0" y="3275047"/>
            <a:ext cx="9144000" cy="130048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350"/>
          </a:p>
        </p:txBody>
      </p:sp>
      <p:sp>
        <p:nvSpPr>
          <p:cNvPr id="12" name="Subtitle 2"/>
          <p:cNvSpPr txBox="1">
            <a:spLocks/>
          </p:cNvSpPr>
          <p:nvPr>
            <p:custDataLst>
              <p:tags r:id="rId2"/>
            </p:custDataLst>
          </p:nvPr>
        </p:nvSpPr>
        <p:spPr>
          <a:xfrm>
            <a:off x="1145328" y="4575530"/>
            <a:ext cx="6858000" cy="1675980"/>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3600" b="1" kern="1200">
                <a:solidFill>
                  <a:schemeClr val="accent4">
                    <a:lumMod val="20000"/>
                    <a:lumOff val="80000"/>
                  </a:schemeClr>
                </a:solidFill>
                <a:effectLst>
                  <a:outerShdw blurRad="38100" dist="38100" dir="2700000" algn="tl">
                    <a:srgbClr val="000000">
                      <a:alpha val="43137"/>
                    </a:srgbClr>
                  </a:outerShdw>
                </a:effectLst>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sz="2400" dirty="0">
              <a:solidFill>
                <a:srgbClr val="FFC000"/>
              </a:solidFill>
            </a:endParaRPr>
          </a:p>
        </p:txBody>
      </p:sp>
      <p:sp>
        <p:nvSpPr>
          <p:cNvPr id="13" name="Title 1"/>
          <p:cNvSpPr txBox="1">
            <a:spLocks/>
          </p:cNvSpPr>
          <p:nvPr>
            <p:custDataLst>
              <p:tags r:id="rId3"/>
            </p:custDataLst>
          </p:nvPr>
        </p:nvSpPr>
        <p:spPr>
          <a:xfrm>
            <a:off x="1143000" y="2267326"/>
            <a:ext cx="6858000" cy="634482"/>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3600" b="1" kern="1200">
                <a:solidFill>
                  <a:schemeClr val="bg1"/>
                </a:solidFill>
                <a:latin typeface="+mj-lt"/>
                <a:ea typeface="+mj-ea"/>
                <a:cs typeface="+mj-cs"/>
              </a:defRPr>
            </a:lvl1pPr>
          </a:lstStyle>
          <a:p>
            <a:endParaRPr lang="tr-TR" sz="1500" dirty="0">
              <a:solidFill>
                <a:schemeClr val="accent1">
                  <a:lumMod val="60000"/>
                  <a:lumOff val="40000"/>
                </a:schemeClr>
              </a:solidFill>
              <a:latin typeface="Arial" pitchFamily="34" charset="0"/>
              <a:cs typeface="Arial" pitchFamily="34" charset="0"/>
            </a:endParaRPr>
          </a:p>
        </p:txBody>
      </p:sp>
      <p:sp>
        <p:nvSpPr>
          <p:cNvPr id="14" name="Subtitle 2"/>
          <p:cNvSpPr txBox="1">
            <a:spLocks/>
          </p:cNvSpPr>
          <p:nvPr>
            <p:custDataLst>
              <p:tags r:id="rId4"/>
            </p:custDataLst>
          </p:nvPr>
        </p:nvSpPr>
        <p:spPr>
          <a:xfrm>
            <a:off x="1143000" y="3484352"/>
            <a:ext cx="6858000" cy="938361"/>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3600" b="1" kern="1200">
                <a:solidFill>
                  <a:schemeClr val="accent4">
                    <a:lumMod val="20000"/>
                    <a:lumOff val="80000"/>
                  </a:schemeClr>
                </a:solidFill>
                <a:effectLst>
                  <a:outerShdw blurRad="38100" dist="38100" dir="2700000" algn="tl">
                    <a:srgbClr val="000000">
                      <a:alpha val="43137"/>
                    </a:srgbClr>
                  </a:outerShdw>
                </a:effectLst>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400" b="1" kern="1200" dirty="0">
                <a:solidFill>
                  <a:schemeClr val="accent1">
                    <a:lumMod val="50000"/>
                  </a:schemeClr>
                </a:solidFill>
                <a:effectLst/>
                <a:latin typeface="Arial" pitchFamily="34" charset="0"/>
                <a:ea typeface="+mn-ea"/>
                <a:cs typeface="Arial" pitchFamily="34" charset="0"/>
              </a:rPr>
              <a:t>İŞ GÜVENLİĞİ UZMANLIĞI</a:t>
            </a:r>
          </a:p>
          <a:p>
            <a:r>
              <a:rPr lang="tr-TR" sz="1800" b="0" kern="1200" dirty="0">
                <a:solidFill>
                  <a:schemeClr val="accent1">
                    <a:lumMod val="50000"/>
                  </a:schemeClr>
                </a:solidFill>
                <a:effectLst/>
                <a:latin typeface="Arial" pitchFamily="34" charset="0"/>
                <a:ea typeface="+mn-ea"/>
                <a:cs typeface="Arial" pitchFamily="34" charset="0"/>
              </a:rPr>
              <a:t>TEMEL EĞİTİM PROGRAMI</a:t>
            </a:r>
            <a:endParaRPr lang="tr-TR" sz="1800" b="0" dirty="0">
              <a:solidFill>
                <a:schemeClr val="accent1">
                  <a:lumMod val="50000"/>
                </a:schemeClr>
              </a:solidFill>
              <a:latin typeface="Arial" pitchFamily="34" charset="0"/>
              <a:cs typeface="Arial" pitchFamily="34" charset="0"/>
            </a:endParaRPr>
          </a:p>
        </p:txBody>
      </p:sp>
      <p:sp>
        <p:nvSpPr>
          <p:cNvPr id="10" name="Rectangle 9"/>
          <p:cNvSpPr/>
          <p:nvPr>
            <p:custDataLst>
              <p:tags r:id="rId5"/>
            </p:custDataLst>
          </p:nvPr>
        </p:nvSpPr>
        <p:spPr>
          <a:xfrm>
            <a:off x="0" y="3275047"/>
            <a:ext cx="9144000" cy="130048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350" dirty="0"/>
          </a:p>
        </p:txBody>
      </p:sp>
      <p:sp>
        <p:nvSpPr>
          <p:cNvPr id="11" name="Subtitle 2"/>
          <p:cNvSpPr txBox="1">
            <a:spLocks/>
          </p:cNvSpPr>
          <p:nvPr>
            <p:custDataLst>
              <p:tags r:id="rId6"/>
            </p:custDataLst>
          </p:nvPr>
        </p:nvSpPr>
        <p:spPr>
          <a:xfrm>
            <a:off x="1145328" y="4575530"/>
            <a:ext cx="6858000" cy="1675980"/>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3600" b="1" kern="1200">
                <a:solidFill>
                  <a:schemeClr val="accent4">
                    <a:lumMod val="20000"/>
                    <a:lumOff val="80000"/>
                  </a:schemeClr>
                </a:solidFill>
                <a:effectLst>
                  <a:outerShdw blurRad="38100" dist="38100" dir="2700000" algn="tl">
                    <a:srgbClr val="000000">
                      <a:alpha val="43137"/>
                    </a:srgbClr>
                  </a:outerShdw>
                </a:effectLst>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sz="2400" dirty="0">
              <a:solidFill>
                <a:srgbClr val="FFC000"/>
              </a:solidFill>
            </a:endParaRPr>
          </a:p>
        </p:txBody>
      </p:sp>
      <p:sp>
        <p:nvSpPr>
          <p:cNvPr id="15" name="Title 1"/>
          <p:cNvSpPr txBox="1">
            <a:spLocks/>
          </p:cNvSpPr>
          <p:nvPr>
            <p:custDataLst>
              <p:tags r:id="rId7"/>
            </p:custDataLst>
          </p:nvPr>
        </p:nvSpPr>
        <p:spPr>
          <a:xfrm>
            <a:off x="1143000" y="1833075"/>
            <a:ext cx="6858000" cy="422188"/>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3600" b="1" kern="1200">
                <a:solidFill>
                  <a:schemeClr val="bg1"/>
                </a:solidFill>
                <a:latin typeface="+mj-lt"/>
                <a:ea typeface="+mj-ea"/>
                <a:cs typeface="+mj-cs"/>
              </a:defRPr>
            </a:lvl1pPr>
          </a:lstStyle>
          <a:p>
            <a:r>
              <a:rPr lang="tr-TR" sz="2000" dirty="0">
                <a:solidFill>
                  <a:srgbClr val="0F539F"/>
                </a:solidFill>
                <a:latin typeface="Arial" pitchFamily="34" charset="0"/>
                <a:cs typeface="Arial" pitchFamily="34" charset="0"/>
              </a:rPr>
              <a:t>Karadeniz Teknik Üniversitesi</a:t>
            </a:r>
          </a:p>
        </p:txBody>
      </p:sp>
      <p:pic>
        <p:nvPicPr>
          <p:cNvPr id="17" name="Picture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p:blipFill>
        <p:spPr bwMode="auto">
          <a:xfrm>
            <a:off x="3987801" y="636918"/>
            <a:ext cx="1168400" cy="1168400"/>
          </a:xfrm>
          <a:prstGeom prst="rect">
            <a:avLst/>
          </a:prstGeom>
          <a:noFill/>
          <a:extLst>
            <a:ext uri="{909E8E84-426E-40DD-AFC4-6F175D3DCCD1}">
              <a14:hiddenFill xmlns:a14="http://schemas.microsoft.com/office/drawing/2010/main">
                <a:solidFill>
                  <a:srgbClr val="FFFFFF"/>
                </a:solidFill>
              </a14:hiddenFill>
            </a:ext>
          </a:extLst>
        </p:spPr>
      </p:pic>
      <p:sp>
        <p:nvSpPr>
          <p:cNvPr id="8" name="Metin Yer Tutucusu 7">
            <a:extLst>
              <a:ext uri="{FF2B5EF4-FFF2-40B4-BE49-F238E27FC236}">
                <a16:creationId xmlns:a16="http://schemas.microsoft.com/office/drawing/2014/main" id="{750CF40F-81CD-4B34-B0E7-F5239BE65949}"/>
              </a:ext>
            </a:extLst>
          </p:cNvPr>
          <p:cNvSpPr>
            <a:spLocks noGrp="1"/>
          </p:cNvSpPr>
          <p:nvPr>
            <p:ph type="body" sz="quarter" idx="10" hasCustomPrompt="1"/>
          </p:nvPr>
        </p:nvSpPr>
        <p:spPr>
          <a:xfrm>
            <a:off x="0" y="3540679"/>
            <a:ext cx="9144000" cy="703872"/>
          </a:xfrm>
        </p:spPr>
        <p:txBody>
          <a:bodyPr>
            <a:normAutofit/>
          </a:bodyPr>
          <a:lstStyle>
            <a:lvl1pPr marL="0" indent="0" algn="ctr">
              <a:buNone/>
              <a:defRPr sz="4000"/>
            </a:lvl1pPr>
          </a:lstStyle>
          <a:p>
            <a:pPr lvl="0"/>
            <a:r>
              <a:rPr lang="tr-TR" dirty="0"/>
              <a:t>Sunum Başlığı</a:t>
            </a:r>
          </a:p>
        </p:txBody>
      </p:sp>
      <p:sp>
        <p:nvSpPr>
          <p:cNvPr id="21" name="Metin Yer Tutucusu 7">
            <a:extLst>
              <a:ext uri="{FF2B5EF4-FFF2-40B4-BE49-F238E27FC236}">
                <a16:creationId xmlns:a16="http://schemas.microsoft.com/office/drawing/2014/main" id="{BBA0B09C-4F17-4262-926D-C7B821BAA265}"/>
              </a:ext>
            </a:extLst>
          </p:cNvPr>
          <p:cNvSpPr>
            <a:spLocks noGrp="1"/>
          </p:cNvSpPr>
          <p:nvPr>
            <p:ph type="body" sz="quarter" idx="11" hasCustomPrompt="1"/>
          </p:nvPr>
        </p:nvSpPr>
        <p:spPr>
          <a:xfrm>
            <a:off x="0" y="2812371"/>
            <a:ext cx="9144000" cy="312425"/>
          </a:xfrm>
        </p:spPr>
        <p:txBody>
          <a:bodyPr>
            <a:normAutofit/>
          </a:bodyPr>
          <a:lstStyle>
            <a:lvl1pPr marL="0" indent="0" algn="ctr">
              <a:buNone/>
              <a:defRPr sz="1800">
                <a:solidFill>
                  <a:srgbClr val="002060"/>
                </a:solidFill>
              </a:defRPr>
            </a:lvl1pPr>
          </a:lstStyle>
          <a:p>
            <a:pPr lvl="0"/>
            <a:r>
              <a:rPr lang="tr-TR" dirty="0"/>
              <a:t>Bölüm/Program Adı</a:t>
            </a:r>
          </a:p>
        </p:txBody>
      </p:sp>
      <p:sp>
        <p:nvSpPr>
          <p:cNvPr id="22" name="Metin Yer Tutucusu 7">
            <a:extLst>
              <a:ext uri="{FF2B5EF4-FFF2-40B4-BE49-F238E27FC236}">
                <a16:creationId xmlns:a16="http://schemas.microsoft.com/office/drawing/2014/main" id="{217D50B4-B740-477A-B37E-0B0B22B1DF81}"/>
              </a:ext>
            </a:extLst>
          </p:cNvPr>
          <p:cNvSpPr>
            <a:spLocks noGrp="1"/>
          </p:cNvSpPr>
          <p:nvPr>
            <p:ph type="body" sz="quarter" idx="12" hasCustomPrompt="1"/>
          </p:nvPr>
        </p:nvSpPr>
        <p:spPr>
          <a:xfrm>
            <a:off x="0" y="4728349"/>
            <a:ext cx="9144000" cy="662801"/>
          </a:xfrm>
        </p:spPr>
        <p:txBody>
          <a:bodyPr>
            <a:normAutofit/>
          </a:bodyPr>
          <a:lstStyle>
            <a:lvl1pPr marL="0" indent="0" algn="ctr">
              <a:buNone/>
              <a:defRPr sz="2400">
                <a:solidFill>
                  <a:schemeClr val="tx1">
                    <a:lumMod val="75000"/>
                    <a:lumOff val="25000"/>
                  </a:schemeClr>
                </a:solidFill>
              </a:defRPr>
            </a:lvl1pPr>
          </a:lstStyle>
          <a:p>
            <a:pPr lvl="0"/>
            <a:r>
              <a:rPr lang="tr-TR" dirty="0"/>
              <a:t>Alt Başlık</a:t>
            </a:r>
          </a:p>
        </p:txBody>
      </p:sp>
      <p:sp>
        <p:nvSpPr>
          <p:cNvPr id="24" name="Metin Yer Tutucusu 7">
            <a:extLst>
              <a:ext uri="{FF2B5EF4-FFF2-40B4-BE49-F238E27FC236}">
                <a16:creationId xmlns:a16="http://schemas.microsoft.com/office/drawing/2014/main" id="{9C90B9CB-F7D2-45F9-9ED8-6E896BBD7483}"/>
              </a:ext>
            </a:extLst>
          </p:cNvPr>
          <p:cNvSpPr>
            <a:spLocks noGrp="1"/>
          </p:cNvSpPr>
          <p:nvPr>
            <p:ph type="body" sz="quarter" idx="13" hasCustomPrompt="1"/>
          </p:nvPr>
        </p:nvSpPr>
        <p:spPr>
          <a:xfrm>
            <a:off x="0" y="5857875"/>
            <a:ext cx="9144000" cy="307351"/>
          </a:xfrm>
        </p:spPr>
        <p:txBody>
          <a:bodyPr>
            <a:normAutofit/>
          </a:bodyPr>
          <a:lstStyle>
            <a:lvl1pPr marL="0" indent="0" algn="ctr">
              <a:buNone/>
              <a:defRPr sz="1600">
                <a:solidFill>
                  <a:schemeClr val="tx1">
                    <a:lumMod val="50000"/>
                    <a:lumOff val="50000"/>
                  </a:schemeClr>
                </a:solidFill>
              </a:defRPr>
            </a:lvl1pPr>
          </a:lstStyle>
          <a:p>
            <a:pPr lvl="0"/>
            <a:r>
              <a:rPr lang="tr-TR" dirty="0"/>
              <a:t>Yazar</a:t>
            </a:r>
          </a:p>
        </p:txBody>
      </p:sp>
      <p:sp>
        <p:nvSpPr>
          <p:cNvPr id="25" name="Metin Yer Tutucusu 7">
            <a:extLst>
              <a:ext uri="{FF2B5EF4-FFF2-40B4-BE49-F238E27FC236}">
                <a16:creationId xmlns:a16="http://schemas.microsoft.com/office/drawing/2014/main" id="{36919C52-90C1-4F91-8754-D9E653C15C74}"/>
              </a:ext>
            </a:extLst>
          </p:cNvPr>
          <p:cNvSpPr>
            <a:spLocks noGrp="1"/>
          </p:cNvSpPr>
          <p:nvPr>
            <p:ph type="body" sz="quarter" idx="14" hasCustomPrompt="1"/>
          </p:nvPr>
        </p:nvSpPr>
        <p:spPr>
          <a:xfrm>
            <a:off x="0" y="2520894"/>
            <a:ext cx="9144000" cy="313157"/>
          </a:xfrm>
        </p:spPr>
        <p:txBody>
          <a:bodyPr>
            <a:normAutofit/>
          </a:bodyPr>
          <a:lstStyle>
            <a:lvl1pPr marL="0" indent="0" algn="ctr">
              <a:buNone/>
              <a:defRPr sz="1800">
                <a:solidFill>
                  <a:srgbClr val="002060"/>
                </a:solidFill>
              </a:defRPr>
            </a:lvl1pPr>
          </a:lstStyle>
          <a:p>
            <a:pPr lvl="0"/>
            <a:r>
              <a:rPr lang="tr-TR" dirty="0"/>
              <a:t>Enstitü/Fakülte/MYO Adı</a:t>
            </a:r>
          </a:p>
        </p:txBody>
      </p:sp>
    </p:spTree>
    <p:extLst>
      <p:ext uri="{BB962C8B-B14F-4D97-AF65-F5344CB8AC3E}">
        <p14:creationId xmlns:p14="http://schemas.microsoft.com/office/powerpoint/2010/main" val="3374381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lı Çift Sütu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4496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4" name="Content Placeholder 3"/>
          <p:cNvSpPr>
            <a:spLocks noGrp="1"/>
          </p:cNvSpPr>
          <p:nvPr>
            <p:ph sz="half" idx="2"/>
          </p:nvPr>
        </p:nvSpPr>
        <p:spPr>
          <a:xfrm>
            <a:off x="629842" y="2389325"/>
            <a:ext cx="3868340"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5" name="Text Placeholder 4"/>
          <p:cNvSpPr>
            <a:spLocks noGrp="1"/>
          </p:cNvSpPr>
          <p:nvPr>
            <p:ph type="body" sz="quarter" idx="3"/>
          </p:nvPr>
        </p:nvSpPr>
        <p:spPr>
          <a:xfrm>
            <a:off x="4629151" y="14496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6" name="Content Placeholder 5"/>
          <p:cNvSpPr>
            <a:spLocks noGrp="1"/>
          </p:cNvSpPr>
          <p:nvPr>
            <p:ph sz="quarter" idx="4"/>
          </p:nvPr>
        </p:nvSpPr>
        <p:spPr>
          <a:xfrm>
            <a:off x="4629151" y="2389325"/>
            <a:ext cx="3887391"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Title 1"/>
          <p:cNvSpPr>
            <a:spLocks noGrp="1"/>
          </p:cNvSpPr>
          <p:nvPr>
            <p:ph type="title"/>
          </p:nvPr>
        </p:nvSpPr>
        <p:spPr>
          <a:xfrm>
            <a:off x="628650" y="365128"/>
            <a:ext cx="7886700" cy="935773"/>
          </a:xfrm>
        </p:spPr>
        <p:txBody>
          <a:bodyPr/>
          <a:lstStyle/>
          <a:p>
            <a:r>
              <a:rPr lang="tr-TR"/>
              <a:t>Asıl başlık stili için tıklatın</a:t>
            </a:r>
            <a:endParaRPr lang="tr-TR" dirty="0"/>
          </a:p>
        </p:txBody>
      </p:sp>
    </p:spTree>
    <p:extLst>
      <p:ext uri="{BB962C8B-B14F-4D97-AF65-F5344CB8AC3E}">
        <p14:creationId xmlns:p14="http://schemas.microsoft.com/office/powerpoint/2010/main" val="739671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Sadece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tr-TR" dirty="0"/>
          </a:p>
        </p:txBody>
      </p:sp>
    </p:spTree>
    <p:extLst>
      <p:ext uri="{BB962C8B-B14F-4D97-AF65-F5344CB8AC3E}">
        <p14:creationId xmlns:p14="http://schemas.microsoft.com/office/powerpoint/2010/main" val="679361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oş Slay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60316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Metinli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2"/>
            <a:ext cx="2949178" cy="1468419"/>
          </a:xfrm>
        </p:spPr>
        <p:txBody>
          <a:bodyPr anchor="b">
            <a:normAutofit/>
          </a:bodyPr>
          <a:lstStyle>
            <a:lvl1pPr>
              <a:defRPr sz="1800"/>
            </a:lvl1pPr>
          </a:lstStyle>
          <a:p>
            <a:r>
              <a:rPr lang="tr-TR"/>
              <a:t>Asıl başlık stili için tıklatın</a:t>
            </a:r>
            <a:endParaRPr lang="tr-TR" dirty="0"/>
          </a:p>
        </p:txBody>
      </p:sp>
      <p:sp>
        <p:nvSpPr>
          <p:cNvPr id="3" name="Picture Placeholder 2"/>
          <p:cNvSpPr>
            <a:spLocks noGrp="1"/>
          </p:cNvSpPr>
          <p:nvPr>
            <p:ph type="pic" idx="1"/>
          </p:nvPr>
        </p:nvSpPr>
        <p:spPr>
          <a:xfrm>
            <a:off x="3887391" y="987428"/>
            <a:ext cx="4629150" cy="4873625"/>
          </a:xfrm>
        </p:spPr>
        <p:txBody>
          <a:bodyPr>
            <a:normAutofit/>
          </a:bodyPr>
          <a:lstStyle>
            <a:lvl1pPr marL="0" indent="0">
              <a:buNone/>
              <a:defRPr sz="18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a:t>Resim eklemek için simgeyi tıklatın</a:t>
            </a:r>
            <a:endParaRPr lang="tr-TR"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Tree>
    <p:extLst>
      <p:ext uri="{BB962C8B-B14F-4D97-AF65-F5344CB8AC3E}">
        <p14:creationId xmlns:p14="http://schemas.microsoft.com/office/powerpoint/2010/main" val="19709404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Metinli İçerik">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391" y="987428"/>
            <a:ext cx="4629150" cy="4873625"/>
          </a:xfrm>
        </p:spPr>
        <p:txBody>
          <a:bodyPr>
            <a:normAutofit/>
          </a:bodyPr>
          <a:lstStyle>
            <a:lvl1pPr>
              <a:defRPr sz="2100"/>
            </a:lvl1pPr>
            <a:lvl2pPr>
              <a:defRPr sz="180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8" name="Title 1"/>
          <p:cNvSpPr>
            <a:spLocks noGrp="1"/>
          </p:cNvSpPr>
          <p:nvPr>
            <p:ph type="title"/>
          </p:nvPr>
        </p:nvSpPr>
        <p:spPr>
          <a:xfrm>
            <a:off x="629841" y="457202"/>
            <a:ext cx="2949178" cy="1468419"/>
          </a:xfrm>
        </p:spPr>
        <p:txBody>
          <a:bodyPr anchor="b">
            <a:normAutofit/>
          </a:bodyPr>
          <a:lstStyle>
            <a:lvl1pPr>
              <a:defRPr sz="1800"/>
            </a:lvl1pPr>
          </a:lstStyle>
          <a:p>
            <a:r>
              <a:rPr lang="tr-TR"/>
              <a:t>Asıl başlık stili için tıklatın</a:t>
            </a:r>
            <a:endParaRPr lang="tr-TR" dirty="0"/>
          </a:p>
        </p:txBody>
      </p:sp>
      <p:sp>
        <p:nvSpPr>
          <p:cNvPr id="9"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Tree>
    <p:extLst>
      <p:ext uri="{BB962C8B-B14F-4D97-AF65-F5344CB8AC3E}">
        <p14:creationId xmlns:p14="http://schemas.microsoft.com/office/powerpoint/2010/main" val="2588071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itirirken">
    <p:spTree>
      <p:nvGrpSpPr>
        <p:cNvPr id="1" name=""/>
        <p:cNvGrpSpPr/>
        <p:nvPr/>
      </p:nvGrpSpPr>
      <p:grpSpPr>
        <a:xfrm>
          <a:off x="0" y="0"/>
          <a:ext cx="0" cy="0"/>
          <a:chOff x="0" y="0"/>
          <a:chExt cx="0" cy="0"/>
        </a:xfrm>
      </p:grpSpPr>
      <p:pic>
        <p:nvPicPr>
          <p:cNvPr id="2050" name="Picture 2" descr="C:\Users\CemKarahanoglu\Desktop\Ekrem Malzemeler\uzem.fw.png"/>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2653508" y="1968500"/>
            <a:ext cx="3836987" cy="2921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p:blipFill>
        <p:spPr bwMode="auto">
          <a:xfrm>
            <a:off x="3111501" y="1968500"/>
            <a:ext cx="2921000" cy="292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107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Konu Anlatımı">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lvl1pPr>
              <a:defRPr>
                <a:solidFill>
                  <a:schemeClr val="accent1">
                    <a:lumMod val="50000"/>
                  </a:schemeClr>
                </a:solidFill>
              </a:defRPr>
            </a:lvl1pPr>
          </a:lstStyle>
          <a:p>
            <a:r>
              <a:rPr lang="tr-TR"/>
              <a:t>Asıl başlık stili için tıklatın</a:t>
            </a:r>
            <a:endParaRPr lang="tr-TR" dirty="0"/>
          </a:p>
        </p:txBody>
      </p:sp>
      <p:sp>
        <p:nvSpPr>
          <p:cNvPr id="3" name="Content Placeholder 2"/>
          <p:cNvSpPr>
            <a:spLocks noGrp="1"/>
          </p:cNvSpPr>
          <p:nvPr>
            <p:ph idx="1"/>
            <p:custDataLst>
              <p:tags r:id="rId2"/>
            </p:custDataLst>
          </p:nvPr>
        </p:nvSpPr>
        <p:spPr/>
        <p:txBody>
          <a:bodyPr/>
          <a:lstStyle>
            <a:lvl1pPr>
              <a:defRPr>
                <a:solidFill>
                  <a:schemeClr val="accent1">
                    <a:lumMod val="50000"/>
                  </a:schemeClr>
                </a:solidFill>
              </a:defRPr>
            </a:lvl1pPr>
            <a:lvl2pPr>
              <a:defRPr>
                <a:solidFill>
                  <a:schemeClr val="accent1">
                    <a:lumMod val="50000"/>
                  </a:schemeClr>
                </a:solidFill>
              </a:defRPr>
            </a:lvl2pPr>
            <a:lvl3pPr>
              <a:defRPr>
                <a:solidFill>
                  <a:schemeClr val="accent1">
                    <a:lumMod val="50000"/>
                  </a:schemeClr>
                </a:solidFill>
              </a:defRPr>
            </a:lvl3pPr>
            <a:lvl4pPr>
              <a:defRPr>
                <a:solidFill>
                  <a:schemeClr val="accent1">
                    <a:lumMod val="50000"/>
                  </a:schemeClr>
                </a:solidFill>
              </a:defRPr>
            </a:lvl4pPr>
            <a:lvl5pPr>
              <a:defRPr>
                <a:solidFill>
                  <a:schemeClr val="accent1">
                    <a:lumMod val="50000"/>
                  </a:schemeClr>
                </a:solidFil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Tree>
    <p:extLst>
      <p:ext uri="{BB962C8B-B14F-4D97-AF65-F5344CB8AC3E}">
        <p14:creationId xmlns:p14="http://schemas.microsoft.com/office/powerpoint/2010/main" val="995155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Ders İçeriği">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lvl1pPr>
              <a:defRPr>
                <a:solidFill>
                  <a:schemeClr val="accent1">
                    <a:lumMod val="50000"/>
                  </a:schemeClr>
                </a:solidFill>
              </a:defRPr>
            </a:lvl1pPr>
          </a:lstStyle>
          <a:p>
            <a:r>
              <a:rPr lang="tr-TR"/>
              <a:t>Asıl başlık stili için tıklatın</a:t>
            </a:r>
            <a:endParaRPr lang="tr-TR" dirty="0"/>
          </a:p>
        </p:txBody>
      </p:sp>
      <p:sp>
        <p:nvSpPr>
          <p:cNvPr id="3" name="Content Placeholder 2"/>
          <p:cNvSpPr>
            <a:spLocks noGrp="1"/>
          </p:cNvSpPr>
          <p:nvPr>
            <p:ph idx="1"/>
            <p:custDataLst>
              <p:tags r:id="rId2"/>
            </p:custDataLst>
          </p:nvPr>
        </p:nvSpPr>
        <p:spPr/>
        <p:txBody>
          <a:bodyPr/>
          <a:lstStyle>
            <a:lvl1pPr>
              <a:defRPr>
                <a:solidFill>
                  <a:schemeClr val="accent1">
                    <a:lumMod val="50000"/>
                  </a:schemeClr>
                </a:solidFill>
              </a:defRPr>
            </a:lvl1pPr>
            <a:lvl2pPr>
              <a:defRPr>
                <a:solidFill>
                  <a:schemeClr val="accent1">
                    <a:lumMod val="50000"/>
                  </a:schemeClr>
                </a:solidFill>
              </a:defRPr>
            </a:lvl2pPr>
            <a:lvl3pPr>
              <a:defRPr>
                <a:solidFill>
                  <a:schemeClr val="accent1">
                    <a:lumMod val="50000"/>
                  </a:schemeClr>
                </a:solidFill>
              </a:defRPr>
            </a:lvl3pPr>
            <a:lvl4pPr>
              <a:defRPr>
                <a:solidFill>
                  <a:schemeClr val="accent1">
                    <a:lumMod val="50000"/>
                  </a:schemeClr>
                </a:solidFill>
              </a:defRPr>
            </a:lvl4pPr>
            <a:lvl5pPr>
              <a:defRPr>
                <a:solidFill>
                  <a:schemeClr val="accent1">
                    <a:lumMod val="50000"/>
                  </a:schemeClr>
                </a:solidFil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pic>
        <p:nvPicPr>
          <p:cNvPr id="6" name="Picture 4" descr="http://www.graphicsfuel.com/wp-content/uploads/2012/07/books-icon-512.png"/>
          <p:cNvPicPr>
            <a:picLocks noChangeAspect="1" noChangeArrowheads="1"/>
          </p:cNvPicPr>
          <p:nvPr/>
        </p:nvPicPr>
        <p:blipFill>
          <a:blip r:embed="rId4" cstate="print">
            <a:duotone>
              <a:schemeClr val="accent5">
                <a:shade val="45000"/>
                <a:satMod val="135000"/>
              </a:schemeClr>
              <a:prstClr val="white"/>
            </a:duotone>
            <a:extLst>
              <a:ext uri="{BEBA8EAE-BF5A-486C-A8C5-ECC9F3942E4B}">
                <a14:imgProps xmlns:a14="http://schemas.microsoft.com/office/drawing/2010/main">
                  <a14:imgLayer r:embed="rId5">
                    <a14:imgEffect>
                      <a14:sharpenSoften amount="50000"/>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flipH="1">
            <a:off x="6921661" y="4191966"/>
            <a:ext cx="1950889" cy="19508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ttp://www.graphicsfuel.com/wp-content/uploads/2012/07/books-icon-512.png"/>
          <p:cNvPicPr>
            <a:picLocks noChangeAspect="1" noChangeArrowheads="1"/>
          </p:cNvPicPr>
          <p:nvPr/>
        </p:nvPicPr>
        <p:blipFill>
          <a:blip r:embed="rId4" cstate="print">
            <a:duotone>
              <a:schemeClr val="accent5">
                <a:shade val="45000"/>
                <a:satMod val="135000"/>
              </a:schemeClr>
              <a:prstClr val="white"/>
            </a:duotone>
            <a:extLst>
              <a:ext uri="{BEBA8EAE-BF5A-486C-A8C5-ECC9F3942E4B}">
                <a14:imgProps xmlns:a14="http://schemas.microsoft.com/office/drawing/2010/main">
                  <a14:imgLayer r:embed="rId5">
                    <a14:imgEffect>
                      <a14:sharpenSoften amount="50000"/>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flipH="1">
            <a:off x="6921661" y="4191966"/>
            <a:ext cx="1950889" cy="19508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6182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Ders Hedefleri">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lvl1pPr>
              <a:defRPr>
                <a:solidFill>
                  <a:schemeClr val="accent1">
                    <a:lumMod val="50000"/>
                  </a:schemeClr>
                </a:solidFill>
              </a:defRPr>
            </a:lvl1pPr>
          </a:lstStyle>
          <a:p>
            <a:r>
              <a:rPr lang="tr-TR"/>
              <a:t>Asıl başlık stili için tıklatın</a:t>
            </a:r>
            <a:endParaRPr lang="tr-TR" dirty="0"/>
          </a:p>
        </p:txBody>
      </p:sp>
      <p:sp>
        <p:nvSpPr>
          <p:cNvPr id="3" name="Content Placeholder 2"/>
          <p:cNvSpPr>
            <a:spLocks noGrp="1"/>
          </p:cNvSpPr>
          <p:nvPr>
            <p:ph idx="1"/>
            <p:custDataLst>
              <p:tags r:id="rId2"/>
            </p:custDataLst>
          </p:nvPr>
        </p:nvSpPr>
        <p:spPr/>
        <p:txBody>
          <a:bodyPr/>
          <a:lstStyle>
            <a:lvl1pPr>
              <a:defRPr>
                <a:solidFill>
                  <a:schemeClr val="accent1">
                    <a:lumMod val="50000"/>
                  </a:schemeClr>
                </a:solidFill>
              </a:defRPr>
            </a:lvl1pPr>
            <a:lvl2pPr>
              <a:defRPr>
                <a:solidFill>
                  <a:schemeClr val="accent1">
                    <a:lumMod val="50000"/>
                  </a:schemeClr>
                </a:solidFill>
              </a:defRPr>
            </a:lvl2pPr>
            <a:lvl3pPr>
              <a:defRPr>
                <a:solidFill>
                  <a:schemeClr val="accent1">
                    <a:lumMod val="50000"/>
                  </a:schemeClr>
                </a:solidFill>
              </a:defRPr>
            </a:lvl3pPr>
            <a:lvl4pPr>
              <a:defRPr>
                <a:solidFill>
                  <a:schemeClr val="accent1">
                    <a:lumMod val="50000"/>
                  </a:schemeClr>
                </a:solidFill>
              </a:defRPr>
            </a:lvl4pPr>
            <a:lvl5pPr>
              <a:defRPr>
                <a:solidFill>
                  <a:schemeClr val="accent1">
                    <a:lumMod val="50000"/>
                  </a:schemeClr>
                </a:solidFil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pic>
        <p:nvPicPr>
          <p:cNvPr id="4" name="Picture 8" descr="http://www.lifemanagement.org/Portals/123159/images/dart_and_target_1600_clr1.png"/>
          <p:cNvPicPr>
            <a:picLocks noChangeAspect="1" noChangeArrowheads="1"/>
          </p:cNvPicPr>
          <p:nvPr/>
        </p:nvPicPr>
        <p:blipFill>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harpenSoften amount="50000"/>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flipH="1">
            <a:off x="6858930" y="3843762"/>
            <a:ext cx="2285071" cy="228507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http://www.lifemanagement.org/Portals/123159/images/dart_and_target_1600_clr1.png"/>
          <p:cNvPicPr>
            <a:picLocks noChangeAspect="1" noChangeArrowheads="1"/>
          </p:cNvPicPr>
          <p:nvPr/>
        </p:nvPicPr>
        <p:blipFill>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harpenSoften amount="50000"/>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flipH="1">
            <a:off x="6858930" y="3843762"/>
            <a:ext cx="2285071" cy="22850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6429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Ders Özeti">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lvl1pPr>
              <a:defRPr>
                <a:solidFill>
                  <a:schemeClr val="accent1">
                    <a:lumMod val="50000"/>
                  </a:schemeClr>
                </a:solidFill>
              </a:defRPr>
            </a:lvl1pPr>
          </a:lstStyle>
          <a:p>
            <a:r>
              <a:rPr lang="tr-TR"/>
              <a:t>Asıl başlık stili için tıklatın</a:t>
            </a:r>
            <a:endParaRPr lang="tr-TR" dirty="0"/>
          </a:p>
        </p:txBody>
      </p:sp>
      <p:sp>
        <p:nvSpPr>
          <p:cNvPr id="3" name="Content Placeholder 2"/>
          <p:cNvSpPr>
            <a:spLocks noGrp="1"/>
          </p:cNvSpPr>
          <p:nvPr>
            <p:ph idx="1"/>
            <p:custDataLst>
              <p:tags r:id="rId2"/>
            </p:custDataLst>
          </p:nvPr>
        </p:nvSpPr>
        <p:spPr/>
        <p:txBody>
          <a:bodyPr/>
          <a:lstStyle>
            <a:lvl1pPr>
              <a:defRPr>
                <a:solidFill>
                  <a:schemeClr val="accent1">
                    <a:lumMod val="50000"/>
                  </a:schemeClr>
                </a:solidFill>
              </a:defRPr>
            </a:lvl1pPr>
            <a:lvl2pPr>
              <a:defRPr>
                <a:solidFill>
                  <a:schemeClr val="accent1">
                    <a:lumMod val="50000"/>
                  </a:schemeClr>
                </a:solidFill>
              </a:defRPr>
            </a:lvl2pPr>
            <a:lvl3pPr>
              <a:defRPr>
                <a:solidFill>
                  <a:schemeClr val="accent1">
                    <a:lumMod val="50000"/>
                  </a:schemeClr>
                </a:solidFill>
              </a:defRPr>
            </a:lvl3pPr>
            <a:lvl4pPr>
              <a:defRPr>
                <a:solidFill>
                  <a:schemeClr val="accent1">
                    <a:lumMod val="50000"/>
                  </a:schemeClr>
                </a:solidFill>
              </a:defRPr>
            </a:lvl4pPr>
            <a:lvl5pPr>
              <a:defRPr>
                <a:solidFill>
                  <a:schemeClr val="accent1">
                    <a:lumMod val="50000"/>
                  </a:schemeClr>
                </a:solidFil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pic>
        <p:nvPicPr>
          <p:cNvPr id="5" name="Picture 8"/>
          <p:cNvPicPr>
            <a:picLocks noChangeAspect="1" noChangeArrowheads="1"/>
          </p:cNvPicPr>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rcRect/>
          <a:stretch/>
        </p:blipFill>
        <p:spPr bwMode="auto">
          <a:xfrm flipH="1">
            <a:off x="7540874" y="4997464"/>
            <a:ext cx="1245031" cy="129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68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Sor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50000"/>
                  </a:schemeClr>
                </a:solidFill>
              </a:defRPr>
            </a:lvl1pPr>
          </a:lstStyle>
          <a:p>
            <a:r>
              <a:rPr lang="tr-TR"/>
              <a:t>Asıl başlık stili için tıklatın</a:t>
            </a:r>
            <a:endParaRPr lang="tr-TR" dirty="0"/>
          </a:p>
        </p:txBody>
      </p:sp>
      <p:sp>
        <p:nvSpPr>
          <p:cNvPr id="3" name="Content Placeholder 2"/>
          <p:cNvSpPr>
            <a:spLocks noGrp="1"/>
          </p:cNvSpPr>
          <p:nvPr>
            <p:ph idx="1"/>
          </p:nvPr>
        </p:nvSpPr>
        <p:spPr/>
        <p:txBody>
          <a:bodyPr/>
          <a:lstStyle>
            <a:lvl1pPr>
              <a:defRPr>
                <a:solidFill>
                  <a:schemeClr val="accent1">
                    <a:lumMod val="50000"/>
                  </a:schemeClr>
                </a:solidFill>
              </a:defRPr>
            </a:lvl1pPr>
            <a:lvl2pPr>
              <a:defRPr>
                <a:solidFill>
                  <a:schemeClr val="accent1">
                    <a:lumMod val="50000"/>
                  </a:schemeClr>
                </a:solidFill>
              </a:defRPr>
            </a:lvl2pPr>
            <a:lvl3pPr>
              <a:defRPr>
                <a:solidFill>
                  <a:schemeClr val="accent1">
                    <a:lumMod val="50000"/>
                  </a:schemeClr>
                </a:solidFill>
              </a:defRPr>
            </a:lvl3pPr>
            <a:lvl4pPr>
              <a:defRPr>
                <a:solidFill>
                  <a:schemeClr val="accent1">
                    <a:lumMod val="50000"/>
                  </a:schemeClr>
                </a:solidFill>
              </a:defRPr>
            </a:lvl4pPr>
            <a:lvl5pPr>
              <a:defRPr>
                <a:solidFill>
                  <a:schemeClr val="accent1">
                    <a:lumMod val="50000"/>
                  </a:schemeClr>
                </a:solidFil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6" name="Action Button: Back or Previous 5">
            <a:hlinkClick r:id="" action="ppaction://hlinkshowjump?jump=previousslide" highlightClick="1"/>
          </p:cNvPr>
          <p:cNvSpPr/>
          <p:nvPr/>
        </p:nvSpPr>
        <p:spPr>
          <a:xfrm>
            <a:off x="5309239" y="5741837"/>
            <a:ext cx="351461" cy="351461"/>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350"/>
          </a:p>
        </p:txBody>
      </p:sp>
      <p:sp>
        <p:nvSpPr>
          <p:cNvPr id="7" name="Action Button: Forward or Next 6">
            <a:hlinkClick r:id="" action="ppaction://hlinkshowjump?jump=nextslide" highlightClick="1"/>
          </p:cNvPr>
          <p:cNvSpPr/>
          <p:nvPr/>
        </p:nvSpPr>
        <p:spPr>
          <a:xfrm>
            <a:off x="5724129" y="5741837"/>
            <a:ext cx="351461" cy="351461"/>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350"/>
          </a:p>
        </p:txBody>
      </p:sp>
      <p:sp>
        <p:nvSpPr>
          <p:cNvPr id="9" name="Action Button: Back or Previous 8">
            <a:hlinkClick r:id="" action="ppaction://hlinkshowjump?jump=previousslide" highlightClick="1"/>
          </p:cNvPr>
          <p:cNvSpPr/>
          <p:nvPr/>
        </p:nvSpPr>
        <p:spPr>
          <a:xfrm>
            <a:off x="5309239" y="5741837"/>
            <a:ext cx="351461" cy="351461"/>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350"/>
          </a:p>
        </p:txBody>
      </p:sp>
      <p:sp>
        <p:nvSpPr>
          <p:cNvPr id="10" name="Action Button: Forward or Next 9">
            <a:hlinkClick r:id="" action="ppaction://hlinkshowjump?jump=nextslide" highlightClick="1"/>
          </p:cNvPr>
          <p:cNvSpPr/>
          <p:nvPr/>
        </p:nvSpPr>
        <p:spPr>
          <a:xfrm>
            <a:off x="5724129" y="5741837"/>
            <a:ext cx="351461" cy="351461"/>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350"/>
          </a:p>
        </p:txBody>
      </p:sp>
    </p:spTree>
    <p:extLst>
      <p:ext uri="{BB962C8B-B14F-4D97-AF65-F5344CB8AC3E}">
        <p14:creationId xmlns:p14="http://schemas.microsoft.com/office/powerpoint/2010/main" val="2233887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Ara Başlık">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normAutofit/>
          </a:bodyPr>
          <a:lstStyle>
            <a:lvl1pPr>
              <a:defRPr sz="2700"/>
            </a:lvl1pPr>
          </a:lstStyle>
          <a:p>
            <a:r>
              <a:rPr lang="tr-TR"/>
              <a:t>Asıl başlık stili için tıklatın</a:t>
            </a:r>
            <a:endParaRPr lang="tr-TR" dirty="0"/>
          </a:p>
        </p:txBody>
      </p:sp>
      <p:sp>
        <p:nvSpPr>
          <p:cNvPr id="3" name="Text Placeholder 2"/>
          <p:cNvSpPr>
            <a:spLocks noGrp="1"/>
          </p:cNvSpPr>
          <p:nvPr>
            <p:ph type="body" idx="1"/>
          </p:nvPr>
        </p:nvSpPr>
        <p:spPr>
          <a:xfrm>
            <a:off x="623888" y="4710898"/>
            <a:ext cx="7886700" cy="1378755"/>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a:t>
            </a:r>
          </a:p>
        </p:txBody>
      </p:sp>
    </p:spTree>
    <p:extLst>
      <p:ext uri="{BB962C8B-B14F-4D97-AF65-F5344CB8AC3E}">
        <p14:creationId xmlns:p14="http://schemas.microsoft.com/office/powerpoint/2010/main" val="23228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Resimli Ara Başlık">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1" y="0"/>
            <a:ext cx="9144001" cy="4846320"/>
          </a:xfrm>
          <a:solidFill>
            <a:schemeClr val="bg1">
              <a:lumMod val="75000"/>
            </a:schemeClr>
          </a:solidFill>
        </p:spPr>
        <p:txBody>
          <a:bodyPr/>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dirty="0"/>
              <a:t>Görsel eklemek için ortadaki simgeye tıklayın!</a:t>
            </a:r>
            <a:endParaRPr lang="en-US" dirty="0"/>
          </a:p>
        </p:txBody>
      </p:sp>
      <p:sp>
        <p:nvSpPr>
          <p:cNvPr id="4" name="Text Placeholder 3"/>
          <p:cNvSpPr>
            <a:spLocks noGrp="1"/>
          </p:cNvSpPr>
          <p:nvPr>
            <p:ph type="body" sz="half" idx="2"/>
          </p:nvPr>
        </p:nvSpPr>
        <p:spPr>
          <a:xfrm>
            <a:off x="457200" y="5638800"/>
            <a:ext cx="8153400" cy="457200"/>
          </a:xfrm>
        </p:spPr>
        <p:txBody>
          <a:bodyP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a:t>Asıl metin stillerini düzenle</a:t>
            </a:r>
          </a:p>
        </p:txBody>
      </p:sp>
      <p:sp>
        <p:nvSpPr>
          <p:cNvPr id="8" name="Title 7"/>
          <p:cNvSpPr>
            <a:spLocks noGrp="1"/>
          </p:cNvSpPr>
          <p:nvPr>
            <p:ph type="title"/>
          </p:nvPr>
        </p:nvSpPr>
        <p:spPr>
          <a:xfrm>
            <a:off x="457200" y="5029200"/>
            <a:ext cx="8153400" cy="457200"/>
          </a:xfrm>
        </p:spPr>
        <p:txBody>
          <a:bodyPr anchor="t">
            <a:noAutofit/>
          </a:bodyPr>
          <a:lstStyle>
            <a:lvl1pPr>
              <a:defRPr sz="2100" b="0"/>
            </a:lvl1pPr>
          </a:lstStyle>
          <a:p>
            <a:r>
              <a:rPr lang="tr-TR"/>
              <a:t>Asıl başlık stili için tıklatın</a:t>
            </a:r>
            <a:endParaRPr lang="en-US" dirty="0"/>
          </a:p>
        </p:txBody>
      </p:sp>
      <p:sp>
        <p:nvSpPr>
          <p:cNvPr id="10" name="Rectangle 9"/>
          <p:cNvSpPr/>
          <p:nvPr/>
        </p:nvSpPr>
        <p:spPr>
          <a:xfrm>
            <a:off x="0" y="6274986"/>
            <a:ext cx="9144000" cy="431175"/>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tr-TR" sz="1350" b="0" i="0" u="none"/>
          </a:p>
        </p:txBody>
      </p:sp>
      <p:sp>
        <p:nvSpPr>
          <p:cNvPr id="11" name="Rectangle 10"/>
          <p:cNvSpPr/>
          <p:nvPr/>
        </p:nvSpPr>
        <p:spPr>
          <a:xfrm>
            <a:off x="591473" y="6275130"/>
            <a:ext cx="4572000" cy="334835"/>
          </a:xfrm>
          <a:prstGeom prst="rect">
            <a:avLst/>
          </a:prstGeom>
        </p:spPr>
        <p:txBody>
          <a:bodyPr>
            <a:spAutoFit/>
          </a:bodyPr>
          <a:lstStyle/>
          <a:p>
            <a:pPr algn="l"/>
            <a:r>
              <a:rPr lang="tr-TR" sz="788" b="1" dirty="0">
                <a:solidFill>
                  <a:schemeClr val="accent1">
                    <a:lumMod val="75000"/>
                  </a:schemeClr>
                </a:solidFill>
                <a:latin typeface="Arial" pitchFamily="34" charset="0"/>
                <a:cs typeface="Arial" pitchFamily="34" charset="0"/>
              </a:rPr>
              <a:t>Karadeniz Teknik Üniversitesi</a:t>
            </a:r>
            <a:br>
              <a:rPr lang="tr-TR" sz="788" b="1" dirty="0">
                <a:solidFill>
                  <a:schemeClr val="accent1">
                    <a:lumMod val="75000"/>
                  </a:schemeClr>
                </a:solidFill>
                <a:latin typeface="Arial" pitchFamily="34" charset="0"/>
                <a:cs typeface="Arial" pitchFamily="34" charset="0"/>
              </a:rPr>
            </a:br>
            <a:r>
              <a:rPr lang="tr-TR" sz="788" b="1" dirty="0">
                <a:solidFill>
                  <a:schemeClr val="accent1">
                    <a:lumMod val="75000"/>
                  </a:schemeClr>
                </a:solidFill>
                <a:latin typeface="Arial" pitchFamily="34" charset="0"/>
                <a:cs typeface="Arial" pitchFamily="34" charset="0"/>
              </a:rPr>
              <a:t>Uzaktan Eğitim Uygulama ve Araştırma Merkezi</a:t>
            </a:r>
          </a:p>
        </p:txBody>
      </p:sp>
      <p:pic>
        <p:nvPicPr>
          <p:cNvPr id="12" name="Picture 2" descr="C:\Users\CemKarahanoglu\Desktop\Ekrem Malzemeler\uzem.fw.png"/>
          <p:cNvPicPr>
            <a:picLocks noChangeAspect="1" noChangeArrowheads="1"/>
          </p:cNvPicPr>
          <p:nvPr/>
        </p:nvPicPr>
        <p:blipFill>
          <a:blip r:embed="rId2" cstate="print">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168453" y="6344523"/>
            <a:ext cx="383540" cy="292101"/>
          </a:xfrm>
          <a:prstGeom prst="rect">
            <a:avLst/>
          </a:prstGeom>
          <a:noFill/>
          <a:extLst>
            <a:ext uri="{909E8E84-426E-40DD-AFC4-6F175D3DCCD1}">
              <a14:hiddenFill xmlns:a14="http://schemas.microsoft.com/office/drawing/2010/main">
                <a:solidFill>
                  <a:srgbClr val="FFFFFF"/>
                </a:solidFill>
              </a14:hiddenFill>
            </a:ext>
          </a:extLst>
        </p:spPr>
      </p:pic>
      <p:sp>
        <p:nvSpPr>
          <p:cNvPr id="13" name="Subtitle 2"/>
          <p:cNvSpPr txBox="1">
            <a:spLocks/>
          </p:cNvSpPr>
          <p:nvPr/>
        </p:nvSpPr>
        <p:spPr>
          <a:xfrm>
            <a:off x="6869253" y="6275130"/>
            <a:ext cx="2222086" cy="334835"/>
          </a:xfrm>
          <a:prstGeom prst="rect">
            <a:avLst/>
          </a:prstGeom>
        </p:spPr>
        <p:txBody>
          <a:bodyPr wrap="square">
            <a:spAutoFit/>
          </a:bodyPr>
          <a:lstStyle>
            <a:defPPr>
              <a:defRPr lang="tr-TR"/>
            </a:defPPr>
            <a:lvl1pPr>
              <a:defRPr sz="1050" b="1">
                <a:solidFill>
                  <a:schemeClr val="accent1">
                    <a:lumMod val="75000"/>
                  </a:schemeClr>
                </a:solidFill>
                <a:latin typeface="Lucida Sans" pitchFamily="34" charset="0"/>
              </a:defRPr>
            </a:lvl1pPr>
          </a:lstStyle>
          <a:p>
            <a:pPr marL="0" lvl="0" algn="r" defTabSz="685800" rtl="0" eaLnBrk="1" latinLnBrk="0" hangingPunct="1"/>
            <a:r>
              <a:rPr lang="tr-TR" sz="788" b="1" kern="1200" dirty="0">
                <a:solidFill>
                  <a:schemeClr val="accent1">
                    <a:lumMod val="75000"/>
                  </a:schemeClr>
                </a:solidFill>
                <a:latin typeface="Arial" pitchFamily="34" charset="0"/>
                <a:ea typeface="+mn-ea"/>
                <a:cs typeface="Arial" pitchFamily="34" charset="0"/>
              </a:rPr>
              <a:t>İş Güvenliği Uzmanlığı</a:t>
            </a:r>
          </a:p>
          <a:p>
            <a:pPr marL="0" lvl="0" algn="r" defTabSz="685800" rtl="0" eaLnBrk="1" latinLnBrk="0" hangingPunct="1"/>
            <a:r>
              <a:rPr lang="tr-TR" sz="788" b="1" kern="1200" dirty="0">
                <a:solidFill>
                  <a:schemeClr val="accent1">
                    <a:lumMod val="75000"/>
                  </a:schemeClr>
                </a:solidFill>
                <a:latin typeface="Arial" pitchFamily="34" charset="0"/>
                <a:ea typeface="+mn-ea"/>
                <a:cs typeface="Arial" pitchFamily="34" charset="0"/>
              </a:rPr>
              <a:t>Temel Eğitim Programı</a:t>
            </a:r>
          </a:p>
        </p:txBody>
      </p:sp>
      <p:sp>
        <p:nvSpPr>
          <p:cNvPr id="16" name="Rectangle 15"/>
          <p:cNvSpPr/>
          <p:nvPr/>
        </p:nvSpPr>
        <p:spPr>
          <a:xfrm>
            <a:off x="0" y="6274986"/>
            <a:ext cx="9144000" cy="431175"/>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tr-TR" sz="1350" b="0" i="0" u="none"/>
          </a:p>
        </p:txBody>
      </p:sp>
      <p:sp>
        <p:nvSpPr>
          <p:cNvPr id="17" name="Rectangle 16"/>
          <p:cNvSpPr/>
          <p:nvPr/>
        </p:nvSpPr>
        <p:spPr>
          <a:xfrm>
            <a:off x="591473" y="6275130"/>
            <a:ext cx="4572000" cy="334835"/>
          </a:xfrm>
          <a:prstGeom prst="rect">
            <a:avLst/>
          </a:prstGeom>
        </p:spPr>
        <p:txBody>
          <a:bodyPr>
            <a:spAutoFit/>
          </a:bodyPr>
          <a:lstStyle/>
          <a:p>
            <a:pPr algn="l"/>
            <a:r>
              <a:rPr lang="tr-TR" sz="788" b="1" dirty="0">
                <a:solidFill>
                  <a:schemeClr val="accent1">
                    <a:lumMod val="75000"/>
                  </a:schemeClr>
                </a:solidFill>
                <a:latin typeface="Arial" pitchFamily="34" charset="0"/>
                <a:cs typeface="Arial" pitchFamily="34" charset="0"/>
              </a:rPr>
              <a:t>Karadeniz Teknik Üniversitesi</a:t>
            </a:r>
            <a:br>
              <a:rPr lang="tr-TR" sz="788" b="1" dirty="0">
                <a:solidFill>
                  <a:schemeClr val="accent1">
                    <a:lumMod val="75000"/>
                  </a:schemeClr>
                </a:solidFill>
                <a:latin typeface="Arial" pitchFamily="34" charset="0"/>
                <a:cs typeface="Arial" pitchFamily="34" charset="0"/>
              </a:rPr>
            </a:br>
            <a:r>
              <a:rPr lang="tr-TR" sz="788" b="1" dirty="0">
                <a:solidFill>
                  <a:schemeClr val="accent1">
                    <a:lumMod val="75000"/>
                  </a:schemeClr>
                </a:solidFill>
                <a:latin typeface="Arial" pitchFamily="34" charset="0"/>
                <a:cs typeface="Arial" pitchFamily="34" charset="0"/>
              </a:rPr>
              <a:t>Uzaktan Eğitim Uygulama ve Araştırma Merkezi</a:t>
            </a:r>
          </a:p>
        </p:txBody>
      </p:sp>
      <p:pic>
        <p:nvPicPr>
          <p:cNvPr id="18" name="Picture 2" descr="C:\Users\CemKarahanoglu\Desktop\Ekrem Malzemeler\uzem.fw.png"/>
          <p:cNvPicPr>
            <a:picLocks noChangeAspect="1" noChangeArrowheads="1"/>
          </p:cNvPicPr>
          <p:nvPr/>
        </p:nvPicPr>
        <p:blipFill>
          <a:blip r:embed="rId2" cstate="print">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168453" y="6344523"/>
            <a:ext cx="383540" cy="292101"/>
          </a:xfrm>
          <a:prstGeom prst="rect">
            <a:avLst/>
          </a:prstGeom>
          <a:noFill/>
          <a:extLst>
            <a:ext uri="{909E8E84-426E-40DD-AFC4-6F175D3DCCD1}">
              <a14:hiddenFill xmlns:a14="http://schemas.microsoft.com/office/drawing/2010/main">
                <a:solidFill>
                  <a:srgbClr val="FFFFFF"/>
                </a:solidFill>
              </a14:hiddenFill>
            </a:ext>
          </a:extLst>
        </p:spPr>
      </p:pic>
      <p:sp>
        <p:nvSpPr>
          <p:cNvPr id="19" name="Subtitle 2"/>
          <p:cNvSpPr txBox="1">
            <a:spLocks/>
          </p:cNvSpPr>
          <p:nvPr/>
        </p:nvSpPr>
        <p:spPr>
          <a:xfrm>
            <a:off x="6869253" y="6275130"/>
            <a:ext cx="2222086" cy="334835"/>
          </a:xfrm>
          <a:prstGeom prst="rect">
            <a:avLst/>
          </a:prstGeom>
        </p:spPr>
        <p:txBody>
          <a:bodyPr wrap="square">
            <a:spAutoFit/>
          </a:bodyPr>
          <a:lstStyle>
            <a:defPPr>
              <a:defRPr lang="tr-TR"/>
            </a:defPPr>
            <a:lvl1pPr>
              <a:defRPr sz="1050" b="1">
                <a:solidFill>
                  <a:schemeClr val="accent1">
                    <a:lumMod val="75000"/>
                  </a:schemeClr>
                </a:solidFill>
                <a:latin typeface="Lucida Sans" pitchFamily="34" charset="0"/>
              </a:defRPr>
            </a:lvl1pPr>
          </a:lstStyle>
          <a:p>
            <a:pPr marL="0" lvl="0" algn="r" defTabSz="685800" rtl="0" eaLnBrk="1" latinLnBrk="0" hangingPunct="1"/>
            <a:r>
              <a:rPr lang="tr-TR" sz="788" b="1" kern="1200" dirty="0">
                <a:solidFill>
                  <a:schemeClr val="accent1">
                    <a:lumMod val="75000"/>
                  </a:schemeClr>
                </a:solidFill>
                <a:latin typeface="Arial" pitchFamily="34" charset="0"/>
                <a:ea typeface="+mn-ea"/>
                <a:cs typeface="Arial" pitchFamily="34" charset="0"/>
              </a:rPr>
              <a:t>İş Güvenliği Uzmanlığı</a:t>
            </a:r>
          </a:p>
          <a:p>
            <a:pPr marL="0" lvl="0" algn="r" defTabSz="685800" rtl="0" eaLnBrk="1" latinLnBrk="0" hangingPunct="1"/>
            <a:r>
              <a:rPr lang="tr-TR" sz="788" b="1" kern="1200" dirty="0">
                <a:solidFill>
                  <a:schemeClr val="accent1">
                    <a:lumMod val="75000"/>
                  </a:schemeClr>
                </a:solidFill>
                <a:latin typeface="Arial" pitchFamily="34" charset="0"/>
                <a:ea typeface="+mn-ea"/>
                <a:cs typeface="Arial" pitchFamily="34" charset="0"/>
              </a:rPr>
              <a:t>Temel Eğitim Programı</a:t>
            </a:r>
          </a:p>
        </p:txBody>
      </p:sp>
    </p:spTree>
    <p:extLst>
      <p:ext uri="{BB962C8B-B14F-4D97-AF65-F5344CB8AC3E}">
        <p14:creationId xmlns:p14="http://schemas.microsoft.com/office/powerpoint/2010/main" val="3646893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Çift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p>
        </p:txBody>
      </p:sp>
      <p:sp>
        <p:nvSpPr>
          <p:cNvPr id="3" name="Content Placeholder 2"/>
          <p:cNvSpPr>
            <a:spLocks noGrp="1"/>
          </p:cNvSpPr>
          <p:nvPr>
            <p:ph sz="half" idx="1"/>
          </p:nvPr>
        </p:nvSpPr>
        <p:spPr>
          <a:xfrm>
            <a:off x="628650" y="1446837"/>
            <a:ext cx="3886200" cy="467225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4" name="Content Placeholder 3"/>
          <p:cNvSpPr>
            <a:spLocks noGrp="1"/>
          </p:cNvSpPr>
          <p:nvPr>
            <p:ph sz="half" idx="2"/>
          </p:nvPr>
        </p:nvSpPr>
        <p:spPr>
          <a:xfrm>
            <a:off x="4629150" y="1446837"/>
            <a:ext cx="3886200" cy="467225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Tree>
    <p:extLst>
      <p:ext uri="{BB962C8B-B14F-4D97-AF65-F5344CB8AC3E}">
        <p14:creationId xmlns:p14="http://schemas.microsoft.com/office/powerpoint/2010/main" val="3288054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3.xml"/><Relationship Id="rId26" Type="http://schemas.openxmlformats.org/officeDocument/2006/relationships/image" Target="../media/image2.png"/><Relationship Id="rId3" Type="http://schemas.openxmlformats.org/officeDocument/2006/relationships/slideLayout" Target="../slideLayouts/slideLayout3.xml"/><Relationship Id="rId21" Type="http://schemas.openxmlformats.org/officeDocument/2006/relationships/tags" Target="../tags/tag6.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2.xml"/><Relationship Id="rId25" Type="http://schemas.microsoft.com/office/2007/relationships/hdphoto" Target="../media/hdphoto1.wdp"/><Relationship Id="rId2" Type="http://schemas.openxmlformats.org/officeDocument/2006/relationships/slideLayout" Target="../slideLayouts/slideLayout2.xml"/><Relationship Id="rId16" Type="http://schemas.openxmlformats.org/officeDocument/2006/relationships/theme" Target="../theme/theme1.xml"/><Relationship Id="rId20"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ags" Target="../tags/tag8.xml"/><Relationship Id="rId10" Type="http://schemas.openxmlformats.org/officeDocument/2006/relationships/slideLayout" Target="../slideLayouts/slideLayout10.xml"/><Relationship Id="rId19" Type="http://schemas.openxmlformats.org/officeDocument/2006/relationships/tags" Target="../tags/tag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ectangle 13"/>
          <p:cNvSpPr/>
          <p:nvPr>
            <p:custDataLst>
              <p:tags r:id="rId17"/>
            </p:custDataLst>
          </p:nvPr>
        </p:nvSpPr>
        <p:spPr>
          <a:xfrm>
            <a:off x="0" y="6274986"/>
            <a:ext cx="9144000" cy="431175"/>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tr-TR" sz="1350" b="0" i="0" u="none"/>
          </a:p>
        </p:txBody>
      </p:sp>
      <p:sp>
        <p:nvSpPr>
          <p:cNvPr id="2" name="Title Placeholder 1"/>
          <p:cNvSpPr>
            <a:spLocks noGrp="1"/>
          </p:cNvSpPr>
          <p:nvPr>
            <p:ph type="title"/>
            <p:custDataLst>
              <p:tags r:id="rId18"/>
            </p:custDataLst>
          </p:nvPr>
        </p:nvSpPr>
        <p:spPr>
          <a:xfrm>
            <a:off x="628650" y="365128"/>
            <a:ext cx="7886700" cy="935773"/>
          </a:xfrm>
          <a:prstGeom prst="rect">
            <a:avLst/>
          </a:prstGeom>
        </p:spPr>
        <p:txBody>
          <a:bodyPr vert="horz" lIns="91440" tIns="45720" rIns="91440" bIns="45720" rtlCol="0" anchor="ctr">
            <a:normAutofit/>
          </a:bodyPr>
          <a:lstStyle/>
          <a:p>
            <a:r>
              <a:rPr lang="tr-TR"/>
              <a:t>Asıl başlık stili için tıklatın</a:t>
            </a:r>
            <a:endParaRPr lang="tr-TR" dirty="0"/>
          </a:p>
        </p:txBody>
      </p:sp>
      <p:sp>
        <p:nvSpPr>
          <p:cNvPr id="3" name="Text Placeholder 2"/>
          <p:cNvSpPr>
            <a:spLocks noGrp="1"/>
          </p:cNvSpPr>
          <p:nvPr>
            <p:ph type="body" idx="1"/>
            <p:custDataLst>
              <p:tags r:id="rId19"/>
            </p:custDataLst>
          </p:nvPr>
        </p:nvSpPr>
        <p:spPr>
          <a:xfrm>
            <a:off x="628650" y="1404594"/>
            <a:ext cx="7886700" cy="4772369"/>
          </a:xfrm>
          <a:prstGeom prst="rect">
            <a:avLst/>
          </a:prstGeom>
        </p:spPr>
        <p:txBody>
          <a:bodyPr vert="horz" lIns="91440" tIns="45720" rIns="91440" bIns="45720" rtlCol="0">
            <a:normAutofit/>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11" name="Rectangle 10"/>
          <p:cNvSpPr/>
          <p:nvPr>
            <p:custDataLst>
              <p:tags r:id="rId20"/>
            </p:custDataLst>
          </p:nvPr>
        </p:nvSpPr>
        <p:spPr>
          <a:xfrm>
            <a:off x="591473" y="6275130"/>
            <a:ext cx="4572000" cy="334835"/>
          </a:xfrm>
          <a:prstGeom prst="rect">
            <a:avLst/>
          </a:prstGeom>
        </p:spPr>
        <p:txBody>
          <a:bodyPr>
            <a:spAutoFit/>
          </a:bodyPr>
          <a:lstStyle/>
          <a:p>
            <a:pPr algn="l"/>
            <a:r>
              <a:rPr lang="tr-TR" sz="788" b="1" dirty="0">
                <a:solidFill>
                  <a:schemeClr val="accent1">
                    <a:lumMod val="75000"/>
                  </a:schemeClr>
                </a:solidFill>
                <a:latin typeface="Arial" pitchFamily="34" charset="0"/>
                <a:cs typeface="Arial" pitchFamily="34" charset="0"/>
              </a:rPr>
              <a:t>Karadeniz Teknik Üniversitesi</a:t>
            </a:r>
            <a:br>
              <a:rPr lang="tr-TR" sz="788" b="1" dirty="0">
                <a:solidFill>
                  <a:schemeClr val="accent1">
                    <a:lumMod val="75000"/>
                  </a:schemeClr>
                </a:solidFill>
                <a:latin typeface="Arial" pitchFamily="34" charset="0"/>
                <a:cs typeface="Arial" pitchFamily="34" charset="0"/>
              </a:rPr>
            </a:br>
            <a:r>
              <a:rPr lang="tr-TR" sz="788" b="1" dirty="0">
                <a:solidFill>
                  <a:schemeClr val="accent1">
                    <a:lumMod val="75000"/>
                  </a:schemeClr>
                </a:solidFill>
                <a:latin typeface="Arial" pitchFamily="34" charset="0"/>
                <a:cs typeface="Arial" pitchFamily="34" charset="0"/>
              </a:rPr>
              <a:t>Uzaktan Eğitim Uygulama ve Araştırma Merkezi</a:t>
            </a:r>
          </a:p>
        </p:txBody>
      </p:sp>
      <p:pic>
        <p:nvPicPr>
          <p:cNvPr id="12" name="Picture 2" descr="C:\Users\CemKarahanoglu\Desktop\Ekrem Malzemeler\uzem.fw.png"/>
          <p:cNvPicPr>
            <a:picLocks noChangeAspect="1" noChangeArrowheads="1"/>
          </p:cNvPicPr>
          <p:nvPr/>
        </p:nvPicPr>
        <p:blipFill>
          <a:blip r:embed="rId24" cstate="print">
            <a:extLst>
              <a:ext uri="{BEBA8EAE-BF5A-486C-A8C5-ECC9F3942E4B}">
                <a14:imgProps xmlns:a14="http://schemas.microsoft.com/office/drawing/2010/main">
                  <a14:imgLayer r:embed="rId25">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168453" y="6344523"/>
            <a:ext cx="383540" cy="292101"/>
          </a:xfrm>
          <a:prstGeom prst="rect">
            <a:avLst/>
          </a:prstGeom>
          <a:noFill/>
          <a:extLst>
            <a:ext uri="{909E8E84-426E-40DD-AFC4-6F175D3DCCD1}">
              <a14:hiddenFill xmlns:a14="http://schemas.microsoft.com/office/drawing/2010/main">
                <a:solidFill>
                  <a:srgbClr val="FFFFFF"/>
                </a:solidFill>
              </a14:hiddenFill>
            </a:ext>
          </a:extLst>
        </p:spPr>
      </p:pic>
      <p:sp>
        <p:nvSpPr>
          <p:cNvPr id="15" name="Subtitle 2"/>
          <p:cNvSpPr txBox="1">
            <a:spLocks/>
          </p:cNvSpPr>
          <p:nvPr>
            <p:custDataLst>
              <p:tags r:id="rId21"/>
            </p:custDataLst>
          </p:nvPr>
        </p:nvSpPr>
        <p:spPr>
          <a:xfrm>
            <a:off x="6869253" y="6275130"/>
            <a:ext cx="2222086" cy="334835"/>
          </a:xfrm>
          <a:prstGeom prst="rect">
            <a:avLst/>
          </a:prstGeom>
        </p:spPr>
        <p:txBody>
          <a:bodyPr wrap="square">
            <a:spAutoFit/>
          </a:bodyPr>
          <a:lstStyle>
            <a:defPPr>
              <a:defRPr lang="tr-TR"/>
            </a:defPPr>
            <a:lvl1pPr>
              <a:defRPr sz="1050" b="1">
                <a:solidFill>
                  <a:schemeClr val="accent1">
                    <a:lumMod val="75000"/>
                  </a:schemeClr>
                </a:solidFill>
                <a:latin typeface="Lucida Sans" pitchFamily="34" charset="0"/>
              </a:defRPr>
            </a:lvl1pPr>
          </a:lstStyle>
          <a:p>
            <a:pPr marL="0" lvl="0" algn="r" defTabSz="685800" rtl="0" eaLnBrk="1" latinLnBrk="0" hangingPunct="1"/>
            <a:r>
              <a:rPr lang="tr-TR" sz="788" b="1" kern="1200" dirty="0">
                <a:solidFill>
                  <a:schemeClr val="accent1">
                    <a:lumMod val="75000"/>
                  </a:schemeClr>
                </a:solidFill>
                <a:latin typeface="Arial" pitchFamily="34" charset="0"/>
                <a:ea typeface="+mn-ea"/>
                <a:cs typeface="Arial" pitchFamily="34" charset="0"/>
              </a:rPr>
              <a:t>İş Güvenliği Uzmanlığı</a:t>
            </a:r>
          </a:p>
          <a:p>
            <a:pPr marL="0" lvl="0" algn="r" defTabSz="685800" rtl="0" eaLnBrk="1" latinLnBrk="0" hangingPunct="1"/>
            <a:r>
              <a:rPr lang="tr-TR" sz="788" b="1" kern="1200" dirty="0">
                <a:solidFill>
                  <a:schemeClr val="accent1">
                    <a:lumMod val="75000"/>
                  </a:schemeClr>
                </a:solidFill>
                <a:latin typeface="Arial" pitchFamily="34" charset="0"/>
                <a:ea typeface="+mn-ea"/>
                <a:cs typeface="Arial" pitchFamily="34" charset="0"/>
              </a:rPr>
              <a:t>Temel Eğitim Programı</a:t>
            </a:r>
          </a:p>
        </p:txBody>
      </p:sp>
      <p:sp>
        <p:nvSpPr>
          <p:cNvPr id="10" name="Rectangle 9"/>
          <p:cNvSpPr/>
          <p:nvPr>
            <p:custDataLst>
              <p:tags r:id="rId22"/>
            </p:custDataLst>
          </p:nvPr>
        </p:nvSpPr>
        <p:spPr>
          <a:xfrm>
            <a:off x="0" y="6274986"/>
            <a:ext cx="9144000" cy="431175"/>
          </a:xfrm>
          <a:prstGeom prst="rect">
            <a:avLst/>
          </a:prstGeom>
          <a:solidFill>
            <a:srgbClr val="EAF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tr-TR" sz="1350" b="0" i="0" u="none" dirty="0"/>
          </a:p>
        </p:txBody>
      </p:sp>
      <p:sp>
        <p:nvSpPr>
          <p:cNvPr id="13" name="Rectangle 12"/>
          <p:cNvSpPr/>
          <p:nvPr>
            <p:custDataLst>
              <p:tags r:id="rId23"/>
            </p:custDataLst>
          </p:nvPr>
        </p:nvSpPr>
        <p:spPr>
          <a:xfrm>
            <a:off x="591473" y="6396380"/>
            <a:ext cx="4572000" cy="213585"/>
          </a:xfrm>
          <a:prstGeom prst="rect">
            <a:avLst/>
          </a:prstGeom>
        </p:spPr>
        <p:txBody>
          <a:bodyPr>
            <a:spAutoFit/>
          </a:bodyPr>
          <a:lstStyle/>
          <a:p>
            <a:pPr algn="l"/>
            <a:r>
              <a:rPr lang="tr-TR" sz="788" b="1" dirty="0">
                <a:solidFill>
                  <a:schemeClr val="accent1">
                    <a:lumMod val="75000"/>
                  </a:schemeClr>
                </a:solidFill>
                <a:latin typeface="Arial" pitchFamily="34" charset="0"/>
                <a:cs typeface="Arial" pitchFamily="34" charset="0"/>
              </a:rPr>
              <a:t>Karadeniz Teknik Üniversitesi</a:t>
            </a:r>
          </a:p>
        </p:txBody>
      </p:sp>
      <p:pic>
        <p:nvPicPr>
          <p:cNvPr id="16" name="Picture 2"/>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p:blipFill>
        <p:spPr bwMode="auto">
          <a:xfrm>
            <a:off x="144635" y="6274987"/>
            <a:ext cx="431176" cy="431174"/>
          </a:xfrm>
          <a:prstGeom prst="flowChartConnector">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67360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75"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Lst>
  <p:txStyles>
    <p:titleStyle>
      <a:lvl1pPr algn="l" defTabSz="685800" rtl="0" eaLnBrk="1" latinLnBrk="0" hangingPunct="1">
        <a:lnSpc>
          <a:spcPct val="90000"/>
        </a:lnSpc>
        <a:spcBef>
          <a:spcPct val="0"/>
        </a:spcBef>
        <a:buNone/>
        <a:defRPr sz="2100" b="1" i="0" u="none" kern="1200">
          <a:solidFill>
            <a:schemeClr val="accent1">
              <a:lumMod val="50000"/>
            </a:schemeClr>
          </a:solidFill>
          <a:latin typeface="Arial" pitchFamily="34" charset="0"/>
          <a:ea typeface="+mj-ea"/>
          <a:cs typeface="Arial"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500" kern="1200">
          <a:solidFill>
            <a:schemeClr val="accent1">
              <a:lumMod val="50000"/>
            </a:schemeClr>
          </a:solidFill>
          <a:latin typeface="Arial" pitchFamily="34" charset="0"/>
          <a:ea typeface="+mn-ea"/>
          <a:cs typeface="Arial"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350" kern="1200">
          <a:solidFill>
            <a:schemeClr val="accent1">
              <a:lumMod val="50000"/>
            </a:schemeClr>
          </a:solidFill>
          <a:latin typeface="Arial" pitchFamily="34" charset="0"/>
          <a:ea typeface="+mn-ea"/>
          <a:cs typeface="Arial"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accent1">
              <a:lumMod val="50000"/>
            </a:schemeClr>
          </a:solidFill>
          <a:latin typeface="Arial" pitchFamily="34" charset="0"/>
          <a:ea typeface="+mn-ea"/>
          <a:cs typeface="Arial"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Yer Tutucusu 4">
            <a:extLst>
              <a:ext uri="{FF2B5EF4-FFF2-40B4-BE49-F238E27FC236}">
                <a16:creationId xmlns:a16="http://schemas.microsoft.com/office/drawing/2014/main" id="{E73FEE28-606B-4C9A-9A16-CBA93E9B91FF}"/>
              </a:ext>
            </a:extLst>
          </p:cNvPr>
          <p:cNvSpPr>
            <a:spLocks noGrp="1"/>
          </p:cNvSpPr>
          <p:nvPr>
            <p:ph type="body" sz="quarter" idx="10"/>
          </p:nvPr>
        </p:nvSpPr>
        <p:spPr/>
        <p:txBody>
          <a:bodyPr/>
          <a:lstStyle/>
          <a:p>
            <a:r>
              <a:rPr lang="tr-TR" dirty="0" smtClean="0"/>
              <a:t>KAM 4010 SİYASET SOSYOLOJİSİ</a:t>
            </a:r>
            <a:endParaRPr lang="tr-TR" dirty="0"/>
          </a:p>
        </p:txBody>
      </p:sp>
      <p:sp>
        <p:nvSpPr>
          <p:cNvPr id="3" name="Metin Yer Tutucusu 2">
            <a:extLst>
              <a:ext uri="{FF2B5EF4-FFF2-40B4-BE49-F238E27FC236}">
                <a16:creationId xmlns:a16="http://schemas.microsoft.com/office/drawing/2014/main" id="{070E9733-E6E3-4937-B91A-2F7CC3984573}"/>
              </a:ext>
            </a:extLst>
          </p:cNvPr>
          <p:cNvSpPr>
            <a:spLocks noGrp="1"/>
          </p:cNvSpPr>
          <p:nvPr>
            <p:ph type="body" sz="quarter" idx="11"/>
          </p:nvPr>
        </p:nvSpPr>
        <p:spPr/>
        <p:txBody>
          <a:bodyPr>
            <a:normAutofit lnSpcReduction="10000"/>
          </a:bodyPr>
          <a:lstStyle/>
          <a:p>
            <a:r>
              <a:rPr lang="tr-TR" dirty="0" smtClean="0"/>
              <a:t>Kamu Yönetimi Bölümü / Lisans Programı</a:t>
            </a:r>
            <a:endParaRPr lang="tr-TR" dirty="0"/>
          </a:p>
        </p:txBody>
      </p:sp>
      <p:sp>
        <p:nvSpPr>
          <p:cNvPr id="6" name="Metin Yer Tutucusu 5">
            <a:extLst>
              <a:ext uri="{FF2B5EF4-FFF2-40B4-BE49-F238E27FC236}">
                <a16:creationId xmlns:a16="http://schemas.microsoft.com/office/drawing/2014/main" id="{589744B8-275F-4227-9281-93D6BAAE600C}"/>
              </a:ext>
            </a:extLst>
          </p:cNvPr>
          <p:cNvSpPr>
            <a:spLocks noGrp="1"/>
          </p:cNvSpPr>
          <p:nvPr>
            <p:ph type="body" sz="quarter" idx="12"/>
          </p:nvPr>
        </p:nvSpPr>
        <p:spPr>
          <a:xfrm>
            <a:off x="0" y="4728349"/>
            <a:ext cx="9144000" cy="596126"/>
          </a:xfrm>
        </p:spPr>
        <p:txBody>
          <a:bodyPr/>
          <a:lstStyle/>
          <a:p>
            <a:r>
              <a:rPr lang="tr-TR" dirty="0" smtClean="0"/>
              <a:t>UZEM TEKRAR DERSİ</a:t>
            </a:r>
            <a:endParaRPr lang="tr-TR" dirty="0"/>
          </a:p>
        </p:txBody>
      </p:sp>
      <p:sp>
        <p:nvSpPr>
          <p:cNvPr id="7" name="Metin Yer Tutucusu 6">
            <a:extLst>
              <a:ext uri="{FF2B5EF4-FFF2-40B4-BE49-F238E27FC236}">
                <a16:creationId xmlns:a16="http://schemas.microsoft.com/office/drawing/2014/main" id="{50CD6116-0F5B-46AA-84A7-DE7E247B5DC3}"/>
              </a:ext>
            </a:extLst>
          </p:cNvPr>
          <p:cNvSpPr>
            <a:spLocks noGrp="1"/>
          </p:cNvSpPr>
          <p:nvPr>
            <p:ph type="body" sz="quarter" idx="13"/>
          </p:nvPr>
        </p:nvSpPr>
        <p:spPr/>
        <p:txBody>
          <a:bodyPr>
            <a:normAutofit lnSpcReduction="10000"/>
          </a:bodyPr>
          <a:lstStyle/>
          <a:p>
            <a:r>
              <a:rPr lang="tr-TR" dirty="0" smtClean="0"/>
              <a:t>Dr. </a:t>
            </a:r>
            <a:r>
              <a:rPr lang="tr-TR" dirty="0" err="1" smtClean="0"/>
              <a:t>Gülmelek</a:t>
            </a:r>
            <a:r>
              <a:rPr lang="tr-TR" dirty="0" smtClean="0"/>
              <a:t> DOĞANAY</a:t>
            </a:r>
            <a:endParaRPr lang="tr-TR" dirty="0"/>
          </a:p>
        </p:txBody>
      </p:sp>
      <p:sp>
        <p:nvSpPr>
          <p:cNvPr id="8" name="Metin Yer Tutucusu 7">
            <a:extLst>
              <a:ext uri="{FF2B5EF4-FFF2-40B4-BE49-F238E27FC236}">
                <a16:creationId xmlns:a16="http://schemas.microsoft.com/office/drawing/2014/main" id="{C523A2F7-8687-4592-A954-974321CD596B}"/>
              </a:ext>
            </a:extLst>
          </p:cNvPr>
          <p:cNvSpPr>
            <a:spLocks noGrp="1"/>
          </p:cNvSpPr>
          <p:nvPr>
            <p:ph type="body" sz="quarter" idx="14"/>
          </p:nvPr>
        </p:nvSpPr>
        <p:spPr/>
        <p:txBody>
          <a:bodyPr>
            <a:normAutofit lnSpcReduction="10000"/>
          </a:bodyPr>
          <a:lstStyle/>
          <a:p>
            <a:r>
              <a:rPr lang="tr-TR" dirty="0" smtClean="0"/>
              <a:t>İktisadi ve İdari Bilimler Fakültesi</a:t>
            </a:r>
            <a:endParaRPr lang="tr-TR" dirty="0"/>
          </a:p>
        </p:txBody>
      </p:sp>
    </p:spTree>
    <p:extLst>
      <p:ext uri="{BB962C8B-B14F-4D97-AF65-F5344CB8AC3E}">
        <p14:creationId xmlns:p14="http://schemas.microsoft.com/office/powerpoint/2010/main" val="3146485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A46728-6D3E-4CDF-BF96-E7FD48CA4A71}"/>
              </a:ext>
            </a:extLst>
          </p:cNvPr>
          <p:cNvSpPr>
            <a:spLocks noGrp="1"/>
          </p:cNvSpPr>
          <p:nvPr>
            <p:ph type="title"/>
          </p:nvPr>
        </p:nvSpPr>
        <p:spPr/>
        <p:txBody>
          <a:bodyPr/>
          <a:lstStyle/>
          <a:p>
            <a:r>
              <a:rPr lang="tr-TR" dirty="0" smtClean="0"/>
              <a:t>Seçkincilik ve Seçkinci Kuramcılar</a:t>
            </a:r>
            <a:endParaRPr lang="tr-TR" dirty="0"/>
          </a:p>
        </p:txBody>
      </p:sp>
      <p:sp>
        <p:nvSpPr>
          <p:cNvPr id="3" name="İçerik Yer Tutucusu 2">
            <a:extLst>
              <a:ext uri="{FF2B5EF4-FFF2-40B4-BE49-F238E27FC236}">
                <a16:creationId xmlns:a16="http://schemas.microsoft.com/office/drawing/2014/main" id="{802668C1-5CF5-4B4F-B3A5-60885ACDA50D}"/>
              </a:ext>
            </a:extLst>
          </p:cNvPr>
          <p:cNvSpPr txBox="1">
            <a:spLocks/>
          </p:cNvSpPr>
          <p:nvPr/>
        </p:nvSpPr>
        <p:spPr>
          <a:xfrm>
            <a:off x="628650" y="1404594"/>
            <a:ext cx="7886700" cy="4772369"/>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1500" kern="1200">
                <a:solidFill>
                  <a:schemeClr val="accent1">
                    <a:lumMod val="50000"/>
                  </a:schemeClr>
                </a:solidFill>
                <a:latin typeface="Arial" pitchFamily="34" charset="0"/>
                <a:ea typeface="+mn-ea"/>
                <a:cs typeface="Arial"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350" kern="1200">
                <a:solidFill>
                  <a:schemeClr val="accent1">
                    <a:lumMod val="50000"/>
                  </a:schemeClr>
                </a:solidFill>
                <a:latin typeface="Arial" pitchFamily="34" charset="0"/>
                <a:ea typeface="+mn-ea"/>
                <a:cs typeface="Arial"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accent1">
                    <a:lumMod val="50000"/>
                  </a:schemeClr>
                </a:solidFill>
                <a:latin typeface="Arial" pitchFamily="34" charset="0"/>
                <a:ea typeface="+mn-ea"/>
                <a:cs typeface="Arial"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1" u="sng"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Demokratik Seçkincilik (Joseph </a:t>
            </a:r>
            <a:r>
              <a:rPr kumimoji="0" lang="tr-TR" sz="2000" b="0" i="1" u="sng" strike="noStrike" kern="1200" cap="none" spc="0" normalizeH="0" baseline="0" noProof="0" dirty="0" err="1" smtClean="0">
                <a:ln>
                  <a:noFill/>
                </a:ln>
                <a:solidFill>
                  <a:srgbClr val="5B9BD5">
                    <a:lumMod val="50000"/>
                  </a:srgbClr>
                </a:solidFill>
                <a:effectLst/>
                <a:uLnTx/>
                <a:uFillTx/>
                <a:latin typeface="Arial" pitchFamily="34" charset="0"/>
                <a:ea typeface="+mn-ea"/>
                <a:cs typeface="Arial" pitchFamily="34" charset="0"/>
              </a:rPr>
              <a:t>Schumpeter</a:t>
            </a:r>
            <a:r>
              <a:rPr kumimoji="0" lang="tr-TR" sz="2000" b="0" i="1" u="sng"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endParaRPr kumimoji="0" lang="tr-TR" sz="2000" b="0" i="1" u="sng"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endParaRP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Demokratik yöntemin başarılı olması için;</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endPar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endParaRPr>
          </a:p>
          <a:p>
            <a:pPr marL="171450" marR="0" lvl="0" indent="-171450" algn="l" defTabSz="685800" rtl="0" eaLnBrk="1" fontAlgn="auto" latinLnBrk="0" hangingPunct="1">
              <a:lnSpc>
                <a:spcPct val="90000"/>
              </a:lnSpc>
              <a:spcBef>
                <a:spcPts val="750"/>
              </a:spcBef>
              <a:spcAft>
                <a:spcPts val="0"/>
              </a:spcAft>
              <a:buClrTx/>
              <a:buSzTx/>
              <a:buFont typeface="Courier New" pitchFamily="49" charset="0"/>
              <a:buChar char="o"/>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Yüksek nitelikli siyasal materyallere sahip liderler olmalı</a:t>
            </a:r>
          </a:p>
          <a:p>
            <a:pPr marL="171450" marR="0" lvl="0" indent="-171450" algn="l" defTabSz="685800" rtl="0" eaLnBrk="1" fontAlgn="auto" latinLnBrk="0" hangingPunct="1">
              <a:lnSpc>
                <a:spcPct val="90000"/>
              </a:lnSpc>
              <a:spcBef>
                <a:spcPts val="750"/>
              </a:spcBef>
              <a:spcAft>
                <a:spcPts val="0"/>
              </a:spcAft>
              <a:buClrTx/>
              <a:buSzTx/>
              <a:buFont typeface="Courier New" pitchFamily="49" charset="0"/>
              <a:buChar char="o"/>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Belirli konular uzmanlara bırakılmalı</a:t>
            </a:r>
          </a:p>
          <a:p>
            <a:pPr marL="171450" marR="0" lvl="0" indent="-171450" algn="l" defTabSz="685800" rtl="0" eaLnBrk="1" fontAlgn="auto" latinLnBrk="0" hangingPunct="1">
              <a:lnSpc>
                <a:spcPct val="90000"/>
              </a:lnSpc>
              <a:spcBef>
                <a:spcPts val="750"/>
              </a:spcBef>
              <a:spcAft>
                <a:spcPts val="0"/>
              </a:spcAft>
              <a:buClrTx/>
              <a:buSzTx/>
              <a:buFont typeface="Courier New" pitchFamily="49" charset="0"/>
              <a:buChar char="o"/>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Kendi çapında güce sahip iyi eğitilmiş bürokrasi olmalı</a:t>
            </a:r>
          </a:p>
          <a:p>
            <a:pPr marL="171450" marR="0" lvl="0" indent="-171450" algn="l" defTabSz="685800" rtl="0" eaLnBrk="1" fontAlgn="auto" latinLnBrk="0" hangingPunct="1">
              <a:lnSpc>
                <a:spcPct val="90000"/>
              </a:lnSpc>
              <a:spcBef>
                <a:spcPts val="750"/>
              </a:spcBef>
              <a:spcAft>
                <a:spcPts val="0"/>
              </a:spcAft>
              <a:buClrTx/>
              <a:buSzTx/>
              <a:buFont typeface="Courier New" pitchFamily="49" charset="0"/>
              <a:buChar char="o"/>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Demokratik öz-denetim olmalı</a:t>
            </a:r>
          </a:p>
          <a:p>
            <a:pPr marL="171450" marR="0" lvl="0" indent="-171450" algn="l" defTabSz="685800" rtl="0" eaLnBrk="1" fontAlgn="auto" latinLnBrk="0" hangingPunct="1">
              <a:lnSpc>
                <a:spcPct val="90000"/>
              </a:lnSpc>
              <a:spcBef>
                <a:spcPts val="750"/>
              </a:spcBef>
              <a:spcAft>
                <a:spcPts val="0"/>
              </a:spcAft>
              <a:buClrTx/>
              <a:buSzTx/>
              <a:buFont typeface="Courier New" pitchFamily="49" charset="0"/>
              <a:buChar char="o"/>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Görüşlerin farklılığına karşı hoşgörü olmalı.</a:t>
            </a:r>
          </a:p>
        </p:txBody>
      </p:sp>
    </p:spTree>
    <p:extLst>
      <p:ext uri="{BB962C8B-B14F-4D97-AF65-F5344CB8AC3E}">
        <p14:creationId xmlns:p14="http://schemas.microsoft.com/office/powerpoint/2010/main" val="2916120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A46728-6D3E-4CDF-BF96-E7FD48CA4A71}"/>
              </a:ext>
            </a:extLst>
          </p:cNvPr>
          <p:cNvSpPr>
            <a:spLocks noGrp="1"/>
          </p:cNvSpPr>
          <p:nvPr>
            <p:ph type="title"/>
          </p:nvPr>
        </p:nvSpPr>
        <p:spPr/>
        <p:txBody>
          <a:bodyPr/>
          <a:lstStyle/>
          <a:p>
            <a:r>
              <a:rPr lang="tr-TR" dirty="0" smtClean="0"/>
              <a:t>Seçkincilik ve </a:t>
            </a:r>
            <a:r>
              <a:rPr lang="tr-TR" dirty="0"/>
              <a:t>S</a:t>
            </a:r>
            <a:r>
              <a:rPr lang="tr-TR" dirty="0" smtClean="0"/>
              <a:t>eçkinci Kuramcılar</a:t>
            </a:r>
            <a:endParaRPr lang="tr-TR" dirty="0"/>
          </a:p>
        </p:txBody>
      </p:sp>
      <p:sp>
        <p:nvSpPr>
          <p:cNvPr id="3" name="İçerik Yer Tutucusu 2">
            <a:extLst>
              <a:ext uri="{FF2B5EF4-FFF2-40B4-BE49-F238E27FC236}">
                <a16:creationId xmlns:a16="http://schemas.microsoft.com/office/drawing/2014/main" id="{802668C1-5CF5-4B4F-B3A5-60885ACDA50D}"/>
              </a:ext>
            </a:extLst>
          </p:cNvPr>
          <p:cNvSpPr txBox="1">
            <a:spLocks/>
          </p:cNvSpPr>
          <p:nvPr/>
        </p:nvSpPr>
        <p:spPr>
          <a:xfrm>
            <a:off x="628650" y="1404594"/>
            <a:ext cx="7886700" cy="4772369"/>
          </a:xfrm>
          <a:prstGeom prst="rect">
            <a:avLst/>
          </a:prstGeom>
        </p:spPr>
        <p:txBody>
          <a:bodyP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1500" kern="1200">
                <a:solidFill>
                  <a:schemeClr val="accent1">
                    <a:lumMod val="50000"/>
                  </a:schemeClr>
                </a:solidFill>
                <a:latin typeface="Arial" pitchFamily="34" charset="0"/>
                <a:ea typeface="+mn-ea"/>
                <a:cs typeface="Arial"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350" kern="1200">
                <a:solidFill>
                  <a:schemeClr val="accent1">
                    <a:lumMod val="50000"/>
                  </a:schemeClr>
                </a:solidFill>
                <a:latin typeface="Arial" pitchFamily="34" charset="0"/>
                <a:ea typeface="+mn-ea"/>
                <a:cs typeface="Arial"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accent1">
                    <a:lumMod val="50000"/>
                  </a:schemeClr>
                </a:solidFill>
                <a:latin typeface="Arial" pitchFamily="34" charset="0"/>
                <a:ea typeface="+mn-ea"/>
                <a:cs typeface="Arial"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1" u="sng"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Radikal Seçkincilik (C. Wright </a:t>
            </a:r>
            <a:r>
              <a:rPr kumimoji="0" lang="tr-TR" sz="2000" b="0" i="1" u="sng" strike="noStrike" kern="1200" cap="none" spc="0" normalizeH="0" baseline="0" noProof="0" dirty="0" err="1" smtClean="0">
                <a:ln>
                  <a:noFill/>
                </a:ln>
                <a:solidFill>
                  <a:srgbClr val="5B9BD5">
                    <a:lumMod val="50000"/>
                  </a:srgbClr>
                </a:solidFill>
                <a:effectLst/>
                <a:uLnTx/>
                <a:uFillTx/>
                <a:latin typeface="Arial" pitchFamily="34" charset="0"/>
                <a:ea typeface="+mn-ea"/>
                <a:cs typeface="Arial" pitchFamily="34" charset="0"/>
              </a:rPr>
              <a:t>Mills</a:t>
            </a:r>
            <a:r>
              <a:rPr kumimoji="0" lang="tr-TR" sz="2000" b="0" i="1" u="sng"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İktidar seçkinleri: Asker, Siyasetçi, Sermayedar (genişlemiş ve merkezileşmiş örgütlerin </a:t>
            </a:r>
            <a:r>
              <a:rPr kumimoji="0" lang="tr-TR" sz="2000" b="0" i="0" u="none" strike="noStrike" kern="1200" cap="none" spc="0" normalizeH="0" baseline="0" noProof="0" smtClean="0">
                <a:ln>
                  <a:noFill/>
                </a:ln>
                <a:solidFill>
                  <a:srgbClr val="5B9BD5">
                    <a:lumMod val="50000"/>
                  </a:srgbClr>
                </a:solidFill>
                <a:effectLst/>
                <a:uLnTx/>
                <a:uFillTx/>
                <a:latin typeface="Arial" pitchFamily="34" charset="0"/>
                <a:ea typeface="+mn-ea"/>
                <a:cs typeface="Arial" pitchFamily="34" charset="0"/>
              </a:rPr>
              <a:t>en tepesindekiler)</a:t>
            </a:r>
            <a:endPar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endParaRP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İktidar seçkinleri emir verici mevkileri ellerinde bulundururlar.</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Kamuoyundan kitleye doğru bir değişim yaşanmıştır.</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Bu da özgür tartışma ortamını ortadan kaldırmıştır.</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Kamuoyu ile Kitle arasındaki farklar:</a:t>
            </a:r>
          </a:p>
          <a:p>
            <a:pPr marL="171450" marR="0" lvl="0" indent="-171450" algn="l" defTabSz="685800" rtl="0" eaLnBrk="1" fontAlgn="auto" latinLnBrk="0" hangingPunct="1">
              <a:lnSpc>
                <a:spcPct val="90000"/>
              </a:lnSpc>
              <a:spcBef>
                <a:spcPts val="750"/>
              </a:spcBef>
              <a:spcAft>
                <a:spcPts val="0"/>
              </a:spcAft>
              <a:buClrTx/>
              <a:buSzTx/>
              <a:buFont typeface="Courier New" pitchFamily="49" charset="0"/>
              <a:buChar char="o"/>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Kamu yüz yüze etkileşimde bulunan herkesin fikirlerini ifade edebilmesidir; kitle tek bir kişinin kitle haberleşme araçlarıyla kalabalığa seslenmesini içerir.</a:t>
            </a:r>
          </a:p>
          <a:p>
            <a:pPr marL="171450" marR="0" lvl="0" indent="-171450" algn="l" defTabSz="685800" rtl="0" eaLnBrk="1" fontAlgn="auto" latinLnBrk="0" hangingPunct="1">
              <a:lnSpc>
                <a:spcPct val="90000"/>
              </a:lnSpc>
              <a:spcBef>
                <a:spcPts val="750"/>
              </a:spcBef>
              <a:spcAft>
                <a:spcPts val="0"/>
              </a:spcAft>
              <a:buClrTx/>
              <a:buSzTx/>
              <a:buFont typeface="Courier New" pitchFamily="49" charset="0"/>
              <a:buChar char="o"/>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İlkinde herkes cevap verebilme hakkına sahip; ikincisinde değil.</a:t>
            </a:r>
          </a:p>
          <a:p>
            <a:pPr marL="171450" marR="0" lvl="0" indent="-171450" algn="l" defTabSz="685800" rtl="0" eaLnBrk="1" fontAlgn="auto" latinLnBrk="0" hangingPunct="1">
              <a:lnSpc>
                <a:spcPct val="90000"/>
              </a:lnSpc>
              <a:spcBef>
                <a:spcPts val="750"/>
              </a:spcBef>
              <a:spcAft>
                <a:spcPts val="0"/>
              </a:spcAft>
              <a:buClrTx/>
              <a:buSzTx/>
              <a:buFont typeface="Courier New" pitchFamily="49" charset="0"/>
              <a:buChar char="o"/>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İlkinde bireyler kanaat oluşumuna katılır (sosyal/kamusal eylem); ikincisinde katılamaz.</a:t>
            </a:r>
          </a:p>
          <a:p>
            <a:pPr marL="171450" marR="0" lvl="0" indent="-171450" algn="l" defTabSz="685800" rtl="0" eaLnBrk="1" fontAlgn="auto" latinLnBrk="0" hangingPunct="1">
              <a:lnSpc>
                <a:spcPct val="90000"/>
              </a:lnSpc>
              <a:spcBef>
                <a:spcPts val="750"/>
              </a:spcBef>
              <a:spcAft>
                <a:spcPts val="0"/>
              </a:spcAft>
              <a:buClrTx/>
              <a:buSzTx/>
              <a:buFont typeface="Courier New" pitchFamily="49" charset="0"/>
              <a:buChar char="o"/>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İlkinde konuşma-tartışma; ikincisinde susturulmuş kalabalıklar vardır.</a:t>
            </a:r>
            <a:endParaRPr kumimoji="0" lang="tr-TR" sz="2000" b="0" i="0" u="none" strike="noStrike" kern="1200" cap="none" spc="0" normalizeH="0" baseline="0" noProof="0" dirty="0">
              <a:ln>
                <a:noFill/>
              </a:ln>
              <a:solidFill>
                <a:srgbClr val="5B9BD5">
                  <a:lumMod val="50000"/>
                </a:srgbClr>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631415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A46728-6D3E-4CDF-BF96-E7FD48CA4A71}"/>
              </a:ext>
            </a:extLst>
          </p:cNvPr>
          <p:cNvSpPr>
            <a:spLocks noGrp="1"/>
          </p:cNvSpPr>
          <p:nvPr>
            <p:ph type="title"/>
          </p:nvPr>
        </p:nvSpPr>
        <p:spPr/>
        <p:txBody>
          <a:bodyPr/>
          <a:lstStyle/>
          <a:p>
            <a:r>
              <a:rPr lang="tr-TR" dirty="0" smtClean="0"/>
              <a:t>Çoğulculuk ve Çoğulcu Kuramcılar (özet)</a:t>
            </a:r>
            <a:endParaRPr lang="tr-TR" dirty="0"/>
          </a:p>
        </p:txBody>
      </p:sp>
      <p:sp>
        <p:nvSpPr>
          <p:cNvPr id="3" name="İçerik Yer Tutucusu 2">
            <a:extLst>
              <a:ext uri="{FF2B5EF4-FFF2-40B4-BE49-F238E27FC236}">
                <a16:creationId xmlns:a16="http://schemas.microsoft.com/office/drawing/2014/main" id="{802668C1-5CF5-4B4F-B3A5-60885ACDA50D}"/>
              </a:ext>
            </a:extLst>
          </p:cNvPr>
          <p:cNvSpPr txBox="1">
            <a:spLocks/>
          </p:cNvSpPr>
          <p:nvPr/>
        </p:nvSpPr>
        <p:spPr>
          <a:xfrm>
            <a:off x="628650" y="1404594"/>
            <a:ext cx="7886700" cy="4772369"/>
          </a:xfrm>
          <a:prstGeom prst="rect">
            <a:avLst/>
          </a:prstGeom>
        </p:spPr>
        <p:txBody>
          <a:bodyPr>
            <a:normAutofit fontScale="9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1500" kern="1200">
                <a:solidFill>
                  <a:schemeClr val="accent1">
                    <a:lumMod val="50000"/>
                  </a:schemeClr>
                </a:solidFill>
                <a:latin typeface="Arial" pitchFamily="34" charset="0"/>
                <a:ea typeface="+mn-ea"/>
                <a:cs typeface="Arial"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350" kern="1200">
                <a:solidFill>
                  <a:schemeClr val="accent1">
                    <a:lumMod val="50000"/>
                  </a:schemeClr>
                </a:solidFill>
                <a:latin typeface="Arial" pitchFamily="34" charset="0"/>
                <a:ea typeface="+mn-ea"/>
                <a:cs typeface="Arial"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accent1">
                    <a:lumMod val="50000"/>
                  </a:schemeClr>
                </a:solidFill>
                <a:latin typeface="Arial" pitchFamily="34" charset="0"/>
                <a:ea typeface="+mn-ea"/>
                <a:cs typeface="Arial"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000" b="1"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Genel Özellikleri:</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2. Dünya Savaşı sonrası liberalizmin temel savlarını savunur.</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Çoğulcu demokrasi vurgusu.</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İngiliz Geleneği Çoğulcuları: İşlevsel çoğulculuk ve işbölümü.</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Amerikan Siyaset Bilimi: Çıkar gruplarının rekabeti.</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Kimliklerin Çoğulluğu: Çoğulcu kimliklere vurgu yapan Çoğulcular (</a:t>
            </a:r>
            <a:r>
              <a:rPr kumimoji="0" lang="tr-TR" sz="2000" b="0" i="0" u="none" strike="noStrike" kern="1200" cap="none" spc="0" normalizeH="0" baseline="0" noProof="0" dirty="0" err="1" smtClean="0">
                <a:ln>
                  <a:noFill/>
                </a:ln>
                <a:solidFill>
                  <a:srgbClr val="5B9BD5">
                    <a:lumMod val="50000"/>
                  </a:srgbClr>
                </a:solidFill>
                <a:effectLst/>
                <a:uLnTx/>
                <a:uFillTx/>
                <a:latin typeface="Arial" pitchFamily="34" charset="0"/>
                <a:ea typeface="+mn-ea"/>
                <a:cs typeface="Arial" pitchFamily="34" charset="0"/>
              </a:rPr>
              <a:t>Çokkültürlülük</a:t>
            </a: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 </a:t>
            </a:r>
            <a:r>
              <a:rPr kumimoji="0" lang="tr-TR" sz="2000" b="0" i="0" u="none" strike="noStrike" kern="1200" cap="none" spc="0" normalizeH="0" baseline="0" noProof="0" dirty="0" err="1" smtClean="0">
                <a:ln>
                  <a:noFill/>
                </a:ln>
                <a:solidFill>
                  <a:srgbClr val="5B9BD5">
                    <a:lumMod val="50000"/>
                  </a:srgbClr>
                </a:solidFill>
                <a:effectLst/>
                <a:uLnTx/>
                <a:uFillTx/>
                <a:latin typeface="Arial" pitchFamily="34" charset="0"/>
                <a:ea typeface="+mn-ea"/>
                <a:cs typeface="Arial" pitchFamily="34" charset="0"/>
              </a:rPr>
              <a:t>etnisite</a:t>
            </a: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 toplumsal cinsiyet).</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İktidar dağılımlı ve birikimsizdir.</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Karşılayıcı güç/iktidar</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İktisadi ve siyasal iktidarın birbirinden ayrılması</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Devletin tarafsızlığı</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Öngörülen tepkiler yasası</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Hakim bir ideolojinin yokluğu/düşüncelerin çoğulluğu</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Siyasal sürecin tercih ve rekabet olarak algılanması</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Enine-kesen dayanışmalar/bağlılıklar</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endParaRPr kumimoji="0" lang="tr-TR" sz="2000" b="0" i="0" u="none" strike="noStrike" kern="1200" cap="none" spc="0" normalizeH="0" baseline="0" noProof="0" dirty="0">
              <a:ln>
                <a:noFill/>
              </a:ln>
              <a:solidFill>
                <a:srgbClr val="5B9BD5">
                  <a:lumMod val="50000"/>
                </a:srgbClr>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9884396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A46728-6D3E-4CDF-BF96-E7FD48CA4A71}"/>
              </a:ext>
            </a:extLst>
          </p:cNvPr>
          <p:cNvSpPr>
            <a:spLocks noGrp="1"/>
          </p:cNvSpPr>
          <p:nvPr>
            <p:ph type="title"/>
          </p:nvPr>
        </p:nvSpPr>
        <p:spPr/>
        <p:txBody>
          <a:bodyPr/>
          <a:lstStyle/>
          <a:p>
            <a:r>
              <a:rPr lang="tr-TR" dirty="0" smtClean="0"/>
              <a:t>Çoğulculuk ve Çoğulcu Kuramcılar</a:t>
            </a:r>
            <a:endParaRPr lang="tr-TR" dirty="0"/>
          </a:p>
        </p:txBody>
      </p:sp>
      <p:sp>
        <p:nvSpPr>
          <p:cNvPr id="3" name="İçerik Yer Tutucusu 2">
            <a:extLst>
              <a:ext uri="{FF2B5EF4-FFF2-40B4-BE49-F238E27FC236}">
                <a16:creationId xmlns:a16="http://schemas.microsoft.com/office/drawing/2014/main" id="{802668C1-5CF5-4B4F-B3A5-60885ACDA50D}"/>
              </a:ext>
            </a:extLst>
          </p:cNvPr>
          <p:cNvSpPr txBox="1">
            <a:spLocks/>
          </p:cNvSpPr>
          <p:nvPr/>
        </p:nvSpPr>
        <p:spPr>
          <a:xfrm>
            <a:off x="628650" y="1404594"/>
            <a:ext cx="7886700" cy="4772369"/>
          </a:xfrm>
          <a:prstGeom prst="rect">
            <a:avLst/>
          </a:prstGeom>
        </p:spPr>
        <p:txBody>
          <a:bodyPr>
            <a:normAutofit fontScale="9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1500" kern="1200">
                <a:solidFill>
                  <a:schemeClr val="accent1">
                    <a:lumMod val="50000"/>
                  </a:schemeClr>
                </a:solidFill>
                <a:latin typeface="Arial" pitchFamily="34" charset="0"/>
                <a:ea typeface="+mn-ea"/>
                <a:cs typeface="Arial"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350" kern="1200">
                <a:solidFill>
                  <a:schemeClr val="accent1">
                    <a:lumMod val="50000"/>
                  </a:schemeClr>
                </a:solidFill>
                <a:latin typeface="Arial" pitchFamily="34" charset="0"/>
                <a:ea typeface="+mn-ea"/>
                <a:cs typeface="Arial"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accent1">
                    <a:lumMod val="50000"/>
                  </a:schemeClr>
                </a:solidFill>
                <a:latin typeface="Arial" pitchFamily="34" charset="0"/>
                <a:ea typeface="+mn-ea"/>
                <a:cs typeface="Arial"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000" b="1"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Klasik Çoğulcu Düşünürler</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1" u="sng"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David Truman</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Çıkar gruplarının çoğulluğu/parti ve kamuoyu</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Örtüşen grup üyelikleri: Bireyler bu gruplardan birine ya da birden fazlasına üyedir. Müzakereler ve uzlaşı ile ortak faydaya ulaşılır.</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a:ln>
                  <a:noFill/>
                </a:ln>
                <a:solidFill>
                  <a:srgbClr val="5B9BD5">
                    <a:lumMod val="50000"/>
                  </a:srgbClr>
                </a:solidFill>
                <a:effectLst/>
                <a:uLnTx/>
                <a:uFillTx/>
                <a:latin typeface="Arial" pitchFamily="34" charset="0"/>
                <a:ea typeface="+mn-ea"/>
                <a:cs typeface="Arial" pitchFamily="34" charset="0"/>
              </a:rPr>
              <a:t>O</a:t>
            </a: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lası çıkar grupları: Çoğunluğun çıkarını temsil eder. ABD siyasal sisteminin denge tekeridir.</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İstikrar: Mevcut ve olası çıkar grupları arasındaki dengedir.</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1" u="sng"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Robert A. </a:t>
            </a:r>
            <a:r>
              <a:rPr kumimoji="0" lang="tr-TR" sz="2000" b="0" i="1" u="sng" strike="noStrike" kern="1200" cap="none" spc="0" normalizeH="0" baseline="0" noProof="0" dirty="0" err="1" smtClean="0">
                <a:ln>
                  <a:noFill/>
                </a:ln>
                <a:solidFill>
                  <a:srgbClr val="5B9BD5">
                    <a:lumMod val="50000"/>
                  </a:srgbClr>
                </a:solidFill>
                <a:effectLst/>
                <a:uLnTx/>
                <a:uFillTx/>
                <a:latin typeface="Arial" pitchFamily="34" charset="0"/>
                <a:ea typeface="+mn-ea"/>
                <a:cs typeface="Arial" pitchFamily="34" charset="0"/>
              </a:rPr>
              <a:t>Dahl</a:t>
            </a:r>
            <a:endParaRPr kumimoji="0" lang="tr-TR" sz="2000" b="0" i="1" u="sng"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endParaRP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Eşitsizlik dağılımlıdır, birikimli değildir. Birbirinden farklı alanlarda değişik oranlarda siyasal kaynağa sahip birden çok lider vardır.</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Kaynakların çeşitliliği ve iktidarın </a:t>
            </a:r>
            <a:r>
              <a:rPr kumimoji="0" lang="tr-TR" sz="2000" b="0" i="0" u="none" strike="noStrike" kern="1200" cap="none" spc="0" normalizeH="0" baseline="0" noProof="0" dirty="0" err="1" smtClean="0">
                <a:ln>
                  <a:noFill/>
                </a:ln>
                <a:solidFill>
                  <a:srgbClr val="5B9BD5">
                    <a:lumMod val="50000"/>
                  </a:srgbClr>
                </a:solidFill>
                <a:effectLst/>
                <a:uLnTx/>
                <a:uFillTx/>
                <a:latin typeface="Arial" pitchFamily="34" charset="0"/>
                <a:ea typeface="+mn-ea"/>
                <a:cs typeface="Arial" pitchFamily="34" charset="0"/>
              </a:rPr>
              <a:t>dağılımlılığı</a:t>
            </a: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 İktisadi kaynaklar (para, kredi, iş üzerindeki kontrol), Statü kaynakları (karizma, saygı, popülerlik, toplumsal duruş), Otorite kaynakları (yasallık, meşruiyet, anayasaya uygunluk) ve diğer kaynaklar (bilgi ve uzmanlık).</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err="1" smtClean="0">
                <a:ln>
                  <a:noFill/>
                </a:ln>
                <a:solidFill>
                  <a:srgbClr val="5B9BD5">
                    <a:lumMod val="50000"/>
                  </a:srgbClr>
                </a:solidFill>
                <a:effectLst/>
                <a:uLnTx/>
                <a:uFillTx/>
                <a:latin typeface="Arial" pitchFamily="34" charset="0"/>
                <a:ea typeface="+mn-ea"/>
                <a:cs typeface="Arial" pitchFamily="34" charset="0"/>
              </a:rPr>
              <a:t>Poliarşi</a:t>
            </a: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 Rejim, ulus-devlet ürünü, demokrasi için gerekli, kontrol sistemi, haklar sistemi</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err="1" smtClean="0">
                <a:ln>
                  <a:noFill/>
                </a:ln>
                <a:solidFill>
                  <a:srgbClr val="5B9BD5">
                    <a:lumMod val="50000"/>
                  </a:srgbClr>
                </a:solidFill>
                <a:effectLst/>
                <a:uLnTx/>
                <a:uFillTx/>
                <a:latin typeface="Arial" pitchFamily="34" charset="0"/>
                <a:ea typeface="+mn-ea"/>
                <a:cs typeface="Arial" pitchFamily="34" charset="0"/>
              </a:rPr>
              <a:t>Poliarşik</a:t>
            </a: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 Demokrasi: Katılma hakkı ve kamusal tartışma</a:t>
            </a:r>
          </a:p>
        </p:txBody>
      </p:sp>
    </p:spTree>
    <p:extLst>
      <p:ext uri="{BB962C8B-B14F-4D97-AF65-F5344CB8AC3E}">
        <p14:creationId xmlns:p14="http://schemas.microsoft.com/office/powerpoint/2010/main" val="3966478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A46728-6D3E-4CDF-BF96-E7FD48CA4A71}"/>
              </a:ext>
            </a:extLst>
          </p:cNvPr>
          <p:cNvSpPr>
            <a:spLocks noGrp="1"/>
          </p:cNvSpPr>
          <p:nvPr>
            <p:ph type="title"/>
          </p:nvPr>
        </p:nvSpPr>
        <p:spPr/>
        <p:txBody>
          <a:bodyPr/>
          <a:lstStyle/>
          <a:p>
            <a:r>
              <a:rPr lang="tr-TR" dirty="0" smtClean="0"/>
              <a:t>Çoğulculuk ve Çoğulcu Kuramcılar</a:t>
            </a:r>
            <a:endParaRPr lang="tr-TR" dirty="0"/>
          </a:p>
        </p:txBody>
      </p:sp>
      <p:sp>
        <p:nvSpPr>
          <p:cNvPr id="3" name="İçerik Yer Tutucusu 2">
            <a:extLst>
              <a:ext uri="{FF2B5EF4-FFF2-40B4-BE49-F238E27FC236}">
                <a16:creationId xmlns:a16="http://schemas.microsoft.com/office/drawing/2014/main" id="{802668C1-5CF5-4B4F-B3A5-60885ACDA50D}"/>
              </a:ext>
            </a:extLst>
          </p:cNvPr>
          <p:cNvSpPr txBox="1">
            <a:spLocks/>
          </p:cNvSpPr>
          <p:nvPr/>
        </p:nvSpPr>
        <p:spPr>
          <a:xfrm>
            <a:off x="628650" y="1404594"/>
            <a:ext cx="7886700" cy="4772369"/>
          </a:xfrm>
          <a:prstGeom prst="rect">
            <a:avLst/>
          </a:prstGeom>
        </p:spPr>
        <p:txBody>
          <a:bodyPr>
            <a:normAutofit fontScale="9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1500" kern="1200">
                <a:solidFill>
                  <a:schemeClr val="accent1">
                    <a:lumMod val="50000"/>
                  </a:schemeClr>
                </a:solidFill>
                <a:latin typeface="Arial" pitchFamily="34" charset="0"/>
                <a:ea typeface="+mn-ea"/>
                <a:cs typeface="Arial"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350" kern="1200">
                <a:solidFill>
                  <a:schemeClr val="accent1">
                    <a:lumMod val="50000"/>
                  </a:schemeClr>
                </a:solidFill>
                <a:latin typeface="Arial" pitchFamily="34" charset="0"/>
                <a:ea typeface="+mn-ea"/>
                <a:cs typeface="Arial"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accent1">
                    <a:lumMod val="50000"/>
                  </a:schemeClr>
                </a:solidFill>
                <a:latin typeface="Arial" pitchFamily="34" charset="0"/>
                <a:ea typeface="+mn-ea"/>
                <a:cs typeface="Arial"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000" b="1"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Yeni Çoğulcu Yaklaşım</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Sadece, siyasal partiler, baskı grupları ve cemiyetleri incelemek yeterli değildir iktidarı anlamak için. Aktörler oldukça çeşitlidir. </a:t>
            </a:r>
            <a:r>
              <a:rPr kumimoji="0" lang="tr-TR" sz="2000" b="0" i="0" u="none" strike="noStrike" kern="1200" cap="none" spc="0" normalizeH="0" baseline="0" noProof="0" dirty="0">
                <a:ln>
                  <a:noFill/>
                </a:ln>
                <a:solidFill>
                  <a:srgbClr val="5B9BD5">
                    <a:lumMod val="50000"/>
                  </a:srgbClr>
                </a:solidFill>
                <a:effectLst/>
                <a:uLnTx/>
                <a:uFillTx/>
                <a:latin typeface="Arial" pitchFamily="34" charset="0"/>
                <a:ea typeface="+mn-ea"/>
                <a:cs typeface="Arial" pitchFamily="34" charset="0"/>
              </a:rPr>
              <a:t>D</a:t>
            </a: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evlet merkezli aktörler ile toplumsal hareketlerin yeni aktörleri de bulunmaktadır.</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1" u="sng" strike="noStrike" kern="1200" cap="none" spc="0" normalizeH="0" baseline="0" noProof="0" dirty="0" err="1" smtClean="0">
                <a:ln>
                  <a:noFill/>
                </a:ln>
                <a:solidFill>
                  <a:srgbClr val="5B9BD5">
                    <a:lumMod val="50000"/>
                  </a:srgbClr>
                </a:solidFill>
                <a:effectLst/>
                <a:uLnTx/>
                <a:uFillTx/>
                <a:latin typeface="Arial" pitchFamily="34" charset="0"/>
                <a:ea typeface="+mn-ea"/>
                <a:cs typeface="Arial" pitchFamily="34" charset="0"/>
              </a:rPr>
              <a:t>Will</a:t>
            </a:r>
            <a:r>
              <a:rPr kumimoji="0" lang="tr-TR" sz="2000" b="0" i="1" u="sng"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 </a:t>
            </a:r>
            <a:r>
              <a:rPr kumimoji="0" lang="tr-TR" sz="2000" b="0" i="1" u="sng" strike="noStrike" kern="1200" cap="none" spc="0" normalizeH="0" baseline="0" noProof="0" dirty="0" err="1" smtClean="0">
                <a:ln>
                  <a:noFill/>
                </a:ln>
                <a:solidFill>
                  <a:srgbClr val="5B9BD5">
                    <a:lumMod val="50000"/>
                  </a:srgbClr>
                </a:solidFill>
                <a:effectLst/>
                <a:uLnTx/>
                <a:uFillTx/>
                <a:latin typeface="Arial" pitchFamily="34" charset="0"/>
                <a:ea typeface="+mn-ea"/>
                <a:cs typeface="Arial" pitchFamily="34" charset="0"/>
              </a:rPr>
              <a:t>Kymlicka</a:t>
            </a:r>
            <a:endParaRPr kumimoji="0" lang="tr-TR" sz="2000" b="0" i="1" u="sng"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endParaRP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err="1" smtClean="0">
                <a:ln>
                  <a:noFill/>
                </a:ln>
                <a:solidFill>
                  <a:srgbClr val="5B9BD5">
                    <a:lumMod val="50000"/>
                  </a:srgbClr>
                </a:solidFill>
                <a:effectLst/>
                <a:uLnTx/>
                <a:uFillTx/>
                <a:latin typeface="Arial" pitchFamily="34" charset="0"/>
                <a:ea typeface="+mn-ea"/>
                <a:cs typeface="Arial" pitchFamily="34" charset="0"/>
              </a:rPr>
              <a:t>Çokkültürcülük</a:t>
            </a: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 Farklı kültürleri kapsayan liberal demokratik sistem</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«Azınlık hakları olmalı mı olmamalı mı?» tartışması (</a:t>
            </a:r>
            <a:r>
              <a:rPr kumimoji="0" lang="tr-TR" sz="2000" b="0" i="0" u="none" strike="noStrike" kern="1200" cap="none" spc="0" normalizeH="0" baseline="0" noProof="0" dirty="0" err="1" smtClean="0">
                <a:ln>
                  <a:noFill/>
                </a:ln>
                <a:solidFill>
                  <a:srgbClr val="5B9BD5">
                    <a:lumMod val="50000"/>
                  </a:srgbClr>
                </a:solidFill>
                <a:effectLst/>
                <a:uLnTx/>
                <a:uFillTx/>
                <a:latin typeface="Arial" pitchFamily="34" charset="0"/>
                <a:ea typeface="+mn-ea"/>
                <a:cs typeface="Arial" pitchFamily="34" charset="0"/>
              </a:rPr>
              <a:t>bireyselci</a:t>
            </a: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 liberaller ve </a:t>
            </a:r>
            <a:r>
              <a:rPr kumimoji="0" lang="tr-TR" sz="2000" b="0" i="0" u="none" strike="noStrike" kern="1200" cap="none" spc="0" normalizeH="0" baseline="0" noProof="0" dirty="0" err="1" smtClean="0">
                <a:ln>
                  <a:noFill/>
                </a:ln>
                <a:solidFill>
                  <a:srgbClr val="5B9BD5">
                    <a:lumMod val="50000"/>
                  </a:srgbClr>
                </a:solidFill>
                <a:effectLst/>
                <a:uLnTx/>
                <a:uFillTx/>
                <a:latin typeface="Arial" pitchFamily="34" charset="0"/>
                <a:ea typeface="+mn-ea"/>
                <a:cs typeface="Arial" pitchFamily="34" charset="0"/>
              </a:rPr>
              <a:t>komünotaryenler</a:t>
            </a: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 arasında)</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err="1" smtClean="0">
                <a:ln>
                  <a:noFill/>
                </a:ln>
                <a:solidFill>
                  <a:srgbClr val="5B9BD5">
                    <a:lumMod val="50000"/>
                  </a:srgbClr>
                </a:solidFill>
                <a:effectLst/>
                <a:uLnTx/>
                <a:uFillTx/>
                <a:latin typeface="Arial" pitchFamily="34" charset="0"/>
                <a:ea typeface="+mn-ea"/>
                <a:cs typeface="Arial" pitchFamily="34" charset="0"/>
              </a:rPr>
              <a:t>Topluluksal</a:t>
            </a: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 kültür: Ortak dil, toprak parçası, din ve aile gelenekleri olan entegrasyona dayalı kültür.</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Liberal </a:t>
            </a:r>
            <a:r>
              <a:rPr kumimoji="0" lang="tr-TR" sz="2000" b="0" i="0" u="none" strike="noStrike" kern="1200" cap="none" spc="0" normalizeH="0" baseline="0" noProof="0" dirty="0" err="1" smtClean="0">
                <a:ln>
                  <a:noFill/>
                </a:ln>
                <a:solidFill>
                  <a:srgbClr val="5B9BD5">
                    <a:lumMod val="50000"/>
                  </a:srgbClr>
                </a:solidFill>
                <a:effectLst/>
                <a:uLnTx/>
                <a:uFillTx/>
                <a:latin typeface="Arial" pitchFamily="34" charset="0"/>
                <a:ea typeface="+mn-ea"/>
                <a:cs typeface="Arial" pitchFamily="34" charset="0"/>
              </a:rPr>
              <a:t>kültürcülük</a:t>
            </a: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 Liberal ulusalcılık ve liberal </a:t>
            </a:r>
            <a:r>
              <a:rPr kumimoji="0" lang="tr-TR" sz="2000" b="0" i="0" u="none" strike="noStrike" kern="1200" cap="none" spc="0" normalizeH="0" baseline="0" noProof="0" dirty="0" err="1" smtClean="0">
                <a:ln>
                  <a:noFill/>
                </a:ln>
                <a:solidFill>
                  <a:srgbClr val="5B9BD5">
                    <a:lumMod val="50000"/>
                  </a:srgbClr>
                </a:solidFill>
                <a:effectLst/>
                <a:uLnTx/>
                <a:uFillTx/>
                <a:latin typeface="Arial" pitchFamily="34" charset="0"/>
                <a:ea typeface="+mn-ea"/>
                <a:cs typeface="Arial" pitchFamily="34" charset="0"/>
              </a:rPr>
              <a:t>çokulusculuk</a:t>
            </a: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 gibi iki şekilde ortaya çıkmıştır.</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Liberal ulusalcılık: Üstte ulusal kimlik vardır ama kültürel farklılıkların devam ettirilebilmesi yasal güvence altına alınır.</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Liberal </a:t>
            </a:r>
            <a:r>
              <a:rPr kumimoji="0" lang="tr-TR" sz="2000" b="0" i="0" u="none" strike="noStrike" kern="1200" cap="none" spc="0" normalizeH="0" baseline="0" noProof="0" dirty="0" err="1" smtClean="0">
                <a:ln>
                  <a:noFill/>
                </a:ln>
                <a:solidFill>
                  <a:srgbClr val="5B9BD5">
                    <a:lumMod val="50000"/>
                  </a:srgbClr>
                </a:solidFill>
                <a:effectLst/>
                <a:uLnTx/>
                <a:uFillTx/>
                <a:latin typeface="Arial" pitchFamily="34" charset="0"/>
                <a:ea typeface="+mn-ea"/>
                <a:cs typeface="Arial" pitchFamily="34" charset="0"/>
              </a:rPr>
              <a:t>çokulusculuk</a:t>
            </a: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 Ulus bir ırka dayanmaz. Azınlıklar kamusal alanda tanınır. Hoşgörü, tanınma ve temsil söz konusudur.</a:t>
            </a:r>
            <a:endParaRPr kumimoji="0" lang="tr-TR" sz="2000" b="0" i="0" u="none" strike="noStrike" kern="1200" cap="none" spc="0" normalizeH="0" baseline="0" noProof="0" dirty="0">
              <a:ln>
                <a:noFill/>
              </a:ln>
              <a:solidFill>
                <a:srgbClr val="5B9BD5">
                  <a:lumMod val="50000"/>
                </a:srgbClr>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2677312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A46728-6D3E-4CDF-BF96-E7FD48CA4A71}"/>
              </a:ext>
            </a:extLst>
          </p:cNvPr>
          <p:cNvSpPr>
            <a:spLocks noGrp="1"/>
          </p:cNvSpPr>
          <p:nvPr>
            <p:ph type="title"/>
          </p:nvPr>
        </p:nvSpPr>
        <p:spPr/>
        <p:txBody>
          <a:bodyPr/>
          <a:lstStyle/>
          <a:p>
            <a:r>
              <a:rPr lang="tr-TR" dirty="0" smtClean="0"/>
              <a:t>Klasik </a:t>
            </a:r>
            <a:r>
              <a:rPr lang="tr-TR" dirty="0" err="1" smtClean="0"/>
              <a:t>Marksizmin</a:t>
            </a:r>
            <a:r>
              <a:rPr lang="tr-TR" dirty="0" smtClean="0"/>
              <a:t> İktidar Çözümlemesi</a:t>
            </a:r>
            <a:endParaRPr lang="tr-TR" dirty="0"/>
          </a:p>
        </p:txBody>
      </p:sp>
      <p:sp>
        <p:nvSpPr>
          <p:cNvPr id="3" name="İçerik Yer Tutucusu 2">
            <a:extLst>
              <a:ext uri="{FF2B5EF4-FFF2-40B4-BE49-F238E27FC236}">
                <a16:creationId xmlns:a16="http://schemas.microsoft.com/office/drawing/2014/main" id="{802668C1-5CF5-4B4F-B3A5-60885ACDA50D}"/>
              </a:ext>
            </a:extLst>
          </p:cNvPr>
          <p:cNvSpPr txBox="1">
            <a:spLocks/>
          </p:cNvSpPr>
          <p:nvPr/>
        </p:nvSpPr>
        <p:spPr>
          <a:xfrm>
            <a:off x="628650" y="1404594"/>
            <a:ext cx="7886700" cy="4772369"/>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1500" kern="1200">
                <a:solidFill>
                  <a:schemeClr val="accent1">
                    <a:lumMod val="50000"/>
                  </a:schemeClr>
                </a:solidFill>
                <a:latin typeface="Arial" pitchFamily="34" charset="0"/>
                <a:ea typeface="+mn-ea"/>
                <a:cs typeface="Arial"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350" kern="1200">
                <a:solidFill>
                  <a:schemeClr val="accent1">
                    <a:lumMod val="50000"/>
                  </a:schemeClr>
                </a:solidFill>
                <a:latin typeface="Arial" pitchFamily="34" charset="0"/>
                <a:ea typeface="+mn-ea"/>
                <a:cs typeface="Arial"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accent1">
                    <a:lumMod val="50000"/>
                  </a:schemeClr>
                </a:solidFill>
                <a:latin typeface="Arial" pitchFamily="34" charset="0"/>
                <a:ea typeface="+mn-ea"/>
                <a:cs typeface="Arial"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Siyaset: Çatışma halindeki sınıfların sivil toplum alanındaki mücadelesi. Siyasal alan ekonomik alt yapının bir yansımasıdır.</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Asıl çıkış sorusu şudur: Emek-gücü neden bir değer biçimi almıştır?</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000" b="0" i="0" u="sng"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Diyalektik Materyalizm</a:t>
            </a: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 Tez-antitez-sentez</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Toplumun sınıfları arasındaki çelişkiler, o toplumun evrimini oluşturmaktadır (ilkel toplumdan feodal topluma, feodal toplumdan kapitalist topluma, kapitalist toplumdan sosyalist topluma).</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000" b="0" i="0" u="sng"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Tarih ve Toplum</a:t>
            </a: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 Tarihin itici gücü sınıf mücadelesidir.</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Toplum eşitsizdir. Üretim araçlarının mülkiyetine sahip olanlar X olmayanlar.</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Tarih düz bir çizgi.</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Tarihi insanlar yapar.</a:t>
            </a:r>
            <a:endParaRPr kumimoji="0" lang="tr-TR" sz="2000" b="0" i="0" u="none" strike="noStrike" kern="1200" cap="none" spc="0" normalizeH="0" baseline="0" noProof="0" dirty="0">
              <a:ln>
                <a:noFill/>
              </a:ln>
              <a:solidFill>
                <a:srgbClr val="5B9BD5">
                  <a:lumMod val="50000"/>
                </a:srgbClr>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25722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A46728-6D3E-4CDF-BF96-E7FD48CA4A71}"/>
              </a:ext>
            </a:extLst>
          </p:cNvPr>
          <p:cNvSpPr>
            <a:spLocks noGrp="1"/>
          </p:cNvSpPr>
          <p:nvPr>
            <p:ph type="title"/>
          </p:nvPr>
        </p:nvSpPr>
        <p:spPr/>
        <p:txBody>
          <a:bodyPr/>
          <a:lstStyle/>
          <a:p>
            <a:r>
              <a:rPr lang="tr-TR" dirty="0" smtClean="0"/>
              <a:t>Klasik </a:t>
            </a:r>
            <a:r>
              <a:rPr lang="tr-TR" dirty="0" err="1" smtClean="0"/>
              <a:t>Marksizmin</a:t>
            </a:r>
            <a:r>
              <a:rPr lang="tr-TR" dirty="0" smtClean="0"/>
              <a:t> İktidar Çözümlemesi</a:t>
            </a:r>
            <a:endParaRPr lang="tr-TR" dirty="0"/>
          </a:p>
        </p:txBody>
      </p:sp>
      <p:sp>
        <p:nvSpPr>
          <p:cNvPr id="3" name="İçerik Yer Tutucusu 2">
            <a:extLst>
              <a:ext uri="{FF2B5EF4-FFF2-40B4-BE49-F238E27FC236}">
                <a16:creationId xmlns:a16="http://schemas.microsoft.com/office/drawing/2014/main" id="{802668C1-5CF5-4B4F-B3A5-60885ACDA50D}"/>
              </a:ext>
            </a:extLst>
          </p:cNvPr>
          <p:cNvSpPr txBox="1">
            <a:spLocks/>
          </p:cNvSpPr>
          <p:nvPr/>
        </p:nvSpPr>
        <p:spPr>
          <a:xfrm>
            <a:off x="628650" y="1404594"/>
            <a:ext cx="7886700" cy="4772369"/>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1500" kern="1200">
                <a:solidFill>
                  <a:schemeClr val="accent1">
                    <a:lumMod val="50000"/>
                  </a:schemeClr>
                </a:solidFill>
                <a:latin typeface="Arial" pitchFamily="34" charset="0"/>
                <a:ea typeface="+mn-ea"/>
                <a:cs typeface="Arial"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350" kern="1200">
                <a:solidFill>
                  <a:schemeClr val="accent1">
                    <a:lumMod val="50000"/>
                  </a:schemeClr>
                </a:solidFill>
                <a:latin typeface="Arial" pitchFamily="34" charset="0"/>
                <a:ea typeface="+mn-ea"/>
                <a:cs typeface="Arial"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accent1">
                    <a:lumMod val="50000"/>
                  </a:schemeClr>
                </a:solidFill>
                <a:latin typeface="Arial" pitchFamily="34" charset="0"/>
                <a:ea typeface="+mn-ea"/>
                <a:cs typeface="Arial"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400" b="0" i="0" u="sng"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Sermaye Birikimi</a:t>
            </a:r>
            <a:r>
              <a:rPr kumimoji="0" lang="tr-TR" sz="24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 ücretli emek, emek-zaman, artı değer</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4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Metanın kullanım değeri ve değişim değeri vardır klasik politik ekonomiye göre. Ve değerin kaynağı ise emektir. Marks klasik politik ekonomiyi eleştirmektedir.</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4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Emek-gücünün metalaşmasını (değerin kaynağı haline gelmesini) eleştirmektedir. (ücretli emek)</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4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Makineleşme kapitalizmin krize girmesine neden olacaktır. Çünkü asıl kâr emek-gücünün sömürülmesine bağlıdır.</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400" b="0" i="0" u="sng"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Yabancılaşma</a:t>
            </a:r>
            <a:r>
              <a:rPr kumimoji="0" lang="tr-TR" sz="24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 Emeğin yabancılaşması</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4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İhtiyaçtan değil zorunluluktan emek harcanması.</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endParaRPr kumimoji="0" lang="tr-TR" sz="2000" b="0" i="0" u="none" strike="noStrike" kern="1200" cap="none" spc="0" normalizeH="0" baseline="0" noProof="0" dirty="0">
              <a:ln>
                <a:noFill/>
              </a:ln>
              <a:solidFill>
                <a:srgbClr val="5B9BD5">
                  <a:lumMod val="50000"/>
                </a:srgbClr>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7829900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A46728-6D3E-4CDF-BF96-E7FD48CA4A71}"/>
              </a:ext>
            </a:extLst>
          </p:cNvPr>
          <p:cNvSpPr>
            <a:spLocks noGrp="1"/>
          </p:cNvSpPr>
          <p:nvPr>
            <p:ph type="title"/>
          </p:nvPr>
        </p:nvSpPr>
        <p:spPr/>
        <p:txBody>
          <a:bodyPr/>
          <a:lstStyle/>
          <a:p>
            <a:r>
              <a:rPr lang="tr-TR" dirty="0" smtClean="0"/>
              <a:t>Klasik </a:t>
            </a:r>
            <a:r>
              <a:rPr lang="tr-TR" dirty="0" err="1" smtClean="0"/>
              <a:t>Marksizmin</a:t>
            </a:r>
            <a:r>
              <a:rPr lang="tr-TR" dirty="0" smtClean="0"/>
              <a:t> İktidar Çözümlemesi</a:t>
            </a:r>
            <a:endParaRPr lang="tr-TR" dirty="0"/>
          </a:p>
        </p:txBody>
      </p:sp>
      <p:sp>
        <p:nvSpPr>
          <p:cNvPr id="3" name="İçerik Yer Tutucusu 2">
            <a:extLst>
              <a:ext uri="{FF2B5EF4-FFF2-40B4-BE49-F238E27FC236}">
                <a16:creationId xmlns:a16="http://schemas.microsoft.com/office/drawing/2014/main" id="{802668C1-5CF5-4B4F-B3A5-60885ACDA50D}"/>
              </a:ext>
            </a:extLst>
          </p:cNvPr>
          <p:cNvSpPr txBox="1">
            <a:spLocks/>
          </p:cNvSpPr>
          <p:nvPr/>
        </p:nvSpPr>
        <p:spPr>
          <a:xfrm>
            <a:off x="628650" y="1404594"/>
            <a:ext cx="7886700" cy="4772369"/>
          </a:xfrm>
          <a:prstGeom prst="rect">
            <a:avLst/>
          </a:prstGeom>
        </p:spPr>
        <p:txBody>
          <a:bodyP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1500" kern="1200">
                <a:solidFill>
                  <a:schemeClr val="accent1">
                    <a:lumMod val="50000"/>
                  </a:schemeClr>
                </a:solidFill>
                <a:latin typeface="Arial" pitchFamily="34" charset="0"/>
                <a:ea typeface="+mn-ea"/>
                <a:cs typeface="Arial"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350" kern="1200">
                <a:solidFill>
                  <a:schemeClr val="accent1">
                    <a:lumMod val="50000"/>
                  </a:schemeClr>
                </a:solidFill>
                <a:latin typeface="Arial" pitchFamily="34" charset="0"/>
                <a:ea typeface="+mn-ea"/>
                <a:cs typeface="Arial"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accent1">
                    <a:lumMod val="50000"/>
                  </a:schemeClr>
                </a:solidFill>
                <a:latin typeface="Arial" pitchFamily="34" charset="0"/>
                <a:ea typeface="+mn-ea"/>
                <a:cs typeface="Arial"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400" b="0" i="0" u="sng" strike="noStrike" kern="1200" cap="none" spc="0" normalizeH="0" baseline="0" noProof="0" dirty="0">
                <a:ln>
                  <a:noFill/>
                </a:ln>
                <a:solidFill>
                  <a:srgbClr val="5B9BD5">
                    <a:lumMod val="50000"/>
                  </a:srgbClr>
                </a:solidFill>
                <a:effectLst/>
                <a:uLnTx/>
                <a:uFillTx/>
                <a:latin typeface="Arial" pitchFamily="34" charset="0"/>
                <a:ea typeface="+mn-ea"/>
                <a:cs typeface="Arial" pitchFamily="34" charset="0"/>
              </a:rPr>
              <a:t>İktidar ve toplumsal sınıflar</a:t>
            </a:r>
            <a:r>
              <a:rPr kumimoji="0" lang="tr-TR" sz="2400" b="0" i="0" u="none" strike="noStrike" kern="1200" cap="none" spc="0" normalizeH="0" baseline="0" noProof="0" dirty="0">
                <a:ln>
                  <a:noFill/>
                </a:ln>
                <a:solidFill>
                  <a:srgbClr val="5B9BD5">
                    <a:lumMod val="50000"/>
                  </a:srgbClr>
                </a:solidFill>
                <a:effectLst/>
                <a:uLnTx/>
                <a:uFillTx/>
                <a:latin typeface="Arial" pitchFamily="34" charset="0"/>
                <a:ea typeface="+mn-ea"/>
                <a:cs typeface="Arial" pitchFamily="34" charset="0"/>
              </a:rPr>
              <a:t>: Siyasal ve kamusal alan toplumsal üretim ilişkilerinden kaynaklanan eşitsizlikleri yeniden üretmektedir.</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400" b="0" i="0" u="none" strike="noStrike" kern="1200" cap="none" spc="0" normalizeH="0" baseline="0" noProof="0" dirty="0">
                <a:ln>
                  <a:noFill/>
                </a:ln>
                <a:solidFill>
                  <a:srgbClr val="5B9BD5">
                    <a:lumMod val="50000"/>
                  </a:srgbClr>
                </a:solidFill>
                <a:effectLst/>
                <a:uLnTx/>
                <a:uFillTx/>
                <a:latin typeface="Arial" pitchFamily="34" charset="0"/>
                <a:ea typeface="+mn-ea"/>
                <a:cs typeface="Arial" pitchFamily="34" charset="0"/>
              </a:rPr>
              <a:t>Sivil toplum alanına hâkim olan bir sınıf vardır, üretim araçlarının mülkiyetine sahip olanlar. (burjuvazi</a:t>
            </a:r>
            <a:r>
              <a:rPr kumimoji="0" lang="tr-TR" sz="24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4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Hakim sınıf hem toplumsal artığa el koyar hem de dönemin ideolojisini biçimlendirir. </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4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Devlet bu anlamda bir araçtır.</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4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Muktedir olan burjuva sınıfının karşısında proletarya vardır.</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4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Proletarya diktatörlüğü: Üretim araçlarının kolektif mülkiyeti ve sınıfsız-devletsiz toplum.</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4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Öyleyse iktidar birikimlidir.</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endParaRPr kumimoji="0" lang="tr-TR" sz="2000" b="0" i="0" u="none" strike="noStrike" kern="1200" cap="none" spc="0" normalizeH="0" baseline="0" noProof="0" dirty="0">
              <a:ln>
                <a:noFill/>
              </a:ln>
              <a:solidFill>
                <a:srgbClr val="5B9BD5">
                  <a:lumMod val="50000"/>
                </a:srgbClr>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4691733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A46728-6D3E-4CDF-BF96-E7FD48CA4A71}"/>
              </a:ext>
            </a:extLst>
          </p:cNvPr>
          <p:cNvSpPr>
            <a:spLocks noGrp="1"/>
          </p:cNvSpPr>
          <p:nvPr>
            <p:ph type="title"/>
          </p:nvPr>
        </p:nvSpPr>
        <p:spPr/>
        <p:txBody>
          <a:bodyPr/>
          <a:lstStyle/>
          <a:p>
            <a:r>
              <a:rPr lang="tr-TR" dirty="0" smtClean="0"/>
              <a:t>Batı </a:t>
            </a:r>
            <a:r>
              <a:rPr lang="tr-TR" dirty="0" err="1" smtClean="0"/>
              <a:t>Marksizmi</a:t>
            </a:r>
            <a:r>
              <a:rPr lang="tr-TR" dirty="0" smtClean="0"/>
              <a:t>: Üstyapının Sahne Alışı</a:t>
            </a:r>
            <a:endParaRPr lang="tr-TR" dirty="0"/>
          </a:p>
        </p:txBody>
      </p:sp>
      <p:sp>
        <p:nvSpPr>
          <p:cNvPr id="3" name="İçerik Yer Tutucusu 2">
            <a:extLst>
              <a:ext uri="{FF2B5EF4-FFF2-40B4-BE49-F238E27FC236}">
                <a16:creationId xmlns:a16="http://schemas.microsoft.com/office/drawing/2014/main" id="{802668C1-5CF5-4B4F-B3A5-60885ACDA50D}"/>
              </a:ext>
            </a:extLst>
          </p:cNvPr>
          <p:cNvSpPr txBox="1">
            <a:spLocks/>
          </p:cNvSpPr>
          <p:nvPr/>
        </p:nvSpPr>
        <p:spPr>
          <a:xfrm>
            <a:off x="628650" y="1404594"/>
            <a:ext cx="7886700" cy="4772369"/>
          </a:xfrm>
          <a:prstGeom prst="rect">
            <a:avLst/>
          </a:prstGeom>
        </p:spPr>
        <p:txBody>
          <a:bodyP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1500" kern="1200">
                <a:solidFill>
                  <a:schemeClr val="accent1">
                    <a:lumMod val="50000"/>
                  </a:schemeClr>
                </a:solidFill>
                <a:latin typeface="Arial" pitchFamily="34" charset="0"/>
                <a:ea typeface="+mn-ea"/>
                <a:cs typeface="Arial"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350" kern="1200">
                <a:solidFill>
                  <a:schemeClr val="accent1">
                    <a:lumMod val="50000"/>
                  </a:schemeClr>
                </a:solidFill>
                <a:latin typeface="Arial" pitchFamily="34" charset="0"/>
                <a:ea typeface="+mn-ea"/>
                <a:cs typeface="Arial"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accent1">
                    <a:lumMod val="50000"/>
                  </a:schemeClr>
                </a:solidFill>
                <a:latin typeface="Arial" pitchFamily="34" charset="0"/>
                <a:ea typeface="+mn-ea"/>
                <a:cs typeface="Arial"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tr-TR" sz="2000" b="1" dirty="0" smtClean="0"/>
              <a:t>Genel Özellikler</a:t>
            </a:r>
          </a:p>
          <a:p>
            <a:r>
              <a:rPr lang="tr-TR" sz="2000" dirty="0" smtClean="0"/>
              <a:t>Devlet, iktidar, tahakküm, ideoloji, kültür ve özne gibi birçok kavram ile kuramsal anlamda yüzleşti ve onları açıklamaya çalıştı.</a:t>
            </a:r>
          </a:p>
          <a:p>
            <a:r>
              <a:rPr lang="tr-TR" sz="2000" dirty="0" smtClean="0"/>
              <a:t>Eleştireldir. Marksist geleneği dahi eleştiriye tabi tutar.</a:t>
            </a:r>
          </a:p>
          <a:p>
            <a:r>
              <a:rPr lang="tr-TR" sz="2000" dirty="0" smtClean="0"/>
              <a:t>Karl Marks’ın nesnellik (kapitalizmin yapısal sorunları) ve öznellik (işçi sınıfının bilinçlenmesi) mirası üzerine düşünmüş ve bu ikisi arasında tercih yapmışlardır.</a:t>
            </a:r>
          </a:p>
          <a:p>
            <a:r>
              <a:rPr lang="tr-TR" sz="2000" dirty="0" smtClean="0"/>
              <a:t>Nesnelliği tercih eden akıma </a:t>
            </a:r>
            <a:r>
              <a:rPr lang="tr-TR" sz="2000" i="1" u="sng" dirty="0" smtClean="0"/>
              <a:t>Ortodoks Marksizm </a:t>
            </a:r>
            <a:r>
              <a:rPr lang="tr-TR" sz="2000" dirty="0" smtClean="0"/>
              <a:t>denmiştir.</a:t>
            </a:r>
          </a:p>
          <a:p>
            <a:pPr>
              <a:buFont typeface="Wingdings" pitchFamily="2" charset="2"/>
              <a:buChar char="ü"/>
            </a:pPr>
            <a:r>
              <a:rPr lang="tr-TR" sz="2000" dirty="0" smtClean="0"/>
              <a:t>Kapitalizmin çelişkili yapısından ötürü ortadan kalkacağının bilimsel anlamda kuramsallaştırılması gerektiğini düşünmektedirler.</a:t>
            </a:r>
          </a:p>
          <a:p>
            <a:pPr>
              <a:buFont typeface="Wingdings" pitchFamily="2" charset="2"/>
              <a:buChar char="ü"/>
            </a:pPr>
            <a:r>
              <a:rPr lang="tr-TR" sz="2000" dirty="0" smtClean="0"/>
              <a:t>Doğa bilimlerinde olduğu gibi genel geçer yasalar ile bu tahmin edilebilirdir.</a:t>
            </a:r>
          </a:p>
          <a:p>
            <a:pPr>
              <a:buFont typeface="Wingdings" pitchFamily="2" charset="2"/>
              <a:buChar char="ü"/>
            </a:pPr>
            <a:r>
              <a:rPr lang="tr-TR" sz="2000" dirty="0" smtClean="0"/>
              <a:t>Tarih mekanik ve doğrusaldır.</a:t>
            </a:r>
          </a:p>
          <a:p>
            <a:pPr>
              <a:buFont typeface="Wingdings" pitchFamily="2" charset="2"/>
              <a:buChar char="ü"/>
            </a:pPr>
            <a:r>
              <a:rPr lang="tr-TR" sz="2000" dirty="0" smtClean="0"/>
              <a:t>Ekonomik indirgemecidir.</a:t>
            </a:r>
          </a:p>
          <a:p>
            <a:pPr>
              <a:buFont typeface="Wingdings" pitchFamily="2" charset="2"/>
              <a:buChar char="ü"/>
            </a:pPr>
            <a:r>
              <a:rPr lang="tr-TR" sz="2000" dirty="0" smtClean="0"/>
              <a:t>Emek hareketinin resmi ideolojisi haline gelmiştir.</a:t>
            </a:r>
          </a:p>
          <a:p>
            <a:endParaRPr lang="tr-TR" sz="2000" dirty="0"/>
          </a:p>
        </p:txBody>
      </p:sp>
    </p:spTree>
    <p:extLst>
      <p:ext uri="{BB962C8B-B14F-4D97-AF65-F5344CB8AC3E}">
        <p14:creationId xmlns:p14="http://schemas.microsoft.com/office/powerpoint/2010/main" val="254438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A46728-6D3E-4CDF-BF96-E7FD48CA4A71}"/>
              </a:ext>
            </a:extLst>
          </p:cNvPr>
          <p:cNvSpPr>
            <a:spLocks noGrp="1"/>
          </p:cNvSpPr>
          <p:nvPr>
            <p:ph type="title"/>
          </p:nvPr>
        </p:nvSpPr>
        <p:spPr/>
        <p:txBody>
          <a:bodyPr/>
          <a:lstStyle/>
          <a:p>
            <a:r>
              <a:rPr lang="tr-TR" dirty="0" smtClean="0"/>
              <a:t>Batı </a:t>
            </a:r>
            <a:r>
              <a:rPr lang="tr-TR" dirty="0" err="1" smtClean="0"/>
              <a:t>Marksizmi</a:t>
            </a:r>
            <a:r>
              <a:rPr lang="tr-TR" dirty="0" smtClean="0"/>
              <a:t>: Üstyapının Sahne Alışı</a:t>
            </a:r>
            <a:endParaRPr lang="tr-TR" dirty="0"/>
          </a:p>
        </p:txBody>
      </p:sp>
      <p:sp>
        <p:nvSpPr>
          <p:cNvPr id="3" name="İçerik Yer Tutucusu 2">
            <a:extLst>
              <a:ext uri="{FF2B5EF4-FFF2-40B4-BE49-F238E27FC236}">
                <a16:creationId xmlns:a16="http://schemas.microsoft.com/office/drawing/2014/main" id="{802668C1-5CF5-4B4F-B3A5-60885ACDA50D}"/>
              </a:ext>
            </a:extLst>
          </p:cNvPr>
          <p:cNvSpPr txBox="1">
            <a:spLocks/>
          </p:cNvSpPr>
          <p:nvPr/>
        </p:nvSpPr>
        <p:spPr>
          <a:xfrm>
            <a:off x="628650" y="1404594"/>
            <a:ext cx="7886700" cy="4772369"/>
          </a:xfrm>
          <a:prstGeom prst="rect">
            <a:avLst/>
          </a:prstGeom>
        </p:spPr>
        <p:txBody>
          <a:bodyPr>
            <a:normAutofit fontScale="9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1500" kern="1200">
                <a:solidFill>
                  <a:schemeClr val="accent1">
                    <a:lumMod val="50000"/>
                  </a:schemeClr>
                </a:solidFill>
                <a:latin typeface="Arial" pitchFamily="34" charset="0"/>
                <a:ea typeface="+mn-ea"/>
                <a:cs typeface="Arial"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350" kern="1200">
                <a:solidFill>
                  <a:schemeClr val="accent1">
                    <a:lumMod val="50000"/>
                  </a:schemeClr>
                </a:solidFill>
                <a:latin typeface="Arial" pitchFamily="34" charset="0"/>
                <a:ea typeface="+mn-ea"/>
                <a:cs typeface="Arial"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accent1">
                    <a:lumMod val="50000"/>
                  </a:schemeClr>
                </a:solidFill>
                <a:latin typeface="Arial" pitchFamily="34" charset="0"/>
                <a:ea typeface="+mn-ea"/>
                <a:cs typeface="Arial"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tr-TR" sz="2000" b="1" dirty="0" smtClean="0"/>
              <a:t>Genel Özellikler</a:t>
            </a:r>
          </a:p>
          <a:p>
            <a:r>
              <a:rPr lang="tr-TR" sz="2000" dirty="0" smtClean="0"/>
              <a:t>Öznelliği tercih eden akıma ise </a:t>
            </a:r>
            <a:r>
              <a:rPr lang="tr-TR" sz="2000" i="1" u="sng" dirty="0" smtClean="0"/>
              <a:t>Batı </a:t>
            </a:r>
            <a:r>
              <a:rPr lang="tr-TR" sz="2000" i="1" u="sng" dirty="0" err="1" smtClean="0"/>
              <a:t>Marksizmi</a:t>
            </a:r>
            <a:r>
              <a:rPr lang="tr-TR" sz="2000" i="1" u="sng" dirty="0" smtClean="0"/>
              <a:t> </a:t>
            </a:r>
            <a:r>
              <a:rPr lang="tr-TR" sz="2000" dirty="0" smtClean="0"/>
              <a:t>denmektedir.</a:t>
            </a:r>
          </a:p>
          <a:p>
            <a:pPr>
              <a:buFont typeface="Wingdings" pitchFamily="2" charset="2"/>
              <a:buChar char="ü"/>
            </a:pPr>
            <a:r>
              <a:rPr lang="tr-TR" sz="2000" dirty="0" smtClean="0"/>
              <a:t>1910’larla birlikte gerçekleşen bir dizi tarihsel olay (devrimci işçi hareketlerinin bastırılması, milliyetçi şovenizm, Bolşevik Devrimi ve otoriter proleter diktatörlüğü, sosyalist devrimin yayılmaması, işçi sınıfının devrimci bilinçten uzaklaşması) Ortodoks </a:t>
            </a:r>
            <a:r>
              <a:rPr lang="tr-TR" sz="2000" dirty="0" err="1" smtClean="0"/>
              <a:t>Marksizmini</a:t>
            </a:r>
            <a:r>
              <a:rPr lang="tr-TR" sz="2000" dirty="0" smtClean="0"/>
              <a:t> krize soktu.</a:t>
            </a:r>
          </a:p>
          <a:p>
            <a:pPr>
              <a:buFont typeface="Wingdings" pitchFamily="2" charset="2"/>
              <a:buChar char="ü"/>
            </a:pPr>
            <a:r>
              <a:rPr lang="tr-TR" sz="2000" dirty="0" smtClean="0"/>
              <a:t>Revizyonisttir.</a:t>
            </a:r>
          </a:p>
          <a:p>
            <a:pPr>
              <a:buFont typeface="Wingdings" pitchFamily="2" charset="2"/>
              <a:buChar char="ü"/>
            </a:pPr>
            <a:r>
              <a:rPr lang="tr-TR" sz="2000" dirty="0" smtClean="0"/>
              <a:t>Sosyalist devrimin kuramsal alt yapısını yeniden gözden geçirir.</a:t>
            </a:r>
          </a:p>
          <a:p>
            <a:pPr>
              <a:buFont typeface="Wingdings" pitchFamily="2" charset="2"/>
              <a:buChar char="ü"/>
            </a:pPr>
            <a:r>
              <a:rPr lang="tr-TR" sz="2000" dirty="0" smtClean="0"/>
              <a:t>Teori ile pratik arasındaki uçurumu kapatmaya çalışır.</a:t>
            </a:r>
          </a:p>
          <a:p>
            <a:pPr>
              <a:buFont typeface="Wingdings" pitchFamily="2" charset="2"/>
              <a:buChar char="ü"/>
            </a:pPr>
            <a:r>
              <a:rPr lang="tr-TR" sz="2000" dirty="0" smtClean="0"/>
              <a:t>Ekonomik </a:t>
            </a:r>
            <a:r>
              <a:rPr lang="tr-TR" sz="2000" dirty="0" err="1" smtClean="0"/>
              <a:t>indirgemecilik</a:t>
            </a:r>
            <a:r>
              <a:rPr lang="tr-TR" sz="2000" dirty="0" smtClean="0"/>
              <a:t> ve mekanik tarih anlayışına karşıdır.</a:t>
            </a:r>
          </a:p>
          <a:p>
            <a:pPr>
              <a:buFont typeface="Wingdings" pitchFamily="2" charset="2"/>
              <a:buChar char="ü"/>
            </a:pPr>
            <a:r>
              <a:rPr lang="tr-TR" sz="2000" dirty="0" smtClean="0"/>
              <a:t>Özne ve </a:t>
            </a:r>
            <a:r>
              <a:rPr lang="tr-TR" sz="2000" dirty="0" err="1" smtClean="0"/>
              <a:t>eylemselliği</a:t>
            </a:r>
            <a:r>
              <a:rPr lang="tr-TR" sz="2000" dirty="0" smtClean="0"/>
              <a:t> önceler.</a:t>
            </a:r>
          </a:p>
          <a:p>
            <a:pPr>
              <a:buFont typeface="Wingdings" pitchFamily="2" charset="2"/>
              <a:buChar char="ü"/>
            </a:pPr>
            <a:r>
              <a:rPr lang="tr-TR" sz="2000" dirty="0" smtClean="0"/>
              <a:t>Karl </a:t>
            </a:r>
            <a:r>
              <a:rPr lang="tr-TR" sz="2000" dirty="0" err="1" smtClean="0"/>
              <a:t>Marx’ı</a:t>
            </a:r>
            <a:r>
              <a:rPr lang="tr-TR" sz="2000" dirty="0" smtClean="0"/>
              <a:t> </a:t>
            </a:r>
            <a:r>
              <a:rPr lang="tr-TR" sz="2000" dirty="0" err="1" smtClean="0"/>
              <a:t>Hegelci</a:t>
            </a:r>
            <a:r>
              <a:rPr lang="tr-TR" sz="2000" dirty="0" smtClean="0"/>
              <a:t> yeniden okumaya tabi tutar.</a:t>
            </a:r>
          </a:p>
          <a:p>
            <a:pPr>
              <a:buFont typeface="Wingdings" pitchFamily="2" charset="2"/>
              <a:buChar char="ü"/>
            </a:pPr>
            <a:r>
              <a:rPr lang="tr-TR" sz="2000" dirty="0" smtClean="0"/>
              <a:t>Nesnellik ve öznellik arasındaki </a:t>
            </a:r>
            <a:r>
              <a:rPr lang="tr-TR" sz="2000" dirty="0" err="1" smtClean="0"/>
              <a:t>ilişkiselliği</a:t>
            </a:r>
            <a:r>
              <a:rPr lang="tr-TR" sz="2000" dirty="0" smtClean="0"/>
              <a:t> ortaya çıkarmak.</a:t>
            </a:r>
          </a:p>
          <a:p>
            <a:pPr>
              <a:buFont typeface="Wingdings" pitchFamily="2" charset="2"/>
              <a:buChar char="ü"/>
            </a:pPr>
            <a:r>
              <a:rPr lang="tr-TR" sz="2000" dirty="0" smtClean="0"/>
              <a:t>Tarih özgür insan seçimlerinden oluşur.</a:t>
            </a:r>
          </a:p>
          <a:p>
            <a:pPr>
              <a:buFont typeface="Wingdings" pitchFamily="2" charset="2"/>
              <a:buChar char="ü"/>
            </a:pPr>
            <a:r>
              <a:rPr lang="tr-TR" sz="2000" dirty="0" err="1" smtClean="0"/>
              <a:t>Üstyapısal</a:t>
            </a:r>
            <a:r>
              <a:rPr lang="tr-TR" sz="2000" dirty="0" smtClean="0"/>
              <a:t> unsurlara odaklanır.</a:t>
            </a:r>
          </a:p>
          <a:p>
            <a:endParaRPr lang="tr-TR" sz="2000" dirty="0"/>
          </a:p>
        </p:txBody>
      </p:sp>
    </p:spTree>
    <p:extLst>
      <p:ext uri="{BB962C8B-B14F-4D97-AF65-F5344CB8AC3E}">
        <p14:creationId xmlns:p14="http://schemas.microsoft.com/office/powerpoint/2010/main" val="1870720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A46728-6D3E-4CDF-BF96-E7FD48CA4A71}"/>
              </a:ext>
            </a:extLst>
          </p:cNvPr>
          <p:cNvSpPr>
            <a:spLocks noGrp="1"/>
          </p:cNvSpPr>
          <p:nvPr>
            <p:ph type="title"/>
          </p:nvPr>
        </p:nvSpPr>
        <p:spPr/>
        <p:txBody>
          <a:bodyPr/>
          <a:lstStyle/>
          <a:p>
            <a:r>
              <a:rPr lang="tr-TR" dirty="0" err="1" smtClean="0"/>
              <a:t>Max</a:t>
            </a:r>
            <a:r>
              <a:rPr lang="tr-TR" dirty="0" smtClean="0"/>
              <a:t> </a:t>
            </a:r>
            <a:r>
              <a:rPr lang="tr-TR" dirty="0" err="1" smtClean="0"/>
              <a:t>Weber</a:t>
            </a:r>
            <a:r>
              <a:rPr lang="tr-TR" dirty="0" smtClean="0"/>
              <a:t>: Devlet, İktidar, Hâkimiyet, Otorite ve Meşruluk</a:t>
            </a:r>
            <a:endParaRPr lang="tr-TR" dirty="0"/>
          </a:p>
        </p:txBody>
      </p:sp>
      <p:sp>
        <p:nvSpPr>
          <p:cNvPr id="4" name="İçerik Yer Tutucusu 2">
            <a:extLst>
              <a:ext uri="{FF2B5EF4-FFF2-40B4-BE49-F238E27FC236}">
                <a16:creationId xmlns:a16="http://schemas.microsoft.com/office/drawing/2014/main" id="{802668C1-5CF5-4B4F-B3A5-60885ACDA50D}"/>
              </a:ext>
            </a:extLst>
          </p:cNvPr>
          <p:cNvSpPr txBox="1">
            <a:spLocks/>
          </p:cNvSpPr>
          <p:nvPr/>
        </p:nvSpPr>
        <p:spPr>
          <a:xfrm>
            <a:off x="628650" y="1404594"/>
            <a:ext cx="7886700" cy="4772369"/>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1500" kern="1200">
                <a:solidFill>
                  <a:schemeClr val="accent1">
                    <a:lumMod val="50000"/>
                  </a:schemeClr>
                </a:solidFill>
                <a:latin typeface="Arial" pitchFamily="34" charset="0"/>
                <a:ea typeface="+mn-ea"/>
                <a:cs typeface="Arial"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350" kern="1200">
                <a:solidFill>
                  <a:schemeClr val="accent1">
                    <a:lumMod val="50000"/>
                  </a:schemeClr>
                </a:solidFill>
                <a:latin typeface="Arial" pitchFamily="34" charset="0"/>
                <a:ea typeface="+mn-ea"/>
                <a:cs typeface="Arial"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accent1">
                    <a:lumMod val="50000"/>
                  </a:schemeClr>
                </a:solidFill>
                <a:latin typeface="Arial" pitchFamily="34" charset="0"/>
                <a:ea typeface="+mn-ea"/>
                <a:cs typeface="Arial"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000" b="1"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Devlet: </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Şiddeti bir araç olarak kullanma yetkisine sahiptir.</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Toplum üzerinde hâkimiyet kuran siyasal bir örgütlenmedir.</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Egemenliği kalıcı ve süreklidir.</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Yaptırım gücüne sahiptir.</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Modern devlet</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Ussal hukuk üzerine temellenir.</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000" b="1"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Siyaset:</a:t>
            </a: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 Zor gücünün kontrolünü belli meşruluk sistemleriyle ilişkilendiren bir hâkimiyet biçimi.</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000" b="1"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İktidar:</a:t>
            </a: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 İktidarı kullanan kişinin iradesinin galip gelmesi</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000" b="1"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Egemenlik:</a:t>
            </a: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 İktidarı elinde bulunduranın başvurabildiği kaynaklar (örneğin zor gücü) ve maruz kaldığı sınırlamalar (meşruluğunun sınırı/ örneğin yasalar, coğrafi sınırlar vb.)</a:t>
            </a:r>
          </a:p>
        </p:txBody>
      </p:sp>
    </p:spTree>
    <p:extLst>
      <p:ext uri="{BB962C8B-B14F-4D97-AF65-F5344CB8AC3E}">
        <p14:creationId xmlns:p14="http://schemas.microsoft.com/office/powerpoint/2010/main" val="646988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A46728-6D3E-4CDF-BF96-E7FD48CA4A71}"/>
              </a:ext>
            </a:extLst>
          </p:cNvPr>
          <p:cNvSpPr>
            <a:spLocks noGrp="1"/>
          </p:cNvSpPr>
          <p:nvPr>
            <p:ph type="title"/>
          </p:nvPr>
        </p:nvSpPr>
        <p:spPr/>
        <p:txBody>
          <a:bodyPr/>
          <a:lstStyle/>
          <a:p>
            <a:r>
              <a:rPr lang="tr-TR" dirty="0" smtClean="0"/>
              <a:t>Batı </a:t>
            </a:r>
            <a:r>
              <a:rPr lang="tr-TR" dirty="0" err="1" smtClean="0"/>
              <a:t>Marksizmi</a:t>
            </a:r>
            <a:r>
              <a:rPr lang="tr-TR" dirty="0" smtClean="0"/>
              <a:t>: Üstyapının Sahne Alışı</a:t>
            </a:r>
            <a:endParaRPr lang="tr-TR" dirty="0"/>
          </a:p>
        </p:txBody>
      </p:sp>
      <p:sp>
        <p:nvSpPr>
          <p:cNvPr id="3" name="İçerik Yer Tutucusu 2">
            <a:extLst>
              <a:ext uri="{FF2B5EF4-FFF2-40B4-BE49-F238E27FC236}">
                <a16:creationId xmlns:a16="http://schemas.microsoft.com/office/drawing/2014/main" id="{802668C1-5CF5-4B4F-B3A5-60885ACDA50D}"/>
              </a:ext>
            </a:extLst>
          </p:cNvPr>
          <p:cNvSpPr txBox="1">
            <a:spLocks/>
          </p:cNvSpPr>
          <p:nvPr/>
        </p:nvSpPr>
        <p:spPr>
          <a:xfrm>
            <a:off x="628650" y="1404594"/>
            <a:ext cx="7886700" cy="4772369"/>
          </a:xfrm>
          <a:prstGeom prst="rect">
            <a:avLst/>
          </a:prstGeom>
        </p:spPr>
        <p:txBody>
          <a:bodyPr>
            <a:normAutofit fontScale="850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1500" kern="1200">
                <a:solidFill>
                  <a:schemeClr val="accent1">
                    <a:lumMod val="50000"/>
                  </a:schemeClr>
                </a:solidFill>
                <a:latin typeface="Arial" pitchFamily="34" charset="0"/>
                <a:ea typeface="+mn-ea"/>
                <a:cs typeface="Arial"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350" kern="1200">
                <a:solidFill>
                  <a:schemeClr val="accent1">
                    <a:lumMod val="50000"/>
                  </a:schemeClr>
                </a:solidFill>
                <a:latin typeface="Arial" pitchFamily="34" charset="0"/>
                <a:ea typeface="+mn-ea"/>
                <a:cs typeface="Arial"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accent1">
                    <a:lumMod val="50000"/>
                  </a:schemeClr>
                </a:solidFill>
                <a:latin typeface="Arial" pitchFamily="34" charset="0"/>
                <a:ea typeface="+mn-ea"/>
                <a:cs typeface="Arial"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tr-TR" sz="2000" i="1" u="sng" dirty="0" err="1" smtClean="0"/>
              <a:t>Antonio</a:t>
            </a:r>
            <a:r>
              <a:rPr lang="tr-TR" sz="2000" i="1" u="sng" dirty="0" smtClean="0"/>
              <a:t> </a:t>
            </a:r>
            <a:r>
              <a:rPr lang="tr-TR" sz="2000" i="1" u="sng" dirty="0" err="1" smtClean="0"/>
              <a:t>Gramsci</a:t>
            </a:r>
            <a:r>
              <a:rPr lang="tr-TR" sz="2000" i="1" u="sng" dirty="0" smtClean="0"/>
              <a:t> (1891-1937</a:t>
            </a:r>
            <a:r>
              <a:rPr lang="tr-TR" sz="2000" dirty="0" smtClean="0"/>
              <a:t>)</a:t>
            </a:r>
            <a:endParaRPr lang="tr-TR" sz="2000" dirty="0"/>
          </a:p>
          <a:p>
            <a:pPr>
              <a:buFont typeface="Wingdings" pitchFamily="2" charset="2"/>
              <a:buChar char="ü"/>
            </a:pPr>
            <a:r>
              <a:rPr lang="tr-TR" sz="2000" u="sng" dirty="0" err="1" smtClean="0"/>
              <a:t>Praksis</a:t>
            </a:r>
            <a:r>
              <a:rPr lang="tr-TR" sz="2000" dirty="0" smtClean="0"/>
              <a:t>: Teori ile pratiğin organik bütünlüğü</a:t>
            </a:r>
          </a:p>
          <a:p>
            <a:pPr>
              <a:buFont typeface="Wingdings" pitchFamily="2" charset="2"/>
              <a:buChar char="ü"/>
            </a:pPr>
            <a:r>
              <a:rPr lang="tr-TR" sz="2000" u="sng" dirty="0" smtClean="0"/>
              <a:t>Diyalektik Yöntem</a:t>
            </a:r>
            <a:r>
              <a:rPr lang="tr-TR" sz="2000" dirty="0" smtClean="0"/>
              <a:t>: Diyalektiği oluşturan iki tarafın karşılıklı olarak birbirlerini belirledikleri ve ayrılmaz bir bütün oldukları (düşünce ve eylem) (altyapı ve üstyapı)</a:t>
            </a:r>
          </a:p>
          <a:p>
            <a:pPr>
              <a:buFont typeface="Wingdings" pitchFamily="2" charset="2"/>
              <a:buChar char="ü"/>
            </a:pPr>
            <a:r>
              <a:rPr lang="tr-TR" sz="2000" u="sng" dirty="0" smtClean="0"/>
              <a:t>Tarihsel blok</a:t>
            </a:r>
            <a:r>
              <a:rPr lang="tr-TR" sz="2000" dirty="0" smtClean="0"/>
              <a:t>: Girift bir toplumsal iktidar yapısı (siyasal, ideolojik, kültürel)</a:t>
            </a:r>
          </a:p>
          <a:p>
            <a:pPr>
              <a:buFont typeface="Wingdings" pitchFamily="2" charset="2"/>
              <a:buChar char="ü"/>
            </a:pPr>
            <a:r>
              <a:rPr lang="tr-TR" sz="2000" u="sng" dirty="0" smtClean="0"/>
              <a:t>Hegemonya</a:t>
            </a:r>
            <a:r>
              <a:rPr lang="tr-TR" sz="2000" dirty="0" smtClean="0"/>
              <a:t>: Egemen sınıfın yürüttüğü ideolojik, siyasal, kültürel, entelektüel, ahlaki vb. etkinliklerin bütünlüğü (rıza ve zorlama içerir)</a:t>
            </a:r>
          </a:p>
          <a:p>
            <a:pPr>
              <a:buFont typeface="Wingdings" pitchFamily="2" charset="2"/>
              <a:buChar char="ü"/>
            </a:pPr>
            <a:r>
              <a:rPr lang="tr-TR" sz="2000" u="sng" dirty="0" smtClean="0"/>
              <a:t>Organik ideoloji</a:t>
            </a:r>
            <a:r>
              <a:rPr lang="tr-TR" sz="2000" dirty="0" smtClean="0"/>
              <a:t>: Felsefe, ortak duyu ve folklor</a:t>
            </a:r>
          </a:p>
          <a:p>
            <a:pPr>
              <a:buFont typeface="Wingdings" pitchFamily="2" charset="2"/>
              <a:buChar char="ü"/>
            </a:pPr>
            <a:r>
              <a:rPr lang="tr-TR" sz="2000" u="sng" dirty="0" smtClean="0"/>
              <a:t>Organik kriz</a:t>
            </a:r>
            <a:r>
              <a:rPr lang="tr-TR" sz="2000" dirty="0" smtClean="0"/>
              <a:t>: Hegemonyayı oluşturan öğeler arasındaki organik bağın kopması</a:t>
            </a:r>
          </a:p>
          <a:p>
            <a:pPr>
              <a:buFont typeface="Wingdings" pitchFamily="2" charset="2"/>
              <a:buChar char="ü"/>
            </a:pPr>
            <a:r>
              <a:rPr lang="tr-TR" sz="2000" u="sng" dirty="0" smtClean="0"/>
              <a:t>Sivil toplum</a:t>
            </a:r>
            <a:r>
              <a:rPr lang="tr-TR" sz="2000" dirty="0" smtClean="0"/>
              <a:t>: İdeolojik, politik ve hukuki üstyapılar (rıza ve hegemonya)</a:t>
            </a:r>
          </a:p>
          <a:p>
            <a:pPr>
              <a:buFont typeface="Wingdings" pitchFamily="2" charset="2"/>
              <a:buChar char="ü"/>
            </a:pPr>
            <a:r>
              <a:rPr lang="tr-TR" sz="2000" u="sng" dirty="0" smtClean="0"/>
              <a:t>Politik toplum</a:t>
            </a:r>
            <a:r>
              <a:rPr lang="tr-TR" sz="2000" dirty="0" smtClean="0"/>
              <a:t>: Sivil toplumun zıddıdır. (baskı ve zorlama)</a:t>
            </a:r>
          </a:p>
          <a:p>
            <a:pPr>
              <a:buFont typeface="Wingdings" pitchFamily="2" charset="2"/>
              <a:buChar char="ü"/>
            </a:pPr>
            <a:r>
              <a:rPr lang="tr-TR" sz="2000" u="sng" dirty="0" smtClean="0"/>
              <a:t>Devlet</a:t>
            </a:r>
            <a:r>
              <a:rPr lang="tr-TR" sz="2000" dirty="0" smtClean="0"/>
              <a:t>: Politik toplum + Sivil toplum</a:t>
            </a:r>
          </a:p>
          <a:p>
            <a:pPr>
              <a:buFont typeface="Wingdings" pitchFamily="2" charset="2"/>
              <a:buChar char="ü"/>
            </a:pPr>
            <a:r>
              <a:rPr lang="tr-TR" sz="2000" u="sng" dirty="0" err="1" smtClean="0"/>
              <a:t>Hegemonik</a:t>
            </a:r>
            <a:r>
              <a:rPr lang="tr-TR" sz="2000" u="sng" dirty="0" smtClean="0"/>
              <a:t> devlet aygıtları </a:t>
            </a:r>
            <a:r>
              <a:rPr lang="tr-TR" sz="2000" dirty="0" smtClean="0"/>
              <a:t>(eğitim, din, kitle iletişimi vb.)</a:t>
            </a:r>
          </a:p>
          <a:p>
            <a:pPr>
              <a:buFont typeface="Wingdings" pitchFamily="2" charset="2"/>
              <a:buChar char="ü"/>
            </a:pPr>
            <a:r>
              <a:rPr lang="tr-TR" sz="2000" u="sng" dirty="0" smtClean="0"/>
              <a:t>Organik aydın</a:t>
            </a:r>
            <a:r>
              <a:rPr lang="tr-TR" sz="2000" dirty="0" smtClean="0"/>
              <a:t>: Rızanın oluşmasını ve ideolojinin yeniden üretimini sağlar</a:t>
            </a:r>
          </a:p>
          <a:p>
            <a:pPr>
              <a:buFont typeface="Wingdings" pitchFamily="2" charset="2"/>
              <a:buChar char="ü"/>
            </a:pPr>
            <a:r>
              <a:rPr lang="tr-TR" sz="2000" u="sng" dirty="0" smtClean="0"/>
              <a:t>Devrimci parti</a:t>
            </a:r>
            <a:r>
              <a:rPr lang="tr-TR" sz="2000" dirty="0" smtClean="0"/>
              <a:t>: Eğitsel ve bilişsel işlevi vardır.</a:t>
            </a:r>
          </a:p>
          <a:p>
            <a:pPr>
              <a:buFont typeface="Wingdings" pitchFamily="2" charset="2"/>
              <a:buChar char="ü"/>
            </a:pPr>
            <a:r>
              <a:rPr lang="tr-TR" sz="2000" dirty="0" smtClean="0"/>
              <a:t>Parti sivil toplum alanında </a:t>
            </a:r>
            <a:r>
              <a:rPr lang="tr-TR" sz="2000" u="sng" dirty="0" smtClean="0"/>
              <a:t>mevzi</a:t>
            </a:r>
            <a:r>
              <a:rPr lang="tr-TR" sz="2000" dirty="0" smtClean="0"/>
              <a:t>, politik toplum alanında </a:t>
            </a:r>
            <a:r>
              <a:rPr lang="tr-TR" sz="2000" u="sng" dirty="0" smtClean="0"/>
              <a:t>manevra</a:t>
            </a:r>
            <a:r>
              <a:rPr lang="tr-TR" sz="2000" dirty="0" smtClean="0"/>
              <a:t> </a:t>
            </a:r>
            <a:r>
              <a:rPr lang="tr-TR" sz="2000" u="sng" dirty="0" smtClean="0"/>
              <a:t>savaşları</a:t>
            </a:r>
            <a:r>
              <a:rPr lang="tr-TR" sz="2000" dirty="0" smtClean="0"/>
              <a:t>na girer.</a:t>
            </a:r>
          </a:p>
          <a:p>
            <a:pPr>
              <a:buFont typeface="Wingdings" pitchFamily="2" charset="2"/>
              <a:buChar char="ü"/>
            </a:pPr>
            <a:endParaRPr lang="tr-TR" sz="2000" dirty="0" smtClean="0"/>
          </a:p>
          <a:p>
            <a:pPr>
              <a:buFont typeface="Wingdings" pitchFamily="2" charset="2"/>
              <a:buChar char="ü"/>
            </a:pPr>
            <a:endParaRPr lang="tr-TR" sz="2000" dirty="0" smtClean="0"/>
          </a:p>
          <a:p>
            <a:pPr>
              <a:buFont typeface="Wingdings" pitchFamily="2" charset="2"/>
              <a:buChar char="ü"/>
            </a:pPr>
            <a:endParaRPr lang="tr-TR" sz="2000" dirty="0" smtClean="0"/>
          </a:p>
        </p:txBody>
      </p:sp>
    </p:spTree>
    <p:extLst>
      <p:ext uri="{BB962C8B-B14F-4D97-AF65-F5344CB8AC3E}">
        <p14:creationId xmlns:p14="http://schemas.microsoft.com/office/powerpoint/2010/main" val="22105374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A46728-6D3E-4CDF-BF96-E7FD48CA4A71}"/>
              </a:ext>
            </a:extLst>
          </p:cNvPr>
          <p:cNvSpPr>
            <a:spLocks noGrp="1"/>
          </p:cNvSpPr>
          <p:nvPr>
            <p:ph type="title"/>
          </p:nvPr>
        </p:nvSpPr>
        <p:spPr/>
        <p:txBody>
          <a:bodyPr/>
          <a:lstStyle/>
          <a:p>
            <a:r>
              <a:rPr lang="tr-TR" dirty="0" smtClean="0"/>
              <a:t>Batı </a:t>
            </a:r>
            <a:r>
              <a:rPr lang="tr-TR" dirty="0" err="1" smtClean="0"/>
              <a:t>Marksizmi</a:t>
            </a:r>
            <a:r>
              <a:rPr lang="tr-TR" dirty="0" smtClean="0"/>
              <a:t>: Üstyapının Sahne Alışı</a:t>
            </a:r>
            <a:endParaRPr lang="tr-TR" dirty="0"/>
          </a:p>
        </p:txBody>
      </p:sp>
      <p:sp>
        <p:nvSpPr>
          <p:cNvPr id="3" name="İçerik Yer Tutucusu 2">
            <a:extLst>
              <a:ext uri="{FF2B5EF4-FFF2-40B4-BE49-F238E27FC236}">
                <a16:creationId xmlns:a16="http://schemas.microsoft.com/office/drawing/2014/main" id="{802668C1-5CF5-4B4F-B3A5-60885ACDA50D}"/>
              </a:ext>
            </a:extLst>
          </p:cNvPr>
          <p:cNvSpPr txBox="1">
            <a:spLocks/>
          </p:cNvSpPr>
          <p:nvPr/>
        </p:nvSpPr>
        <p:spPr>
          <a:xfrm>
            <a:off x="628650" y="1404594"/>
            <a:ext cx="7886700" cy="4772369"/>
          </a:xfrm>
          <a:prstGeom prst="rect">
            <a:avLst/>
          </a:prstGeom>
        </p:spPr>
        <p:txBody>
          <a:bodyPr>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1500" kern="1200">
                <a:solidFill>
                  <a:schemeClr val="accent1">
                    <a:lumMod val="50000"/>
                  </a:schemeClr>
                </a:solidFill>
                <a:latin typeface="Arial" pitchFamily="34" charset="0"/>
                <a:ea typeface="+mn-ea"/>
                <a:cs typeface="Arial"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350" kern="1200">
                <a:solidFill>
                  <a:schemeClr val="accent1">
                    <a:lumMod val="50000"/>
                  </a:schemeClr>
                </a:solidFill>
                <a:latin typeface="Arial" pitchFamily="34" charset="0"/>
                <a:ea typeface="+mn-ea"/>
                <a:cs typeface="Arial"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accent1">
                    <a:lumMod val="50000"/>
                  </a:schemeClr>
                </a:solidFill>
                <a:latin typeface="Arial" pitchFamily="34" charset="0"/>
                <a:ea typeface="+mn-ea"/>
                <a:cs typeface="Arial"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tr-TR" sz="2000" i="1" u="sng" dirty="0" smtClean="0"/>
              <a:t>Louis </a:t>
            </a:r>
            <a:r>
              <a:rPr lang="tr-TR" sz="2000" i="1" u="sng" dirty="0" err="1" smtClean="0"/>
              <a:t>Althusser</a:t>
            </a:r>
            <a:r>
              <a:rPr lang="tr-TR" sz="2000" i="1" u="sng" dirty="0" smtClean="0"/>
              <a:t> (1918-1990)</a:t>
            </a:r>
          </a:p>
          <a:p>
            <a:r>
              <a:rPr lang="tr-TR" sz="2000" dirty="0" err="1" smtClean="0"/>
              <a:t>Stalinizm’in</a:t>
            </a:r>
            <a:r>
              <a:rPr lang="tr-TR" sz="2000" dirty="0" smtClean="0"/>
              <a:t> 1940’lardaki ekonomik indirgemeci ve mekanik Marksist yaklaşımının yetersizliğine vurgu.</a:t>
            </a:r>
          </a:p>
          <a:p>
            <a:r>
              <a:rPr lang="tr-TR" sz="2000" dirty="0" smtClean="0"/>
              <a:t>Marksist öğretinin komünist liderlerin elinde ideolojik meşrulaştırma aracı olması sürecine eleştirel bakış.</a:t>
            </a:r>
          </a:p>
          <a:p>
            <a:r>
              <a:rPr lang="tr-TR" sz="2000" dirty="0" smtClean="0"/>
              <a:t>Keynesyen refah devletinin yaygınlaşması ve oldukça olumlu sonuçlar vermesi sosyalist devrimin gerçekleşmesi önünde engeldi.</a:t>
            </a:r>
          </a:p>
          <a:p>
            <a:r>
              <a:rPr lang="tr-TR" sz="2000" dirty="0" err="1" smtClean="0"/>
              <a:t>Althusser’e</a:t>
            </a:r>
            <a:r>
              <a:rPr lang="tr-TR" sz="2000" dirty="0" smtClean="0"/>
              <a:t> göre Marksizm hümanizm ve ekonomik belirlenimcilik gibi iki zorluğu aşmalıydı.</a:t>
            </a:r>
          </a:p>
          <a:p>
            <a:r>
              <a:rPr lang="tr-TR" sz="2000" dirty="0" err="1" smtClean="0"/>
              <a:t>Hegelci</a:t>
            </a:r>
            <a:r>
              <a:rPr lang="tr-TR" sz="2000" dirty="0" smtClean="0"/>
              <a:t> </a:t>
            </a:r>
            <a:r>
              <a:rPr lang="tr-TR" sz="2000" dirty="0" err="1" smtClean="0"/>
              <a:t>tarihselcilik</a:t>
            </a:r>
            <a:r>
              <a:rPr lang="tr-TR" sz="2000" dirty="0" smtClean="0"/>
              <a:t> ve yapı-üstyapı ikiliğinin mekanik yorumunu reddeder.</a:t>
            </a:r>
          </a:p>
          <a:p>
            <a:r>
              <a:rPr lang="tr-TR" sz="2000" dirty="0" smtClean="0"/>
              <a:t>Bilimsel ve pozitivist (nesnel) Marksizm ile özne ve özgür insan iradesine vurgu yapan </a:t>
            </a:r>
            <a:r>
              <a:rPr lang="tr-TR" sz="2000" dirty="0" err="1" smtClean="0"/>
              <a:t>Praksis</a:t>
            </a:r>
            <a:r>
              <a:rPr lang="tr-TR" sz="2000" dirty="0" smtClean="0"/>
              <a:t> felsefesini (öznel) de reddeder.</a:t>
            </a:r>
          </a:p>
          <a:p>
            <a:r>
              <a:rPr lang="tr-TR" sz="2000" dirty="0" smtClean="0"/>
              <a:t>Marks’ı Fransız yapısalcı tarih yazıcılığı okulu düşünürlerinden (</a:t>
            </a:r>
            <a:r>
              <a:rPr lang="tr-TR" sz="2000" dirty="0" err="1" smtClean="0"/>
              <a:t>Gaston</a:t>
            </a:r>
            <a:r>
              <a:rPr lang="tr-TR" sz="2000" dirty="0" smtClean="0"/>
              <a:t> </a:t>
            </a:r>
            <a:r>
              <a:rPr lang="tr-TR" sz="2000" dirty="0" err="1" smtClean="0"/>
              <a:t>Bachelard</a:t>
            </a:r>
            <a:r>
              <a:rPr lang="tr-TR" sz="2000" dirty="0" smtClean="0"/>
              <a:t> gibi), </a:t>
            </a:r>
            <a:r>
              <a:rPr lang="tr-TR" sz="2000" dirty="0" err="1" smtClean="0"/>
              <a:t>Freudcu</a:t>
            </a:r>
            <a:r>
              <a:rPr lang="tr-TR" sz="2000" dirty="0" smtClean="0"/>
              <a:t> psikanalizden ve </a:t>
            </a:r>
            <a:r>
              <a:rPr lang="tr-TR" sz="2000" dirty="0" err="1" smtClean="0"/>
              <a:t>Spinoza</a:t>
            </a:r>
            <a:r>
              <a:rPr lang="tr-TR" sz="2000" dirty="0" smtClean="0"/>
              <a:t> üzerinden yola çıkarak yeniden okumaya çalıştı.</a:t>
            </a:r>
            <a:endParaRPr lang="tr-TR" sz="2000" dirty="0"/>
          </a:p>
        </p:txBody>
      </p:sp>
    </p:spTree>
    <p:extLst>
      <p:ext uri="{BB962C8B-B14F-4D97-AF65-F5344CB8AC3E}">
        <p14:creationId xmlns:p14="http://schemas.microsoft.com/office/powerpoint/2010/main" val="42921832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A46728-6D3E-4CDF-BF96-E7FD48CA4A71}"/>
              </a:ext>
            </a:extLst>
          </p:cNvPr>
          <p:cNvSpPr>
            <a:spLocks noGrp="1"/>
          </p:cNvSpPr>
          <p:nvPr>
            <p:ph type="title"/>
          </p:nvPr>
        </p:nvSpPr>
        <p:spPr/>
        <p:txBody>
          <a:bodyPr/>
          <a:lstStyle/>
          <a:p>
            <a:r>
              <a:rPr lang="tr-TR" dirty="0" smtClean="0"/>
              <a:t>Batı </a:t>
            </a:r>
            <a:r>
              <a:rPr lang="tr-TR" dirty="0" err="1" smtClean="0"/>
              <a:t>Marksizmi</a:t>
            </a:r>
            <a:r>
              <a:rPr lang="tr-TR" dirty="0" smtClean="0"/>
              <a:t>: Üstyapının Sahne Alışı</a:t>
            </a:r>
            <a:endParaRPr lang="tr-TR" dirty="0"/>
          </a:p>
        </p:txBody>
      </p:sp>
      <p:sp>
        <p:nvSpPr>
          <p:cNvPr id="3" name="İçerik Yer Tutucusu 2">
            <a:extLst>
              <a:ext uri="{FF2B5EF4-FFF2-40B4-BE49-F238E27FC236}">
                <a16:creationId xmlns:a16="http://schemas.microsoft.com/office/drawing/2014/main" id="{802668C1-5CF5-4B4F-B3A5-60885ACDA50D}"/>
              </a:ext>
            </a:extLst>
          </p:cNvPr>
          <p:cNvSpPr txBox="1">
            <a:spLocks/>
          </p:cNvSpPr>
          <p:nvPr/>
        </p:nvSpPr>
        <p:spPr>
          <a:xfrm>
            <a:off x="628650" y="1404594"/>
            <a:ext cx="7886700" cy="4772369"/>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1500" kern="1200">
                <a:solidFill>
                  <a:schemeClr val="accent1">
                    <a:lumMod val="50000"/>
                  </a:schemeClr>
                </a:solidFill>
                <a:latin typeface="Arial" pitchFamily="34" charset="0"/>
                <a:ea typeface="+mn-ea"/>
                <a:cs typeface="Arial"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350" kern="1200">
                <a:solidFill>
                  <a:schemeClr val="accent1">
                    <a:lumMod val="50000"/>
                  </a:schemeClr>
                </a:solidFill>
                <a:latin typeface="Arial" pitchFamily="34" charset="0"/>
                <a:ea typeface="+mn-ea"/>
                <a:cs typeface="Arial"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accent1">
                    <a:lumMod val="50000"/>
                  </a:schemeClr>
                </a:solidFill>
                <a:latin typeface="Arial" pitchFamily="34" charset="0"/>
                <a:ea typeface="+mn-ea"/>
                <a:cs typeface="Arial"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tr-TR" sz="2000" i="1" u="sng" dirty="0" smtClean="0"/>
              <a:t>Louis </a:t>
            </a:r>
            <a:r>
              <a:rPr lang="tr-TR" sz="2000" i="1" u="sng" dirty="0" err="1" smtClean="0"/>
              <a:t>Althusser</a:t>
            </a:r>
            <a:r>
              <a:rPr lang="tr-TR" sz="2000" i="1" u="sng" dirty="0" smtClean="0"/>
              <a:t> (1918-1990)</a:t>
            </a:r>
          </a:p>
          <a:p>
            <a:r>
              <a:rPr lang="tr-TR" sz="2000" u="sng" dirty="0" smtClean="0"/>
              <a:t>Toplumsal formasyon </a:t>
            </a:r>
            <a:r>
              <a:rPr lang="tr-TR" sz="2000" dirty="0" smtClean="0"/>
              <a:t>üç kerteden oluşur: Siyasal, ideolojik ve ekonomik (birbirlerinden görece özerk yapılar/</a:t>
            </a:r>
            <a:r>
              <a:rPr lang="tr-TR" sz="2000" dirty="0" err="1" smtClean="0"/>
              <a:t>ilişkisellik</a:t>
            </a:r>
            <a:r>
              <a:rPr lang="tr-TR" sz="2000" dirty="0" smtClean="0"/>
              <a:t>).</a:t>
            </a:r>
          </a:p>
          <a:p>
            <a:r>
              <a:rPr lang="tr-TR" sz="2000" u="sng" dirty="0" smtClean="0"/>
              <a:t>Yeniden </a:t>
            </a:r>
            <a:r>
              <a:rPr lang="tr-TR" sz="2000" u="sng" dirty="0"/>
              <a:t>ü</a:t>
            </a:r>
            <a:r>
              <a:rPr lang="tr-TR" sz="2000" u="sng" dirty="0" smtClean="0"/>
              <a:t>retim</a:t>
            </a:r>
            <a:r>
              <a:rPr lang="tr-TR" sz="2000" dirty="0" smtClean="0"/>
              <a:t> kavramı: Hâkim üretim tarzını yeniden üreterek sürekliliğini sağlamak.</a:t>
            </a:r>
          </a:p>
          <a:p>
            <a:r>
              <a:rPr lang="tr-TR" sz="2000" u="sng" dirty="0" smtClean="0"/>
              <a:t>Çoğul ve çeşitli çelişkiler</a:t>
            </a:r>
            <a:r>
              <a:rPr lang="tr-TR" sz="2000" dirty="0" smtClean="0"/>
              <a:t>: Sınıf çatışması, politik pratiklerdeki çelişki, ideolojik pratiklerdeki bilişsel çelişki.</a:t>
            </a:r>
          </a:p>
          <a:p>
            <a:r>
              <a:rPr lang="tr-TR" sz="2000" u="sng" dirty="0" smtClean="0"/>
              <a:t>Devlet</a:t>
            </a:r>
            <a:r>
              <a:rPr lang="tr-TR" sz="2000" dirty="0" smtClean="0"/>
              <a:t>: Devletin Baskı Aygıtları (DBA) ve Devletin İdeolojik Aygıtları (DİA)</a:t>
            </a:r>
          </a:p>
          <a:p>
            <a:r>
              <a:rPr lang="tr-TR" sz="2000" u="sng" dirty="0" smtClean="0"/>
              <a:t>İdeoloji</a:t>
            </a:r>
            <a:r>
              <a:rPr lang="tr-TR" sz="2000" dirty="0" smtClean="0"/>
              <a:t>: İnsanların gerçekliği anlamlandırma süreci.</a:t>
            </a:r>
          </a:p>
          <a:p>
            <a:r>
              <a:rPr lang="tr-TR" sz="2000" dirty="0" smtClean="0"/>
              <a:t>İdeoloji </a:t>
            </a:r>
            <a:r>
              <a:rPr lang="tr-TR" sz="2000" u="sng" dirty="0" smtClean="0"/>
              <a:t>çağırma</a:t>
            </a:r>
            <a:r>
              <a:rPr lang="tr-TR" sz="2000" dirty="0" smtClean="0"/>
              <a:t> ve </a:t>
            </a:r>
            <a:r>
              <a:rPr lang="tr-TR" sz="2000" u="sng" dirty="0" smtClean="0"/>
              <a:t>adlandırma</a:t>
            </a:r>
            <a:r>
              <a:rPr lang="tr-TR" sz="2000" dirty="0" smtClean="0"/>
              <a:t> mekanizması ile özneyi kurar. Özneyi üretirken ideoloji hem kendini hem de toplumsal formasyonu yeniden üretir.</a:t>
            </a:r>
          </a:p>
        </p:txBody>
      </p:sp>
    </p:spTree>
    <p:extLst>
      <p:ext uri="{BB962C8B-B14F-4D97-AF65-F5344CB8AC3E}">
        <p14:creationId xmlns:p14="http://schemas.microsoft.com/office/powerpoint/2010/main" val="25963103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A46728-6D3E-4CDF-BF96-E7FD48CA4A71}"/>
              </a:ext>
            </a:extLst>
          </p:cNvPr>
          <p:cNvSpPr>
            <a:spLocks noGrp="1"/>
          </p:cNvSpPr>
          <p:nvPr>
            <p:ph type="title"/>
          </p:nvPr>
        </p:nvSpPr>
        <p:spPr/>
        <p:txBody>
          <a:bodyPr/>
          <a:lstStyle/>
          <a:p>
            <a:r>
              <a:rPr lang="tr-TR" dirty="0" smtClean="0"/>
              <a:t>Batı </a:t>
            </a:r>
            <a:r>
              <a:rPr lang="tr-TR" dirty="0" err="1" smtClean="0"/>
              <a:t>Marksizmi</a:t>
            </a:r>
            <a:r>
              <a:rPr lang="tr-TR" dirty="0" smtClean="0"/>
              <a:t>: Üstyapının Sahne Alışı</a:t>
            </a:r>
            <a:endParaRPr lang="tr-TR" dirty="0"/>
          </a:p>
        </p:txBody>
      </p:sp>
      <p:sp>
        <p:nvSpPr>
          <p:cNvPr id="3" name="İçerik Yer Tutucusu 2">
            <a:extLst>
              <a:ext uri="{FF2B5EF4-FFF2-40B4-BE49-F238E27FC236}">
                <a16:creationId xmlns:a16="http://schemas.microsoft.com/office/drawing/2014/main" id="{802668C1-5CF5-4B4F-B3A5-60885ACDA50D}"/>
              </a:ext>
            </a:extLst>
          </p:cNvPr>
          <p:cNvSpPr txBox="1">
            <a:spLocks/>
          </p:cNvSpPr>
          <p:nvPr/>
        </p:nvSpPr>
        <p:spPr>
          <a:xfrm>
            <a:off x="628650" y="1404594"/>
            <a:ext cx="7886700" cy="4772369"/>
          </a:xfrm>
          <a:prstGeom prst="rect">
            <a:avLst/>
          </a:prstGeom>
        </p:spPr>
        <p:txBody>
          <a:bodyP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1500" kern="1200">
                <a:solidFill>
                  <a:schemeClr val="accent1">
                    <a:lumMod val="50000"/>
                  </a:schemeClr>
                </a:solidFill>
                <a:latin typeface="Arial" pitchFamily="34" charset="0"/>
                <a:ea typeface="+mn-ea"/>
                <a:cs typeface="Arial"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350" kern="1200">
                <a:solidFill>
                  <a:schemeClr val="accent1">
                    <a:lumMod val="50000"/>
                  </a:schemeClr>
                </a:solidFill>
                <a:latin typeface="Arial" pitchFamily="34" charset="0"/>
                <a:ea typeface="+mn-ea"/>
                <a:cs typeface="Arial"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accent1">
                    <a:lumMod val="50000"/>
                  </a:schemeClr>
                </a:solidFill>
                <a:latin typeface="Arial" pitchFamily="34" charset="0"/>
                <a:ea typeface="+mn-ea"/>
                <a:cs typeface="Arial"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tr-TR" sz="2000" b="1" dirty="0" smtClean="0"/>
              <a:t>Frankfurt Okulu</a:t>
            </a:r>
          </a:p>
          <a:p>
            <a:r>
              <a:rPr lang="tr-TR" sz="2000" dirty="0" smtClean="0"/>
              <a:t>Zengin düşünsel kaynağa sahiptir. Yöntemsel açıdan da çeşitlilik gösterir. </a:t>
            </a:r>
            <a:r>
              <a:rPr lang="tr-TR" sz="2000" dirty="0" err="1" smtClean="0"/>
              <a:t>Disiplinlerarası</a:t>
            </a:r>
            <a:r>
              <a:rPr lang="tr-TR" sz="2000" dirty="0" smtClean="0"/>
              <a:t> analizlerin ilk örneklerini verir.</a:t>
            </a:r>
          </a:p>
          <a:p>
            <a:r>
              <a:rPr lang="tr-TR" sz="2000" dirty="0" smtClean="0"/>
              <a:t>Faşizm, pozitivizm ve kapitalizm eleştirisi.</a:t>
            </a:r>
          </a:p>
          <a:p>
            <a:r>
              <a:rPr lang="tr-TR" sz="2000" dirty="0" smtClean="0"/>
              <a:t>Marksizm geleneğini ve içinde bulunduğu toplumu eleştirir.</a:t>
            </a:r>
          </a:p>
          <a:p>
            <a:r>
              <a:rPr lang="tr-TR" sz="2000" dirty="0" smtClean="0"/>
              <a:t>Frankfurt Okulu’nun ortaya çıktığı tarihsel zeminin Marksizm eleştirisinde etkisi vardır.</a:t>
            </a:r>
          </a:p>
          <a:p>
            <a:r>
              <a:rPr lang="tr-TR" sz="2000" dirty="0" smtClean="0"/>
              <a:t>Radikal değişim toplumsal iktisadi yapılanmalarda değil, bireylerin öznelliği, usu, tutkuları ve amaçları bağlamında gerçekleşmelidir.</a:t>
            </a:r>
          </a:p>
          <a:p>
            <a:r>
              <a:rPr lang="tr-TR" sz="2000" dirty="0" smtClean="0"/>
              <a:t>Sınıfsal konum bireyin kaderinin tek değişkeni değildir. Bu anlamda kapitalizmin sonunu getirecek olan devrimi işçi sınıfı yapmayacaktır.</a:t>
            </a:r>
          </a:p>
          <a:p>
            <a:r>
              <a:rPr lang="tr-TR" sz="2000" dirty="0" smtClean="0"/>
              <a:t>Aydınlanma düşüncesini eleştirirler.</a:t>
            </a:r>
          </a:p>
          <a:p>
            <a:r>
              <a:rPr lang="tr-TR" sz="2000" dirty="0" smtClean="0"/>
              <a:t>Üstyapı göreli özerktir. </a:t>
            </a:r>
          </a:p>
          <a:p>
            <a:r>
              <a:rPr lang="tr-TR" sz="2000" dirty="0" smtClean="0"/>
              <a:t>Yabancılaşma kavramı kültür üzerinden açıklanmaktadır.</a:t>
            </a:r>
            <a:endParaRPr lang="tr-TR" sz="2000" dirty="0"/>
          </a:p>
        </p:txBody>
      </p:sp>
    </p:spTree>
    <p:extLst>
      <p:ext uri="{BB962C8B-B14F-4D97-AF65-F5344CB8AC3E}">
        <p14:creationId xmlns:p14="http://schemas.microsoft.com/office/powerpoint/2010/main" val="35709816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A46728-6D3E-4CDF-BF96-E7FD48CA4A71}"/>
              </a:ext>
            </a:extLst>
          </p:cNvPr>
          <p:cNvSpPr>
            <a:spLocks noGrp="1"/>
          </p:cNvSpPr>
          <p:nvPr>
            <p:ph type="title"/>
          </p:nvPr>
        </p:nvSpPr>
        <p:spPr/>
        <p:txBody>
          <a:bodyPr/>
          <a:lstStyle/>
          <a:p>
            <a:r>
              <a:rPr lang="tr-TR" dirty="0" smtClean="0"/>
              <a:t>Batı </a:t>
            </a:r>
            <a:r>
              <a:rPr lang="tr-TR" dirty="0" err="1" smtClean="0"/>
              <a:t>Marksizmi</a:t>
            </a:r>
            <a:r>
              <a:rPr lang="tr-TR" dirty="0" smtClean="0"/>
              <a:t>: Üstyapının Sahne Alışı</a:t>
            </a:r>
            <a:endParaRPr lang="tr-TR" dirty="0"/>
          </a:p>
        </p:txBody>
      </p:sp>
      <p:sp>
        <p:nvSpPr>
          <p:cNvPr id="3" name="İçerik Yer Tutucusu 2">
            <a:extLst>
              <a:ext uri="{FF2B5EF4-FFF2-40B4-BE49-F238E27FC236}">
                <a16:creationId xmlns:a16="http://schemas.microsoft.com/office/drawing/2014/main" id="{802668C1-5CF5-4B4F-B3A5-60885ACDA50D}"/>
              </a:ext>
            </a:extLst>
          </p:cNvPr>
          <p:cNvSpPr txBox="1">
            <a:spLocks/>
          </p:cNvSpPr>
          <p:nvPr/>
        </p:nvSpPr>
        <p:spPr>
          <a:xfrm>
            <a:off x="628650" y="1404594"/>
            <a:ext cx="7886700" cy="4772369"/>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1500" kern="1200">
                <a:solidFill>
                  <a:schemeClr val="accent1">
                    <a:lumMod val="50000"/>
                  </a:schemeClr>
                </a:solidFill>
                <a:latin typeface="Arial" pitchFamily="34" charset="0"/>
                <a:ea typeface="+mn-ea"/>
                <a:cs typeface="Arial"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350" kern="1200">
                <a:solidFill>
                  <a:schemeClr val="accent1">
                    <a:lumMod val="50000"/>
                  </a:schemeClr>
                </a:solidFill>
                <a:latin typeface="Arial" pitchFamily="34" charset="0"/>
                <a:ea typeface="+mn-ea"/>
                <a:cs typeface="Arial"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accent1">
                    <a:lumMod val="50000"/>
                  </a:schemeClr>
                </a:solidFill>
                <a:latin typeface="Arial" pitchFamily="34" charset="0"/>
                <a:ea typeface="+mn-ea"/>
                <a:cs typeface="Arial"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tr-TR" sz="2000" b="1" dirty="0" smtClean="0"/>
              <a:t>Frankfurt Okulu</a:t>
            </a:r>
          </a:p>
          <a:p>
            <a:r>
              <a:rPr lang="tr-TR" sz="2000" i="1" u="sng" dirty="0" err="1" smtClean="0"/>
              <a:t>Max</a:t>
            </a:r>
            <a:r>
              <a:rPr lang="tr-TR" sz="2000" i="1" u="sng" dirty="0" smtClean="0"/>
              <a:t> </a:t>
            </a:r>
            <a:r>
              <a:rPr lang="tr-TR" sz="2000" i="1" u="sng" dirty="0" err="1" smtClean="0"/>
              <a:t>Horkheimer</a:t>
            </a:r>
            <a:endParaRPr lang="tr-TR" sz="2000" i="1" u="sng" dirty="0" smtClean="0"/>
          </a:p>
          <a:p>
            <a:pPr>
              <a:buFont typeface="Wingdings" pitchFamily="2" charset="2"/>
              <a:buChar char="ü"/>
            </a:pPr>
            <a:r>
              <a:rPr lang="tr-TR" sz="2000" dirty="0" smtClean="0"/>
              <a:t>Aydınlanma süreci ile ortaya çıkan ussal değişim toplumsal sorunların temelidir. (Usun özneleşmesi/</a:t>
            </a:r>
            <a:r>
              <a:rPr lang="tr-TR" sz="2000" dirty="0" err="1" smtClean="0"/>
              <a:t>araçsal</a:t>
            </a:r>
            <a:r>
              <a:rPr lang="tr-TR" sz="2000" dirty="0" smtClean="0"/>
              <a:t> akıl)</a:t>
            </a:r>
          </a:p>
          <a:p>
            <a:pPr>
              <a:buFont typeface="Wingdings" pitchFamily="2" charset="2"/>
              <a:buChar char="ü"/>
            </a:pPr>
            <a:r>
              <a:rPr lang="tr-TR" sz="2000" dirty="0" smtClean="0"/>
              <a:t>İki temel us vardır: Öznel us ve nesnel (evrensel) us</a:t>
            </a:r>
          </a:p>
          <a:p>
            <a:pPr>
              <a:buFont typeface="Wingdings" pitchFamily="2" charset="2"/>
              <a:buChar char="ü"/>
            </a:pPr>
            <a:r>
              <a:rPr lang="tr-TR" sz="2000" dirty="0" err="1" smtClean="0"/>
              <a:t>Araçsal</a:t>
            </a:r>
            <a:r>
              <a:rPr lang="tr-TR" sz="2000" dirty="0" smtClean="0"/>
              <a:t> akıl, insanın önce doğa sonra insan üzerindeki egemenliğini getirdi.</a:t>
            </a:r>
          </a:p>
          <a:p>
            <a:pPr>
              <a:buFont typeface="Wingdings" pitchFamily="2" charset="2"/>
              <a:buChar char="ü"/>
            </a:pPr>
            <a:r>
              <a:rPr lang="tr-TR" sz="2000" dirty="0" smtClean="0"/>
              <a:t>Birey ortadan kalktı. Genel </a:t>
            </a:r>
            <a:r>
              <a:rPr lang="tr-TR" sz="2000" dirty="0" err="1" smtClean="0"/>
              <a:t>araçsal</a:t>
            </a:r>
            <a:r>
              <a:rPr lang="tr-TR" sz="2000" dirty="0" smtClean="0"/>
              <a:t> akıl yoluyla tikel birey üzerinde mutlak tahakküm ortaya çıktı.</a:t>
            </a:r>
          </a:p>
          <a:p>
            <a:pPr>
              <a:buFont typeface="Wingdings" pitchFamily="2" charset="2"/>
              <a:buChar char="ü"/>
            </a:pPr>
            <a:r>
              <a:rPr lang="tr-TR" sz="2000" dirty="0" smtClean="0"/>
              <a:t>Toplumsal felsefe: İnsanların </a:t>
            </a:r>
            <a:r>
              <a:rPr lang="tr-TR" sz="2000" dirty="0" err="1" smtClean="0"/>
              <a:t>atomize</a:t>
            </a:r>
            <a:r>
              <a:rPr lang="tr-TR" sz="2000" dirty="0" smtClean="0"/>
              <a:t> olmuş tekil bireyler değil, bir topluluğun parçası olduklarını iddia eder.</a:t>
            </a:r>
          </a:p>
          <a:p>
            <a:pPr>
              <a:buFont typeface="Wingdings" pitchFamily="2" charset="2"/>
              <a:buChar char="ü"/>
            </a:pPr>
            <a:r>
              <a:rPr lang="tr-TR" sz="2000" dirty="0" smtClean="0"/>
              <a:t>Otoriter Devlet: Mevcut toplumlarda doğrudan, mutlak, baskıcı ve kaba bir egemenlik tarzı hakimdir.</a:t>
            </a:r>
          </a:p>
        </p:txBody>
      </p:sp>
    </p:spTree>
    <p:extLst>
      <p:ext uri="{BB962C8B-B14F-4D97-AF65-F5344CB8AC3E}">
        <p14:creationId xmlns:p14="http://schemas.microsoft.com/office/powerpoint/2010/main" val="2502077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A46728-6D3E-4CDF-BF96-E7FD48CA4A71}"/>
              </a:ext>
            </a:extLst>
          </p:cNvPr>
          <p:cNvSpPr>
            <a:spLocks noGrp="1"/>
          </p:cNvSpPr>
          <p:nvPr>
            <p:ph type="title"/>
          </p:nvPr>
        </p:nvSpPr>
        <p:spPr/>
        <p:txBody>
          <a:bodyPr/>
          <a:lstStyle/>
          <a:p>
            <a:r>
              <a:rPr lang="tr-TR" dirty="0" smtClean="0"/>
              <a:t>Batı </a:t>
            </a:r>
            <a:r>
              <a:rPr lang="tr-TR" dirty="0" err="1" smtClean="0"/>
              <a:t>Marksizmi</a:t>
            </a:r>
            <a:r>
              <a:rPr lang="tr-TR" dirty="0" smtClean="0"/>
              <a:t>: Üstyapının Sahne Alışı</a:t>
            </a:r>
            <a:endParaRPr lang="tr-TR" dirty="0"/>
          </a:p>
        </p:txBody>
      </p:sp>
      <p:sp>
        <p:nvSpPr>
          <p:cNvPr id="3" name="İçerik Yer Tutucusu 2">
            <a:extLst>
              <a:ext uri="{FF2B5EF4-FFF2-40B4-BE49-F238E27FC236}">
                <a16:creationId xmlns:a16="http://schemas.microsoft.com/office/drawing/2014/main" id="{802668C1-5CF5-4B4F-B3A5-60885ACDA50D}"/>
              </a:ext>
            </a:extLst>
          </p:cNvPr>
          <p:cNvSpPr txBox="1">
            <a:spLocks/>
          </p:cNvSpPr>
          <p:nvPr/>
        </p:nvSpPr>
        <p:spPr>
          <a:xfrm>
            <a:off x="628650" y="1404594"/>
            <a:ext cx="7886700" cy="4772369"/>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1500" kern="1200">
                <a:solidFill>
                  <a:schemeClr val="accent1">
                    <a:lumMod val="50000"/>
                  </a:schemeClr>
                </a:solidFill>
                <a:latin typeface="Arial" pitchFamily="34" charset="0"/>
                <a:ea typeface="+mn-ea"/>
                <a:cs typeface="Arial"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350" kern="1200">
                <a:solidFill>
                  <a:schemeClr val="accent1">
                    <a:lumMod val="50000"/>
                  </a:schemeClr>
                </a:solidFill>
                <a:latin typeface="Arial" pitchFamily="34" charset="0"/>
                <a:ea typeface="+mn-ea"/>
                <a:cs typeface="Arial"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accent1">
                    <a:lumMod val="50000"/>
                  </a:schemeClr>
                </a:solidFill>
                <a:latin typeface="Arial" pitchFamily="34" charset="0"/>
                <a:ea typeface="+mn-ea"/>
                <a:cs typeface="Arial"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tr-TR" sz="2000" b="1" dirty="0" smtClean="0"/>
              <a:t>Frankfurt Okulu</a:t>
            </a:r>
          </a:p>
          <a:p>
            <a:r>
              <a:rPr lang="tr-TR" sz="2000" i="1" u="sng" dirty="0" err="1" smtClean="0"/>
              <a:t>Theodor</a:t>
            </a:r>
            <a:r>
              <a:rPr lang="tr-TR" sz="2000" i="1" u="sng" dirty="0" smtClean="0"/>
              <a:t> </a:t>
            </a:r>
            <a:r>
              <a:rPr lang="tr-TR" sz="2000" i="1" u="sng" dirty="0" err="1" smtClean="0"/>
              <a:t>Adorno</a:t>
            </a:r>
            <a:endParaRPr lang="tr-TR" sz="2000" i="1" u="sng" dirty="0" smtClean="0"/>
          </a:p>
          <a:p>
            <a:pPr>
              <a:buFont typeface="Wingdings" pitchFamily="2" charset="2"/>
              <a:buChar char="ü"/>
            </a:pPr>
            <a:r>
              <a:rPr lang="tr-TR" sz="2000" u="sng" dirty="0" smtClean="0"/>
              <a:t>Negatif diyalektik</a:t>
            </a:r>
            <a:r>
              <a:rPr lang="tr-TR" sz="2000" dirty="0" smtClean="0"/>
              <a:t>: Tarih asla herhangi bir noktada tamamlanmaz. Bütünü oluşturan parçalar arasında zorunlu olarak çelişkili bir </a:t>
            </a:r>
            <a:r>
              <a:rPr lang="tr-TR" sz="2000" dirty="0" err="1" smtClean="0"/>
              <a:t>ilişkisellik</a:t>
            </a:r>
            <a:r>
              <a:rPr lang="tr-TR" sz="2000" dirty="0" smtClean="0"/>
              <a:t> vardır. Bu nedenle herhangi bir alternatif kurgu oluşturmaz, zira bütün hakiki değildir.</a:t>
            </a:r>
          </a:p>
          <a:p>
            <a:pPr>
              <a:buFont typeface="Wingdings" pitchFamily="2" charset="2"/>
              <a:buChar char="ü"/>
            </a:pPr>
            <a:r>
              <a:rPr lang="tr-TR" sz="2000" dirty="0" smtClean="0"/>
              <a:t>İnsan doğaya egemen oldukça ve doğadan özgürleştikçe kendisini amaç olmaktan çıkarmakta, </a:t>
            </a:r>
            <a:r>
              <a:rPr lang="tr-TR" sz="2000" dirty="0" err="1" smtClean="0"/>
              <a:t>araçsallaştırmakta</a:t>
            </a:r>
            <a:r>
              <a:rPr lang="tr-TR" sz="2000" dirty="0" smtClean="0"/>
              <a:t>, nesneleştirmekte ve kendi öz niteliklerine yabancılaşmaktadır.</a:t>
            </a:r>
          </a:p>
          <a:p>
            <a:pPr>
              <a:buFont typeface="Wingdings" pitchFamily="2" charset="2"/>
              <a:buChar char="ü"/>
            </a:pPr>
            <a:r>
              <a:rPr lang="tr-TR" sz="2000" dirty="0" smtClean="0"/>
              <a:t>İktidar toplumsal bütünü ve </a:t>
            </a:r>
            <a:r>
              <a:rPr lang="tr-TR" sz="2000" dirty="0" err="1" smtClean="0"/>
              <a:t>araçsal</a:t>
            </a:r>
            <a:r>
              <a:rPr lang="tr-TR" sz="2000" dirty="0" smtClean="0"/>
              <a:t> aklın sonucu olan kitleyi </a:t>
            </a:r>
            <a:r>
              <a:rPr lang="tr-TR" sz="2000" u="sng" dirty="0" smtClean="0"/>
              <a:t>Kültür Endüstrisi</a:t>
            </a:r>
            <a:r>
              <a:rPr lang="tr-TR" sz="2000" dirty="0" smtClean="0"/>
              <a:t> aracıyla yeniden üretir.</a:t>
            </a:r>
          </a:p>
          <a:p>
            <a:pPr>
              <a:buFont typeface="Wingdings" pitchFamily="2" charset="2"/>
              <a:buChar char="ü"/>
            </a:pPr>
            <a:r>
              <a:rPr lang="tr-TR" sz="2000" dirty="0" smtClean="0"/>
              <a:t>Kolektif eylem yoluyla devrim gerçekleşmeyecektir. Bireyin özerkliği onun sahip olduğu felsefi bilinçle ve sanatla olan uğraşısı ile ilişkilidir.</a:t>
            </a:r>
          </a:p>
        </p:txBody>
      </p:sp>
    </p:spTree>
    <p:extLst>
      <p:ext uri="{BB962C8B-B14F-4D97-AF65-F5344CB8AC3E}">
        <p14:creationId xmlns:p14="http://schemas.microsoft.com/office/powerpoint/2010/main" val="3927067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A46728-6D3E-4CDF-BF96-E7FD48CA4A71}"/>
              </a:ext>
            </a:extLst>
          </p:cNvPr>
          <p:cNvSpPr>
            <a:spLocks noGrp="1"/>
          </p:cNvSpPr>
          <p:nvPr>
            <p:ph type="title"/>
          </p:nvPr>
        </p:nvSpPr>
        <p:spPr/>
        <p:txBody>
          <a:bodyPr/>
          <a:lstStyle/>
          <a:p>
            <a:r>
              <a:rPr lang="tr-TR" dirty="0" smtClean="0"/>
              <a:t>Batı </a:t>
            </a:r>
            <a:r>
              <a:rPr lang="tr-TR" dirty="0" err="1" smtClean="0"/>
              <a:t>Marksizmi</a:t>
            </a:r>
            <a:r>
              <a:rPr lang="tr-TR" dirty="0" smtClean="0"/>
              <a:t>: Üstyapının Sahne Alışı</a:t>
            </a:r>
            <a:endParaRPr lang="tr-TR" dirty="0"/>
          </a:p>
        </p:txBody>
      </p:sp>
      <p:sp>
        <p:nvSpPr>
          <p:cNvPr id="3" name="İçerik Yer Tutucusu 2">
            <a:extLst>
              <a:ext uri="{FF2B5EF4-FFF2-40B4-BE49-F238E27FC236}">
                <a16:creationId xmlns:a16="http://schemas.microsoft.com/office/drawing/2014/main" id="{802668C1-5CF5-4B4F-B3A5-60885ACDA50D}"/>
              </a:ext>
            </a:extLst>
          </p:cNvPr>
          <p:cNvSpPr txBox="1">
            <a:spLocks/>
          </p:cNvSpPr>
          <p:nvPr/>
        </p:nvSpPr>
        <p:spPr>
          <a:xfrm>
            <a:off x="628650" y="1404594"/>
            <a:ext cx="7886700" cy="4772369"/>
          </a:xfrm>
          <a:prstGeom prst="rect">
            <a:avLst/>
          </a:prstGeom>
        </p:spPr>
        <p:txBody>
          <a:bodyP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1500" kern="1200">
                <a:solidFill>
                  <a:schemeClr val="accent1">
                    <a:lumMod val="50000"/>
                  </a:schemeClr>
                </a:solidFill>
                <a:latin typeface="Arial" pitchFamily="34" charset="0"/>
                <a:ea typeface="+mn-ea"/>
                <a:cs typeface="Arial"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350" kern="1200">
                <a:solidFill>
                  <a:schemeClr val="accent1">
                    <a:lumMod val="50000"/>
                  </a:schemeClr>
                </a:solidFill>
                <a:latin typeface="Arial" pitchFamily="34" charset="0"/>
                <a:ea typeface="+mn-ea"/>
                <a:cs typeface="Arial"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accent1">
                    <a:lumMod val="50000"/>
                  </a:schemeClr>
                </a:solidFill>
                <a:latin typeface="Arial" pitchFamily="34" charset="0"/>
                <a:ea typeface="+mn-ea"/>
                <a:cs typeface="Arial"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tr-TR" sz="2000" b="1" dirty="0" smtClean="0"/>
              <a:t>Frankfurt Okulu</a:t>
            </a:r>
          </a:p>
          <a:p>
            <a:r>
              <a:rPr lang="tr-TR" sz="2000" i="1" u="sng" dirty="0" err="1" smtClean="0"/>
              <a:t>Herbert</a:t>
            </a:r>
            <a:r>
              <a:rPr lang="tr-TR" sz="2000" i="1" u="sng" dirty="0" smtClean="0"/>
              <a:t> </a:t>
            </a:r>
            <a:r>
              <a:rPr lang="tr-TR" sz="2000" i="1" u="sng" dirty="0" err="1" smtClean="0"/>
              <a:t>Marcuse</a:t>
            </a:r>
            <a:endParaRPr lang="tr-TR" sz="2000" i="1" u="sng" dirty="0" smtClean="0"/>
          </a:p>
          <a:p>
            <a:pPr>
              <a:buFont typeface="Wingdings" pitchFamily="2" charset="2"/>
              <a:buChar char="ü"/>
            </a:pPr>
            <a:r>
              <a:rPr lang="tr-TR" sz="2000" dirty="0" smtClean="0"/>
              <a:t>Geç kapitalizmin temel özelliği bütüncül bir toplum olmasıdır. Mevcut toplumlar totaliter bir yönetime tabidir.</a:t>
            </a:r>
          </a:p>
          <a:p>
            <a:pPr>
              <a:buFont typeface="Wingdings" pitchFamily="2" charset="2"/>
              <a:buChar char="ü"/>
            </a:pPr>
            <a:r>
              <a:rPr lang="tr-TR" sz="2000" dirty="0" smtClean="0"/>
              <a:t>Teknoloji bireyin kişiliğini ve benliğini belirlediği için totalitarizm vardır.</a:t>
            </a:r>
          </a:p>
          <a:p>
            <a:pPr>
              <a:buFont typeface="Wingdings" pitchFamily="2" charset="2"/>
              <a:buChar char="ü"/>
            </a:pPr>
            <a:r>
              <a:rPr lang="tr-TR" sz="2000" dirty="0" smtClean="0"/>
              <a:t>Teknolojik toplumun tahakküm sistemi, insanları kontrol etmek için onların tüketim alışkanlıklarını güdülemektedir. İnsanlar eleştirel ve </a:t>
            </a:r>
            <a:r>
              <a:rPr lang="tr-TR" sz="2000" dirty="0" err="1" smtClean="0"/>
              <a:t>refleksif</a:t>
            </a:r>
            <a:r>
              <a:rPr lang="tr-TR" sz="2000" dirty="0" smtClean="0"/>
              <a:t> düşünemezler.</a:t>
            </a:r>
          </a:p>
          <a:p>
            <a:pPr>
              <a:buFont typeface="Wingdings" pitchFamily="2" charset="2"/>
              <a:buChar char="ü"/>
            </a:pPr>
            <a:r>
              <a:rPr lang="tr-TR" sz="2000" dirty="0" smtClean="0"/>
              <a:t>İşçi sınıfı üyeleri de bu durumdadır, bu nedenle devrimci potansiyeli yoktur. Öte taraftan refah devletinde işçi sınıfı mutlak bir sefalet içinde değildir.</a:t>
            </a:r>
          </a:p>
          <a:p>
            <a:pPr>
              <a:buFont typeface="Wingdings" pitchFamily="2" charset="2"/>
              <a:buChar char="ü"/>
            </a:pPr>
            <a:r>
              <a:rPr lang="tr-TR" sz="2000" dirty="0" smtClean="0"/>
              <a:t>Devrim, işçi sınıfı tarafından değil, toplum tarafından dışlanmış (etnik azınlıklar gibi) kesimler ve toplumla tam olarak bütünleşmemiş entelektüeller tarafından gerçekleşecektir.</a:t>
            </a:r>
          </a:p>
        </p:txBody>
      </p:sp>
    </p:spTree>
    <p:extLst>
      <p:ext uri="{BB962C8B-B14F-4D97-AF65-F5344CB8AC3E}">
        <p14:creationId xmlns:p14="http://schemas.microsoft.com/office/powerpoint/2010/main" val="27135277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A46728-6D3E-4CDF-BF96-E7FD48CA4A71}"/>
              </a:ext>
            </a:extLst>
          </p:cNvPr>
          <p:cNvSpPr>
            <a:spLocks noGrp="1"/>
          </p:cNvSpPr>
          <p:nvPr>
            <p:ph type="title"/>
          </p:nvPr>
        </p:nvSpPr>
        <p:spPr/>
        <p:txBody>
          <a:bodyPr/>
          <a:lstStyle/>
          <a:p>
            <a:r>
              <a:rPr lang="tr-TR" dirty="0" err="1" smtClean="0"/>
              <a:t>Postmodern</a:t>
            </a:r>
            <a:r>
              <a:rPr lang="tr-TR" dirty="0" smtClean="0"/>
              <a:t> Sosyal Kuram</a:t>
            </a:r>
            <a:endParaRPr lang="tr-TR" dirty="0"/>
          </a:p>
        </p:txBody>
      </p:sp>
      <p:sp>
        <p:nvSpPr>
          <p:cNvPr id="3" name="İçerik Yer Tutucusu 2">
            <a:extLst>
              <a:ext uri="{FF2B5EF4-FFF2-40B4-BE49-F238E27FC236}">
                <a16:creationId xmlns:a16="http://schemas.microsoft.com/office/drawing/2014/main" id="{802668C1-5CF5-4B4F-B3A5-60885ACDA50D}"/>
              </a:ext>
            </a:extLst>
          </p:cNvPr>
          <p:cNvSpPr txBox="1">
            <a:spLocks/>
          </p:cNvSpPr>
          <p:nvPr/>
        </p:nvSpPr>
        <p:spPr>
          <a:xfrm>
            <a:off x="628650" y="1404594"/>
            <a:ext cx="7886700" cy="4772369"/>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1500" kern="1200">
                <a:solidFill>
                  <a:schemeClr val="accent1">
                    <a:lumMod val="50000"/>
                  </a:schemeClr>
                </a:solidFill>
                <a:latin typeface="Arial" pitchFamily="34" charset="0"/>
                <a:ea typeface="+mn-ea"/>
                <a:cs typeface="Arial"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350" kern="1200">
                <a:solidFill>
                  <a:schemeClr val="accent1">
                    <a:lumMod val="50000"/>
                  </a:schemeClr>
                </a:solidFill>
                <a:latin typeface="Arial" pitchFamily="34" charset="0"/>
                <a:ea typeface="+mn-ea"/>
                <a:cs typeface="Arial"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accent1">
                    <a:lumMod val="50000"/>
                  </a:schemeClr>
                </a:solidFill>
                <a:latin typeface="Arial" pitchFamily="34" charset="0"/>
                <a:ea typeface="+mn-ea"/>
                <a:cs typeface="Arial"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tr-TR" sz="2500" dirty="0" smtClean="0"/>
              <a:t>Modern teorilerle karşıtlık içindedir.</a:t>
            </a:r>
          </a:p>
          <a:p>
            <a:endParaRPr lang="tr-TR" sz="2500" dirty="0" smtClean="0"/>
          </a:p>
          <a:p>
            <a:r>
              <a:rPr lang="tr-TR" sz="2500" u="sng" dirty="0" err="1" smtClean="0"/>
              <a:t>Postmodernite</a:t>
            </a:r>
            <a:r>
              <a:rPr lang="tr-TR" sz="2500" dirty="0" smtClean="0"/>
              <a:t>: Tarihsel anlamda modern dönemden sonra gelen zaman dilimi ve bu dönemde ortaya çıkan yeni toplumsal, siyasal ve ekonomik düzen.</a:t>
            </a:r>
          </a:p>
          <a:p>
            <a:r>
              <a:rPr lang="tr-TR" sz="2500" u="sng" dirty="0" err="1" smtClean="0"/>
              <a:t>Postmodernizm</a:t>
            </a:r>
            <a:r>
              <a:rPr lang="tr-TR" sz="2500" dirty="0" smtClean="0"/>
              <a:t>: Edebiyat, mimari, estetik ve felsefi anlamda </a:t>
            </a:r>
            <a:r>
              <a:rPr lang="tr-TR" sz="2500" dirty="0" err="1" smtClean="0"/>
              <a:t>modernizmin</a:t>
            </a:r>
            <a:r>
              <a:rPr lang="tr-TR" sz="2500" dirty="0" smtClean="0"/>
              <a:t> düşünsel ve kültürel sınırlarını aşan üslup pratikleri ve düşünce tarzlarını içerir.</a:t>
            </a:r>
          </a:p>
          <a:p>
            <a:r>
              <a:rPr lang="tr-TR" sz="2500" u="sng" dirty="0" err="1" smtClean="0"/>
              <a:t>Postmodern</a:t>
            </a:r>
            <a:r>
              <a:rPr lang="tr-TR" sz="2500" u="sng" dirty="0" smtClean="0"/>
              <a:t> sosyal kuram</a:t>
            </a:r>
            <a:r>
              <a:rPr lang="tr-TR" sz="2500" dirty="0" smtClean="0"/>
              <a:t>: </a:t>
            </a:r>
            <a:r>
              <a:rPr lang="tr-TR" sz="2500" dirty="0" err="1" smtClean="0"/>
              <a:t>Modernite</a:t>
            </a:r>
            <a:r>
              <a:rPr lang="tr-TR" sz="2500" dirty="0" smtClean="0"/>
              <a:t> sonrası dönemde tanık olduğumuz gelişmeleri anlamayı, çözümlemeyi ve sorgulamayı amaçlayan teorik çerçeve.</a:t>
            </a:r>
            <a:endParaRPr lang="tr-TR" sz="2500" dirty="0"/>
          </a:p>
        </p:txBody>
      </p:sp>
    </p:spTree>
    <p:extLst>
      <p:ext uri="{BB962C8B-B14F-4D97-AF65-F5344CB8AC3E}">
        <p14:creationId xmlns:p14="http://schemas.microsoft.com/office/powerpoint/2010/main" val="416792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A46728-6D3E-4CDF-BF96-E7FD48CA4A71}"/>
              </a:ext>
            </a:extLst>
          </p:cNvPr>
          <p:cNvSpPr>
            <a:spLocks noGrp="1"/>
          </p:cNvSpPr>
          <p:nvPr>
            <p:ph type="title"/>
          </p:nvPr>
        </p:nvSpPr>
        <p:spPr/>
        <p:txBody>
          <a:bodyPr/>
          <a:lstStyle/>
          <a:p>
            <a:r>
              <a:rPr lang="tr-TR" dirty="0" err="1" smtClean="0"/>
              <a:t>Postmodern</a:t>
            </a:r>
            <a:r>
              <a:rPr lang="tr-TR" dirty="0" smtClean="0"/>
              <a:t> Sosyal Kuram</a:t>
            </a:r>
            <a:endParaRPr lang="tr-TR" dirty="0"/>
          </a:p>
        </p:txBody>
      </p:sp>
      <p:sp>
        <p:nvSpPr>
          <p:cNvPr id="3" name="İçerik Yer Tutucusu 2">
            <a:extLst>
              <a:ext uri="{FF2B5EF4-FFF2-40B4-BE49-F238E27FC236}">
                <a16:creationId xmlns:a16="http://schemas.microsoft.com/office/drawing/2014/main" id="{802668C1-5CF5-4B4F-B3A5-60885ACDA50D}"/>
              </a:ext>
            </a:extLst>
          </p:cNvPr>
          <p:cNvSpPr txBox="1">
            <a:spLocks/>
          </p:cNvSpPr>
          <p:nvPr/>
        </p:nvSpPr>
        <p:spPr>
          <a:xfrm>
            <a:off x="628650" y="1404594"/>
            <a:ext cx="7886700" cy="4772369"/>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1500" kern="1200">
                <a:solidFill>
                  <a:schemeClr val="accent1">
                    <a:lumMod val="50000"/>
                  </a:schemeClr>
                </a:solidFill>
                <a:latin typeface="Arial" pitchFamily="34" charset="0"/>
                <a:ea typeface="+mn-ea"/>
                <a:cs typeface="Arial"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350" kern="1200">
                <a:solidFill>
                  <a:schemeClr val="accent1">
                    <a:lumMod val="50000"/>
                  </a:schemeClr>
                </a:solidFill>
                <a:latin typeface="Arial" pitchFamily="34" charset="0"/>
                <a:ea typeface="+mn-ea"/>
                <a:cs typeface="Arial"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accent1">
                    <a:lumMod val="50000"/>
                  </a:schemeClr>
                </a:solidFill>
                <a:latin typeface="Arial" pitchFamily="34" charset="0"/>
                <a:ea typeface="+mn-ea"/>
                <a:cs typeface="Arial"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tr-TR" sz="2400" u="sng" dirty="0" smtClean="0"/>
              <a:t>9 Temel Özelliği</a:t>
            </a:r>
            <a:r>
              <a:rPr lang="tr-TR" sz="2400" dirty="0" smtClean="0"/>
              <a:t>:</a:t>
            </a:r>
          </a:p>
          <a:p>
            <a:pPr>
              <a:buFont typeface="Wingdings" pitchFamily="2" charset="2"/>
              <a:buChar char="ü"/>
            </a:pPr>
            <a:r>
              <a:rPr lang="tr-TR" sz="2400" dirty="0" smtClean="0"/>
              <a:t>Anti-</a:t>
            </a:r>
            <a:r>
              <a:rPr lang="tr-TR" sz="2400" dirty="0" err="1" smtClean="0"/>
              <a:t>temeldencilik</a:t>
            </a:r>
            <a:r>
              <a:rPr lang="tr-TR" sz="2400" dirty="0" smtClean="0"/>
              <a:t> / Büyük anlatıların sonu fikri</a:t>
            </a:r>
          </a:p>
          <a:p>
            <a:pPr>
              <a:buFont typeface="Wingdings" pitchFamily="2" charset="2"/>
              <a:buChar char="ü"/>
            </a:pPr>
            <a:r>
              <a:rPr lang="tr-TR" sz="2400" dirty="0" smtClean="0"/>
              <a:t>Anti-</a:t>
            </a:r>
            <a:r>
              <a:rPr lang="tr-TR" sz="2400" dirty="0" err="1" smtClean="0"/>
              <a:t>özcülük</a:t>
            </a:r>
            <a:r>
              <a:rPr lang="tr-TR" sz="2400" dirty="0" smtClean="0"/>
              <a:t> / Bütünlüğün sonu fikri</a:t>
            </a:r>
          </a:p>
          <a:p>
            <a:pPr>
              <a:buFont typeface="Wingdings" pitchFamily="2" charset="2"/>
              <a:buChar char="ü"/>
            </a:pPr>
            <a:r>
              <a:rPr lang="tr-TR" sz="2400" dirty="0" smtClean="0"/>
              <a:t>Anti-</a:t>
            </a:r>
            <a:r>
              <a:rPr lang="tr-TR" sz="2400" dirty="0" err="1" smtClean="0"/>
              <a:t>tarihselcilik</a:t>
            </a:r>
            <a:r>
              <a:rPr lang="tr-TR" sz="2400" dirty="0" smtClean="0"/>
              <a:t> / Nedenselliğin sonu fikri</a:t>
            </a:r>
          </a:p>
          <a:p>
            <a:pPr>
              <a:buFont typeface="Wingdings" pitchFamily="2" charset="2"/>
              <a:buChar char="ü"/>
            </a:pPr>
            <a:r>
              <a:rPr lang="tr-TR" sz="2400" dirty="0" smtClean="0"/>
              <a:t>Anti-hümanizm / Öznenin sonu fikri</a:t>
            </a:r>
            <a:endParaRPr lang="tr-TR" sz="2400" dirty="0"/>
          </a:p>
          <a:p>
            <a:pPr>
              <a:buFont typeface="Wingdings" pitchFamily="2" charset="2"/>
              <a:buChar char="ü"/>
            </a:pPr>
            <a:r>
              <a:rPr lang="tr-TR" sz="2400" dirty="0" smtClean="0"/>
              <a:t>Anti-epistemoloji / Evrenselliğin sonu fikri</a:t>
            </a:r>
          </a:p>
          <a:p>
            <a:pPr>
              <a:buFont typeface="Wingdings" pitchFamily="2" charset="2"/>
              <a:buChar char="ü"/>
            </a:pPr>
            <a:r>
              <a:rPr lang="tr-TR" sz="2400" dirty="0" smtClean="0"/>
              <a:t>Anti-temsilcilik / Nesnelliğin ve anlamın sonu fikri</a:t>
            </a:r>
          </a:p>
          <a:p>
            <a:pPr>
              <a:buFont typeface="Wingdings" pitchFamily="2" charset="2"/>
              <a:buChar char="ü"/>
            </a:pPr>
            <a:r>
              <a:rPr lang="tr-TR" sz="2400" dirty="0" smtClean="0"/>
              <a:t>Anti-pozitivizm / </a:t>
            </a:r>
            <a:r>
              <a:rPr lang="tr-TR" sz="2400" dirty="0" err="1" smtClean="0"/>
              <a:t>Bilimciliğin</a:t>
            </a:r>
            <a:r>
              <a:rPr lang="tr-TR" sz="2400" dirty="0" smtClean="0"/>
              <a:t> sonu fikri</a:t>
            </a:r>
          </a:p>
          <a:p>
            <a:pPr>
              <a:buFont typeface="Wingdings" pitchFamily="2" charset="2"/>
              <a:buChar char="ü"/>
            </a:pPr>
            <a:r>
              <a:rPr lang="tr-TR" sz="2400" dirty="0" smtClean="0"/>
              <a:t>Anti-gerçekçilik / Göreliliğin sonu fikri</a:t>
            </a:r>
          </a:p>
          <a:p>
            <a:pPr>
              <a:buFont typeface="Wingdings" pitchFamily="2" charset="2"/>
              <a:buChar char="ü"/>
            </a:pPr>
            <a:r>
              <a:rPr lang="tr-TR" sz="2400" dirty="0" smtClean="0"/>
              <a:t>Anti-</a:t>
            </a:r>
            <a:r>
              <a:rPr lang="tr-TR" sz="2400" dirty="0" err="1" smtClean="0"/>
              <a:t>ütopyacılık</a:t>
            </a:r>
            <a:r>
              <a:rPr lang="tr-TR" sz="2400" dirty="0" smtClean="0"/>
              <a:t> / Toplumun sonu fikri</a:t>
            </a:r>
            <a:endParaRPr lang="tr-TR" sz="2400" dirty="0"/>
          </a:p>
        </p:txBody>
      </p:sp>
    </p:spTree>
    <p:extLst>
      <p:ext uri="{BB962C8B-B14F-4D97-AF65-F5344CB8AC3E}">
        <p14:creationId xmlns:p14="http://schemas.microsoft.com/office/powerpoint/2010/main" val="24390185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A46728-6D3E-4CDF-BF96-E7FD48CA4A71}"/>
              </a:ext>
            </a:extLst>
          </p:cNvPr>
          <p:cNvSpPr>
            <a:spLocks noGrp="1"/>
          </p:cNvSpPr>
          <p:nvPr>
            <p:ph type="title"/>
          </p:nvPr>
        </p:nvSpPr>
        <p:spPr/>
        <p:txBody>
          <a:bodyPr/>
          <a:lstStyle/>
          <a:p>
            <a:r>
              <a:rPr lang="tr-TR" dirty="0" err="1" smtClean="0"/>
              <a:t>Postmodern</a:t>
            </a:r>
            <a:r>
              <a:rPr lang="tr-TR" dirty="0" smtClean="0"/>
              <a:t> Sosyal Kuram</a:t>
            </a:r>
            <a:endParaRPr lang="tr-TR" dirty="0"/>
          </a:p>
        </p:txBody>
      </p:sp>
      <p:sp>
        <p:nvSpPr>
          <p:cNvPr id="3" name="İçerik Yer Tutucusu 2">
            <a:extLst>
              <a:ext uri="{FF2B5EF4-FFF2-40B4-BE49-F238E27FC236}">
                <a16:creationId xmlns:a16="http://schemas.microsoft.com/office/drawing/2014/main" id="{802668C1-5CF5-4B4F-B3A5-60885ACDA50D}"/>
              </a:ext>
            </a:extLst>
          </p:cNvPr>
          <p:cNvSpPr txBox="1">
            <a:spLocks/>
          </p:cNvSpPr>
          <p:nvPr/>
        </p:nvSpPr>
        <p:spPr>
          <a:xfrm>
            <a:off x="628650" y="1404594"/>
            <a:ext cx="7886700" cy="4772369"/>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1500" kern="1200">
                <a:solidFill>
                  <a:schemeClr val="accent1">
                    <a:lumMod val="50000"/>
                  </a:schemeClr>
                </a:solidFill>
                <a:latin typeface="Arial" pitchFamily="34" charset="0"/>
                <a:ea typeface="+mn-ea"/>
                <a:cs typeface="Arial"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350" kern="1200">
                <a:solidFill>
                  <a:schemeClr val="accent1">
                    <a:lumMod val="50000"/>
                  </a:schemeClr>
                </a:solidFill>
                <a:latin typeface="Arial" pitchFamily="34" charset="0"/>
                <a:ea typeface="+mn-ea"/>
                <a:cs typeface="Arial"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accent1">
                    <a:lumMod val="50000"/>
                  </a:schemeClr>
                </a:solidFill>
                <a:latin typeface="Arial" pitchFamily="34" charset="0"/>
                <a:ea typeface="+mn-ea"/>
                <a:cs typeface="Arial"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tr-TR" sz="2000" u="sng" dirty="0" smtClean="0"/>
              <a:t>Tarihsel Bağlam:</a:t>
            </a:r>
          </a:p>
          <a:p>
            <a:pPr>
              <a:buFont typeface="Wingdings" pitchFamily="2" charset="2"/>
              <a:buChar char="ü"/>
            </a:pPr>
            <a:r>
              <a:rPr lang="tr-TR" sz="2000" dirty="0" smtClean="0"/>
              <a:t>20. yüzyılın son çeyreğinde </a:t>
            </a:r>
            <a:r>
              <a:rPr lang="tr-TR" sz="2000" dirty="0" err="1" smtClean="0"/>
              <a:t>postmodern</a:t>
            </a:r>
            <a:r>
              <a:rPr lang="tr-TR" sz="2000" dirty="0" smtClean="0"/>
              <a:t> sosyal kuram sosyal bilimler içinde yer edinebilmiştir.</a:t>
            </a:r>
          </a:p>
          <a:p>
            <a:pPr>
              <a:buFont typeface="Wingdings" pitchFamily="2" charset="2"/>
              <a:buChar char="ü"/>
            </a:pPr>
            <a:r>
              <a:rPr lang="tr-TR" sz="2000" dirty="0" smtClean="0"/>
              <a:t>Refah devlet son bulmuş yerini </a:t>
            </a:r>
            <a:r>
              <a:rPr lang="tr-TR" sz="2000" dirty="0" err="1" smtClean="0"/>
              <a:t>neoliberal</a:t>
            </a:r>
            <a:r>
              <a:rPr lang="tr-TR" sz="2000" dirty="0" smtClean="0"/>
              <a:t> politikalar almıştır.</a:t>
            </a:r>
          </a:p>
          <a:p>
            <a:pPr>
              <a:buFont typeface="Wingdings" pitchFamily="2" charset="2"/>
              <a:buChar char="ü"/>
            </a:pPr>
            <a:r>
              <a:rPr lang="tr-TR" sz="2000" dirty="0" err="1" smtClean="0"/>
              <a:t>Dekolonizasyon</a:t>
            </a:r>
            <a:r>
              <a:rPr lang="tr-TR" sz="2000" dirty="0" smtClean="0"/>
              <a:t> süreci başlamıştır.</a:t>
            </a:r>
          </a:p>
          <a:p>
            <a:pPr>
              <a:buFont typeface="Wingdings" pitchFamily="2" charset="2"/>
              <a:buChar char="ü"/>
            </a:pPr>
            <a:r>
              <a:rPr lang="tr-TR" sz="2000" dirty="0" smtClean="0"/>
              <a:t>Kolektif tüketime dayalı </a:t>
            </a:r>
            <a:r>
              <a:rPr lang="tr-TR" sz="2000" dirty="0" err="1" smtClean="0"/>
              <a:t>Fordist</a:t>
            </a:r>
            <a:r>
              <a:rPr lang="tr-TR" sz="2000" dirty="0" smtClean="0"/>
              <a:t> üretim tarzı yerine lüks tüketim temelli post-</a:t>
            </a:r>
            <a:r>
              <a:rPr lang="tr-TR" sz="2000" dirty="0" err="1" smtClean="0"/>
              <a:t>Fordist</a:t>
            </a:r>
            <a:r>
              <a:rPr lang="tr-TR" sz="2000" dirty="0" smtClean="0"/>
              <a:t> üretime geçilmiştir.</a:t>
            </a:r>
          </a:p>
          <a:p>
            <a:pPr>
              <a:buFont typeface="Wingdings" pitchFamily="2" charset="2"/>
              <a:buChar char="ü"/>
            </a:pPr>
            <a:r>
              <a:rPr lang="tr-TR" sz="2000" dirty="0" smtClean="0"/>
              <a:t>Bilişim ve iletişim teknolojilerindeki gelişmeler artmıştır.</a:t>
            </a:r>
          </a:p>
          <a:p>
            <a:pPr>
              <a:buFont typeface="Wingdings" pitchFamily="2" charset="2"/>
              <a:buChar char="ü"/>
            </a:pPr>
            <a:r>
              <a:rPr lang="tr-TR" sz="2000" dirty="0" smtClean="0"/>
              <a:t>Esnek üretim ve birikim süreçleri ortaya çıkmıştır.</a:t>
            </a:r>
          </a:p>
          <a:p>
            <a:pPr>
              <a:buFont typeface="Wingdings" pitchFamily="2" charset="2"/>
              <a:buChar char="ü"/>
            </a:pPr>
            <a:r>
              <a:rPr lang="tr-TR" sz="2000" dirty="0" smtClean="0"/>
              <a:t>Hizmet ve finans sektörü büyümüştür ve geniş tabanlı bir orta sınıf ortaya çıkmıştır.</a:t>
            </a:r>
          </a:p>
          <a:p>
            <a:pPr>
              <a:buFont typeface="Wingdings" pitchFamily="2" charset="2"/>
              <a:buChar char="ü"/>
            </a:pPr>
            <a:r>
              <a:rPr lang="tr-TR" sz="2000" dirty="0" smtClean="0"/>
              <a:t>Emek göçü yoğunlaşmıştır ve melez alt kültürler oluşmuştur.</a:t>
            </a:r>
          </a:p>
          <a:p>
            <a:pPr>
              <a:buFont typeface="Wingdings" pitchFamily="2" charset="2"/>
              <a:buChar char="ü"/>
            </a:pPr>
            <a:r>
              <a:rPr lang="tr-TR" sz="2000" dirty="0" smtClean="0"/>
              <a:t>Pop art hareketi ortaya çıkmıştır.</a:t>
            </a:r>
          </a:p>
          <a:p>
            <a:endParaRPr lang="tr-TR" sz="2000" dirty="0"/>
          </a:p>
        </p:txBody>
      </p:sp>
    </p:spTree>
    <p:extLst>
      <p:ext uri="{BB962C8B-B14F-4D97-AF65-F5344CB8AC3E}">
        <p14:creationId xmlns:p14="http://schemas.microsoft.com/office/powerpoint/2010/main" val="4109437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A46728-6D3E-4CDF-BF96-E7FD48CA4A71}"/>
              </a:ext>
            </a:extLst>
          </p:cNvPr>
          <p:cNvSpPr>
            <a:spLocks noGrp="1"/>
          </p:cNvSpPr>
          <p:nvPr>
            <p:ph type="title"/>
          </p:nvPr>
        </p:nvSpPr>
        <p:spPr/>
        <p:txBody>
          <a:bodyPr/>
          <a:lstStyle/>
          <a:p>
            <a:r>
              <a:rPr lang="tr-TR" dirty="0" err="1" smtClean="0"/>
              <a:t>Max</a:t>
            </a:r>
            <a:r>
              <a:rPr lang="tr-TR" dirty="0" smtClean="0"/>
              <a:t> </a:t>
            </a:r>
            <a:r>
              <a:rPr lang="tr-TR" dirty="0" err="1" smtClean="0"/>
              <a:t>Weber</a:t>
            </a:r>
            <a:r>
              <a:rPr lang="tr-TR" dirty="0" smtClean="0"/>
              <a:t>: Devlet, İktidar, Hâkimiyet, Otorite ve Meşruluk</a:t>
            </a:r>
            <a:endParaRPr lang="tr-TR" dirty="0"/>
          </a:p>
        </p:txBody>
      </p:sp>
      <p:sp>
        <p:nvSpPr>
          <p:cNvPr id="4" name="İçerik Yer Tutucusu 2">
            <a:extLst>
              <a:ext uri="{FF2B5EF4-FFF2-40B4-BE49-F238E27FC236}">
                <a16:creationId xmlns:a16="http://schemas.microsoft.com/office/drawing/2014/main" id="{802668C1-5CF5-4B4F-B3A5-60885ACDA50D}"/>
              </a:ext>
            </a:extLst>
          </p:cNvPr>
          <p:cNvSpPr txBox="1">
            <a:spLocks/>
          </p:cNvSpPr>
          <p:nvPr/>
        </p:nvSpPr>
        <p:spPr>
          <a:xfrm>
            <a:off x="628650" y="1404594"/>
            <a:ext cx="7886700" cy="4772369"/>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1500" kern="1200">
                <a:solidFill>
                  <a:schemeClr val="accent1">
                    <a:lumMod val="50000"/>
                  </a:schemeClr>
                </a:solidFill>
                <a:latin typeface="Arial" pitchFamily="34" charset="0"/>
                <a:ea typeface="+mn-ea"/>
                <a:cs typeface="Arial"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350" kern="1200">
                <a:solidFill>
                  <a:schemeClr val="accent1">
                    <a:lumMod val="50000"/>
                  </a:schemeClr>
                </a:solidFill>
                <a:latin typeface="Arial" pitchFamily="34" charset="0"/>
                <a:ea typeface="+mn-ea"/>
                <a:cs typeface="Arial"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accent1">
                    <a:lumMod val="50000"/>
                  </a:schemeClr>
                </a:solidFill>
                <a:latin typeface="Arial" pitchFamily="34" charset="0"/>
                <a:ea typeface="+mn-ea"/>
                <a:cs typeface="Arial"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000" b="1"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Egemenliğin Üç Saf Tipi:</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endParaRPr kumimoji="0" lang="tr-TR" sz="2000" b="1"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endParaRP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sng"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Geleneksel Otorite</a:t>
            </a: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endPar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endParaRP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v"/>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Geleneksel eylem tipi</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v"/>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Meşruluğunu geleneklerden ve değerlerden alır.</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v"/>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Değişime kapalıdır.</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v"/>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Cemaat tipi toplumsal örgütlenme</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v"/>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İktidar kişiselleşmiştir.</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v"/>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Ör: </a:t>
            </a:r>
            <a:r>
              <a:rPr kumimoji="0" lang="tr-TR" sz="2000" b="0" i="0" u="none" strike="noStrike" kern="1200" cap="none" spc="0" normalizeH="0" baseline="0" noProof="0" dirty="0" err="1" smtClean="0">
                <a:ln>
                  <a:noFill/>
                </a:ln>
                <a:solidFill>
                  <a:srgbClr val="5B9BD5">
                    <a:lumMod val="50000"/>
                  </a:srgbClr>
                </a:solidFill>
                <a:effectLst/>
                <a:uLnTx/>
                <a:uFillTx/>
                <a:latin typeface="Arial" pitchFamily="34" charset="0"/>
                <a:ea typeface="+mn-ea"/>
                <a:cs typeface="Arial" pitchFamily="34" charset="0"/>
              </a:rPr>
              <a:t>Patrimonyal</a:t>
            </a: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 otorite tipi.</a:t>
            </a:r>
          </a:p>
        </p:txBody>
      </p:sp>
    </p:spTree>
    <p:extLst>
      <p:ext uri="{BB962C8B-B14F-4D97-AF65-F5344CB8AC3E}">
        <p14:creationId xmlns:p14="http://schemas.microsoft.com/office/powerpoint/2010/main" val="38978180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A46728-6D3E-4CDF-BF96-E7FD48CA4A71}"/>
              </a:ext>
            </a:extLst>
          </p:cNvPr>
          <p:cNvSpPr>
            <a:spLocks noGrp="1"/>
          </p:cNvSpPr>
          <p:nvPr>
            <p:ph type="title"/>
          </p:nvPr>
        </p:nvSpPr>
        <p:spPr/>
        <p:txBody>
          <a:bodyPr/>
          <a:lstStyle/>
          <a:p>
            <a:r>
              <a:rPr lang="tr-TR" dirty="0" err="1" smtClean="0"/>
              <a:t>Postmodern</a:t>
            </a:r>
            <a:r>
              <a:rPr lang="tr-TR" dirty="0" smtClean="0"/>
              <a:t> Sosyal Kuram</a:t>
            </a:r>
            <a:endParaRPr lang="tr-TR" dirty="0"/>
          </a:p>
        </p:txBody>
      </p:sp>
      <p:sp>
        <p:nvSpPr>
          <p:cNvPr id="3" name="İçerik Yer Tutucusu 2">
            <a:extLst>
              <a:ext uri="{FF2B5EF4-FFF2-40B4-BE49-F238E27FC236}">
                <a16:creationId xmlns:a16="http://schemas.microsoft.com/office/drawing/2014/main" id="{802668C1-5CF5-4B4F-B3A5-60885ACDA50D}"/>
              </a:ext>
            </a:extLst>
          </p:cNvPr>
          <p:cNvSpPr txBox="1">
            <a:spLocks/>
          </p:cNvSpPr>
          <p:nvPr/>
        </p:nvSpPr>
        <p:spPr>
          <a:xfrm>
            <a:off x="628650" y="1404594"/>
            <a:ext cx="7886700" cy="4772369"/>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1500" kern="1200">
                <a:solidFill>
                  <a:schemeClr val="accent1">
                    <a:lumMod val="50000"/>
                  </a:schemeClr>
                </a:solidFill>
                <a:latin typeface="Arial" pitchFamily="34" charset="0"/>
                <a:ea typeface="+mn-ea"/>
                <a:cs typeface="Arial"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350" kern="1200">
                <a:solidFill>
                  <a:schemeClr val="accent1">
                    <a:lumMod val="50000"/>
                  </a:schemeClr>
                </a:solidFill>
                <a:latin typeface="Arial" pitchFamily="34" charset="0"/>
                <a:ea typeface="+mn-ea"/>
                <a:cs typeface="Arial"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accent1">
                    <a:lumMod val="50000"/>
                  </a:schemeClr>
                </a:solidFill>
                <a:latin typeface="Arial" pitchFamily="34" charset="0"/>
                <a:ea typeface="+mn-ea"/>
                <a:cs typeface="Arial"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tr-TR" sz="2400" u="sng" dirty="0" smtClean="0"/>
              <a:t>Düşünsel Kaynaklar</a:t>
            </a:r>
            <a:r>
              <a:rPr lang="tr-TR" sz="2400" dirty="0" smtClean="0"/>
              <a:t>:</a:t>
            </a:r>
          </a:p>
          <a:p>
            <a:pPr>
              <a:buFont typeface="Wingdings" pitchFamily="2" charset="2"/>
              <a:buChar char="ü"/>
            </a:pPr>
            <a:r>
              <a:rPr lang="tr-TR" sz="2400" i="1" dirty="0" err="1" smtClean="0"/>
              <a:t>Friedrich</a:t>
            </a:r>
            <a:r>
              <a:rPr lang="tr-TR" sz="2400" i="1" dirty="0" smtClean="0"/>
              <a:t> Nietzsche</a:t>
            </a:r>
            <a:r>
              <a:rPr lang="tr-TR" sz="2400" dirty="0" smtClean="0"/>
              <a:t>:</a:t>
            </a:r>
          </a:p>
          <a:p>
            <a:pPr>
              <a:buFont typeface="Wingdings" pitchFamily="2" charset="2"/>
              <a:buChar char="v"/>
            </a:pPr>
            <a:r>
              <a:rPr lang="tr-TR" sz="2400" dirty="0" smtClean="0"/>
              <a:t> Evrenin sonsuz sayıda anlamı vardır.</a:t>
            </a:r>
          </a:p>
          <a:p>
            <a:pPr>
              <a:buFont typeface="Wingdings" pitchFamily="2" charset="2"/>
              <a:buChar char="v"/>
            </a:pPr>
            <a:r>
              <a:rPr lang="tr-TR" sz="2400" dirty="0" smtClean="0"/>
              <a:t>Doğru bilgi görelidir.</a:t>
            </a:r>
          </a:p>
          <a:p>
            <a:pPr>
              <a:buFont typeface="Wingdings" pitchFamily="2" charset="2"/>
              <a:buChar char="v"/>
            </a:pPr>
            <a:r>
              <a:rPr lang="tr-TR" sz="2400" dirty="0" smtClean="0"/>
              <a:t>Yaratıcı yıkıcılık</a:t>
            </a:r>
          </a:p>
          <a:p>
            <a:pPr>
              <a:buFont typeface="Wingdings" pitchFamily="2" charset="2"/>
              <a:buChar char="ü"/>
            </a:pPr>
            <a:r>
              <a:rPr lang="tr-TR" sz="2400" i="1" dirty="0" smtClean="0"/>
              <a:t>Martin </a:t>
            </a:r>
            <a:r>
              <a:rPr lang="tr-TR" sz="2400" i="1" dirty="0" err="1" smtClean="0"/>
              <a:t>Heidegger</a:t>
            </a:r>
            <a:r>
              <a:rPr lang="tr-TR" sz="2400" dirty="0" smtClean="0"/>
              <a:t>:</a:t>
            </a:r>
          </a:p>
          <a:p>
            <a:pPr>
              <a:buFont typeface="Wingdings" pitchFamily="2" charset="2"/>
              <a:buChar char="v"/>
            </a:pPr>
            <a:r>
              <a:rPr lang="tr-TR" sz="2400" dirty="0" smtClean="0"/>
              <a:t>Anlam kendisini gündelik deneyimde gösterir.</a:t>
            </a:r>
          </a:p>
          <a:p>
            <a:pPr>
              <a:buFont typeface="Wingdings" pitchFamily="2" charset="2"/>
              <a:buChar char="v"/>
            </a:pPr>
            <a:r>
              <a:rPr lang="tr-TR" sz="2400" dirty="0" smtClean="0"/>
              <a:t>Teknoloji ile insan dünyayı kontrol altına almaya çalışır.</a:t>
            </a:r>
          </a:p>
          <a:p>
            <a:pPr>
              <a:buFont typeface="Wingdings" pitchFamily="2" charset="2"/>
              <a:buChar char="v"/>
            </a:pPr>
            <a:r>
              <a:rPr lang="tr-TR" sz="2400" dirty="0" smtClean="0"/>
              <a:t>Özgürlük kendi irademizle gerçekleştirdiğimiz eylemlerle deneyimlenir.</a:t>
            </a:r>
            <a:endParaRPr lang="tr-TR" sz="2400" dirty="0"/>
          </a:p>
        </p:txBody>
      </p:sp>
    </p:spTree>
    <p:extLst>
      <p:ext uri="{BB962C8B-B14F-4D97-AF65-F5344CB8AC3E}">
        <p14:creationId xmlns:p14="http://schemas.microsoft.com/office/powerpoint/2010/main" val="3037675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A46728-6D3E-4CDF-BF96-E7FD48CA4A71}"/>
              </a:ext>
            </a:extLst>
          </p:cNvPr>
          <p:cNvSpPr>
            <a:spLocks noGrp="1"/>
          </p:cNvSpPr>
          <p:nvPr>
            <p:ph type="title"/>
          </p:nvPr>
        </p:nvSpPr>
        <p:spPr/>
        <p:txBody>
          <a:bodyPr/>
          <a:lstStyle/>
          <a:p>
            <a:r>
              <a:rPr lang="tr-TR" dirty="0" err="1" smtClean="0"/>
              <a:t>Postmodern</a:t>
            </a:r>
            <a:r>
              <a:rPr lang="tr-TR" dirty="0" smtClean="0"/>
              <a:t> Sosyal Kuram</a:t>
            </a:r>
            <a:endParaRPr lang="tr-TR" dirty="0"/>
          </a:p>
        </p:txBody>
      </p:sp>
      <p:sp>
        <p:nvSpPr>
          <p:cNvPr id="3" name="İçerik Yer Tutucusu 2">
            <a:extLst>
              <a:ext uri="{FF2B5EF4-FFF2-40B4-BE49-F238E27FC236}">
                <a16:creationId xmlns:a16="http://schemas.microsoft.com/office/drawing/2014/main" id="{802668C1-5CF5-4B4F-B3A5-60885ACDA50D}"/>
              </a:ext>
            </a:extLst>
          </p:cNvPr>
          <p:cNvSpPr txBox="1">
            <a:spLocks/>
          </p:cNvSpPr>
          <p:nvPr/>
        </p:nvSpPr>
        <p:spPr>
          <a:xfrm>
            <a:off x="628650" y="1404594"/>
            <a:ext cx="7886700" cy="4772369"/>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1500" kern="1200">
                <a:solidFill>
                  <a:schemeClr val="accent1">
                    <a:lumMod val="50000"/>
                  </a:schemeClr>
                </a:solidFill>
                <a:latin typeface="Arial" pitchFamily="34" charset="0"/>
                <a:ea typeface="+mn-ea"/>
                <a:cs typeface="Arial"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350" kern="1200">
                <a:solidFill>
                  <a:schemeClr val="accent1">
                    <a:lumMod val="50000"/>
                  </a:schemeClr>
                </a:solidFill>
                <a:latin typeface="Arial" pitchFamily="34" charset="0"/>
                <a:ea typeface="+mn-ea"/>
                <a:cs typeface="Arial"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accent1">
                    <a:lumMod val="50000"/>
                  </a:schemeClr>
                </a:solidFill>
                <a:latin typeface="Arial" pitchFamily="34" charset="0"/>
                <a:ea typeface="+mn-ea"/>
                <a:cs typeface="Arial"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tr-TR" sz="2000" b="1" dirty="0" smtClean="0"/>
              <a:t>Jean-François </a:t>
            </a:r>
            <a:r>
              <a:rPr lang="tr-TR" sz="2000" b="1" dirty="0" err="1" smtClean="0"/>
              <a:t>Lyotard</a:t>
            </a:r>
            <a:r>
              <a:rPr lang="tr-TR" sz="2000" b="1" dirty="0" smtClean="0"/>
              <a:t> (1924-1998)</a:t>
            </a:r>
          </a:p>
          <a:p>
            <a:pPr>
              <a:buFont typeface="Wingdings" pitchFamily="2" charset="2"/>
              <a:buChar char="ü"/>
            </a:pPr>
            <a:r>
              <a:rPr lang="tr-TR" sz="2000" dirty="0" smtClean="0"/>
              <a:t>1968 Olayları ve Marksizm eleştirisi.</a:t>
            </a:r>
          </a:p>
          <a:p>
            <a:pPr>
              <a:buFont typeface="Wingdings" pitchFamily="2" charset="2"/>
              <a:buChar char="ü"/>
            </a:pPr>
            <a:r>
              <a:rPr lang="tr-TR" sz="2000" dirty="0" smtClean="0"/>
              <a:t>İnsanı harekete geçiren sınıf bilinci değil arzudur.</a:t>
            </a:r>
          </a:p>
          <a:p>
            <a:pPr>
              <a:buFont typeface="Wingdings" pitchFamily="2" charset="2"/>
              <a:buChar char="ü"/>
            </a:pPr>
            <a:r>
              <a:rPr lang="tr-TR" sz="2000" dirty="0" smtClean="0"/>
              <a:t>Radikal çoğulluk uzlaşmadan ziyade azınlıkların karmaşık bileşimidir.</a:t>
            </a:r>
          </a:p>
          <a:p>
            <a:pPr>
              <a:buFont typeface="Wingdings" pitchFamily="2" charset="2"/>
              <a:buChar char="ü"/>
            </a:pPr>
            <a:r>
              <a:rPr lang="tr-TR" sz="2000" dirty="0" smtClean="0"/>
              <a:t>Dilin yetersizliğinin altını çizer.</a:t>
            </a:r>
          </a:p>
          <a:p>
            <a:pPr>
              <a:buFont typeface="Wingdings" pitchFamily="2" charset="2"/>
              <a:buChar char="ü"/>
            </a:pPr>
            <a:r>
              <a:rPr lang="tr-TR" sz="2000" dirty="0" smtClean="0"/>
              <a:t>Toplumu bir bütün olarak </a:t>
            </a:r>
            <a:r>
              <a:rPr lang="tr-TR" sz="2000" dirty="0" err="1" smtClean="0"/>
              <a:t>teorileştirmek</a:t>
            </a:r>
            <a:r>
              <a:rPr lang="tr-TR" sz="2000" dirty="0" smtClean="0"/>
              <a:t> farklılıkların görmezden gelinmesine neden olur.</a:t>
            </a:r>
          </a:p>
          <a:p>
            <a:pPr>
              <a:buFont typeface="Wingdings" pitchFamily="2" charset="2"/>
              <a:buChar char="ü"/>
            </a:pPr>
            <a:r>
              <a:rPr lang="tr-TR" sz="2000" dirty="0" smtClean="0"/>
              <a:t>Tahakküm ile bilginin oluşumu arasındaki ilişkiyi analiz eder.</a:t>
            </a:r>
          </a:p>
          <a:p>
            <a:pPr>
              <a:buFont typeface="Wingdings" pitchFamily="2" charset="2"/>
              <a:buChar char="ü"/>
            </a:pPr>
            <a:r>
              <a:rPr lang="tr-TR" sz="2000" dirty="0" err="1" smtClean="0"/>
              <a:t>Postmodern</a:t>
            </a:r>
            <a:r>
              <a:rPr lang="tr-TR" sz="2000" dirty="0" smtClean="0"/>
              <a:t>, büyük anlatıların reddidir.</a:t>
            </a:r>
          </a:p>
          <a:p>
            <a:pPr>
              <a:buFont typeface="Wingdings" pitchFamily="2" charset="2"/>
              <a:buChar char="ü"/>
            </a:pPr>
            <a:r>
              <a:rPr lang="tr-TR" sz="2000" dirty="0" smtClean="0"/>
              <a:t>Dil oyunları: Çeşitli küçük söylemlerin girdiği mücadele alanı.</a:t>
            </a:r>
          </a:p>
          <a:p>
            <a:pPr>
              <a:buFont typeface="Wingdings" pitchFamily="2" charset="2"/>
              <a:buChar char="ü"/>
            </a:pPr>
            <a:r>
              <a:rPr lang="tr-TR" sz="2000" dirty="0" smtClean="0"/>
              <a:t>Bilim, doğruluk iddiası olan birçok söylemden sadece biridir.</a:t>
            </a:r>
            <a:endParaRPr lang="tr-TR" sz="2000" dirty="0"/>
          </a:p>
        </p:txBody>
      </p:sp>
    </p:spTree>
    <p:extLst>
      <p:ext uri="{BB962C8B-B14F-4D97-AF65-F5344CB8AC3E}">
        <p14:creationId xmlns:p14="http://schemas.microsoft.com/office/powerpoint/2010/main" val="12190460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A46728-6D3E-4CDF-BF96-E7FD48CA4A71}"/>
              </a:ext>
            </a:extLst>
          </p:cNvPr>
          <p:cNvSpPr>
            <a:spLocks noGrp="1"/>
          </p:cNvSpPr>
          <p:nvPr>
            <p:ph type="title"/>
          </p:nvPr>
        </p:nvSpPr>
        <p:spPr/>
        <p:txBody>
          <a:bodyPr/>
          <a:lstStyle/>
          <a:p>
            <a:r>
              <a:rPr lang="tr-TR" dirty="0" err="1" smtClean="0"/>
              <a:t>Postmodern</a:t>
            </a:r>
            <a:r>
              <a:rPr lang="tr-TR" dirty="0" smtClean="0"/>
              <a:t> Sosyal Kuram</a:t>
            </a:r>
            <a:endParaRPr lang="tr-TR" dirty="0"/>
          </a:p>
        </p:txBody>
      </p:sp>
      <p:sp>
        <p:nvSpPr>
          <p:cNvPr id="3" name="İçerik Yer Tutucusu 2">
            <a:extLst>
              <a:ext uri="{FF2B5EF4-FFF2-40B4-BE49-F238E27FC236}">
                <a16:creationId xmlns:a16="http://schemas.microsoft.com/office/drawing/2014/main" id="{802668C1-5CF5-4B4F-B3A5-60885ACDA50D}"/>
              </a:ext>
            </a:extLst>
          </p:cNvPr>
          <p:cNvSpPr txBox="1">
            <a:spLocks/>
          </p:cNvSpPr>
          <p:nvPr/>
        </p:nvSpPr>
        <p:spPr>
          <a:xfrm>
            <a:off x="628650" y="1404594"/>
            <a:ext cx="7886700" cy="4772369"/>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1500" kern="1200">
                <a:solidFill>
                  <a:schemeClr val="accent1">
                    <a:lumMod val="50000"/>
                  </a:schemeClr>
                </a:solidFill>
                <a:latin typeface="Arial" pitchFamily="34" charset="0"/>
                <a:ea typeface="+mn-ea"/>
                <a:cs typeface="Arial"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350" kern="1200">
                <a:solidFill>
                  <a:schemeClr val="accent1">
                    <a:lumMod val="50000"/>
                  </a:schemeClr>
                </a:solidFill>
                <a:latin typeface="Arial" pitchFamily="34" charset="0"/>
                <a:ea typeface="+mn-ea"/>
                <a:cs typeface="Arial"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accent1">
                    <a:lumMod val="50000"/>
                  </a:schemeClr>
                </a:solidFill>
                <a:latin typeface="Arial" pitchFamily="34" charset="0"/>
                <a:ea typeface="+mn-ea"/>
                <a:cs typeface="Arial"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tr-TR" sz="2500" b="1" dirty="0" smtClean="0"/>
              <a:t>Jean-François </a:t>
            </a:r>
            <a:r>
              <a:rPr lang="tr-TR" sz="2500" b="1" dirty="0" err="1" smtClean="0"/>
              <a:t>Lyotard</a:t>
            </a:r>
            <a:r>
              <a:rPr lang="tr-TR" sz="2500" b="1" dirty="0" smtClean="0"/>
              <a:t> (1924-1998)</a:t>
            </a:r>
          </a:p>
          <a:p>
            <a:pPr>
              <a:buFont typeface="Wingdings" pitchFamily="2" charset="2"/>
              <a:buChar char="ü"/>
            </a:pPr>
            <a:r>
              <a:rPr lang="tr-TR" sz="2500" dirty="0" smtClean="0"/>
              <a:t>Siyaset ancak mikro-politika halinde var olabilir.</a:t>
            </a:r>
          </a:p>
          <a:p>
            <a:pPr>
              <a:buFont typeface="Wingdings" pitchFamily="2" charset="2"/>
              <a:buChar char="ü"/>
            </a:pPr>
            <a:r>
              <a:rPr lang="tr-TR" sz="2500" dirty="0" smtClean="0"/>
              <a:t>Bütünlükçü bir tutum yerine karmaşık, olumsal, bağlamsal ve dolaysız siyasal </a:t>
            </a:r>
            <a:r>
              <a:rPr lang="tr-TR" sz="2500" dirty="0" err="1" smtClean="0"/>
              <a:t>eylemselliğe</a:t>
            </a:r>
            <a:r>
              <a:rPr lang="tr-TR" sz="2500" dirty="0" smtClean="0"/>
              <a:t> yer verir.</a:t>
            </a:r>
          </a:p>
          <a:p>
            <a:pPr>
              <a:buFont typeface="Wingdings" pitchFamily="2" charset="2"/>
              <a:buChar char="ü"/>
            </a:pPr>
            <a:r>
              <a:rPr lang="tr-TR" sz="2500" dirty="0" smtClean="0"/>
              <a:t>Siyasal değişimin kaynağı azınlıkların, marjinal grupların ce direniş gruplarının mücadeleleridir.</a:t>
            </a:r>
          </a:p>
          <a:p>
            <a:pPr>
              <a:buFont typeface="Wingdings" pitchFamily="2" charset="2"/>
              <a:buChar char="ü"/>
            </a:pPr>
            <a:r>
              <a:rPr lang="tr-TR" sz="2500" dirty="0" smtClean="0"/>
              <a:t>Uzlaşı yerine ihtilafa vurgu yapar. Farklı diller kullanan bireyler arasındaki ihtilaftır söz konusu olan.</a:t>
            </a:r>
          </a:p>
          <a:p>
            <a:pPr>
              <a:buFont typeface="Wingdings" pitchFamily="2" charset="2"/>
              <a:buChar char="ü"/>
            </a:pPr>
            <a:r>
              <a:rPr lang="tr-TR" sz="2500" dirty="0" smtClean="0"/>
              <a:t>Azınlık söylemlerine söz hakkı tanır, çeşitlilikleri korur.</a:t>
            </a:r>
          </a:p>
          <a:p>
            <a:pPr>
              <a:buFont typeface="Wingdings" pitchFamily="2" charset="2"/>
              <a:buChar char="ü"/>
            </a:pPr>
            <a:r>
              <a:rPr lang="tr-TR" sz="2500" dirty="0" smtClean="0"/>
              <a:t>Çatışmaya dayalı siyaset kaçınılmazdır.</a:t>
            </a:r>
            <a:endParaRPr lang="tr-TR" sz="2500" dirty="0"/>
          </a:p>
        </p:txBody>
      </p:sp>
    </p:spTree>
    <p:extLst>
      <p:ext uri="{BB962C8B-B14F-4D97-AF65-F5344CB8AC3E}">
        <p14:creationId xmlns:p14="http://schemas.microsoft.com/office/powerpoint/2010/main" val="9930276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A46728-6D3E-4CDF-BF96-E7FD48CA4A71}"/>
              </a:ext>
            </a:extLst>
          </p:cNvPr>
          <p:cNvSpPr>
            <a:spLocks noGrp="1"/>
          </p:cNvSpPr>
          <p:nvPr>
            <p:ph type="title"/>
          </p:nvPr>
        </p:nvSpPr>
        <p:spPr/>
        <p:txBody>
          <a:bodyPr/>
          <a:lstStyle/>
          <a:p>
            <a:r>
              <a:rPr lang="tr-TR" dirty="0" err="1" smtClean="0"/>
              <a:t>Postmodern</a:t>
            </a:r>
            <a:r>
              <a:rPr lang="tr-TR" dirty="0" smtClean="0"/>
              <a:t> Sosyal Kuram</a:t>
            </a:r>
            <a:endParaRPr lang="tr-TR" dirty="0"/>
          </a:p>
        </p:txBody>
      </p:sp>
      <p:sp>
        <p:nvSpPr>
          <p:cNvPr id="3" name="İçerik Yer Tutucusu 2">
            <a:extLst>
              <a:ext uri="{FF2B5EF4-FFF2-40B4-BE49-F238E27FC236}">
                <a16:creationId xmlns:a16="http://schemas.microsoft.com/office/drawing/2014/main" id="{802668C1-5CF5-4B4F-B3A5-60885ACDA50D}"/>
              </a:ext>
            </a:extLst>
          </p:cNvPr>
          <p:cNvSpPr txBox="1">
            <a:spLocks/>
          </p:cNvSpPr>
          <p:nvPr/>
        </p:nvSpPr>
        <p:spPr>
          <a:xfrm>
            <a:off x="628650" y="1404594"/>
            <a:ext cx="7886700" cy="4772369"/>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1500" kern="1200">
                <a:solidFill>
                  <a:schemeClr val="accent1">
                    <a:lumMod val="50000"/>
                  </a:schemeClr>
                </a:solidFill>
                <a:latin typeface="Arial" pitchFamily="34" charset="0"/>
                <a:ea typeface="+mn-ea"/>
                <a:cs typeface="Arial"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350" kern="1200">
                <a:solidFill>
                  <a:schemeClr val="accent1">
                    <a:lumMod val="50000"/>
                  </a:schemeClr>
                </a:solidFill>
                <a:latin typeface="Arial" pitchFamily="34" charset="0"/>
                <a:ea typeface="+mn-ea"/>
                <a:cs typeface="Arial"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accent1">
                    <a:lumMod val="50000"/>
                  </a:schemeClr>
                </a:solidFill>
                <a:latin typeface="Arial" pitchFamily="34" charset="0"/>
                <a:ea typeface="+mn-ea"/>
                <a:cs typeface="Arial"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tr-TR" sz="2500" b="1" dirty="0" smtClean="0"/>
              <a:t>Jean </a:t>
            </a:r>
            <a:r>
              <a:rPr lang="tr-TR" sz="2500" b="1" dirty="0" err="1" smtClean="0"/>
              <a:t>Baudrillard</a:t>
            </a:r>
            <a:r>
              <a:rPr lang="tr-TR" sz="2500" b="1" dirty="0" smtClean="0"/>
              <a:t> (1929-2007)</a:t>
            </a:r>
          </a:p>
          <a:p>
            <a:pPr>
              <a:buFont typeface="Wingdings" pitchFamily="2" charset="2"/>
              <a:buChar char="ü"/>
            </a:pPr>
            <a:r>
              <a:rPr lang="tr-TR" sz="2500" u="sng" dirty="0" smtClean="0"/>
              <a:t>Nesneler Sistemi</a:t>
            </a:r>
            <a:r>
              <a:rPr lang="tr-TR" sz="2500" dirty="0" smtClean="0"/>
              <a:t>: Tüketim toplumunda nesneler göstergelerden meydana gelir; bireyler aslında bu göstergeleri tüketirler ve birbirlerinden farklılaşırken tüketim toplumuna uyum sağlarlar.</a:t>
            </a:r>
          </a:p>
          <a:p>
            <a:pPr>
              <a:buFont typeface="Wingdings" pitchFamily="2" charset="2"/>
              <a:buChar char="ü"/>
            </a:pPr>
            <a:r>
              <a:rPr lang="tr-TR" sz="2500" u="sng" dirty="0" smtClean="0"/>
              <a:t>Gösterge değeri</a:t>
            </a:r>
            <a:r>
              <a:rPr lang="tr-TR" sz="2500" dirty="0" smtClean="0"/>
              <a:t>: Metaların tüketildikleri takdirde sundukları saygınlık ve gösterdikleri toplumsal statü ve iktidar ölçütleri ile nitelendirilir.</a:t>
            </a:r>
          </a:p>
          <a:p>
            <a:pPr>
              <a:buFont typeface="Wingdings" pitchFamily="2" charset="2"/>
              <a:buChar char="ü"/>
            </a:pPr>
            <a:r>
              <a:rPr lang="tr-TR" sz="2500" dirty="0" smtClean="0"/>
              <a:t>Toplumsal sınıflar, kitleler tarafından yutulmuştur.</a:t>
            </a:r>
          </a:p>
          <a:p>
            <a:pPr>
              <a:buFont typeface="Wingdings" pitchFamily="2" charset="2"/>
              <a:buChar char="ü"/>
            </a:pPr>
            <a:r>
              <a:rPr lang="tr-TR" sz="2500" u="sng" dirty="0" smtClean="0"/>
              <a:t>Eşdeğerlik kodu</a:t>
            </a:r>
            <a:r>
              <a:rPr lang="tr-TR" sz="2500" dirty="0" smtClean="0"/>
              <a:t>: Tüm değerleri belirleyen kod.</a:t>
            </a:r>
          </a:p>
          <a:p>
            <a:pPr>
              <a:buFont typeface="Wingdings" pitchFamily="2" charset="2"/>
              <a:buChar char="ü"/>
            </a:pPr>
            <a:r>
              <a:rPr lang="tr-TR" sz="2500" dirty="0" smtClean="0"/>
              <a:t>Sembolik toplumlar, üretici toplumlar ve </a:t>
            </a:r>
            <a:r>
              <a:rPr lang="tr-TR" sz="2500" dirty="0" err="1" smtClean="0"/>
              <a:t>postmodern</a:t>
            </a:r>
            <a:r>
              <a:rPr lang="tr-TR" sz="2500" dirty="0" smtClean="0"/>
              <a:t> toplumlar</a:t>
            </a:r>
          </a:p>
        </p:txBody>
      </p:sp>
    </p:spTree>
    <p:extLst>
      <p:ext uri="{BB962C8B-B14F-4D97-AF65-F5344CB8AC3E}">
        <p14:creationId xmlns:p14="http://schemas.microsoft.com/office/powerpoint/2010/main" val="14699912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A46728-6D3E-4CDF-BF96-E7FD48CA4A71}"/>
              </a:ext>
            </a:extLst>
          </p:cNvPr>
          <p:cNvSpPr>
            <a:spLocks noGrp="1"/>
          </p:cNvSpPr>
          <p:nvPr>
            <p:ph type="title"/>
          </p:nvPr>
        </p:nvSpPr>
        <p:spPr/>
        <p:txBody>
          <a:bodyPr/>
          <a:lstStyle/>
          <a:p>
            <a:r>
              <a:rPr lang="tr-TR" dirty="0" err="1" smtClean="0"/>
              <a:t>Postmodern</a:t>
            </a:r>
            <a:r>
              <a:rPr lang="tr-TR" dirty="0" smtClean="0"/>
              <a:t> Sosyal Kuram</a:t>
            </a:r>
            <a:endParaRPr lang="tr-TR" dirty="0"/>
          </a:p>
        </p:txBody>
      </p:sp>
      <p:sp>
        <p:nvSpPr>
          <p:cNvPr id="3" name="İçerik Yer Tutucusu 2">
            <a:extLst>
              <a:ext uri="{FF2B5EF4-FFF2-40B4-BE49-F238E27FC236}">
                <a16:creationId xmlns:a16="http://schemas.microsoft.com/office/drawing/2014/main" id="{802668C1-5CF5-4B4F-B3A5-60885ACDA50D}"/>
              </a:ext>
            </a:extLst>
          </p:cNvPr>
          <p:cNvSpPr txBox="1">
            <a:spLocks/>
          </p:cNvSpPr>
          <p:nvPr/>
        </p:nvSpPr>
        <p:spPr>
          <a:xfrm>
            <a:off x="628650" y="1404594"/>
            <a:ext cx="7886700" cy="4772369"/>
          </a:xfrm>
          <a:prstGeom prst="rect">
            <a:avLst/>
          </a:prstGeom>
        </p:spPr>
        <p:txBody>
          <a:bodyPr>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1500" kern="1200">
                <a:solidFill>
                  <a:schemeClr val="accent1">
                    <a:lumMod val="50000"/>
                  </a:schemeClr>
                </a:solidFill>
                <a:latin typeface="Arial" pitchFamily="34" charset="0"/>
                <a:ea typeface="+mn-ea"/>
                <a:cs typeface="Arial"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350" kern="1200">
                <a:solidFill>
                  <a:schemeClr val="accent1">
                    <a:lumMod val="50000"/>
                  </a:schemeClr>
                </a:solidFill>
                <a:latin typeface="Arial" pitchFamily="34" charset="0"/>
                <a:ea typeface="+mn-ea"/>
                <a:cs typeface="Arial"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accent1">
                    <a:lumMod val="50000"/>
                  </a:schemeClr>
                </a:solidFill>
                <a:latin typeface="Arial" pitchFamily="34" charset="0"/>
                <a:ea typeface="+mn-ea"/>
                <a:cs typeface="Arial"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tr-TR" sz="2500" b="1" dirty="0" smtClean="0"/>
              <a:t>Jean </a:t>
            </a:r>
            <a:r>
              <a:rPr lang="tr-TR" sz="2500" b="1" dirty="0" err="1" smtClean="0"/>
              <a:t>Baudrillard</a:t>
            </a:r>
            <a:r>
              <a:rPr lang="tr-TR" sz="2500" b="1" dirty="0" smtClean="0"/>
              <a:t> (1929-2007)</a:t>
            </a:r>
          </a:p>
          <a:p>
            <a:pPr>
              <a:buFont typeface="Wingdings" pitchFamily="2" charset="2"/>
              <a:buChar char="ü"/>
            </a:pPr>
            <a:r>
              <a:rPr lang="tr-TR" sz="2500" u="sng" dirty="0" smtClean="0"/>
              <a:t>İçe patlama:</a:t>
            </a:r>
            <a:r>
              <a:rPr lang="tr-TR" sz="2500" dirty="0" smtClean="0"/>
              <a:t> Gerçeklik yok olmuştur ve gösterge gerçekten gerçek bir hal almıştır.</a:t>
            </a:r>
          </a:p>
          <a:p>
            <a:pPr>
              <a:buFont typeface="Wingdings" pitchFamily="2" charset="2"/>
              <a:buChar char="ü"/>
            </a:pPr>
            <a:r>
              <a:rPr lang="tr-TR" sz="2500" u="sng" dirty="0" smtClean="0"/>
              <a:t>Simülasyon (benzetim)</a:t>
            </a:r>
            <a:r>
              <a:rPr lang="tr-TR" sz="2500" dirty="0" smtClean="0"/>
              <a:t>: Her gerçek süreç </a:t>
            </a:r>
            <a:r>
              <a:rPr lang="tr-TR" sz="2500" dirty="0" err="1" smtClean="0"/>
              <a:t>işletimsel</a:t>
            </a:r>
            <a:r>
              <a:rPr lang="tr-TR" sz="2500" dirty="0" smtClean="0"/>
              <a:t> çifti tarafından ortadan kaldırılır.</a:t>
            </a:r>
          </a:p>
          <a:p>
            <a:pPr>
              <a:buFont typeface="Wingdings" pitchFamily="2" charset="2"/>
              <a:buChar char="ü"/>
            </a:pPr>
            <a:r>
              <a:rPr lang="tr-TR" sz="2500" u="sng" dirty="0" err="1" smtClean="0"/>
              <a:t>Simülakra</a:t>
            </a:r>
            <a:r>
              <a:rPr lang="tr-TR" sz="2500" u="sng" dirty="0" smtClean="0"/>
              <a:t> (taklitçe)</a:t>
            </a:r>
            <a:r>
              <a:rPr lang="tr-TR" sz="2500" dirty="0" smtClean="0"/>
              <a:t>: Nesnelerin veya olayların yeniden üretilmiş formları. </a:t>
            </a:r>
          </a:p>
          <a:p>
            <a:pPr>
              <a:buFont typeface="Wingdings" pitchFamily="2" charset="2"/>
              <a:buChar char="ü"/>
            </a:pPr>
            <a:r>
              <a:rPr lang="tr-TR" sz="2500" u="sng" dirty="0" err="1" smtClean="0"/>
              <a:t>Hiper</a:t>
            </a:r>
            <a:r>
              <a:rPr lang="tr-TR" sz="2500" u="sng" dirty="0"/>
              <a:t>-</a:t>
            </a:r>
            <a:r>
              <a:rPr lang="tr-TR" sz="2500" u="sng" dirty="0" smtClean="0"/>
              <a:t>gerçeklik</a:t>
            </a:r>
            <a:r>
              <a:rPr lang="tr-TR" sz="2500" dirty="0" smtClean="0"/>
              <a:t>: Gerçek ile temsilin arasındaki ayrımın ortadan kalkması ve göstergenin gerçeklikten daha gerçek olarak var olması.</a:t>
            </a:r>
          </a:p>
          <a:p>
            <a:pPr>
              <a:buFont typeface="Wingdings" pitchFamily="2" charset="2"/>
              <a:buChar char="ü"/>
            </a:pPr>
            <a:r>
              <a:rPr lang="tr-TR" sz="2500" u="sng" dirty="0" smtClean="0"/>
              <a:t>Trans-politika</a:t>
            </a:r>
            <a:r>
              <a:rPr lang="tr-TR" sz="2500" dirty="0" smtClean="0"/>
              <a:t> alanı da bir gösteriden ibarettir. Aslında politika olmayan bir politika.</a:t>
            </a:r>
          </a:p>
          <a:p>
            <a:pPr>
              <a:buFont typeface="Wingdings" pitchFamily="2" charset="2"/>
              <a:buChar char="ü"/>
            </a:pPr>
            <a:r>
              <a:rPr lang="tr-TR" sz="2500" dirty="0" smtClean="0"/>
              <a:t>Özgür idaresiyle karar verip o yönde eyleyen bir özne kategorisi kalmamıştır. </a:t>
            </a:r>
            <a:r>
              <a:rPr lang="tr-TR" sz="2500" smtClean="0"/>
              <a:t>(Kitle)</a:t>
            </a:r>
            <a:endParaRPr lang="tr-TR" sz="2500" dirty="0" smtClean="0"/>
          </a:p>
        </p:txBody>
      </p:sp>
    </p:spTree>
    <p:extLst>
      <p:ext uri="{BB962C8B-B14F-4D97-AF65-F5344CB8AC3E}">
        <p14:creationId xmlns:p14="http://schemas.microsoft.com/office/powerpoint/2010/main" val="37167578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A46728-6D3E-4CDF-BF96-E7FD48CA4A71}"/>
              </a:ext>
            </a:extLst>
          </p:cNvPr>
          <p:cNvSpPr>
            <a:spLocks noGrp="1"/>
          </p:cNvSpPr>
          <p:nvPr>
            <p:ph type="title"/>
          </p:nvPr>
        </p:nvSpPr>
        <p:spPr/>
        <p:txBody>
          <a:bodyPr/>
          <a:lstStyle/>
          <a:p>
            <a:r>
              <a:rPr lang="tr-TR" dirty="0" err="1" smtClean="0"/>
              <a:t>Postyapısalcılık</a:t>
            </a:r>
            <a:endParaRPr lang="tr-TR" dirty="0"/>
          </a:p>
        </p:txBody>
      </p:sp>
      <p:sp>
        <p:nvSpPr>
          <p:cNvPr id="3" name="İçerik Yer Tutucusu 2">
            <a:extLst>
              <a:ext uri="{FF2B5EF4-FFF2-40B4-BE49-F238E27FC236}">
                <a16:creationId xmlns:a16="http://schemas.microsoft.com/office/drawing/2014/main" id="{802668C1-5CF5-4B4F-B3A5-60885ACDA50D}"/>
              </a:ext>
            </a:extLst>
          </p:cNvPr>
          <p:cNvSpPr txBox="1">
            <a:spLocks/>
          </p:cNvSpPr>
          <p:nvPr/>
        </p:nvSpPr>
        <p:spPr>
          <a:xfrm>
            <a:off x="628650" y="1404594"/>
            <a:ext cx="7886700" cy="4772369"/>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1500" kern="1200">
                <a:solidFill>
                  <a:schemeClr val="accent1">
                    <a:lumMod val="50000"/>
                  </a:schemeClr>
                </a:solidFill>
                <a:latin typeface="Arial" pitchFamily="34" charset="0"/>
                <a:ea typeface="+mn-ea"/>
                <a:cs typeface="Arial"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350" kern="1200">
                <a:solidFill>
                  <a:schemeClr val="accent1">
                    <a:lumMod val="50000"/>
                  </a:schemeClr>
                </a:solidFill>
                <a:latin typeface="Arial" pitchFamily="34" charset="0"/>
                <a:ea typeface="+mn-ea"/>
                <a:cs typeface="Arial"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accent1">
                    <a:lumMod val="50000"/>
                  </a:schemeClr>
                </a:solidFill>
                <a:latin typeface="Arial" pitchFamily="34" charset="0"/>
                <a:ea typeface="+mn-ea"/>
                <a:cs typeface="Arial"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tr-TR" sz="2000" b="1" dirty="0" smtClean="0"/>
              <a:t>Genel Özellikler</a:t>
            </a:r>
          </a:p>
          <a:p>
            <a:r>
              <a:rPr lang="tr-TR" sz="2000" dirty="0" smtClean="0"/>
              <a:t>Özne ve iktidar arasındaki ilişkiyi </a:t>
            </a:r>
            <a:r>
              <a:rPr lang="tr-TR" sz="2000" dirty="0" err="1" smtClean="0"/>
              <a:t>sorunsallaştırır</a:t>
            </a:r>
            <a:r>
              <a:rPr lang="tr-TR" sz="2000" dirty="0" smtClean="0"/>
              <a:t>.</a:t>
            </a:r>
          </a:p>
          <a:p>
            <a:r>
              <a:rPr lang="tr-TR" sz="2000" dirty="0" smtClean="0"/>
              <a:t>İlgilendiği konular: </a:t>
            </a:r>
            <a:r>
              <a:rPr lang="tr-TR" sz="2000" dirty="0" err="1" smtClean="0"/>
              <a:t>Temsiliyet</a:t>
            </a:r>
            <a:r>
              <a:rPr lang="tr-TR" sz="2000" dirty="0" smtClean="0"/>
              <a:t>, siyasal kimlikler, </a:t>
            </a:r>
            <a:r>
              <a:rPr lang="tr-TR" sz="2000" dirty="0" err="1" smtClean="0"/>
              <a:t>ilişkisellik</a:t>
            </a:r>
            <a:r>
              <a:rPr lang="tr-TR" sz="2000" dirty="0" smtClean="0"/>
              <a:t>, fark, </a:t>
            </a:r>
            <a:r>
              <a:rPr lang="tr-TR" sz="2000" dirty="0" err="1" smtClean="0"/>
              <a:t>heterojenlik</a:t>
            </a:r>
            <a:r>
              <a:rPr lang="tr-TR" sz="2000" dirty="0" smtClean="0"/>
              <a:t>, olumsallık, tarihsellik, </a:t>
            </a:r>
            <a:r>
              <a:rPr lang="tr-TR" sz="2000" dirty="0" err="1" smtClean="0"/>
              <a:t>tikellik</a:t>
            </a:r>
            <a:r>
              <a:rPr lang="tr-TR" sz="2000" dirty="0" smtClean="0"/>
              <a:t>, çokluk</a:t>
            </a:r>
          </a:p>
          <a:p>
            <a:r>
              <a:rPr lang="tr-TR" sz="2000" dirty="0" smtClean="0"/>
              <a:t>Evrenselliğin reddi. Yapı statik ve evrensel değildir.</a:t>
            </a:r>
          </a:p>
          <a:p>
            <a:r>
              <a:rPr lang="tr-TR" sz="2000" dirty="0" smtClean="0"/>
              <a:t>Yapısalcılığı eleştirir.</a:t>
            </a:r>
            <a:r>
              <a:rPr lang="tr-TR" sz="2000" dirty="0"/>
              <a:t> </a:t>
            </a:r>
            <a:r>
              <a:rPr lang="tr-TR" sz="2000" dirty="0" smtClean="0"/>
              <a:t>Yapı (toplumsal formasyon) dışlayıcıdır. Gerçeklik mutlak değildir, çoğul gerçeklikler vardır ve çoğul gerçekliğin temsil edilmesi mümkün değildir.</a:t>
            </a:r>
          </a:p>
          <a:p>
            <a:r>
              <a:rPr lang="tr-TR" sz="2000" dirty="0" smtClean="0"/>
              <a:t>İktidar tarafsız olmadığı için, çoğul gerçekliklerin siyasal temsili mümkün değildir.</a:t>
            </a:r>
          </a:p>
          <a:p>
            <a:r>
              <a:rPr lang="tr-TR" sz="2000" dirty="0" smtClean="0"/>
              <a:t>İktidar gündelik yaşama nüfuz eden, üretken, pozitif ve bireylere hissettirmeden sosyal ilişkilere sinen bir karaktere sahiptir.</a:t>
            </a:r>
          </a:p>
          <a:p>
            <a:r>
              <a:rPr lang="tr-TR" sz="2000" dirty="0" smtClean="0"/>
              <a:t>İktidar tahakkümü ve direnişi üretir.</a:t>
            </a:r>
          </a:p>
          <a:p>
            <a:r>
              <a:rPr lang="tr-TR" sz="2000" dirty="0" smtClean="0"/>
              <a:t>Kimlik bir inşa sürecidir ve iktidar </a:t>
            </a:r>
            <a:r>
              <a:rPr lang="tr-TR" sz="2000" dirty="0" err="1" smtClean="0"/>
              <a:t>dolayımıyla</a:t>
            </a:r>
            <a:r>
              <a:rPr lang="tr-TR" sz="2000" dirty="0" smtClean="0"/>
              <a:t> gerçekleşir.</a:t>
            </a:r>
          </a:p>
        </p:txBody>
      </p:sp>
    </p:spTree>
    <p:extLst>
      <p:ext uri="{BB962C8B-B14F-4D97-AF65-F5344CB8AC3E}">
        <p14:creationId xmlns:p14="http://schemas.microsoft.com/office/powerpoint/2010/main" val="34036590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A46728-6D3E-4CDF-BF96-E7FD48CA4A71}"/>
              </a:ext>
            </a:extLst>
          </p:cNvPr>
          <p:cNvSpPr>
            <a:spLocks noGrp="1"/>
          </p:cNvSpPr>
          <p:nvPr>
            <p:ph type="title"/>
          </p:nvPr>
        </p:nvSpPr>
        <p:spPr/>
        <p:txBody>
          <a:bodyPr/>
          <a:lstStyle/>
          <a:p>
            <a:r>
              <a:rPr lang="tr-TR" dirty="0" err="1" smtClean="0"/>
              <a:t>Postyapısalcılık</a:t>
            </a:r>
            <a:endParaRPr lang="tr-TR" dirty="0"/>
          </a:p>
        </p:txBody>
      </p:sp>
      <p:sp>
        <p:nvSpPr>
          <p:cNvPr id="3" name="İçerik Yer Tutucusu 2">
            <a:extLst>
              <a:ext uri="{FF2B5EF4-FFF2-40B4-BE49-F238E27FC236}">
                <a16:creationId xmlns:a16="http://schemas.microsoft.com/office/drawing/2014/main" id="{802668C1-5CF5-4B4F-B3A5-60885ACDA50D}"/>
              </a:ext>
            </a:extLst>
          </p:cNvPr>
          <p:cNvSpPr txBox="1">
            <a:spLocks/>
          </p:cNvSpPr>
          <p:nvPr/>
        </p:nvSpPr>
        <p:spPr>
          <a:xfrm>
            <a:off x="628650" y="1404594"/>
            <a:ext cx="7886700" cy="4772369"/>
          </a:xfrm>
          <a:prstGeom prst="rect">
            <a:avLst/>
          </a:prstGeom>
        </p:spPr>
        <p:txBody>
          <a:bodyPr>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1500" kern="1200">
                <a:solidFill>
                  <a:schemeClr val="accent1">
                    <a:lumMod val="50000"/>
                  </a:schemeClr>
                </a:solidFill>
                <a:latin typeface="Arial" pitchFamily="34" charset="0"/>
                <a:ea typeface="+mn-ea"/>
                <a:cs typeface="Arial"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350" kern="1200">
                <a:solidFill>
                  <a:schemeClr val="accent1">
                    <a:lumMod val="50000"/>
                  </a:schemeClr>
                </a:solidFill>
                <a:latin typeface="Arial" pitchFamily="34" charset="0"/>
                <a:ea typeface="+mn-ea"/>
                <a:cs typeface="Arial"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accent1">
                    <a:lumMod val="50000"/>
                  </a:schemeClr>
                </a:solidFill>
                <a:latin typeface="Arial" pitchFamily="34" charset="0"/>
                <a:ea typeface="+mn-ea"/>
                <a:cs typeface="Arial"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tr-TR" sz="2000" b="1" dirty="0" smtClean="0"/>
              <a:t>Düşünsel Kaynaklar</a:t>
            </a:r>
          </a:p>
          <a:p>
            <a:r>
              <a:rPr lang="tr-TR" sz="2000" i="1" u="sng" dirty="0" smtClean="0"/>
              <a:t>Ferdinand de </a:t>
            </a:r>
            <a:r>
              <a:rPr lang="tr-TR" sz="2000" i="1" u="sng" dirty="0" err="1" smtClean="0"/>
              <a:t>Saussure</a:t>
            </a:r>
            <a:endParaRPr lang="tr-TR" sz="2000" i="1" u="sng" dirty="0" smtClean="0"/>
          </a:p>
          <a:p>
            <a:r>
              <a:rPr lang="tr-TR" sz="2000" dirty="0" smtClean="0"/>
              <a:t>Dilde evrensel bir yapı vardır. Bu yapı anlamı ortaya çıkarır.</a:t>
            </a:r>
          </a:p>
          <a:p>
            <a:r>
              <a:rPr lang="tr-TR" sz="2000" dirty="0" smtClean="0"/>
              <a:t>Dil, göstergelerden oluşan farklılıklar sistemidir.</a:t>
            </a:r>
          </a:p>
          <a:p>
            <a:r>
              <a:rPr lang="tr-TR" sz="2000" dirty="0" smtClean="0"/>
              <a:t>Dil tarafsız değildir ve dilsel yapıdaki değişimlerle dönüşüme uğrar.</a:t>
            </a:r>
          </a:p>
          <a:p>
            <a:r>
              <a:rPr lang="tr-TR" sz="2000" dirty="0" smtClean="0"/>
              <a:t>Gösterge (kelime)= Gösteren (kavram)+Gösterilen (ses)</a:t>
            </a:r>
          </a:p>
          <a:p>
            <a:r>
              <a:rPr lang="tr-TR" sz="2000" dirty="0" err="1" smtClean="0"/>
              <a:t>Langue</a:t>
            </a:r>
            <a:r>
              <a:rPr lang="tr-TR" sz="2000" dirty="0" smtClean="0"/>
              <a:t> (dilbilgisi kuralları) X </a:t>
            </a:r>
            <a:r>
              <a:rPr lang="tr-TR" sz="2000" dirty="0" err="1" smtClean="0"/>
              <a:t>Parole</a:t>
            </a:r>
            <a:r>
              <a:rPr lang="tr-TR" sz="2000" dirty="0" smtClean="0"/>
              <a:t> (Gündelik yaşamdaki konuşma pratikleri)</a:t>
            </a:r>
          </a:p>
          <a:p>
            <a:r>
              <a:rPr lang="tr-TR" sz="2000" dirty="0" smtClean="0"/>
              <a:t>Senkronik (belli bir bağlamda analiz) X Diyakronik (evrimsel gelişimin analizi)</a:t>
            </a:r>
          </a:p>
          <a:p>
            <a:r>
              <a:rPr lang="tr-TR" sz="2000" i="1" u="sng" dirty="0" err="1" smtClean="0"/>
              <a:t>Claude</a:t>
            </a:r>
            <a:r>
              <a:rPr lang="tr-TR" sz="2000" i="1" u="sng" dirty="0" smtClean="0"/>
              <a:t> </a:t>
            </a:r>
            <a:r>
              <a:rPr lang="tr-TR" sz="2000" i="1" u="sng" dirty="0" err="1" smtClean="0"/>
              <a:t>Levi-Staruss</a:t>
            </a:r>
            <a:endParaRPr lang="tr-TR" sz="2000" i="1" u="sng" dirty="0" smtClean="0"/>
          </a:p>
          <a:p>
            <a:r>
              <a:rPr lang="tr-TR" sz="2000" dirty="0" smtClean="0"/>
              <a:t>Toplum, dil gibi kültürel formları kodlayan işaretler toplamıdır.</a:t>
            </a:r>
          </a:p>
          <a:p>
            <a:r>
              <a:rPr lang="tr-TR" sz="2000" dirty="0" smtClean="0"/>
              <a:t>Yapı evrenseldir ama görünür değildir, bilinçdışı bir şekilde algılanır.</a:t>
            </a:r>
          </a:p>
          <a:p>
            <a:r>
              <a:rPr lang="tr-TR" sz="2000" dirty="0" smtClean="0"/>
              <a:t>Sosyal yaşam sembolik ilişkiler ağıdır.</a:t>
            </a:r>
          </a:p>
          <a:p>
            <a:endParaRPr lang="tr-TR" sz="2000" dirty="0" smtClean="0"/>
          </a:p>
          <a:p>
            <a:endParaRPr lang="tr-TR" sz="2000" dirty="0" smtClean="0"/>
          </a:p>
        </p:txBody>
      </p:sp>
    </p:spTree>
    <p:extLst>
      <p:ext uri="{BB962C8B-B14F-4D97-AF65-F5344CB8AC3E}">
        <p14:creationId xmlns:p14="http://schemas.microsoft.com/office/powerpoint/2010/main" val="24069542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A46728-6D3E-4CDF-BF96-E7FD48CA4A71}"/>
              </a:ext>
            </a:extLst>
          </p:cNvPr>
          <p:cNvSpPr>
            <a:spLocks noGrp="1"/>
          </p:cNvSpPr>
          <p:nvPr>
            <p:ph type="title"/>
          </p:nvPr>
        </p:nvSpPr>
        <p:spPr/>
        <p:txBody>
          <a:bodyPr/>
          <a:lstStyle/>
          <a:p>
            <a:r>
              <a:rPr lang="tr-TR" dirty="0" err="1" smtClean="0"/>
              <a:t>Postyapısalcılık</a:t>
            </a:r>
            <a:endParaRPr lang="tr-TR" dirty="0"/>
          </a:p>
        </p:txBody>
      </p:sp>
      <p:sp>
        <p:nvSpPr>
          <p:cNvPr id="3" name="İçerik Yer Tutucusu 2">
            <a:extLst>
              <a:ext uri="{FF2B5EF4-FFF2-40B4-BE49-F238E27FC236}">
                <a16:creationId xmlns:a16="http://schemas.microsoft.com/office/drawing/2014/main" id="{802668C1-5CF5-4B4F-B3A5-60885ACDA50D}"/>
              </a:ext>
            </a:extLst>
          </p:cNvPr>
          <p:cNvSpPr txBox="1">
            <a:spLocks/>
          </p:cNvSpPr>
          <p:nvPr/>
        </p:nvSpPr>
        <p:spPr>
          <a:xfrm>
            <a:off x="628650" y="1404594"/>
            <a:ext cx="7886700" cy="4772369"/>
          </a:xfrm>
          <a:prstGeom prst="rect">
            <a:avLst/>
          </a:prstGeom>
        </p:spPr>
        <p:txBody>
          <a:bodyP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1500" kern="1200">
                <a:solidFill>
                  <a:schemeClr val="accent1">
                    <a:lumMod val="50000"/>
                  </a:schemeClr>
                </a:solidFill>
                <a:latin typeface="Arial" pitchFamily="34" charset="0"/>
                <a:ea typeface="+mn-ea"/>
                <a:cs typeface="Arial"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350" kern="1200">
                <a:solidFill>
                  <a:schemeClr val="accent1">
                    <a:lumMod val="50000"/>
                  </a:schemeClr>
                </a:solidFill>
                <a:latin typeface="Arial" pitchFamily="34" charset="0"/>
                <a:ea typeface="+mn-ea"/>
                <a:cs typeface="Arial"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accent1">
                    <a:lumMod val="50000"/>
                  </a:schemeClr>
                </a:solidFill>
                <a:latin typeface="Arial" pitchFamily="34" charset="0"/>
                <a:ea typeface="+mn-ea"/>
                <a:cs typeface="Arial"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tr-TR" sz="2000" b="1" dirty="0" err="1" smtClean="0"/>
              <a:t>Michel</a:t>
            </a:r>
            <a:r>
              <a:rPr lang="tr-TR" sz="2000" b="1" dirty="0" smtClean="0"/>
              <a:t> </a:t>
            </a:r>
            <a:r>
              <a:rPr lang="tr-TR" sz="2000" b="1" dirty="0" err="1" smtClean="0"/>
              <a:t>Foucault</a:t>
            </a:r>
            <a:endParaRPr lang="tr-TR" sz="2000" b="1" dirty="0" smtClean="0"/>
          </a:p>
          <a:p>
            <a:r>
              <a:rPr lang="tr-TR" sz="2000" dirty="0" smtClean="0"/>
              <a:t>Söylemin arkeolojisi: Özne ile bilgi arasındaki ilişki</a:t>
            </a:r>
          </a:p>
          <a:p>
            <a:r>
              <a:rPr lang="tr-TR" sz="2000" dirty="0" smtClean="0"/>
              <a:t>İktidarın </a:t>
            </a:r>
            <a:r>
              <a:rPr lang="tr-TR" sz="2000" dirty="0" err="1" smtClean="0"/>
              <a:t>soykütüğü</a:t>
            </a:r>
            <a:r>
              <a:rPr lang="tr-TR" sz="2000" dirty="0" smtClean="0"/>
              <a:t>: Özne ile iktidar arasındaki ilişki</a:t>
            </a:r>
          </a:p>
          <a:p>
            <a:r>
              <a:rPr lang="tr-TR" sz="2000" dirty="0" smtClean="0"/>
              <a:t>Ahlakın </a:t>
            </a:r>
            <a:r>
              <a:rPr lang="tr-TR" sz="2000" dirty="0" err="1" smtClean="0"/>
              <a:t>sorunsallaştırılması</a:t>
            </a:r>
            <a:r>
              <a:rPr lang="tr-TR" sz="2000" dirty="0" smtClean="0"/>
              <a:t>: Özne ile ahlak arasındaki ilişki</a:t>
            </a:r>
          </a:p>
          <a:p>
            <a:r>
              <a:rPr lang="tr-TR" sz="2000" dirty="0" smtClean="0"/>
              <a:t>Arkeolojik yöntemde, arşivler içinde birikmiş söylemlere bakar. Bilgi nesnel, tarafsız ve güvenilir değildir. Bilgiler arasında hiyerarşiler vardır. Hiyerarşinin alt sıralarına atılan «tabi kılınmış </a:t>
            </a:r>
            <a:r>
              <a:rPr lang="tr-TR" sz="2000" dirty="0" err="1" smtClean="0"/>
              <a:t>bilgiler»e</a:t>
            </a:r>
            <a:r>
              <a:rPr lang="tr-TR" sz="2000" dirty="0" smtClean="0"/>
              <a:t> odaklanır. Bu dönemde öznenin söylem içerisinde kurulduğunu savunur.</a:t>
            </a:r>
          </a:p>
          <a:p>
            <a:r>
              <a:rPr lang="tr-TR" sz="2000" dirty="0" smtClean="0"/>
              <a:t>İktidarın </a:t>
            </a:r>
            <a:r>
              <a:rPr lang="tr-TR" sz="2000" dirty="0" err="1" smtClean="0"/>
              <a:t>soykütüğünde</a:t>
            </a:r>
            <a:r>
              <a:rPr lang="tr-TR" sz="2000" dirty="0" smtClean="0"/>
              <a:t>, öznenin iktidar ilişkileri içerisinde kurulduğunu savunur. İktidarı güçlü kılan şey söylem üretebilmesidir. İktidar olumsal ve üretkendir. Devlet ve yasa ile özdeşleştirilen, engelleyen, yasaklayan, reddeden, sansürleyen, yasa koyan iktidar kavramı yetersizdir. İktidar merkezsizdir, her yerdedir. İktidarın boyun eğdirme süreçlerinde öznelerin nasıl kurulduğunu inceler. </a:t>
            </a:r>
          </a:p>
          <a:p>
            <a:endParaRPr lang="tr-TR" sz="2000" dirty="0" smtClean="0"/>
          </a:p>
        </p:txBody>
      </p:sp>
    </p:spTree>
    <p:extLst>
      <p:ext uri="{BB962C8B-B14F-4D97-AF65-F5344CB8AC3E}">
        <p14:creationId xmlns:p14="http://schemas.microsoft.com/office/powerpoint/2010/main" val="6809462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A46728-6D3E-4CDF-BF96-E7FD48CA4A71}"/>
              </a:ext>
            </a:extLst>
          </p:cNvPr>
          <p:cNvSpPr>
            <a:spLocks noGrp="1"/>
          </p:cNvSpPr>
          <p:nvPr>
            <p:ph type="title"/>
          </p:nvPr>
        </p:nvSpPr>
        <p:spPr/>
        <p:txBody>
          <a:bodyPr/>
          <a:lstStyle/>
          <a:p>
            <a:r>
              <a:rPr lang="tr-TR" dirty="0" err="1" smtClean="0"/>
              <a:t>Postyapısalcılık</a:t>
            </a:r>
            <a:endParaRPr lang="tr-TR" dirty="0"/>
          </a:p>
        </p:txBody>
      </p:sp>
      <p:sp>
        <p:nvSpPr>
          <p:cNvPr id="3" name="İçerik Yer Tutucusu 2">
            <a:extLst>
              <a:ext uri="{FF2B5EF4-FFF2-40B4-BE49-F238E27FC236}">
                <a16:creationId xmlns:a16="http://schemas.microsoft.com/office/drawing/2014/main" id="{802668C1-5CF5-4B4F-B3A5-60885ACDA50D}"/>
              </a:ext>
            </a:extLst>
          </p:cNvPr>
          <p:cNvSpPr txBox="1">
            <a:spLocks/>
          </p:cNvSpPr>
          <p:nvPr/>
        </p:nvSpPr>
        <p:spPr>
          <a:xfrm>
            <a:off x="628650" y="1404594"/>
            <a:ext cx="7886700" cy="4772369"/>
          </a:xfrm>
          <a:prstGeom prst="rect">
            <a:avLst/>
          </a:prstGeom>
        </p:spPr>
        <p:txBody>
          <a:bodyPr>
            <a:normAutofit fontScale="9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1500" kern="1200">
                <a:solidFill>
                  <a:schemeClr val="accent1">
                    <a:lumMod val="50000"/>
                  </a:schemeClr>
                </a:solidFill>
                <a:latin typeface="Arial" pitchFamily="34" charset="0"/>
                <a:ea typeface="+mn-ea"/>
                <a:cs typeface="Arial"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350" kern="1200">
                <a:solidFill>
                  <a:schemeClr val="accent1">
                    <a:lumMod val="50000"/>
                  </a:schemeClr>
                </a:solidFill>
                <a:latin typeface="Arial" pitchFamily="34" charset="0"/>
                <a:ea typeface="+mn-ea"/>
                <a:cs typeface="Arial"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accent1">
                    <a:lumMod val="50000"/>
                  </a:schemeClr>
                </a:solidFill>
                <a:latin typeface="Arial" pitchFamily="34" charset="0"/>
                <a:ea typeface="+mn-ea"/>
                <a:cs typeface="Arial"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tr-TR" sz="2000" b="1" dirty="0" err="1" smtClean="0"/>
              <a:t>Michel</a:t>
            </a:r>
            <a:r>
              <a:rPr lang="tr-TR" sz="2000" b="1" dirty="0" smtClean="0"/>
              <a:t> </a:t>
            </a:r>
            <a:r>
              <a:rPr lang="tr-TR" sz="2000" b="1" dirty="0" err="1" smtClean="0"/>
              <a:t>Foucault</a:t>
            </a:r>
            <a:endParaRPr lang="tr-TR" sz="2000" b="1" dirty="0" smtClean="0"/>
          </a:p>
          <a:p>
            <a:r>
              <a:rPr lang="tr-TR" sz="2000" dirty="0" smtClean="0"/>
              <a:t>Egemen İktidar: Herkesin gözü önünde işkence yaparak onurunu onarır.</a:t>
            </a:r>
          </a:p>
          <a:p>
            <a:r>
              <a:rPr lang="tr-TR" sz="2000" dirty="0" err="1" smtClean="0"/>
              <a:t>Disiplinci</a:t>
            </a:r>
            <a:r>
              <a:rPr lang="tr-TR" sz="2000" dirty="0" smtClean="0"/>
              <a:t> İktidar (</a:t>
            </a:r>
            <a:r>
              <a:rPr lang="tr-TR" sz="2000" dirty="0" err="1" smtClean="0"/>
              <a:t>Biyo</a:t>
            </a:r>
            <a:r>
              <a:rPr lang="tr-TR" sz="2000" dirty="0" smtClean="0"/>
              <a:t>-iktidar): Hapishanelere (</a:t>
            </a:r>
            <a:r>
              <a:rPr lang="tr-TR" sz="2000" dirty="0" err="1" smtClean="0"/>
              <a:t>panoptikon</a:t>
            </a:r>
            <a:r>
              <a:rPr lang="tr-TR" sz="2000" dirty="0" smtClean="0"/>
              <a:t> model) kapatarak cezalandırır. Şiddet yerine bedenleri ehlileştirici, disipline edici, normalleştirici, düzenleyici pratikler kullanır. Böylece uysal bedenler üretilir.</a:t>
            </a:r>
          </a:p>
          <a:p>
            <a:r>
              <a:rPr lang="tr-TR" sz="2000" dirty="0" err="1" smtClean="0"/>
              <a:t>Disiplinci</a:t>
            </a:r>
            <a:r>
              <a:rPr lang="tr-TR" sz="2000" dirty="0" smtClean="0"/>
              <a:t> toplumda iktidar merkezsiz olduğu için şiddeti kimin uyguladığı bilinmez.</a:t>
            </a:r>
          </a:p>
          <a:p>
            <a:r>
              <a:rPr lang="tr-TR" sz="2000" dirty="0" err="1" smtClean="0"/>
              <a:t>Disiplinci</a:t>
            </a:r>
            <a:r>
              <a:rPr lang="tr-TR" sz="2000" dirty="0" smtClean="0"/>
              <a:t> toplumda norma dışı davranışlar ve bedenler toplumun ve tarihin dışına itilir.</a:t>
            </a:r>
          </a:p>
          <a:p>
            <a:r>
              <a:rPr lang="tr-TR" sz="2000" dirty="0" err="1" smtClean="0"/>
              <a:t>Biyo</a:t>
            </a:r>
            <a:r>
              <a:rPr lang="tr-TR" sz="2000" dirty="0" smtClean="0"/>
              <a:t>-iktidar toprak parçasını korumak için yönetmez, nüfusu düzenler ve yönetir.</a:t>
            </a:r>
          </a:p>
          <a:p>
            <a:r>
              <a:rPr lang="tr-TR" sz="2000" dirty="0" smtClean="0"/>
              <a:t>Devlet aile </a:t>
            </a:r>
            <a:r>
              <a:rPr lang="tr-TR" sz="2000" dirty="0" err="1" smtClean="0"/>
              <a:t>resisi</a:t>
            </a:r>
            <a:r>
              <a:rPr lang="tr-TR" sz="2000" dirty="0" smtClean="0"/>
              <a:t>, dini lider ve öğretmen gibi birçok yönetim formundan sadece birisidir.</a:t>
            </a:r>
          </a:p>
          <a:p>
            <a:r>
              <a:rPr lang="tr-TR" sz="2000" dirty="0" smtClean="0"/>
              <a:t>Son dönem çalışmalarında özneyi iktidara tabi kılınan uysal bedenler (pasif) olarak görmekten vazgeçer ve öznenin kendi kimliğini aktif bir şekilde kurma potansiyeli olduğunu düşünmeye başlar.</a:t>
            </a:r>
          </a:p>
        </p:txBody>
      </p:sp>
    </p:spTree>
    <p:extLst>
      <p:ext uri="{BB962C8B-B14F-4D97-AF65-F5344CB8AC3E}">
        <p14:creationId xmlns:p14="http://schemas.microsoft.com/office/powerpoint/2010/main" val="21159094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4454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A46728-6D3E-4CDF-BF96-E7FD48CA4A71}"/>
              </a:ext>
            </a:extLst>
          </p:cNvPr>
          <p:cNvSpPr>
            <a:spLocks noGrp="1"/>
          </p:cNvSpPr>
          <p:nvPr>
            <p:ph type="title"/>
          </p:nvPr>
        </p:nvSpPr>
        <p:spPr/>
        <p:txBody>
          <a:bodyPr/>
          <a:lstStyle/>
          <a:p>
            <a:r>
              <a:rPr lang="tr-TR" dirty="0" err="1" smtClean="0"/>
              <a:t>Max</a:t>
            </a:r>
            <a:r>
              <a:rPr lang="tr-TR" dirty="0" smtClean="0"/>
              <a:t> </a:t>
            </a:r>
            <a:r>
              <a:rPr lang="tr-TR" dirty="0" err="1" smtClean="0"/>
              <a:t>Weber</a:t>
            </a:r>
            <a:r>
              <a:rPr lang="tr-TR" dirty="0" smtClean="0"/>
              <a:t>: Devlet, İktidar, Hâkimiyet, Otorite ve Meşruluk</a:t>
            </a:r>
            <a:endParaRPr lang="tr-TR" dirty="0"/>
          </a:p>
        </p:txBody>
      </p:sp>
      <p:sp>
        <p:nvSpPr>
          <p:cNvPr id="4" name="İçerik Yer Tutucusu 2">
            <a:extLst>
              <a:ext uri="{FF2B5EF4-FFF2-40B4-BE49-F238E27FC236}">
                <a16:creationId xmlns:a16="http://schemas.microsoft.com/office/drawing/2014/main" id="{802668C1-5CF5-4B4F-B3A5-60885ACDA50D}"/>
              </a:ext>
            </a:extLst>
          </p:cNvPr>
          <p:cNvSpPr txBox="1">
            <a:spLocks/>
          </p:cNvSpPr>
          <p:nvPr/>
        </p:nvSpPr>
        <p:spPr>
          <a:xfrm>
            <a:off x="628650" y="1404594"/>
            <a:ext cx="7886700" cy="4772369"/>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1500" kern="1200">
                <a:solidFill>
                  <a:schemeClr val="accent1">
                    <a:lumMod val="50000"/>
                  </a:schemeClr>
                </a:solidFill>
                <a:latin typeface="Arial" pitchFamily="34" charset="0"/>
                <a:ea typeface="+mn-ea"/>
                <a:cs typeface="Arial"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350" kern="1200">
                <a:solidFill>
                  <a:schemeClr val="accent1">
                    <a:lumMod val="50000"/>
                  </a:schemeClr>
                </a:solidFill>
                <a:latin typeface="Arial" pitchFamily="34" charset="0"/>
                <a:ea typeface="+mn-ea"/>
                <a:cs typeface="Arial"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accent1">
                    <a:lumMod val="50000"/>
                  </a:schemeClr>
                </a:solidFill>
                <a:latin typeface="Arial" pitchFamily="34" charset="0"/>
                <a:ea typeface="+mn-ea"/>
                <a:cs typeface="Arial"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000" b="1"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Egemenliğin Üç Saf Tipi:</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endParaRPr kumimoji="0" lang="tr-TR" sz="2000" b="1"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endParaRP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sng"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Karizmatik Otorite</a:t>
            </a: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endPar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endParaRP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v"/>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Duygusal eylem tipi</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v"/>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Meşruluğunu lidere atfedilen olağanüstü niteliklerden alır.</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v"/>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Meşruiyeti kısa süreli, kısa ömürlüdür.</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v"/>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İstikrarsızlığa neden olur ya da rutinleşerek değişime uğrar.</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v"/>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Az gelişmiş, geleneksel toplumlarda görülür.</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v"/>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İktidar kişiselleşmiştir.</a:t>
            </a:r>
          </a:p>
        </p:txBody>
      </p:sp>
    </p:spTree>
    <p:extLst>
      <p:ext uri="{BB962C8B-B14F-4D97-AF65-F5344CB8AC3E}">
        <p14:creationId xmlns:p14="http://schemas.microsoft.com/office/powerpoint/2010/main" val="4216597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A46728-6D3E-4CDF-BF96-E7FD48CA4A71}"/>
              </a:ext>
            </a:extLst>
          </p:cNvPr>
          <p:cNvSpPr>
            <a:spLocks noGrp="1"/>
          </p:cNvSpPr>
          <p:nvPr>
            <p:ph type="title"/>
          </p:nvPr>
        </p:nvSpPr>
        <p:spPr/>
        <p:txBody>
          <a:bodyPr/>
          <a:lstStyle/>
          <a:p>
            <a:r>
              <a:rPr lang="tr-TR" dirty="0" err="1" smtClean="0"/>
              <a:t>Max</a:t>
            </a:r>
            <a:r>
              <a:rPr lang="tr-TR" dirty="0" smtClean="0"/>
              <a:t> </a:t>
            </a:r>
            <a:r>
              <a:rPr lang="tr-TR" dirty="0" err="1" smtClean="0"/>
              <a:t>Weber</a:t>
            </a:r>
            <a:r>
              <a:rPr lang="tr-TR" dirty="0" smtClean="0"/>
              <a:t>: Devlet, İktidar, Hâkimiyet, Otorite ve Meşruluk</a:t>
            </a:r>
            <a:endParaRPr lang="tr-TR" dirty="0"/>
          </a:p>
        </p:txBody>
      </p:sp>
      <p:sp>
        <p:nvSpPr>
          <p:cNvPr id="4" name="İçerik Yer Tutucusu 2">
            <a:extLst>
              <a:ext uri="{FF2B5EF4-FFF2-40B4-BE49-F238E27FC236}">
                <a16:creationId xmlns:a16="http://schemas.microsoft.com/office/drawing/2014/main" id="{802668C1-5CF5-4B4F-B3A5-60885ACDA50D}"/>
              </a:ext>
            </a:extLst>
          </p:cNvPr>
          <p:cNvSpPr txBox="1">
            <a:spLocks/>
          </p:cNvSpPr>
          <p:nvPr/>
        </p:nvSpPr>
        <p:spPr>
          <a:xfrm>
            <a:off x="628650" y="1404594"/>
            <a:ext cx="7886700" cy="4772369"/>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1500" kern="1200">
                <a:solidFill>
                  <a:schemeClr val="accent1">
                    <a:lumMod val="50000"/>
                  </a:schemeClr>
                </a:solidFill>
                <a:latin typeface="Arial" pitchFamily="34" charset="0"/>
                <a:ea typeface="+mn-ea"/>
                <a:cs typeface="Arial"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350" kern="1200">
                <a:solidFill>
                  <a:schemeClr val="accent1">
                    <a:lumMod val="50000"/>
                  </a:schemeClr>
                </a:solidFill>
                <a:latin typeface="Arial" pitchFamily="34" charset="0"/>
                <a:ea typeface="+mn-ea"/>
                <a:cs typeface="Arial"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accent1">
                    <a:lumMod val="50000"/>
                  </a:schemeClr>
                </a:solidFill>
                <a:latin typeface="Arial" pitchFamily="34" charset="0"/>
                <a:ea typeface="+mn-ea"/>
                <a:cs typeface="Arial"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000" b="1"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Egemenliğin Üç Saf Tipi:</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endParaRPr kumimoji="0" lang="tr-TR" sz="2000" b="1"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endParaRP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sng"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Yasal-Ussal Otorite</a:t>
            </a: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endPar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endParaRP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v"/>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Ussal eylem tipi</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v"/>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Meşruiyetini yasalardan alır.</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v"/>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İktidar kişiselleşmemiştir.</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v"/>
              <a:tabLst/>
              <a:defRPr/>
            </a:pPr>
            <a:r>
              <a:rPr kumimoji="0" lang="tr-TR" sz="2000" b="0" i="0" u="none" strike="noStrike" kern="1200" cap="none" spc="0" normalizeH="0" baseline="0" noProof="0" smtClean="0">
                <a:ln>
                  <a:noFill/>
                </a:ln>
                <a:solidFill>
                  <a:srgbClr val="5B9BD5">
                    <a:lumMod val="50000"/>
                  </a:srgbClr>
                </a:solidFill>
                <a:effectLst/>
                <a:uLnTx/>
                <a:uFillTx/>
                <a:latin typeface="Arial" pitchFamily="34" charset="0"/>
                <a:ea typeface="+mn-ea"/>
                <a:cs typeface="Arial" pitchFamily="34" charset="0"/>
              </a:rPr>
              <a:t>Modern toplumlarda görülür.</a:t>
            </a:r>
            <a:endPar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endParaRP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v"/>
              <a:tabLst/>
              <a:defRPr/>
            </a:pPr>
            <a:endPar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102654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A46728-6D3E-4CDF-BF96-E7FD48CA4A71}"/>
              </a:ext>
            </a:extLst>
          </p:cNvPr>
          <p:cNvSpPr>
            <a:spLocks noGrp="1"/>
          </p:cNvSpPr>
          <p:nvPr>
            <p:ph type="title"/>
          </p:nvPr>
        </p:nvSpPr>
        <p:spPr/>
        <p:txBody>
          <a:bodyPr/>
          <a:lstStyle/>
          <a:p>
            <a:r>
              <a:rPr lang="tr-TR" dirty="0" smtClean="0"/>
              <a:t>Seçkincilik ve Seçkinci Kuramcılar</a:t>
            </a:r>
            <a:endParaRPr lang="tr-TR" dirty="0"/>
          </a:p>
        </p:txBody>
      </p:sp>
      <p:sp>
        <p:nvSpPr>
          <p:cNvPr id="3" name="İçerik Yer Tutucusu 2">
            <a:extLst>
              <a:ext uri="{FF2B5EF4-FFF2-40B4-BE49-F238E27FC236}">
                <a16:creationId xmlns:a16="http://schemas.microsoft.com/office/drawing/2014/main" id="{802668C1-5CF5-4B4F-B3A5-60885ACDA50D}"/>
              </a:ext>
            </a:extLst>
          </p:cNvPr>
          <p:cNvSpPr txBox="1">
            <a:spLocks/>
          </p:cNvSpPr>
          <p:nvPr/>
        </p:nvSpPr>
        <p:spPr>
          <a:xfrm>
            <a:off x="628650" y="1404594"/>
            <a:ext cx="7886700" cy="4772369"/>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1500" kern="1200">
                <a:solidFill>
                  <a:schemeClr val="accent1">
                    <a:lumMod val="50000"/>
                  </a:schemeClr>
                </a:solidFill>
                <a:latin typeface="Arial" pitchFamily="34" charset="0"/>
                <a:ea typeface="+mn-ea"/>
                <a:cs typeface="Arial"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350" kern="1200">
                <a:solidFill>
                  <a:schemeClr val="accent1">
                    <a:lumMod val="50000"/>
                  </a:schemeClr>
                </a:solidFill>
                <a:latin typeface="Arial" pitchFamily="34" charset="0"/>
                <a:ea typeface="+mn-ea"/>
                <a:cs typeface="Arial"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accent1">
                    <a:lumMod val="50000"/>
                  </a:schemeClr>
                </a:solidFill>
                <a:latin typeface="Arial" pitchFamily="34" charset="0"/>
                <a:ea typeface="+mn-ea"/>
                <a:cs typeface="Arial"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000" b="1"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Seçkinciliğe Genel Bir Bakış</a:t>
            </a: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Toplumsal iktidar ve toplumda iktidarın dağılımı konusuna eğilirler.</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000" b="0" i="0" u="none" strike="noStrike" kern="1200" cap="none" spc="0" normalizeH="0" baseline="0" noProof="0" dirty="0" err="1" smtClean="0">
                <a:ln>
                  <a:noFill/>
                </a:ln>
                <a:solidFill>
                  <a:srgbClr val="5B9BD5">
                    <a:lumMod val="50000"/>
                  </a:srgbClr>
                </a:solidFill>
                <a:effectLst/>
                <a:uLnTx/>
                <a:uFillTx/>
                <a:latin typeface="Arial" pitchFamily="34" charset="0"/>
                <a:ea typeface="+mn-ea"/>
                <a:cs typeface="Arial" pitchFamily="34" charset="0"/>
              </a:rPr>
              <a:t>Öznelci</a:t>
            </a: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 yaklaşıma sahiptirler.</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Çoğulculuk ile tartışma halindedirler ve </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000" b="0" i="0" u="none" strike="noStrike" kern="1200" cap="none" spc="0" normalizeH="0" baseline="0" noProof="0" dirty="0">
                <a:ln>
                  <a:noFill/>
                </a:ln>
                <a:solidFill>
                  <a:srgbClr val="5B9BD5">
                    <a:lumMod val="50000"/>
                  </a:srgbClr>
                </a:solidFill>
                <a:effectLst/>
                <a:uLnTx/>
                <a:uFillTx/>
                <a:latin typeface="Arial" pitchFamily="34" charset="0"/>
                <a:ea typeface="+mn-ea"/>
                <a:cs typeface="Arial" pitchFamily="34" charset="0"/>
              </a:rPr>
              <a:t>K</a:t>
            </a: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endilerini </a:t>
            </a:r>
            <a:r>
              <a:rPr kumimoji="0" lang="tr-TR" sz="2000" b="0" i="0" u="none" strike="noStrike" kern="1200" cap="none" spc="0" normalizeH="0" baseline="0" noProof="0" dirty="0" err="1" smtClean="0">
                <a:ln>
                  <a:noFill/>
                </a:ln>
                <a:solidFill>
                  <a:srgbClr val="5B9BD5">
                    <a:lumMod val="50000"/>
                  </a:srgbClr>
                </a:solidFill>
                <a:effectLst/>
                <a:uLnTx/>
                <a:uFillTx/>
                <a:latin typeface="Arial" pitchFamily="34" charset="0"/>
                <a:ea typeface="+mn-ea"/>
                <a:cs typeface="Arial" pitchFamily="34" charset="0"/>
              </a:rPr>
              <a:t>Marx’ın</a:t>
            </a: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 düşüncelerine karşı konumlandırırlar.</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Seçkin iktidarı kaçınılmazdır.</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000" b="1"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Tarihsel Bağlam ve Düşünsel Arka Plan</a:t>
            </a: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000" b="0" i="0" u="none" strike="noStrike" kern="1200" cap="none" spc="0" normalizeH="0" baseline="0" noProof="0" dirty="0" err="1" smtClean="0">
                <a:ln>
                  <a:noFill/>
                </a:ln>
                <a:solidFill>
                  <a:srgbClr val="5B9BD5">
                    <a:lumMod val="50000"/>
                  </a:srgbClr>
                </a:solidFill>
                <a:effectLst/>
                <a:uLnTx/>
                <a:uFillTx/>
                <a:latin typeface="Arial" pitchFamily="34" charset="0"/>
                <a:ea typeface="+mn-ea"/>
                <a:cs typeface="Arial" pitchFamily="34" charset="0"/>
              </a:rPr>
              <a:t>Niccolo</a:t>
            </a: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 </a:t>
            </a:r>
            <a:r>
              <a:rPr kumimoji="0" lang="tr-TR" sz="2000" b="0" i="0" u="none" strike="noStrike" kern="1200" cap="none" spc="0" normalizeH="0" baseline="0" noProof="0" dirty="0" err="1" smtClean="0">
                <a:ln>
                  <a:noFill/>
                </a:ln>
                <a:solidFill>
                  <a:srgbClr val="5B9BD5">
                    <a:lumMod val="50000"/>
                  </a:srgbClr>
                </a:solidFill>
                <a:effectLst/>
                <a:uLnTx/>
                <a:uFillTx/>
                <a:latin typeface="Arial" pitchFamily="34" charset="0"/>
                <a:ea typeface="+mn-ea"/>
                <a:cs typeface="Arial" pitchFamily="34" charset="0"/>
              </a:rPr>
              <a:t>Machiavelli</a:t>
            </a:r>
            <a:endParaRPr kumimoji="0" lang="tr-TR" sz="2000" b="0" i="0" u="none" strike="noStrike" kern="1200" cap="none" spc="0" normalizeH="0" baseline="0" noProof="0" dirty="0">
              <a:ln>
                <a:noFill/>
              </a:ln>
              <a:solidFill>
                <a:srgbClr val="5B9BD5">
                  <a:lumMod val="50000"/>
                </a:srgbClr>
              </a:solidFill>
              <a:effectLst/>
              <a:uLnTx/>
              <a:uFillTx/>
              <a:latin typeface="Arial" pitchFamily="34" charset="0"/>
              <a:ea typeface="+mn-ea"/>
              <a:cs typeface="Arial" pitchFamily="34" charset="0"/>
            </a:endParaRP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Aydınlanmaya karşı tepki</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000" b="0" i="0" u="none" strike="noStrike" kern="1200" cap="none" spc="0" normalizeH="0" baseline="0" noProof="0" dirty="0" err="1" smtClean="0">
                <a:ln>
                  <a:noFill/>
                </a:ln>
                <a:solidFill>
                  <a:srgbClr val="5B9BD5">
                    <a:lumMod val="50000"/>
                  </a:srgbClr>
                </a:solidFill>
                <a:effectLst/>
                <a:uLnTx/>
                <a:uFillTx/>
                <a:latin typeface="Arial" pitchFamily="34" charset="0"/>
                <a:ea typeface="+mn-ea"/>
                <a:cs typeface="Arial" pitchFamily="34" charset="0"/>
              </a:rPr>
              <a:t>Gustave</a:t>
            </a: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 Le Bon</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000" b="0" i="0" u="none" strike="noStrike" kern="1200" cap="none" spc="0" normalizeH="0" baseline="0" noProof="0" dirty="0" err="1" smtClean="0">
                <a:ln>
                  <a:noFill/>
                </a:ln>
                <a:solidFill>
                  <a:srgbClr val="5B9BD5">
                    <a:lumMod val="50000"/>
                  </a:srgbClr>
                </a:solidFill>
                <a:effectLst/>
                <a:uLnTx/>
                <a:uFillTx/>
                <a:latin typeface="Arial" pitchFamily="34" charset="0"/>
                <a:ea typeface="+mn-ea"/>
                <a:cs typeface="Arial" pitchFamily="34" charset="0"/>
              </a:rPr>
              <a:t>Max</a:t>
            </a: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 </a:t>
            </a:r>
            <a:r>
              <a:rPr kumimoji="0" lang="tr-TR" sz="2000" b="0" i="0" u="none" strike="noStrike" kern="1200" cap="none" spc="0" normalizeH="0" baseline="0" noProof="0" dirty="0" err="1" smtClean="0">
                <a:ln>
                  <a:noFill/>
                </a:ln>
                <a:solidFill>
                  <a:srgbClr val="5B9BD5">
                    <a:lumMod val="50000"/>
                  </a:srgbClr>
                </a:solidFill>
                <a:effectLst/>
                <a:uLnTx/>
                <a:uFillTx/>
                <a:latin typeface="Arial" pitchFamily="34" charset="0"/>
                <a:ea typeface="+mn-ea"/>
                <a:cs typeface="Arial" pitchFamily="34" charset="0"/>
              </a:rPr>
              <a:t>Weber’in</a:t>
            </a: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 karizmatik otorite ve bürokrasi tanımı</a:t>
            </a:r>
            <a:endParaRPr kumimoji="0" lang="tr-TR" sz="2000" b="0" i="0" u="none" strike="noStrike" kern="1200" cap="none" spc="0" normalizeH="0" baseline="0" noProof="0" dirty="0">
              <a:ln>
                <a:noFill/>
              </a:ln>
              <a:solidFill>
                <a:srgbClr val="5B9BD5">
                  <a:lumMod val="50000"/>
                </a:srgbClr>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548850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A46728-6D3E-4CDF-BF96-E7FD48CA4A71}"/>
              </a:ext>
            </a:extLst>
          </p:cNvPr>
          <p:cNvSpPr>
            <a:spLocks noGrp="1"/>
          </p:cNvSpPr>
          <p:nvPr>
            <p:ph type="title"/>
          </p:nvPr>
        </p:nvSpPr>
        <p:spPr/>
        <p:txBody>
          <a:bodyPr/>
          <a:lstStyle/>
          <a:p>
            <a:r>
              <a:rPr lang="tr-TR" dirty="0" smtClean="0"/>
              <a:t>Seçkincilik ve Seçkinci Kuramcılar</a:t>
            </a:r>
            <a:endParaRPr lang="tr-TR" dirty="0"/>
          </a:p>
        </p:txBody>
      </p:sp>
      <p:sp>
        <p:nvSpPr>
          <p:cNvPr id="3" name="İçerik Yer Tutucusu 2">
            <a:extLst>
              <a:ext uri="{FF2B5EF4-FFF2-40B4-BE49-F238E27FC236}">
                <a16:creationId xmlns:a16="http://schemas.microsoft.com/office/drawing/2014/main" id="{802668C1-5CF5-4B4F-B3A5-60885ACDA50D}"/>
              </a:ext>
            </a:extLst>
          </p:cNvPr>
          <p:cNvSpPr txBox="1">
            <a:spLocks/>
          </p:cNvSpPr>
          <p:nvPr/>
        </p:nvSpPr>
        <p:spPr>
          <a:xfrm>
            <a:off x="628650" y="1404594"/>
            <a:ext cx="7886700" cy="4772369"/>
          </a:xfrm>
          <a:prstGeom prst="rect">
            <a:avLst/>
          </a:prstGeom>
        </p:spPr>
        <p:txBody>
          <a:bodyPr>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1500" kern="1200">
                <a:solidFill>
                  <a:schemeClr val="accent1">
                    <a:lumMod val="50000"/>
                  </a:schemeClr>
                </a:solidFill>
                <a:latin typeface="Arial" pitchFamily="34" charset="0"/>
                <a:ea typeface="+mn-ea"/>
                <a:cs typeface="Arial"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350" kern="1200">
                <a:solidFill>
                  <a:schemeClr val="accent1">
                    <a:lumMod val="50000"/>
                  </a:schemeClr>
                </a:solidFill>
                <a:latin typeface="Arial" pitchFamily="34" charset="0"/>
                <a:ea typeface="+mn-ea"/>
                <a:cs typeface="Arial"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accent1">
                    <a:lumMod val="50000"/>
                  </a:schemeClr>
                </a:solidFill>
                <a:latin typeface="Arial" pitchFamily="34" charset="0"/>
                <a:ea typeface="+mn-ea"/>
                <a:cs typeface="Arial"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000" b="1"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Klasik Seçkinci Kuram ve Düşünürler:</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Toplumda her zaman ikili bir iktidar yapısı vardır: Seçkinler ve Kitle</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İktidar her daim bir azınlığın elindedir.</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İktidarın meşruiyeti söylencelere dayanır.</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Toplumun geri kalanını içine alma veya üye olarak seçme konusunda yönetici azınlığın açık olup olmaması.</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1" u="sng" strike="noStrike" kern="1200" cap="none" spc="0" normalizeH="0" baseline="0" noProof="0" dirty="0" err="1" smtClean="0">
                <a:ln>
                  <a:noFill/>
                </a:ln>
                <a:solidFill>
                  <a:srgbClr val="5B9BD5">
                    <a:lumMod val="50000"/>
                  </a:srgbClr>
                </a:solidFill>
                <a:effectLst/>
                <a:uLnTx/>
                <a:uFillTx/>
                <a:latin typeface="Arial" pitchFamily="34" charset="0"/>
                <a:ea typeface="+mn-ea"/>
                <a:cs typeface="Arial" pitchFamily="34" charset="0"/>
              </a:rPr>
              <a:t>Vilfredo</a:t>
            </a:r>
            <a:r>
              <a:rPr kumimoji="0" lang="tr-TR" sz="2000" b="0" i="1" u="sng"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 Pareto</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Kitle usdışıdır.</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İnsanlar eşitsizdirler.</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a:ln>
                  <a:noFill/>
                </a:ln>
                <a:solidFill>
                  <a:srgbClr val="5B9BD5">
                    <a:lumMod val="50000"/>
                  </a:srgbClr>
                </a:solidFill>
                <a:effectLst/>
                <a:uLnTx/>
                <a:uFillTx/>
                <a:latin typeface="Arial" pitchFamily="34" charset="0"/>
                <a:ea typeface="+mn-ea"/>
                <a:cs typeface="Arial" pitchFamily="34" charset="0"/>
              </a:rPr>
              <a:t>Siyasal olarak etkin olanlar üstün bir azınlık gruptur. (Yöneten seçkinler</a:t>
            </a: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Türevler: Görüşler, teoriler, doktrinler</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Kalıntılar: Doğuştan gelen karakteristik özellikler (tilkiler ve aslanlar) (birleştirme kalıntısı ve toplamanın sürekliliği kalıntısı)</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Seçkinlerin dolaşımı</a:t>
            </a:r>
          </a:p>
        </p:txBody>
      </p:sp>
    </p:spTree>
    <p:extLst>
      <p:ext uri="{BB962C8B-B14F-4D97-AF65-F5344CB8AC3E}">
        <p14:creationId xmlns:p14="http://schemas.microsoft.com/office/powerpoint/2010/main" val="4002552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A46728-6D3E-4CDF-BF96-E7FD48CA4A71}"/>
              </a:ext>
            </a:extLst>
          </p:cNvPr>
          <p:cNvSpPr>
            <a:spLocks noGrp="1"/>
          </p:cNvSpPr>
          <p:nvPr>
            <p:ph type="title"/>
          </p:nvPr>
        </p:nvSpPr>
        <p:spPr/>
        <p:txBody>
          <a:bodyPr/>
          <a:lstStyle/>
          <a:p>
            <a:r>
              <a:rPr lang="tr-TR" dirty="0" smtClean="0"/>
              <a:t>Seçkincilik ve Seçkinci Kuramcılar</a:t>
            </a:r>
            <a:endParaRPr lang="tr-TR" dirty="0"/>
          </a:p>
        </p:txBody>
      </p:sp>
      <p:sp>
        <p:nvSpPr>
          <p:cNvPr id="3" name="İçerik Yer Tutucusu 2">
            <a:extLst>
              <a:ext uri="{FF2B5EF4-FFF2-40B4-BE49-F238E27FC236}">
                <a16:creationId xmlns:a16="http://schemas.microsoft.com/office/drawing/2014/main" id="{802668C1-5CF5-4B4F-B3A5-60885ACDA50D}"/>
              </a:ext>
            </a:extLst>
          </p:cNvPr>
          <p:cNvSpPr txBox="1">
            <a:spLocks/>
          </p:cNvSpPr>
          <p:nvPr/>
        </p:nvSpPr>
        <p:spPr>
          <a:xfrm>
            <a:off x="628650" y="1404594"/>
            <a:ext cx="7886700" cy="4772369"/>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1500" kern="1200">
                <a:solidFill>
                  <a:schemeClr val="accent1">
                    <a:lumMod val="50000"/>
                  </a:schemeClr>
                </a:solidFill>
                <a:latin typeface="Arial" pitchFamily="34" charset="0"/>
                <a:ea typeface="+mn-ea"/>
                <a:cs typeface="Arial"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350" kern="1200">
                <a:solidFill>
                  <a:schemeClr val="accent1">
                    <a:lumMod val="50000"/>
                  </a:schemeClr>
                </a:solidFill>
                <a:latin typeface="Arial" pitchFamily="34" charset="0"/>
                <a:ea typeface="+mn-ea"/>
                <a:cs typeface="Arial"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accent1">
                    <a:lumMod val="50000"/>
                  </a:schemeClr>
                </a:solidFill>
                <a:latin typeface="Arial" pitchFamily="34" charset="0"/>
                <a:ea typeface="+mn-ea"/>
                <a:cs typeface="Arial"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000" b="1"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Klasik Seçkinci Kuram ve Düşünürler:</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1" u="sng" strike="noStrike" kern="1200" cap="none" spc="0" normalizeH="0" baseline="0" noProof="0" dirty="0" err="1" smtClean="0">
                <a:ln>
                  <a:noFill/>
                </a:ln>
                <a:solidFill>
                  <a:srgbClr val="5B9BD5">
                    <a:lumMod val="50000"/>
                  </a:srgbClr>
                </a:solidFill>
                <a:effectLst/>
                <a:uLnTx/>
                <a:uFillTx/>
                <a:latin typeface="Arial" pitchFamily="34" charset="0"/>
                <a:ea typeface="+mn-ea"/>
                <a:cs typeface="Arial" pitchFamily="34" charset="0"/>
              </a:rPr>
              <a:t>Gaetano</a:t>
            </a:r>
            <a:r>
              <a:rPr kumimoji="0" lang="tr-TR" sz="2000" b="0" i="1" u="sng"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 </a:t>
            </a:r>
            <a:r>
              <a:rPr kumimoji="0" lang="tr-TR" sz="2000" b="0" i="1" u="sng" strike="noStrike" kern="1200" cap="none" spc="0" normalizeH="0" baseline="0" noProof="0" dirty="0" err="1" smtClean="0">
                <a:ln>
                  <a:noFill/>
                </a:ln>
                <a:solidFill>
                  <a:srgbClr val="5B9BD5">
                    <a:lumMod val="50000"/>
                  </a:srgbClr>
                </a:solidFill>
                <a:effectLst/>
                <a:uLnTx/>
                <a:uFillTx/>
                <a:latin typeface="Arial" pitchFamily="34" charset="0"/>
                <a:ea typeface="+mn-ea"/>
                <a:cs typeface="Arial" pitchFamily="34" charset="0"/>
              </a:rPr>
              <a:t>Mosca</a:t>
            </a:r>
            <a:endParaRPr kumimoji="0" lang="tr-TR" sz="2000" b="0" i="1" u="sng"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endParaRP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Daha sosyoloji bir bakışa sahip.</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Örgütlü, güçlerini birleştirmiş bir azınlık örgütsüz bir çoğunluğu yönetmektedir: Yöneten/siyasi sınıf X Kitle</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Siyasal formüller: iktidara meşruiyet kazandıran ideolojiler</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Alt-seçkin: yöneten sınıfı kitleye bağlayan seçkinler.</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1" u="sng"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Robert </a:t>
            </a:r>
            <a:r>
              <a:rPr kumimoji="0" lang="tr-TR" sz="2000" b="0" i="1" u="sng" strike="noStrike" kern="1200" cap="none" spc="0" normalizeH="0" baseline="0" noProof="0" dirty="0" err="1" smtClean="0">
                <a:ln>
                  <a:noFill/>
                </a:ln>
                <a:solidFill>
                  <a:srgbClr val="5B9BD5">
                    <a:lumMod val="50000"/>
                  </a:srgbClr>
                </a:solidFill>
                <a:effectLst/>
                <a:uLnTx/>
                <a:uFillTx/>
                <a:latin typeface="Arial" pitchFamily="34" charset="0"/>
                <a:ea typeface="+mn-ea"/>
                <a:cs typeface="Arial" pitchFamily="34" charset="0"/>
              </a:rPr>
              <a:t>Michels</a:t>
            </a:r>
            <a:endParaRPr kumimoji="0" lang="tr-TR" sz="2000" b="0" i="1" u="sng"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endParaRP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Oligarşinin Tunç Yasası:</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Demokrasi örgüt gerektirir, örgütlenme de kalıcı oligarşiye neden </a:t>
            </a:r>
            <a:r>
              <a:rPr kumimoji="0" lang="tr-TR" sz="2000" b="0" i="0" u="none" strike="noStrike" kern="1200" cap="none" spc="0" normalizeH="0" baseline="0" noProof="0" smtClean="0">
                <a:ln>
                  <a:noFill/>
                </a:ln>
                <a:solidFill>
                  <a:srgbClr val="5B9BD5">
                    <a:lumMod val="50000"/>
                  </a:srgbClr>
                </a:solidFill>
                <a:effectLst/>
                <a:uLnTx/>
                <a:uFillTx/>
                <a:latin typeface="Arial" pitchFamily="34" charset="0"/>
                <a:ea typeface="+mn-ea"/>
                <a:cs typeface="Arial" pitchFamily="34" charset="0"/>
              </a:rPr>
              <a:t>olur.</a:t>
            </a:r>
            <a:endPar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3812688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A46728-6D3E-4CDF-BF96-E7FD48CA4A71}"/>
              </a:ext>
            </a:extLst>
          </p:cNvPr>
          <p:cNvSpPr>
            <a:spLocks noGrp="1"/>
          </p:cNvSpPr>
          <p:nvPr>
            <p:ph type="title"/>
          </p:nvPr>
        </p:nvSpPr>
        <p:spPr/>
        <p:txBody>
          <a:bodyPr/>
          <a:lstStyle/>
          <a:p>
            <a:r>
              <a:rPr lang="tr-TR" dirty="0" smtClean="0"/>
              <a:t>Seçkincilik ve Seçkinci Kuramcılar</a:t>
            </a:r>
            <a:endParaRPr lang="tr-TR" dirty="0"/>
          </a:p>
        </p:txBody>
      </p:sp>
      <p:sp>
        <p:nvSpPr>
          <p:cNvPr id="3" name="İçerik Yer Tutucusu 2">
            <a:extLst>
              <a:ext uri="{FF2B5EF4-FFF2-40B4-BE49-F238E27FC236}">
                <a16:creationId xmlns:a16="http://schemas.microsoft.com/office/drawing/2014/main" id="{802668C1-5CF5-4B4F-B3A5-60885ACDA50D}"/>
              </a:ext>
            </a:extLst>
          </p:cNvPr>
          <p:cNvSpPr txBox="1">
            <a:spLocks/>
          </p:cNvSpPr>
          <p:nvPr/>
        </p:nvSpPr>
        <p:spPr>
          <a:xfrm>
            <a:off x="628650" y="1404594"/>
            <a:ext cx="7886700" cy="4772369"/>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1500" kern="1200">
                <a:solidFill>
                  <a:schemeClr val="accent1">
                    <a:lumMod val="50000"/>
                  </a:schemeClr>
                </a:solidFill>
                <a:latin typeface="Arial" pitchFamily="34" charset="0"/>
                <a:ea typeface="+mn-ea"/>
                <a:cs typeface="Arial"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350" kern="1200">
                <a:solidFill>
                  <a:schemeClr val="accent1">
                    <a:lumMod val="50000"/>
                  </a:schemeClr>
                </a:solidFill>
                <a:latin typeface="Arial" pitchFamily="34" charset="0"/>
                <a:ea typeface="+mn-ea"/>
                <a:cs typeface="Arial"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accent1">
                    <a:lumMod val="50000"/>
                  </a:schemeClr>
                </a:solidFill>
                <a:latin typeface="Arial" pitchFamily="34" charset="0"/>
                <a:ea typeface="+mn-ea"/>
                <a:cs typeface="Arial"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050" kern="1200">
                <a:solidFill>
                  <a:schemeClr val="accent1">
                    <a:lumMod val="50000"/>
                  </a:schemeClr>
                </a:solidFill>
                <a:latin typeface="Arial" pitchFamily="34" charset="0"/>
                <a:ea typeface="+mn-ea"/>
                <a:cs typeface="Arial"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000" b="1"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Yakın Seçkinci Düşünürler</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Toplumda ikili iktidar yapısı vardır.</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Seçkinci egemenliğe eleştirel yaklaşırlar.</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endPar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endParaRP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1" u="sng"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Demokratik Seçkincilik (Joseph </a:t>
            </a:r>
            <a:r>
              <a:rPr kumimoji="0" lang="tr-TR" sz="2000" b="0" i="1" u="sng" strike="noStrike" kern="1200" cap="none" spc="0" normalizeH="0" baseline="0" noProof="0" dirty="0" err="1" smtClean="0">
                <a:ln>
                  <a:noFill/>
                </a:ln>
                <a:solidFill>
                  <a:srgbClr val="5B9BD5">
                    <a:lumMod val="50000"/>
                  </a:srgbClr>
                </a:solidFill>
                <a:effectLst/>
                <a:uLnTx/>
                <a:uFillTx/>
                <a:latin typeface="Arial" pitchFamily="34" charset="0"/>
                <a:ea typeface="+mn-ea"/>
                <a:cs typeface="Arial" pitchFamily="34" charset="0"/>
              </a:rPr>
              <a:t>Schumpeter</a:t>
            </a:r>
            <a:r>
              <a:rPr kumimoji="0" lang="tr-TR" sz="2000" b="0" i="1" u="sng"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Rekabet ortamında birbirinden ayrışan seçkinler grubu vardır.</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Kitle edilgendir.</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Demokrasi bir araçtır/yöntemdir: Seçkinler karar alma süreçlerine hakim olmak için insanların oylarını kazanma rekabetine girerler.</a:t>
            </a:r>
          </a:p>
          <a:p>
            <a:pPr marL="171450" marR="0" lvl="0" indent="-171450" algn="l" defTabSz="685800" rtl="0" eaLnBrk="1" fontAlgn="auto" latinLnBrk="0" hangingPunct="1">
              <a:lnSpc>
                <a:spcPct val="90000"/>
              </a:lnSpc>
              <a:spcBef>
                <a:spcPts val="750"/>
              </a:spcBef>
              <a:spcAft>
                <a:spcPts val="0"/>
              </a:spcAft>
              <a:buClrTx/>
              <a:buSzTx/>
              <a:buFont typeface="Wingdings" pitchFamily="2" charset="2"/>
              <a:buChar char="ü"/>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Diğer Demokrasi Kuramı: İmal edilmiş irade</a:t>
            </a:r>
          </a:p>
          <a:p>
            <a:pPr marL="171450" marR="0" lvl="0" indent="-171450" algn="l" defTabSz="685800" rtl="0" eaLnBrk="1" fontAlgn="auto" latinLnBrk="0" hangingPunct="1">
              <a:lnSpc>
                <a:spcPct val="90000"/>
              </a:lnSpc>
              <a:spcBef>
                <a:spcPts val="750"/>
              </a:spcBef>
              <a:spcAft>
                <a:spcPts val="0"/>
              </a:spcAft>
              <a:buClrTx/>
              <a:buSzTx/>
              <a:buFont typeface="Courier New" pitchFamily="49" charset="0"/>
              <a:buChar char="o"/>
              <a:tabLst/>
              <a:defRPr/>
            </a:pPr>
            <a:r>
              <a:rPr kumimoji="0" lang="tr-TR" sz="2000" b="0" i="0" u="none" strike="noStrike" kern="1200" cap="none" spc="0" normalizeH="0" baseline="0" noProof="0" dirty="0" smtClean="0">
                <a:ln>
                  <a:noFill/>
                </a:ln>
                <a:solidFill>
                  <a:srgbClr val="5B9BD5">
                    <a:lumMod val="50000"/>
                  </a:srgbClr>
                </a:solidFill>
                <a:effectLst/>
                <a:uLnTx/>
                <a:uFillTx/>
                <a:latin typeface="Arial" pitchFamily="34" charset="0"/>
                <a:ea typeface="+mn-ea"/>
                <a:cs typeface="Arial" pitchFamily="34" charset="0"/>
              </a:rPr>
              <a:t>İnsanların oy tercihleri biçimlendirilmiştir.</a:t>
            </a:r>
          </a:p>
        </p:txBody>
      </p:sp>
    </p:spTree>
    <p:extLst>
      <p:ext uri="{BB962C8B-B14F-4D97-AF65-F5344CB8AC3E}">
        <p14:creationId xmlns:p14="http://schemas.microsoft.com/office/powerpoint/2010/main" val="133784721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ISPRING_PRESENTATION_TITLE" val="Pardus Kurulum Medya’sı Hazırlama"/>
  <p:tag name="ISPRING_FIRST_PUBLISH" val="1"/>
  <p:tag name="MMPROD_UIDATA" val="&lt;database version=&quot;11.0&quot;&gt;&lt;object type=&quot;1&quot; unique_id=&quot;10001&quot;&gt;&lt;object type=&quot;2&quot; unique_id=&quot;10002&quot;&gt;&lt;object type=&quot;3&quot; unique_id=&quot;10100&quot;&gt;&lt;property id=&quot;20148&quot; value=&quot;5&quot;/&gt;&lt;property id=&quot;20300&quot; value=&quot;Slide 2 - &amp;quot;Gereksinimler&amp;quot;&quot;/&gt;&lt;property id=&quot;20307&quot; value=&quot;265&quot;/&gt;&lt;/object&gt;&lt;object type=&quot;3&quot; unique_id=&quot;10101&quot;&gt;&lt;property id=&quot;20148&quot; value=&quot;5&quot;/&gt;&lt;property id=&quot;20300&quot; value=&quot;Slide 3 - &amp;quot;Pardus Kurulum Medya’sı Hazırlama&amp;quot;&quot;/&gt;&lt;property id=&quot;20307&quot; value=&quot;269&quot;/&gt;&lt;/object&gt;&lt;object type=&quot;3&quot; unique_id=&quot;10102&quot;&gt;&lt;property id=&quot;20148&quot; value=&quot;5&quot;/&gt;&lt;property id=&quot;20300&quot; value=&quot;Slide 4 - &amp;quot;Pardus Kurulum Medya’sı Hazırlama&amp;quot;&quot;/&gt;&lt;property id=&quot;20307&quot; value=&quot;266&quot;/&gt;&lt;/object&gt;&lt;object type=&quot;3&quot; unique_id=&quot;10103&quot;&gt;&lt;property id=&quot;20148&quot; value=&quot;5&quot;/&gt;&lt;property id=&quot;20300&quot; value=&quot;Slide 5 - &amp;quot;Pardus Kurulum Medya’sı Hazırlama&amp;quot;&quot;/&gt;&lt;property id=&quot;20307&quot; value=&quot;267&quot;/&gt;&lt;/object&gt;&lt;object type=&quot;3&quot; unique_id=&quot;10239&quot;&gt;&lt;property id=&quot;20148&quot; value=&quot;5&quot;/&gt;&lt;property id=&quot;20300&quot; value=&quot;Slide 6 - &amp;quot;Pardus Kurulum Medya’sı Hazırlama&amp;quot;&quot;/&gt;&lt;property id=&quot;20307&quot; value=&quot;270&quot;/&gt;&lt;/object&gt;&lt;object type=&quot;3&quot; unique_id=&quot;10240&quot;&gt;&lt;property id=&quot;20148&quot; value=&quot;5&quot;/&gt;&lt;property id=&quot;20300&quot; value=&quot;Slide 7 - &amp;quot;Pardus Kurulum Medya’sı Hazırlama&amp;quot;&quot;/&gt;&lt;property id=&quot;20307&quot; value=&quot;271&quot;/&gt;&lt;/object&gt;&lt;object type=&quot;3&quot; unique_id=&quot;10241&quot;&gt;&lt;property id=&quot;20148&quot; value=&quot;5&quot;/&gt;&lt;property id=&quot;20300&quot; value=&quot;Slide 8 - &amp;quot;Pardus Kurulum Medya’sı Hazırlama&amp;quot;&quot;/&gt;&lt;property id=&quot;20307&quot; value=&quot;272&quot;/&gt;&lt;/object&gt;&lt;object type=&quot;3&quot; unique_id=&quot;10242&quot;&gt;&lt;property id=&quot;20148&quot; value=&quot;5&quot;/&gt;&lt;property id=&quot;20300&quot; value=&quot;Slide 9 - &amp;quot;Pardus Kurulum Medya’sı Hazırlama&amp;quot;&quot;/&gt;&lt;property id=&quot;20307&quot; value=&quot;273&quot;/&gt;&lt;/object&gt;&lt;object type=&quot;3&quot; unique_id=&quot;10243&quot;&gt;&lt;property id=&quot;20148&quot; value=&quot;5&quot;/&gt;&lt;property id=&quot;20300&quot; value=&quot;Slide 10 - &amp;quot;Pardus Kurulum Medya’sı Hazırlama&amp;quot;&quot;/&gt;&lt;property id=&quot;20307&quot; value=&quot;274&quot;/&gt;&lt;/object&gt;&lt;object type=&quot;3&quot; unique_id=&quot;10244&quot;&gt;&lt;property id=&quot;20148&quot; value=&quot;5&quot;/&gt;&lt;property id=&quot;20300&quot; value=&quot;Slide 11 - &amp;quot;Pardus Kurulum Medya’sı Hazırlama&amp;quot;&quot;/&gt;&lt;property id=&quot;20307&quot; value=&quot;275&quot;/&gt;&lt;/object&gt;&lt;object type=&quot;3&quot; unique_id=&quot;23396&quot;&gt;&lt;property id=&quot;20148&quot; value=&quot;5&quot;/&gt;&lt;property id=&quot;20300&quot; value=&quot;Slide 1&quot;/&gt;&lt;property id=&quot;20307&quot; value=&quot;276&quot;/&gt;&lt;/object&gt;&lt;/object&gt;&lt;object type=&quot;8&quot; unique_id=&quot;10022&quo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0&quot;/&gt;&lt;lineCharCount val=&quot;44&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3&quot;/&gt;&lt;lineCharCount val=&quot;21&quot;/&gt;&lt;/TableIndex&gt;&lt;/ShapeTextInfo&gt;"/>
  <p:tag name="PRESENTER_SHAPEINFO" val="&lt;ThreeDShapeInfo&gt;&lt;uuid val=&quot;{3DBBFB60-1D3D-4361-BF74-919F38783FB5}&quot;/&gt;&lt;isInvalidForFieldText val=&quot;0&quot;/&gt;&lt;Image&gt;&lt;filename val=&quot;C:\Users\FATIH\AppData\Local\Temp\PR\data\asimages\{3DBBFB60-1D3D-4361-BF74-919F38783FB5}_MtorLt.png&quot;/&gt;&lt;left val=&quot;89&quot;/&gt;&lt;top val=&quot;263&quot;/&gt;&lt;width val=&quot;540&quot;/&gt;&lt;height val=&quot;99&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0&quot;/&gt;&lt;lineCharCount val=&quot;44&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0&quot;/&gt;&lt;lineCharCount val=&quot;44&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3&quot;/&gt;&lt;lineCharCount val=&quot;21&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0&quot;/&gt;&lt;lineCharCount val=&quot;44&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heme/theme1.xml><?xml version="1.0" encoding="utf-8"?>
<a:theme xmlns:a="http://schemas.openxmlformats.org/drawingml/2006/main" name="Theme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zem_tasarim.potx" id="{76D47A95-4BFB-4214-B057-206E71ED9DAA}" vid="{A41798C1-3102-42B5-B0F8-482B4C12AFE3}"/>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Ornek_sablon</Template>
  <TotalTime>602</TotalTime>
  <Words>3395</Words>
  <Application>Microsoft Office PowerPoint</Application>
  <PresentationFormat>Ekran Gösterisi (4:3)</PresentationFormat>
  <Paragraphs>378</Paragraphs>
  <Slides>39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39</vt:i4>
      </vt:variant>
    </vt:vector>
  </HeadingPairs>
  <TitlesOfParts>
    <vt:vector size="44" baseType="lpstr">
      <vt:lpstr>Arial</vt:lpstr>
      <vt:lpstr>Calibri</vt:lpstr>
      <vt:lpstr>Courier New</vt:lpstr>
      <vt:lpstr>Wingdings</vt:lpstr>
      <vt:lpstr>Theme1</vt:lpstr>
      <vt:lpstr>PowerPoint Sunusu</vt:lpstr>
      <vt:lpstr>Max Weber: Devlet, İktidar, Hâkimiyet, Otorite ve Meşruluk</vt:lpstr>
      <vt:lpstr>Max Weber: Devlet, İktidar, Hâkimiyet, Otorite ve Meşruluk</vt:lpstr>
      <vt:lpstr>Max Weber: Devlet, İktidar, Hâkimiyet, Otorite ve Meşruluk</vt:lpstr>
      <vt:lpstr>Max Weber: Devlet, İktidar, Hâkimiyet, Otorite ve Meşruluk</vt:lpstr>
      <vt:lpstr>Seçkincilik ve Seçkinci Kuramcılar</vt:lpstr>
      <vt:lpstr>Seçkincilik ve Seçkinci Kuramcılar</vt:lpstr>
      <vt:lpstr>Seçkincilik ve Seçkinci Kuramcılar</vt:lpstr>
      <vt:lpstr>Seçkincilik ve Seçkinci Kuramcılar</vt:lpstr>
      <vt:lpstr>Seçkincilik ve Seçkinci Kuramcılar</vt:lpstr>
      <vt:lpstr>Seçkincilik ve Seçkinci Kuramcılar</vt:lpstr>
      <vt:lpstr>Çoğulculuk ve Çoğulcu Kuramcılar (özet)</vt:lpstr>
      <vt:lpstr>Çoğulculuk ve Çoğulcu Kuramcılar</vt:lpstr>
      <vt:lpstr>Çoğulculuk ve Çoğulcu Kuramcılar</vt:lpstr>
      <vt:lpstr>Klasik Marksizmin İktidar Çözümlemesi</vt:lpstr>
      <vt:lpstr>Klasik Marksizmin İktidar Çözümlemesi</vt:lpstr>
      <vt:lpstr>Klasik Marksizmin İktidar Çözümlemesi</vt:lpstr>
      <vt:lpstr>Batı Marksizmi: Üstyapının Sahne Alışı</vt:lpstr>
      <vt:lpstr>Batı Marksizmi: Üstyapının Sahne Alışı</vt:lpstr>
      <vt:lpstr>Batı Marksizmi: Üstyapının Sahne Alışı</vt:lpstr>
      <vt:lpstr>Batı Marksizmi: Üstyapının Sahne Alışı</vt:lpstr>
      <vt:lpstr>Batı Marksizmi: Üstyapının Sahne Alışı</vt:lpstr>
      <vt:lpstr>Batı Marksizmi: Üstyapının Sahne Alışı</vt:lpstr>
      <vt:lpstr>Batı Marksizmi: Üstyapının Sahne Alışı</vt:lpstr>
      <vt:lpstr>Batı Marksizmi: Üstyapının Sahne Alışı</vt:lpstr>
      <vt:lpstr>Batı Marksizmi: Üstyapının Sahne Alışı</vt:lpstr>
      <vt:lpstr>Postmodern Sosyal Kuram</vt:lpstr>
      <vt:lpstr>Postmodern Sosyal Kuram</vt:lpstr>
      <vt:lpstr>Postmodern Sosyal Kuram</vt:lpstr>
      <vt:lpstr>Postmodern Sosyal Kuram</vt:lpstr>
      <vt:lpstr>Postmodern Sosyal Kuram</vt:lpstr>
      <vt:lpstr>Postmodern Sosyal Kuram</vt:lpstr>
      <vt:lpstr>Postmodern Sosyal Kuram</vt:lpstr>
      <vt:lpstr>Postmodern Sosyal Kuram</vt:lpstr>
      <vt:lpstr>Postyapısalcılık</vt:lpstr>
      <vt:lpstr>Postyapısalcılık</vt:lpstr>
      <vt:lpstr>Postyapısalcılık</vt:lpstr>
      <vt:lpstr>Postyapısalcılık</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Pardus Kurulum Medya’sı Hazırlama</dc:title>
  <dc:creator>eko</dc:creator>
  <cp:lastModifiedBy>asus</cp:lastModifiedBy>
  <cp:revision>80</cp:revision>
  <dcterms:created xsi:type="dcterms:W3CDTF">2018-09-28T08:35:03Z</dcterms:created>
  <dcterms:modified xsi:type="dcterms:W3CDTF">2024-03-20T07:25:49Z</dcterms:modified>
</cp:coreProperties>
</file>