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1" autoAdjust="0"/>
    <p:restoredTop sz="94660"/>
  </p:normalViewPr>
  <p:slideViewPr>
    <p:cSldViewPr>
      <p:cViewPr varScale="1">
        <p:scale>
          <a:sx n="92" d="100"/>
          <a:sy n="92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89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538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92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91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828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622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70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755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095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178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CCB-1F99-4A33-B3C0-5A41CB58E2AB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667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B4CCB-1F99-4A33-B3C0-5A41CB58E2AB}" type="datetimeFigureOut">
              <a:rPr lang="tr-TR" smtClean="0"/>
              <a:t>11.10.2023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7CC43-3B5B-481E-B30C-27951E95D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23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/>
          <a:lstStyle/>
          <a:p>
            <a:r>
              <a:rPr lang="tr-TR" dirty="0" smtClean="0"/>
              <a:t>4. Bölüm </a:t>
            </a:r>
            <a:br>
              <a:rPr lang="tr-TR" dirty="0" smtClean="0"/>
            </a:br>
            <a:r>
              <a:rPr lang="tr-TR" dirty="0" smtClean="0"/>
              <a:t>Dış Ticarette Kullanılan Belgeler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07503" y="1700808"/>
            <a:ext cx="88569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İhraç edilen malı, ithalatçı firmaya teslim etmek üzere taşıtan (ihracatçı firma veya firmanın </a:t>
            </a:r>
            <a:r>
              <a:rPr lang="tr-TR" dirty="0" smtClean="0"/>
              <a:t>anlaşmalı olduğu </a:t>
            </a:r>
            <a:r>
              <a:rPr lang="tr-TR" dirty="0"/>
              <a:t>gümrük komisyoncusu) ile ihraç edilen malı taşıyacak olan uluslararası taşıma firması </a:t>
            </a:r>
            <a:r>
              <a:rPr lang="tr-TR" dirty="0" smtClean="0"/>
              <a:t>arasında taşıma </a:t>
            </a:r>
            <a:r>
              <a:rPr lang="tr-TR" dirty="0"/>
              <a:t>sözleşmesine dayalı olarak düzenlenen ve her iki tarafın hak ve yükümlülüklerini gösteren </a:t>
            </a:r>
            <a:r>
              <a:rPr lang="tr-TR" dirty="0" smtClean="0"/>
              <a:t>belgelerdir. Taşıma </a:t>
            </a:r>
            <a:r>
              <a:rPr lang="tr-TR" dirty="0"/>
              <a:t>belgeleri, malın teslim alındığını gösteren bir teslim makbuzudur. </a:t>
            </a:r>
          </a:p>
          <a:p>
            <a:pPr algn="just"/>
            <a:r>
              <a:rPr lang="tr-TR" dirty="0"/>
              <a:t>Dış ticaret işlemlerinde kara, deniz, hava ve demir yolu ile taşıma yöntemine göre çeşitli taşıma </a:t>
            </a:r>
            <a:r>
              <a:rPr lang="tr-TR" dirty="0" smtClean="0"/>
              <a:t>belgeleri kullanılır:</a:t>
            </a:r>
            <a:endParaRPr lang="tr-TR" dirty="0"/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283686" y="1268760"/>
            <a:ext cx="8640960" cy="576064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smtClean="0">
                <a:solidFill>
                  <a:srgbClr val="FF0000"/>
                </a:solidFill>
              </a:rPr>
              <a:t>3. TAŞIMA BELGELERİ</a:t>
            </a:r>
          </a:p>
          <a:p>
            <a:pPr algn="just"/>
            <a:endParaRPr lang="tr-TR" sz="2000" dirty="0" smtClean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" y="3933056"/>
            <a:ext cx="8897180" cy="248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22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/>
          <a:lstStyle/>
          <a:p>
            <a:r>
              <a:rPr lang="tr-TR" dirty="0" smtClean="0"/>
              <a:t>4. Bölüm </a:t>
            </a:r>
            <a:br>
              <a:rPr lang="tr-TR" dirty="0" smtClean="0"/>
            </a:br>
            <a:r>
              <a:rPr lang="tr-TR" dirty="0" smtClean="0"/>
              <a:t>Dış Ticarette Kullanılan Belgeler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52347" y="1819284"/>
            <a:ext cx="88569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4</a:t>
            </a:r>
            <a:r>
              <a:rPr lang="nn-NO" b="1" dirty="0" smtClean="0"/>
              <a:t>.4</a:t>
            </a:r>
            <a:r>
              <a:rPr lang="nn-NO" b="1" dirty="0"/>
              <a:t>. Demir Yolu Hamule Senedi</a:t>
            </a:r>
          </a:p>
          <a:p>
            <a:pPr algn="just"/>
            <a:r>
              <a:rPr lang="tr-TR" dirty="0"/>
              <a:t>İhraç edilen malların demir yolu ile sevk edilmesi durumunda kullanılan taşıma belgesidir. Nama (</a:t>
            </a:r>
            <a:r>
              <a:rPr lang="tr-TR" dirty="0" smtClean="0"/>
              <a:t>ada) yazılı </a:t>
            </a:r>
            <a:r>
              <a:rPr lang="tr-TR" dirty="0"/>
              <a:t>olarak düzenlenen demir yolu hamule senedi ihracatçı ile demir yolu idaresi arasında </a:t>
            </a:r>
            <a:r>
              <a:rPr lang="tr-TR" dirty="0" smtClean="0"/>
              <a:t>düzenlenir. Demir </a:t>
            </a:r>
            <a:r>
              <a:rPr lang="tr-TR" dirty="0"/>
              <a:t>yolu hamule senedi, kıymetli evrak hükmünde yer almasa da demir yolu idaresi </a:t>
            </a:r>
            <a:r>
              <a:rPr lang="tr-TR" dirty="0" smtClean="0"/>
              <a:t>tarafından senedin </a:t>
            </a:r>
            <a:r>
              <a:rPr lang="tr-TR" dirty="0"/>
              <a:t>kaşelenerek imzalanmış olması malların sorumluluğunun kabul edildiğini gösterir.</a:t>
            </a:r>
          </a:p>
          <a:p>
            <a:pPr algn="just"/>
            <a:r>
              <a:rPr lang="tr-TR" b="1" dirty="0"/>
              <a:t>4</a:t>
            </a:r>
            <a:r>
              <a:rPr lang="tr-TR" b="1" dirty="0" smtClean="0"/>
              <a:t>.5</a:t>
            </a:r>
            <a:r>
              <a:rPr lang="tr-TR" b="1" dirty="0"/>
              <a:t>. Nakliyeci Makbuzu</a:t>
            </a:r>
          </a:p>
          <a:p>
            <a:pPr algn="just"/>
            <a:r>
              <a:rPr lang="tr-TR" dirty="0"/>
              <a:t>Uluslararası taşımacılık yetkisi taşımayan taşıma komisyoncuları tarafından demir yolu veya kara </a:t>
            </a:r>
            <a:r>
              <a:rPr lang="tr-TR" dirty="0" smtClean="0"/>
              <a:t>yolu ile </a:t>
            </a:r>
            <a:r>
              <a:rPr lang="tr-TR" dirty="0"/>
              <a:t>belli bir ücret karşılığında başkası hesabına ve kendi adlarına taşımacılık yapılması hâlinde </a:t>
            </a:r>
            <a:r>
              <a:rPr lang="tr-TR" dirty="0" smtClean="0"/>
              <a:t>düzenlenen belgedir</a:t>
            </a:r>
            <a:r>
              <a:rPr lang="tr-TR" dirty="0"/>
              <a:t>.</a:t>
            </a:r>
          </a:p>
          <a:p>
            <a:pPr algn="just"/>
            <a:r>
              <a:rPr lang="tr-TR" dirty="0"/>
              <a:t>Taşıma komisyoncuları, uluslararası taşımacılık yapma yetkisine sahip olmadığı için konşimento </a:t>
            </a:r>
            <a:r>
              <a:rPr lang="tr-TR" dirty="0" smtClean="0"/>
              <a:t>ve diğer </a:t>
            </a:r>
            <a:r>
              <a:rPr lang="tr-TR" dirty="0"/>
              <a:t>taşıma senetlerini düzenleyemez. Bu nedenle ihracatçı firmaların yurt dışına sevk edilecek </a:t>
            </a:r>
            <a:r>
              <a:rPr lang="tr-TR" dirty="0" smtClean="0"/>
              <a:t>mallarını toplar </a:t>
            </a:r>
            <a:r>
              <a:rPr lang="tr-TR" dirty="0"/>
              <a:t>ve bu malların uluslararası firmalar tarafından taşınabilmesi için gerekli taşıma </a:t>
            </a:r>
            <a:r>
              <a:rPr lang="tr-TR" dirty="0" smtClean="0"/>
              <a:t>senetlerini kendi </a:t>
            </a:r>
            <a:r>
              <a:rPr lang="tr-TR" dirty="0"/>
              <a:t>adlarına düzenletir. Kendisi de ihracatçı firmaya bu malları taşıyacağına dair nakliye </a:t>
            </a:r>
            <a:r>
              <a:rPr lang="tr-TR" dirty="0" smtClean="0"/>
              <a:t>makbuzu düzenleyerek </a:t>
            </a:r>
            <a:r>
              <a:rPr lang="tr-TR" dirty="0"/>
              <a:t>teslim eder. Böylece ihracatçıya ait malları uluslararası taşıma firması namına (adına</a:t>
            </a:r>
            <a:r>
              <a:rPr lang="tr-TR" dirty="0" smtClean="0"/>
              <a:t>), kendi </a:t>
            </a:r>
            <a:r>
              <a:rPr lang="tr-TR" dirty="0"/>
              <a:t>adıyla ithalatçıya ulaştırmış olur.</a:t>
            </a:r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283686" y="1268760"/>
            <a:ext cx="8640960" cy="576064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 4</a:t>
            </a:r>
            <a:r>
              <a:rPr lang="tr-TR" sz="2000" dirty="0" smtClean="0">
                <a:solidFill>
                  <a:srgbClr val="FF0000"/>
                </a:solidFill>
              </a:rPr>
              <a:t>. TAŞIMA BELGELERİ</a:t>
            </a:r>
          </a:p>
          <a:p>
            <a:pPr algn="just"/>
            <a:endParaRPr lang="tr-T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01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/>
          <a:lstStyle/>
          <a:p>
            <a:r>
              <a:rPr lang="tr-TR" dirty="0" smtClean="0"/>
              <a:t>4. Bölüm </a:t>
            </a:r>
            <a:br>
              <a:rPr lang="tr-TR" dirty="0" smtClean="0"/>
            </a:br>
            <a:r>
              <a:rPr lang="tr-TR" dirty="0" smtClean="0"/>
              <a:t>Dış Ticarette Kullanılan Belgeler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52347" y="1819284"/>
            <a:ext cx="88569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4. 6</a:t>
            </a:r>
            <a:r>
              <a:rPr lang="tr-TR" b="1" dirty="0"/>
              <a:t>. FIATA Taşıma </a:t>
            </a:r>
            <a:r>
              <a:rPr lang="tr-TR" b="1" dirty="0" smtClean="0"/>
              <a:t>Belgeleri</a:t>
            </a:r>
          </a:p>
          <a:p>
            <a:r>
              <a:rPr lang="en-US" dirty="0" smtClean="0"/>
              <a:t>FIATA </a:t>
            </a:r>
            <a:r>
              <a:rPr lang="en-US" dirty="0"/>
              <a:t>[FIATA-International Federation of Freight Forwarders </a:t>
            </a:r>
            <a:r>
              <a:rPr lang="en-US" dirty="0" smtClean="0"/>
              <a:t>Associations</a:t>
            </a:r>
            <a:r>
              <a:rPr lang="tr-TR" dirty="0" smtClean="0"/>
              <a:t>] </a:t>
            </a:r>
            <a:r>
              <a:rPr lang="tr-TR" dirty="0"/>
              <a:t>tarafından birliğe üye olan taşıma acenteleri için </a:t>
            </a:r>
            <a:r>
              <a:rPr lang="tr-TR" dirty="0" smtClean="0"/>
              <a:t>sadece kara </a:t>
            </a:r>
            <a:r>
              <a:rPr lang="tr-TR" dirty="0"/>
              <a:t>yolu taşımacılığında kullanılmak üzere standart hâle getirilmiş olan bir tür nakliye makbuzudur.</a:t>
            </a:r>
          </a:p>
          <a:p>
            <a:r>
              <a:rPr lang="tr-TR" dirty="0"/>
              <a:t>FIATA taşıma belgesinin türleri ve kullanım </a:t>
            </a:r>
            <a:r>
              <a:rPr lang="tr-TR" dirty="0" smtClean="0"/>
              <a:t>yerleri aşağıdaki gibidir:</a:t>
            </a:r>
            <a:endParaRPr lang="tr-TR" dirty="0"/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283686" y="1268760"/>
            <a:ext cx="8640960" cy="576064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 4</a:t>
            </a:r>
            <a:r>
              <a:rPr lang="tr-TR" sz="2000" dirty="0" smtClean="0">
                <a:solidFill>
                  <a:srgbClr val="FF0000"/>
                </a:solidFill>
              </a:rPr>
              <a:t>. TAŞIMA BELGELERİ</a:t>
            </a:r>
          </a:p>
          <a:p>
            <a:pPr algn="just"/>
            <a:endParaRPr lang="tr-TR" sz="2000" dirty="0" smtClean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7" y="3317588"/>
            <a:ext cx="84296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54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/>
          <a:lstStyle/>
          <a:p>
            <a:r>
              <a:rPr lang="tr-TR" dirty="0" smtClean="0"/>
              <a:t>4. Bölüm </a:t>
            </a:r>
            <a:br>
              <a:rPr lang="tr-TR" dirty="0" smtClean="0"/>
            </a:br>
            <a:r>
              <a:rPr lang="tr-TR" dirty="0" smtClean="0"/>
              <a:t>Dış Ticarette Kullanılan Belgeler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52347" y="1819284"/>
            <a:ext cx="88569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4.7</a:t>
            </a:r>
            <a:r>
              <a:rPr lang="tr-TR" b="1" dirty="0"/>
              <a:t>. Paket Postası Makbuzu</a:t>
            </a:r>
          </a:p>
          <a:p>
            <a:pPr algn="just"/>
            <a:r>
              <a:rPr lang="tr-TR" dirty="0"/>
              <a:t>İhraç edilecek malların posta kanalıyla gönderilmesinde kullanılan, malların bulunduğu kolinin </a:t>
            </a:r>
            <a:r>
              <a:rPr lang="tr-TR" dirty="0" smtClean="0"/>
              <a:t>doğrudan ithalatçıya </a:t>
            </a:r>
            <a:r>
              <a:rPr lang="tr-TR" dirty="0"/>
              <a:t>veya ithalatçı bankasına teslim edilmek üzere posta idaresi tarafından sevk </a:t>
            </a:r>
            <a:r>
              <a:rPr lang="tr-TR" dirty="0" smtClean="0"/>
              <a:t>edileceğini gösteren </a:t>
            </a:r>
            <a:r>
              <a:rPr lang="tr-TR" dirty="0"/>
              <a:t>taşıma belgesidir.</a:t>
            </a:r>
          </a:p>
          <a:p>
            <a:pPr algn="just"/>
            <a:r>
              <a:rPr lang="tr-TR" b="1" dirty="0"/>
              <a:t>4</a:t>
            </a:r>
            <a:r>
              <a:rPr lang="tr-TR" b="1" dirty="0" smtClean="0"/>
              <a:t>.8</a:t>
            </a:r>
            <a:r>
              <a:rPr lang="tr-TR" b="1" dirty="0"/>
              <a:t>. TIR Karnesi</a:t>
            </a:r>
          </a:p>
          <a:p>
            <a:pPr algn="just"/>
            <a:r>
              <a:rPr lang="tr-TR" dirty="0"/>
              <a:t>Uluslararası kara yolu taşımacılığı anlamı taşıyan “TIR” ile ihraç edilen malların sevkinde </a:t>
            </a:r>
            <a:r>
              <a:rPr lang="tr-TR" dirty="0" smtClean="0"/>
              <a:t>düzenlenen, söz </a:t>
            </a:r>
            <a:r>
              <a:rPr lang="tr-TR" dirty="0"/>
              <a:t>konusu malların hareket noktası gümrüğünden varış noktasındaki gümrüğe kadar belirli bir </a:t>
            </a:r>
            <a:r>
              <a:rPr lang="tr-TR" dirty="0" smtClean="0"/>
              <a:t>prosedüre göre </a:t>
            </a:r>
            <a:r>
              <a:rPr lang="tr-TR" dirty="0"/>
              <a:t>taşınmasını garantileyen belgedir.</a:t>
            </a:r>
          </a:p>
          <a:p>
            <a:pPr algn="just"/>
            <a:r>
              <a:rPr lang="tr-TR" dirty="0"/>
              <a:t>“TIR Karneleri Himayesinde Uluslararası Eşya Taşınmasına Dair Gümrük Sözleşmesi” hükümleri </a:t>
            </a:r>
            <a:r>
              <a:rPr lang="tr-TR" dirty="0" smtClean="0"/>
              <a:t>esas alınarak </a:t>
            </a:r>
            <a:r>
              <a:rPr lang="tr-TR" dirty="0"/>
              <a:t>düzenlenen TIR karnesi; hareket, transit ve varış noktalarındaki gümrük idarelerine </a:t>
            </a:r>
            <a:r>
              <a:rPr lang="tr-TR" dirty="0" smtClean="0"/>
              <a:t>mallar ile </a:t>
            </a:r>
            <a:r>
              <a:rPr lang="tr-TR" dirty="0"/>
              <a:t>birlikte ibraz edilir. </a:t>
            </a:r>
            <a:endParaRPr lang="tr-TR" dirty="0" smtClean="0"/>
          </a:p>
          <a:p>
            <a:pPr algn="just"/>
            <a:r>
              <a:rPr lang="tr-TR" dirty="0" smtClean="0"/>
              <a:t>TIR </a:t>
            </a:r>
            <a:r>
              <a:rPr lang="tr-TR" dirty="0"/>
              <a:t>karnesi, Uluslararası Karayolu Taşımacıları Birliği (IRU) tarafından basılarak birlik üyesi ülkelerin </a:t>
            </a:r>
            <a:r>
              <a:rPr lang="tr-TR" dirty="0" smtClean="0"/>
              <a:t>kefil kuruluşları </a:t>
            </a:r>
            <a:r>
              <a:rPr lang="tr-TR" dirty="0"/>
              <a:t>aracılığıyla dağıtılır. TIR karnesi, ticaret ve/veya sanayi odaları tarafından kullanıma sunulur.</a:t>
            </a:r>
          </a:p>
          <a:p>
            <a:pPr algn="just"/>
            <a:endParaRPr lang="tr-TR" dirty="0"/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283686" y="1268760"/>
            <a:ext cx="8640960" cy="576064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 4</a:t>
            </a:r>
            <a:r>
              <a:rPr lang="tr-TR" sz="2000" dirty="0" smtClean="0">
                <a:solidFill>
                  <a:srgbClr val="FF0000"/>
                </a:solidFill>
              </a:rPr>
              <a:t>. TAŞIMA BELGELERİ</a:t>
            </a:r>
          </a:p>
          <a:p>
            <a:pPr algn="just"/>
            <a:endParaRPr lang="tr-T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05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/>
          <a:lstStyle/>
          <a:p>
            <a:r>
              <a:rPr lang="tr-TR" dirty="0" smtClean="0"/>
              <a:t>4. Bölüm </a:t>
            </a:r>
            <a:br>
              <a:rPr lang="tr-TR" dirty="0" smtClean="0"/>
            </a:br>
            <a:r>
              <a:rPr lang="tr-TR" dirty="0" smtClean="0"/>
              <a:t>Dış Ticarette Kullanılan Belgeler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52347" y="1819284"/>
            <a:ext cx="88569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Dolaşım belgesi, </a:t>
            </a:r>
            <a:r>
              <a:rPr lang="tr-TR" dirty="0"/>
              <a:t>aralarında ticari anlaşmalar bulunan ülkeler arasında yapılan dış ticaret </a:t>
            </a:r>
            <a:r>
              <a:rPr lang="tr-TR" dirty="0" smtClean="0"/>
              <a:t>işlemlerinde herhangi </a:t>
            </a:r>
            <a:r>
              <a:rPr lang="tr-TR" dirty="0"/>
              <a:t>bir vergi ya da fon engeline takılmadan malların serbest dolaşımını sağlayan belgedir.</a:t>
            </a:r>
          </a:p>
          <a:p>
            <a:pPr algn="just"/>
            <a:r>
              <a:rPr lang="tr-TR" dirty="0"/>
              <a:t>İthalatçıya, gümrük indirimi ya da muafiyetinden yararlanma hakkı tanıyan çeşitli dolaşım </a:t>
            </a:r>
            <a:r>
              <a:rPr lang="tr-TR" dirty="0" smtClean="0"/>
              <a:t>belgeleri vardır: </a:t>
            </a:r>
            <a:endParaRPr lang="tr-TR" dirty="0"/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283686" y="1268760"/>
            <a:ext cx="8640960" cy="576064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smtClean="0">
                <a:solidFill>
                  <a:srgbClr val="FF0000"/>
                </a:solidFill>
              </a:rPr>
              <a:t>5. DOLAŞIM BELGELERİ</a:t>
            </a:r>
          </a:p>
          <a:p>
            <a:pPr algn="just"/>
            <a:endParaRPr lang="tr-TR" sz="2000" dirty="0" smtClean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77119"/>
            <a:ext cx="7998402" cy="188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882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/>
          <a:lstStyle/>
          <a:p>
            <a:r>
              <a:rPr lang="tr-TR" dirty="0" smtClean="0"/>
              <a:t>4. Bölüm </a:t>
            </a:r>
            <a:br>
              <a:rPr lang="tr-TR" dirty="0" smtClean="0"/>
            </a:br>
            <a:r>
              <a:rPr lang="tr-TR" dirty="0" smtClean="0"/>
              <a:t>Dış Ticarette Kullanılan Belgeler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52347" y="1819284"/>
            <a:ext cx="88569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5.1</a:t>
            </a:r>
            <a:r>
              <a:rPr lang="tr-TR" b="1" dirty="0"/>
              <a:t>. A.TR Dolaşım Belgesi</a:t>
            </a:r>
          </a:p>
          <a:p>
            <a:pPr algn="just"/>
            <a:r>
              <a:rPr lang="tr-TR" dirty="0"/>
              <a:t>Türkiye ile Avrupa Birliği arasında geçerli olan Gümrük Birliği Anlaşması kapsamında yapılan, </a:t>
            </a:r>
            <a:r>
              <a:rPr lang="tr-TR" dirty="0" smtClean="0"/>
              <a:t>sanayi ve </a:t>
            </a:r>
            <a:r>
              <a:rPr lang="tr-TR" dirty="0"/>
              <a:t>işlenmiş tarım ürünlerinin ithalat ve ihracatında kullanılan belgedir. İhracatçı tarafından </a:t>
            </a:r>
            <a:r>
              <a:rPr lang="tr-TR" dirty="0" smtClean="0"/>
              <a:t>düzenlenen bu </a:t>
            </a:r>
            <a:r>
              <a:rPr lang="tr-TR" dirty="0"/>
              <a:t>belge, Türkiye-Avrupa Birliği ortaklık ilişkisi kapsamında tanınan gümrük indirimlerinden </a:t>
            </a:r>
            <a:r>
              <a:rPr lang="tr-TR" dirty="0" smtClean="0"/>
              <a:t>faydalanma imkânı </a:t>
            </a:r>
            <a:r>
              <a:rPr lang="tr-TR" dirty="0"/>
              <a:t>sunar.</a:t>
            </a:r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283686" y="1268760"/>
            <a:ext cx="8640960" cy="576064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smtClean="0">
                <a:solidFill>
                  <a:srgbClr val="FF0000"/>
                </a:solidFill>
              </a:rPr>
              <a:t>5. DOLAŞIM BELGELERİ</a:t>
            </a:r>
          </a:p>
          <a:p>
            <a:pPr algn="just"/>
            <a:endParaRPr lang="tr-TR" sz="2000" dirty="0" smtClean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" y="3504197"/>
            <a:ext cx="9109332" cy="252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31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/>
          <a:lstStyle/>
          <a:p>
            <a:r>
              <a:rPr lang="tr-TR" dirty="0" smtClean="0"/>
              <a:t>4. Bölüm </a:t>
            </a:r>
            <a:br>
              <a:rPr lang="tr-TR" dirty="0" smtClean="0"/>
            </a:br>
            <a:r>
              <a:rPr lang="tr-TR" dirty="0" smtClean="0"/>
              <a:t>Dış Ticarette Kullanılan Belgeler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52347" y="1819284"/>
            <a:ext cx="88569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5.1</a:t>
            </a:r>
            <a:r>
              <a:rPr lang="tr-TR" b="1" dirty="0"/>
              <a:t>. A.TR Dolaşım Belgesi</a:t>
            </a:r>
          </a:p>
          <a:p>
            <a:pPr algn="just"/>
            <a:r>
              <a:rPr lang="tr-TR" dirty="0"/>
              <a:t>Türkiye ile Avrupa Birliği arasında geçerli olan Gümrük Birliği Anlaşması kapsamında yapılan, </a:t>
            </a:r>
            <a:r>
              <a:rPr lang="tr-TR" dirty="0" smtClean="0"/>
              <a:t>sanayi ve </a:t>
            </a:r>
            <a:r>
              <a:rPr lang="tr-TR" dirty="0"/>
              <a:t>işlenmiş tarım ürünlerinin ithalat ve ihracatında kullanılan belgedir. İhracatçı tarafından </a:t>
            </a:r>
            <a:r>
              <a:rPr lang="tr-TR" dirty="0" smtClean="0"/>
              <a:t>düzenlenen bu </a:t>
            </a:r>
            <a:r>
              <a:rPr lang="tr-TR" dirty="0"/>
              <a:t>belge, Türkiye-Avrupa Birliği ortaklık ilişkisi kapsamında tanınan gümrük indirimlerinden </a:t>
            </a:r>
            <a:r>
              <a:rPr lang="tr-TR" dirty="0" smtClean="0"/>
              <a:t>faydalanma imkânı </a:t>
            </a:r>
            <a:r>
              <a:rPr lang="tr-TR" dirty="0"/>
              <a:t>sunar.</a:t>
            </a:r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283686" y="1268760"/>
            <a:ext cx="8640960" cy="576064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smtClean="0">
                <a:solidFill>
                  <a:srgbClr val="FF0000"/>
                </a:solidFill>
              </a:rPr>
              <a:t>5. DOLAŞIM BELGELERİ</a:t>
            </a:r>
          </a:p>
          <a:p>
            <a:pPr algn="just"/>
            <a:endParaRPr lang="tr-TR" sz="2000" dirty="0" smtClean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" y="3504197"/>
            <a:ext cx="9109332" cy="252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497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4763"/>
            <a:ext cx="496252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544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/>
          <a:lstStyle/>
          <a:p>
            <a:r>
              <a:rPr lang="tr-TR" dirty="0" smtClean="0"/>
              <a:t>4. Bölüm </a:t>
            </a:r>
            <a:br>
              <a:rPr lang="tr-TR" dirty="0" smtClean="0"/>
            </a:br>
            <a:r>
              <a:rPr lang="tr-TR" dirty="0" smtClean="0"/>
              <a:t>Dış Ticarette Kullanılan Belgeler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52347" y="1819284"/>
            <a:ext cx="88569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5</a:t>
            </a:r>
            <a:r>
              <a:rPr lang="tr-TR" b="1" dirty="0" smtClean="0"/>
              <a:t>.2</a:t>
            </a:r>
            <a:r>
              <a:rPr lang="tr-TR" b="1" dirty="0"/>
              <a:t>. EUR.1 Dolaşım Belgesi</a:t>
            </a:r>
          </a:p>
          <a:p>
            <a:pPr algn="just"/>
            <a:r>
              <a:rPr lang="tr-TR" dirty="0"/>
              <a:t>Türkiye’nin EFTA ülkeleri (İzlanda, Norveç, İsviçre, Lihtenştayn), Avrupa Birliği ülkeleri ve serbest </a:t>
            </a:r>
            <a:r>
              <a:rPr lang="tr-TR" dirty="0" smtClean="0"/>
              <a:t>ticaret anlaşması </a:t>
            </a:r>
            <a:r>
              <a:rPr lang="tr-TR" dirty="0"/>
              <a:t>imzalanan diğer ülkelerle yaptığı ticarette “tarım ürünleri listesi” ve “Avrupa Kömür Çelik </a:t>
            </a:r>
            <a:r>
              <a:rPr lang="tr-TR" dirty="0" smtClean="0"/>
              <a:t>Topluluğu ürün </a:t>
            </a:r>
            <a:r>
              <a:rPr lang="tr-TR" dirty="0"/>
              <a:t>listesi (demir, çelik)" kapsamındaki ürünlerin ihracatı sırasında malın gümrük </a:t>
            </a:r>
            <a:r>
              <a:rPr lang="tr-TR" dirty="0" smtClean="0"/>
              <a:t>indiriminden yararlanması </a:t>
            </a:r>
            <a:r>
              <a:rPr lang="tr-TR" dirty="0"/>
              <a:t>amacıyla düzenlenen menşe ispat belgesidir.</a:t>
            </a:r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283686" y="1268760"/>
            <a:ext cx="8640960" cy="576064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smtClean="0">
                <a:solidFill>
                  <a:srgbClr val="FF0000"/>
                </a:solidFill>
              </a:rPr>
              <a:t>5. DOLAŞIM BELGELERİ</a:t>
            </a:r>
          </a:p>
          <a:p>
            <a:pPr algn="just"/>
            <a:endParaRPr lang="tr-T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4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61938"/>
            <a:ext cx="4943475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429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/>
          <a:lstStyle/>
          <a:p>
            <a:r>
              <a:rPr lang="tr-TR" dirty="0" smtClean="0"/>
              <a:t>4. Bölüm </a:t>
            </a:r>
            <a:br>
              <a:rPr lang="tr-TR" dirty="0" smtClean="0"/>
            </a:br>
            <a:r>
              <a:rPr lang="tr-TR" dirty="0" smtClean="0"/>
              <a:t>Dış Ticarette Kullanılan Belgeler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52347" y="1819284"/>
            <a:ext cx="88569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5</a:t>
            </a:r>
            <a:r>
              <a:rPr lang="tr-TR" b="1" dirty="0" smtClean="0"/>
              <a:t>.3</a:t>
            </a:r>
            <a:r>
              <a:rPr lang="tr-TR" b="1" dirty="0"/>
              <a:t>. EUR-MED Dolaşım Belgesi</a:t>
            </a:r>
          </a:p>
          <a:p>
            <a:pPr algn="just"/>
            <a:r>
              <a:rPr lang="tr-TR" dirty="0" err="1"/>
              <a:t>PAAMK’a</a:t>
            </a:r>
            <a:r>
              <a:rPr lang="tr-TR" dirty="0"/>
              <a:t> (</a:t>
            </a:r>
            <a:r>
              <a:rPr lang="tr-TR" dirty="0" err="1"/>
              <a:t>Pan</a:t>
            </a:r>
            <a:r>
              <a:rPr lang="tr-TR" dirty="0"/>
              <a:t> Avrupa Akdeniz Kümülasyonu) taraf ülkelere ilgili ürünlerin ihracatında kullanılan </a:t>
            </a:r>
            <a:r>
              <a:rPr lang="tr-TR" dirty="0" smtClean="0"/>
              <a:t>menşe ispat </a:t>
            </a:r>
            <a:r>
              <a:rPr lang="tr-TR" dirty="0"/>
              <a:t>belgesidir. PAAMK sistemi; AB ülkeleri, EFTA ülkeleri (İsviçre, İzlanda, Norveç, Lihtenştayn), </a:t>
            </a:r>
            <a:r>
              <a:rPr lang="tr-TR" dirty="0" smtClean="0"/>
              <a:t>Türkiye Cumhuriyeti </a:t>
            </a:r>
            <a:r>
              <a:rPr lang="tr-TR" dirty="0"/>
              <a:t>ve bazı Akdeniz ülkelerinin (Fas, Cezayir, Mısır, Tunus) bulunduğu bir çapraz </a:t>
            </a:r>
            <a:r>
              <a:rPr lang="tr-TR" dirty="0" smtClean="0"/>
              <a:t>kümülasyon sistemidir</a:t>
            </a:r>
            <a:r>
              <a:rPr lang="tr-TR" dirty="0"/>
              <a:t>.</a:t>
            </a:r>
          </a:p>
          <a:p>
            <a:pPr algn="just"/>
            <a:r>
              <a:rPr lang="tr-TR" dirty="0"/>
              <a:t>PAAMK sistemine dâhil olan bütün ülkeler arasında serbest ticaret anlaşması yapılmış olması ve </a:t>
            </a:r>
            <a:r>
              <a:rPr lang="tr-TR" dirty="0" smtClean="0"/>
              <a:t>bu anlaşmalarda </a:t>
            </a:r>
            <a:r>
              <a:rPr lang="tr-TR" dirty="0"/>
              <a:t>(ikili ticaret hariç) aynı menşe kurallarının uygulanması zorunludur. Sistemin </a:t>
            </a:r>
            <a:r>
              <a:rPr lang="tr-TR" dirty="0" smtClean="0"/>
              <a:t>işleyebilmesi için </a:t>
            </a:r>
            <a:r>
              <a:rPr lang="tr-TR" dirty="0"/>
              <a:t>PAAMK sistemine dâhil en az üç ülke arasında serbest ticaret anlaşmasının </a:t>
            </a:r>
            <a:r>
              <a:rPr lang="tr-TR" dirty="0" smtClean="0"/>
              <a:t>tamamlanması gerekir.</a:t>
            </a:r>
            <a:endParaRPr lang="tr-TR" dirty="0"/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283686" y="1268760"/>
            <a:ext cx="8640960" cy="576064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smtClean="0">
                <a:solidFill>
                  <a:srgbClr val="FF0000"/>
                </a:solidFill>
              </a:rPr>
              <a:t>5. DOLAŞIM BELGELERİ</a:t>
            </a:r>
          </a:p>
          <a:p>
            <a:pPr algn="just"/>
            <a:endParaRPr lang="tr-T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45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/>
          <a:lstStyle/>
          <a:p>
            <a:r>
              <a:rPr lang="tr-TR" dirty="0" smtClean="0"/>
              <a:t>4. Bölüm </a:t>
            </a:r>
            <a:br>
              <a:rPr lang="tr-TR" dirty="0" smtClean="0"/>
            </a:br>
            <a:r>
              <a:rPr lang="tr-TR" dirty="0" smtClean="0"/>
              <a:t>Dış Ticarette Kullanılan Belgeler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79512" y="1916832"/>
            <a:ext cx="88569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4.1</a:t>
            </a:r>
            <a:r>
              <a:rPr lang="tr-TR" b="1" dirty="0"/>
              <a:t>. Kara Yolu Konşimentosu</a:t>
            </a:r>
          </a:p>
          <a:p>
            <a:pPr algn="just"/>
            <a:r>
              <a:rPr lang="tr-TR" dirty="0"/>
              <a:t>Kara yolu konşimentosu, kara nakil vasıtaları (kamyon ve TIR) ile gerçekleşen taşıma işleminin </a:t>
            </a:r>
            <a:r>
              <a:rPr lang="tr-TR" dirty="0" smtClean="0"/>
              <a:t>uluslararası CMR </a:t>
            </a:r>
            <a:r>
              <a:rPr lang="tr-TR" dirty="0"/>
              <a:t>[</a:t>
            </a:r>
            <a:r>
              <a:rPr lang="tr-TR" dirty="0" err="1"/>
              <a:t>Convention</a:t>
            </a:r>
            <a:r>
              <a:rPr lang="tr-TR" dirty="0"/>
              <a:t> </a:t>
            </a:r>
            <a:r>
              <a:rPr lang="tr-TR" dirty="0" err="1"/>
              <a:t>Marchandises</a:t>
            </a:r>
            <a:r>
              <a:rPr lang="tr-TR" dirty="0"/>
              <a:t> </a:t>
            </a:r>
            <a:r>
              <a:rPr lang="tr-TR" dirty="0" err="1" smtClean="0"/>
              <a:t>Routiers</a:t>
            </a:r>
            <a:r>
              <a:rPr lang="tr-TR" dirty="0" smtClean="0"/>
              <a:t>] </a:t>
            </a:r>
            <a:r>
              <a:rPr lang="tr-TR" dirty="0"/>
              <a:t>hükümlerince </a:t>
            </a:r>
            <a:r>
              <a:rPr lang="tr-TR" dirty="0" smtClean="0"/>
              <a:t>yapıldığını gösteren </a:t>
            </a:r>
            <a:r>
              <a:rPr lang="tr-TR" dirty="0"/>
              <a:t>taşıma belgesidir. Anlaşma hükümlerini tanıyan ülkelerce kullanılır.</a:t>
            </a:r>
          </a:p>
          <a:p>
            <a:pPr algn="just"/>
            <a:r>
              <a:rPr lang="tr-TR" dirty="0"/>
              <a:t>Bu anlaşma kapsamında “gönderen-taşıyan-alıcı” arasında; anlaşmaya üye ülkeler arasında malın </a:t>
            </a:r>
            <a:r>
              <a:rPr lang="tr-TR" dirty="0" smtClean="0"/>
              <a:t>taşınmasındaki gecikme </a:t>
            </a:r>
            <a:r>
              <a:rPr lang="tr-TR" dirty="0"/>
              <a:t>ve mala gelebilecek hasar, kayıp, zarar, ziyan durumlarındaki sorumluluk ve </a:t>
            </a:r>
            <a:r>
              <a:rPr lang="tr-TR" dirty="0" smtClean="0"/>
              <a:t>yükümlülükleri belirten </a:t>
            </a:r>
            <a:r>
              <a:rPr lang="tr-TR" dirty="0"/>
              <a:t>bir sözleşme yapılmaktadır.</a:t>
            </a:r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283686" y="1268760"/>
            <a:ext cx="8640960" cy="576064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 4</a:t>
            </a:r>
            <a:r>
              <a:rPr lang="tr-TR" sz="2000" dirty="0" smtClean="0">
                <a:solidFill>
                  <a:srgbClr val="FF0000"/>
                </a:solidFill>
              </a:rPr>
              <a:t>. TAŞIMA BELGELERİ</a:t>
            </a:r>
          </a:p>
          <a:p>
            <a:pPr algn="just"/>
            <a:endParaRPr lang="tr-T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9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3338"/>
            <a:ext cx="4752975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314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562100"/>
            <a:ext cx="83629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62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8575"/>
            <a:ext cx="48387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45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/>
          <a:lstStyle/>
          <a:p>
            <a:r>
              <a:rPr lang="tr-TR" dirty="0" smtClean="0"/>
              <a:t>4. Bölüm </a:t>
            </a:r>
            <a:br>
              <a:rPr lang="tr-TR" dirty="0" smtClean="0"/>
            </a:br>
            <a:r>
              <a:rPr lang="tr-TR" dirty="0" smtClean="0"/>
              <a:t>Dış Ticarette Kullanılan Belgeler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52347" y="1819284"/>
            <a:ext cx="88569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4.2. Deniz </a:t>
            </a:r>
            <a:r>
              <a:rPr lang="tr-TR" b="1" dirty="0"/>
              <a:t>Konşimentosu</a:t>
            </a:r>
          </a:p>
          <a:p>
            <a:pPr algn="just"/>
            <a:r>
              <a:rPr lang="tr-TR" dirty="0"/>
              <a:t>Malı taşıtanın isteği üzerine uluslararası taşıma firması veya gemi acentesi tarafından </a:t>
            </a:r>
            <a:r>
              <a:rPr lang="tr-TR" dirty="0" smtClean="0"/>
              <a:t>düzenlenerek taşıtana </a:t>
            </a:r>
            <a:r>
              <a:rPr lang="tr-TR" dirty="0"/>
              <a:t>verilen, malın gemiye yüklendiğini ve belirlenen şekilde taşınarak varış limanında alıcısına </a:t>
            </a:r>
            <a:r>
              <a:rPr lang="tr-TR" dirty="0" smtClean="0"/>
              <a:t>teslim edileceğini </a:t>
            </a:r>
            <a:r>
              <a:rPr lang="tr-TR" dirty="0"/>
              <a:t>taahhüt eden taşıma belgesidir. Deniz konşimentosu, malın mülkiyet hakkının ciro </a:t>
            </a:r>
            <a:r>
              <a:rPr lang="tr-TR" dirty="0" smtClean="0"/>
              <a:t>ve teslim </a:t>
            </a:r>
            <a:r>
              <a:rPr lang="tr-TR" dirty="0"/>
              <a:t>yoluyla devrini sağlayan kıymetli evrak niteliği taşımaktadır</a:t>
            </a:r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283686" y="1268760"/>
            <a:ext cx="8640960" cy="576064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 4</a:t>
            </a:r>
            <a:r>
              <a:rPr lang="tr-TR" sz="2000" dirty="0" smtClean="0">
                <a:solidFill>
                  <a:srgbClr val="FF0000"/>
                </a:solidFill>
              </a:rPr>
              <a:t>. TAŞIMA BELGELERİ</a:t>
            </a:r>
          </a:p>
          <a:p>
            <a:pPr algn="just"/>
            <a:endParaRPr lang="tr-TR" sz="2000" dirty="0" smtClean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51" y="3789040"/>
            <a:ext cx="83534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54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161925"/>
            <a:ext cx="4562475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52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90488"/>
            <a:ext cx="6677025" cy="667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61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-171400"/>
            <a:ext cx="7772400" cy="1470025"/>
          </a:xfrm>
        </p:spPr>
        <p:txBody>
          <a:bodyPr/>
          <a:lstStyle/>
          <a:p>
            <a:r>
              <a:rPr lang="tr-TR" dirty="0" smtClean="0"/>
              <a:t>4. Bölüm </a:t>
            </a:r>
            <a:br>
              <a:rPr lang="tr-TR" dirty="0" smtClean="0"/>
            </a:br>
            <a:r>
              <a:rPr lang="tr-TR" dirty="0" smtClean="0"/>
              <a:t>Dış Ticarette Kullanılan Belgeler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252347" y="1819284"/>
            <a:ext cx="88569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4</a:t>
            </a:r>
            <a:r>
              <a:rPr lang="tr-TR" b="1" dirty="0" smtClean="0"/>
              <a:t>.3</a:t>
            </a:r>
            <a:r>
              <a:rPr lang="tr-TR" b="1" dirty="0"/>
              <a:t>. Hava Yolu Konşimentosu</a:t>
            </a:r>
          </a:p>
          <a:p>
            <a:pPr algn="just"/>
            <a:r>
              <a:rPr lang="tr-TR" dirty="0"/>
              <a:t>İhraç edilen malların hava yolu ile sevk edilmesi hâlinde kullanılan taşıma belgesidir. Makbuz </a:t>
            </a:r>
            <a:r>
              <a:rPr lang="tr-TR" dirty="0" smtClean="0"/>
              <a:t>niteliğine sahip </a:t>
            </a:r>
            <a:r>
              <a:rPr lang="tr-TR" dirty="0"/>
              <a:t>olan hava yolu konşimentoları, emre yazılı değildir ve kıymetli evrak hükmü taşımadığından </a:t>
            </a:r>
            <a:r>
              <a:rPr lang="tr-TR" dirty="0" smtClean="0"/>
              <a:t>ciro edilemez</a:t>
            </a:r>
            <a:r>
              <a:rPr lang="tr-TR" dirty="0"/>
              <a:t>. İthalatçı adına düzenlenen hava yolu konşimentosu üç orijinal ve dokuz kopya olmak </a:t>
            </a:r>
            <a:r>
              <a:rPr lang="tr-TR" dirty="0" smtClean="0"/>
              <a:t>üzere toplam </a:t>
            </a:r>
            <a:r>
              <a:rPr lang="tr-TR" dirty="0"/>
              <a:t>on iki nüshadan oluşur.</a:t>
            </a:r>
          </a:p>
          <a:p>
            <a:pPr algn="just"/>
            <a:r>
              <a:rPr lang="tr-TR" dirty="0"/>
              <a:t>• Birinci nüsha, hava yolu şirketinde kalır ve ihracatçı ya da ihracatçının nakliye firması </a:t>
            </a:r>
            <a:r>
              <a:rPr lang="tr-TR" dirty="0" smtClean="0"/>
              <a:t>tarafından kaşelenip </a:t>
            </a:r>
            <a:r>
              <a:rPr lang="tr-TR" dirty="0"/>
              <a:t>imzalanır.</a:t>
            </a:r>
          </a:p>
          <a:p>
            <a:pPr algn="just"/>
            <a:r>
              <a:rPr lang="tr-TR" dirty="0"/>
              <a:t>• İkinci nüsha, mal ile birlikte alıcıya gönderilir. Taşıyıcı ve ihracatçı ya da ihracatçının nakliye </a:t>
            </a:r>
            <a:r>
              <a:rPr lang="tr-TR" dirty="0" smtClean="0"/>
              <a:t>firması tarafından </a:t>
            </a:r>
            <a:r>
              <a:rPr lang="tr-TR" dirty="0"/>
              <a:t>kaşelenip imzalanır.</a:t>
            </a:r>
          </a:p>
          <a:p>
            <a:pPr algn="just"/>
            <a:r>
              <a:rPr lang="tr-TR" dirty="0"/>
              <a:t>• Üçüncü nüsha, hava yolu şirketi tarafından kaşelenip imzalanır. Mal uçağa yüklendikten sonra </a:t>
            </a:r>
            <a:r>
              <a:rPr lang="tr-TR" dirty="0" smtClean="0"/>
              <a:t>bu nüsha </a:t>
            </a:r>
            <a:r>
              <a:rPr lang="tr-TR" dirty="0"/>
              <a:t>ihracatçıya teslim edilir.</a:t>
            </a:r>
          </a:p>
        </p:txBody>
      </p:sp>
      <p:sp>
        <p:nvSpPr>
          <p:cNvPr id="5" name="Alt Başlık 2"/>
          <p:cNvSpPr>
            <a:spLocks noGrp="1"/>
          </p:cNvSpPr>
          <p:nvPr>
            <p:ph type="subTitle" idx="1"/>
          </p:nvPr>
        </p:nvSpPr>
        <p:spPr>
          <a:xfrm>
            <a:off x="283686" y="1268760"/>
            <a:ext cx="8640960" cy="576064"/>
          </a:xfrm>
        </p:spPr>
        <p:txBody>
          <a:bodyPr>
            <a:norm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 4</a:t>
            </a:r>
            <a:r>
              <a:rPr lang="tr-TR" sz="2000" dirty="0" smtClean="0">
                <a:solidFill>
                  <a:srgbClr val="FF0000"/>
                </a:solidFill>
              </a:rPr>
              <a:t>. TAŞIMA BELGELERİ</a:t>
            </a:r>
          </a:p>
          <a:p>
            <a:pPr algn="just"/>
            <a:endParaRPr lang="tr-T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2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52413"/>
            <a:ext cx="4943475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089556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1067</Words>
  <Application>Microsoft Office PowerPoint</Application>
  <PresentationFormat>Ekran Gösterisi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Ofis Teması</vt:lpstr>
      <vt:lpstr>4. Bölüm  Dış Ticarette Kullanılan Belgeler</vt:lpstr>
      <vt:lpstr>4. Bölüm  Dış Ticarette Kullanılan Belgeler</vt:lpstr>
      <vt:lpstr>PowerPoint Sunusu</vt:lpstr>
      <vt:lpstr>PowerPoint Sunusu</vt:lpstr>
      <vt:lpstr>4. Bölüm  Dış Ticarette Kullanılan Belgeler</vt:lpstr>
      <vt:lpstr>PowerPoint Sunusu</vt:lpstr>
      <vt:lpstr>PowerPoint Sunusu</vt:lpstr>
      <vt:lpstr>4. Bölüm  Dış Ticarette Kullanılan Belgeler</vt:lpstr>
      <vt:lpstr>PowerPoint Sunusu</vt:lpstr>
      <vt:lpstr>4. Bölüm  Dış Ticarette Kullanılan Belgeler</vt:lpstr>
      <vt:lpstr>4. Bölüm  Dış Ticarette Kullanılan Belgeler</vt:lpstr>
      <vt:lpstr>4. Bölüm  Dış Ticarette Kullanılan Belgeler</vt:lpstr>
      <vt:lpstr>4. Bölüm  Dış Ticarette Kullanılan Belgeler</vt:lpstr>
      <vt:lpstr>4. Bölüm  Dış Ticarette Kullanılan Belgeler</vt:lpstr>
      <vt:lpstr>4. Bölüm  Dış Ticarette Kullanılan Belgeler</vt:lpstr>
      <vt:lpstr>PowerPoint Sunusu</vt:lpstr>
      <vt:lpstr>4. Bölüm  Dış Ticarette Kullanılan Belgeler</vt:lpstr>
      <vt:lpstr>PowerPoint Sunusu</vt:lpstr>
      <vt:lpstr>4. Bölüm  Dış Ticarette Kullanılan Belgeler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Bölüm  Dış Ticaret İle İlgili Kavramlar</dc:title>
  <dc:creator>user</dc:creator>
  <cp:lastModifiedBy>user</cp:lastModifiedBy>
  <cp:revision>52</cp:revision>
  <dcterms:created xsi:type="dcterms:W3CDTF">2023-09-28T08:12:28Z</dcterms:created>
  <dcterms:modified xsi:type="dcterms:W3CDTF">2023-10-11T09:57:23Z</dcterms:modified>
</cp:coreProperties>
</file>