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41" autoAdjust="0"/>
    <p:restoredTop sz="94660"/>
  </p:normalViewPr>
  <p:slideViewPr>
    <p:cSldViewPr>
      <p:cViewPr varScale="1">
        <p:scale>
          <a:sx n="92" d="100"/>
          <a:sy n="92" d="100"/>
        </p:scale>
        <p:origin x="-12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4CCB-1F99-4A33-B3C0-5A41CB58E2A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CC43-3B5B-481E-B30C-27951E95D8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3890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4CCB-1F99-4A33-B3C0-5A41CB58E2A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CC43-3B5B-481E-B30C-27951E95D8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2538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4CCB-1F99-4A33-B3C0-5A41CB58E2A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CC43-3B5B-481E-B30C-27951E95D8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92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4CCB-1F99-4A33-B3C0-5A41CB58E2A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CC43-3B5B-481E-B30C-27951E95D8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291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4CCB-1F99-4A33-B3C0-5A41CB58E2A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CC43-3B5B-481E-B30C-27951E95D8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8288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4CCB-1F99-4A33-B3C0-5A41CB58E2A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CC43-3B5B-481E-B30C-27951E95D8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622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4CCB-1F99-4A33-B3C0-5A41CB58E2A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CC43-3B5B-481E-B30C-27951E95D8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170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4CCB-1F99-4A33-B3C0-5A41CB58E2A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CC43-3B5B-481E-B30C-27951E95D8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7554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4CCB-1F99-4A33-B3C0-5A41CB58E2A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CC43-3B5B-481E-B30C-27951E95D8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957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4CCB-1F99-4A33-B3C0-5A41CB58E2A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CC43-3B5B-481E-B30C-27951E95D8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1784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4CCB-1F99-4A33-B3C0-5A41CB58E2A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CC43-3B5B-481E-B30C-27951E95D8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667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B4CCB-1F99-4A33-B3C0-5A41CB58E2A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7CC43-3B5B-481E-B30C-27951E95D8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1236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/>
          <a:lstStyle/>
          <a:p>
            <a:r>
              <a:rPr lang="tr-TR" dirty="0" smtClean="0"/>
              <a:t>4. Bölüm </a:t>
            </a:r>
            <a:br>
              <a:rPr lang="tr-TR" dirty="0" smtClean="0"/>
            </a:br>
            <a:r>
              <a:rPr lang="tr-TR" dirty="0" smtClean="0"/>
              <a:t>Dış Ticarette Kullanılan Belgeler</a:t>
            </a:r>
            <a:endParaRPr lang="tr-TR" dirty="0"/>
          </a:p>
        </p:txBody>
      </p:sp>
      <p:sp>
        <p:nvSpPr>
          <p:cNvPr id="5" name="Alt Başlık 2"/>
          <p:cNvSpPr>
            <a:spLocks noGrp="1"/>
          </p:cNvSpPr>
          <p:nvPr>
            <p:ph type="subTitle" idx="1"/>
          </p:nvPr>
        </p:nvSpPr>
        <p:spPr>
          <a:xfrm>
            <a:off x="211607" y="1333825"/>
            <a:ext cx="8640960" cy="576064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2. </a:t>
            </a:r>
            <a:r>
              <a:rPr lang="tr-TR" sz="2000" dirty="0">
                <a:solidFill>
                  <a:srgbClr val="FF0000"/>
                </a:solidFill>
              </a:rPr>
              <a:t>RESMÎ BELGELER</a:t>
            </a:r>
            <a:endParaRPr lang="tr-TR" sz="2000" dirty="0" smtClean="0">
              <a:solidFill>
                <a:srgbClr val="FF00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25584"/>
            <a:ext cx="8657606" cy="3119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529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-171400"/>
            <a:ext cx="7772400" cy="1470025"/>
          </a:xfrm>
        </p:spPr>
        <p:txBody>
          <a:bodyPr/>
          <a:lstStyle/>
          <a:p>
            <a:r>
              <a:rPr lang="tr-TR" dirty="0" smtClean="0"/>
              <a:t>4. Bölüm </a:t>
            </a:r>
            <a:br>
              <a:rPr lang="tr-TR" dirty="0" smtClean="0"/>
            </a:br>
            <a:r>
              <a:rPr lang="tr-TR" dirty="0" smtClean="0"/>
              <a:t>Dış Ticarette Kullanılan Belgeler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107503" y="1700808"/>
            <a:ext cx="885698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/>
              <a:t>2.3.6. Helal Sertifikası</a:t>
            </a:r>
          </a:p>
          <a:p>
            <a:pPr algn="just"/>
            <a:r>
              <a:rPr lang="tr-TR" dirty="0"/>
              <a:t>İslam ülkelerine yapılan hayvansal ürünlerin ihracında ithalatçı tarafından talep edilen, hayvan </a:t>
            </a:r>
            <a:r>
              <a:rPr lang="tr-TR" dirty="0" smtClean="0"/>
              <a:t>kesimlerinin İslami </a:t>
            </a:r>
            <a:r>
              <a:rPr lang="tr-TR" dirty="0"/>
              <a:t>kurallara göre yapıldığını gösteren belgedir. Bu belge ihracatçının bulunduğu il </a:t>
            </a:r>
            <a:r>
              <a:rPr lang="tr-TR" dirty="0" smtClean="0"/>
              <a:t>müftülüğü tarafından </a:t>
            </a:r>
            <a:r>
              <a:rPr lang="tr-TR" dirty="0"/>
              <a:t>düzenlenir.</a:t>
            </a:r>
          </a:p>
          <a:p>
            <a:pPr algn="just"/>
            <a:r>
              <a:rPr lang="tr-TR" b="1" dirty="0"/>
              <a:t>2.3.7. </a:t>
            </a:r>
            <a:r>
              <a:rPr lang="tr-TR" b="1" dirty="0" err="1"/>
              <a:t>Koşer</a:t>
            </a:r>
            <a:r>
              <a:rPr lang="tr-TR" b="1" dirty="0"/>
              <a:t> Sertifikası</a:t>
            </a:r>
          </a:p>
          <a:p>
            <a:pPr algn="just"/>
            <a:r>
              <a:rPr lang="tr-TR" dirty="0"/>
              <a:t>İsrail’e yapılan ihracatta istenilen ve söz konusu ürünlerin Musevi kurallarına uygunluğunu </a:t>
            </a:r>
            <a:r>
              <a:rPr lang="tr-TR" dirty="0" smtClean="0"/>
              <a:t>ispatlayan belgedir</a:t>
            </a:r>
            <a:r>
              <a:rPr lang="tr-TR" dirty="0"/>
              <a:t>. Özellikle gıda ürünlerinin ihracında talep edilen bu belge Türkiye </a:t>
            </a:r>
            <a:r>
              <a:rPr lang="tr-TR" dirty="0" smtClean="0"/>
              <a:t>Hahambaşılığından temin </a:t>
            </a:r>
            <a:r>
              <a:rPr lang="tr-TR" dirty="0"/>
              <a:t>edilir. </a:t>
            </a:r>
            <a:endParaRPr lang="tr-TR" dirty="0" smtClean="0"/>
          </a:p>
          <a:p>
            <a:pPr algn="just"/>
            <a:r>
              <a:rPr lang="tr-TR" b="1" dirty="0" smtClean="0"/>
              <a:t>2.3.8</a:t>
            </a:r>
            <a:r>
              <a:rPr lang="tr-TR" b="1" dirty="0"/>
              <a:t>. Radyasyon Belgesi</a:t>
            </a:r>
          </a:p>
          <a:p>
            <a:pPr algn="just"/>
            <a:r>
              <a:rPr lang="tr-TR" dirty="0"/>
              <a:t>Tarım ürünlerinin radyasyonsuz olduğunu veya yasal oranlardan daha fazla radyasyon </a:t>
            </a:r>
            <a:r>
              <a:rPr lang="tr-TR" dirty="0" smtClean="0"/>
              <a:t>içermediğini gösteren </a:t>
            </a:r>
            <a:r>
              <a:rPr lang="tr-TR" dirty="0"/>
              <a:t>belgedir. </a:t>
            </a:r>
            <a:r>
              <a:rPr lang="tr-TR" dirty="0" smtClean="0"/>
              <a:t>Bu </a:t>
            </a:r>
            <a:r>
              <a:rPr lang="tr-TR" dirty="0"/>
              <a:t>belge </a:t>
            </a:r>
            <a:r>
              <a:rPr lang="tr-TR" dirty="0" smtClean="0"/>
              <a:t>Türkiye Atom </a:t>
            </a:r>
            <a:r>
              <a:rPr lang="tr-TR" dirty="0"/>
              <a:t>Enerjisi Kurumunun ilgili birimlerinden temin edilir.</a:t>
            </a:r>
          </a:p>
          <a:p>
            <a:pPr algn="just"/>
            <a:r>
              <a:rPr lang="tr-TR" b="1" dirty="0"/>
              <a:t>2.3.9. Boykot, Kara Liste Sertifikaları</a:t>
            </a:r>
          </a:p>
          <a:p>
            <a:r>
              <a:rPr lang="tr-TR" dirty="0"/>
              <a:t>İhracat yapılırken ithalatçı firma, ihraç edilen malların savaş hâlinde bulunan ya da bulunulan </a:t>
            </a:r>
            <a:r>
              <a:rPr lang="tr-TR" dirty="0" smtClean="0"/>
              <a:t>herhangi bir </a:t>
            </a:r>
            <a:r>
              <a:rPr lang="tr-TR" dirty="0"/>
              <a:t>ülkenin kara ya da hava sahasından geçmediğinin, taşıma araçlarının ihtilaf yaşadıkları ülke </a:t>
            </a:r>
            <a:r>
              <a:rPr lang="tr-TR" dirty="0" smtClean="0"/>
              <a:t>bandıralı ve </a:t>
            </a:r>
            <a:r>
              <a:rPr lang="tr-TR" dirty="0"/>
              <a:t>bayraklı olmadığının, taraflardan birinin boykot ya da kara liste kapsamında </a:t>
            </a:r>
            <a:r>
              <a:rPr lang="tr-TR" dirty="0" smtClean="0"/>
              <a:t>bulunmadığının beyanını </a:t>
            </a:r>
            <a:r>
              <a:rPr lang="tr-TR" dirty="0"/>
              <a:t>talep eder. Bu sertifika, ihracatçının bağlı olduğu ticaret ve/veya sanayi odası ile taşıma </a:t>
            </a:r>
            <a:r>
              <a:rPr lang="tr-TR" dirty="0" smtClean="0"/>
              <a:t>acentesi tarafından </a:t>
            </a:r>
            <a:r>
              <a:rPr lang="tr-TR" dirty="0"/>
              <a:t>düzenlenir.</a:t>
            </a:r>
          </a:p>
        </p:txBody>
      </p:sp>
      <p:sp>
        <p:nvSpPr>
          <p:cNvPr id="5" name="Alt Başlık 2"/>
          <p:cNvSpPr>
            <a:spLocks noGrp="1"/>
          </p:cNvSpPr>
          <p:nvPr>
            <p:ph type="subTitle" idx="1"/>
          </p:nvPr>
        </p:nvSpPr>
        <p:spPr>
          <a:xfrm>
            <a:off x="283686" y="1268760"/>
            <a:ext cx="8640960" cy="576064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2. RESMİ BELGELER</a:t>
            </a:r>
          </a:p>
          <a:p>
            <a:pPr algn="just"/>
            <a:endParaRPr lang="tr-TR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773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-171400"/>
            <a:ext cx="7772400" cy="1470025"/>
          </a:xfrm>
        </p:spPr>
        <p:txBody>
          <a:bodyPr/>
          <a:lstStyle/>
          <a:p>
            <a:r>
              <a:rPr lang="tr-TR" dirty="0" smtClean="0"/>
              <a:t>4. Bölüm </a:t>
            </a:r>
            <a:br>
              <a:rPr lang="tr-TR" dirty="0" smtClean="0"/>
            </a:br>
            <a:r>
              <a:rPr lang="tr-TR" dirty="0" smtClean="0"/>
              <a:t>Dış Ticarette Kullanılan Belgeler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107503" y="1700808"/>
            <a:ext cx="885698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/>
              <a:t>Dış ticaret faaliyetleri kapsamında ithal ya da ihraç edilecek malın gümrük işlemlerinin </a:t>
            </a:r>
            <a:r>
              <a:rPr lang="tr-TR" dirty="0" smtClean="0"/>
              <a:t>yapılabilmesi için </a:t>
            </a:r>
            <a:r>
              <a:rPr lang="tr-TR" dirty="0"/>
              <a:t>gümrük idaresine gümrük beyanında bulunulması gerekir. Bu beyan, söz konusu mal ve yapılan </a:t>
            </a:r>
            <a:r>
              <a:rPr lang="tr-TR" dirty="0" smtClean="0"/>
              <a:t>dış ticaret </a:t>
            </a:r>
            <a:r>
              <a:rPr lang="tr-TR" dirty="0"/>
              <a:t>işlemi hakkında detaylı bilgileri içerir. </a:t>
            </a:r>
            <a:r>
              <a:rPr lang="tr-TR" b="1" dirty="0"/>
              <a:t>Gümrük beyannamesi</a:t>
            </a:r>
            <a:r>
              <a:rPr lang="tr-TR" dirty="0"/>
              <a:t>, yazılı olarak yapılan, ihracatçı </a:t>
            </a:r>
            <a:r>
              <a:rPr lang="tr-TR" dirty="0" smtClean="0"/>
              <a:t>veya ithalatçıyı </a:t>
            </a:r>
            <a:r>
              <a:rPr lang="tr-TR" dirty="0"/>
              <a:t>temsilen gümrük müşaviri tarafından elektronik ortamda düzenlenen standart belgedir.</a:t>
            </a:r>
          </a:p>
          <a:p>
            <a:pPr algn="just"/>
            <a:r>
              <a:rPr lang="tr-TR" dirty="0"/>
              <a:t>Gümrük beyannamesinin şekline, içerik bilgilerine ve doldurulmasına ilişkin hususlar gümrük </a:t>
            </a:r>
            <a:r>
              <a:rPr lang="tr-TR" dirty="0" smtClean="0"/>
              <a:t>mevzuatı ile </a:t>
            </a:r>
            <a:r>
              <a:rPr lang="tr-TR" dirty="0"/>
              <a:t>belirlenir. </a:t>
            </a:r>
            <a:r>
              <a:rPr lang="tr-TR" dirty="0" smtClean="0"/>
              <a:t>Gümrük </a:t>
            </a:r>
            <a:r>
              <a:rPr lang="tr-TR" dirty="0"/>
              <a:t>mevzuatı, yazılı gümrük beyanının gümrük beyannamesi ile yapılmasını öngörmektedir. </a:t>
            </a:r>
            <a:r>
              <a:rPr lang="tr-TR" dirty="0" smtClean="0"/>
              <a:t>Ancak bazı </a:t>
            </a:r>
            <a:r>
              <a:rPr lang="tr-TR" dirty="0"/>
              <a:t>istisnai durumlarda şekil olarak gümrük beyannamesi formunda olmayan belgelerin </a:t>
            </a:r>
            <a:r>
              <a:rPr lang="tr-TR" dirty="0" smtClean="0"/>
              <a:t>düzenlenip gümrük </a:t>
            </a:r>
            <a:r>
              <a:rPr lang="tr-TR" dirty="0"/>
              <a:t>beyannamesi yerine kullanılması da mümkündür</a:t>
            </a:r>
            <a:r>
              <a:rPr lang="tr-TR" dirty="0" smtClean="0"/>
              <a:t>. Bu belgeler şunlardır:</a:t>
            </a:r>
            <a:endParaRPr lang="tr-TR" dirty="0"/>
          </a:p>
        </p:txBody>
      </p:sp>
      <p:sp>
        <p:nvSpPr>
          <p:cNvPr id="5" name="Alt Başlık 2"/>
          <p:cNvSpPr>
            <a:spLocks noGrp="1"/>
          </p:cNvSpPr>
          <p:nvPr>
            <p:ph type="subTitle" idx="1"/>
          </p:nvPr>
        </p:nvSpPr>
        <p:spPr>
          <a:xfrm>
            <a:off x="283686" y="1268760"/>
            <a:ext cx="8640960" cy="576064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3. GÜMRÜK BEYANNAMESİ</a:t>
            </a:r>
          </a:p>
          <a:p>
            <a:pPr algn="just"/>
            <a:endParaRPr lang="tr-TR" sz="2000" dirty="0" smtClean="0">
              <a:solidFill>
                <a:srgbClr val="FF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38" y="4725144"/>
            <a:ext cx="836295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3125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-171400"/>
            <a:ext cx="7772400" cy="1470025"/>
          </a:xfrm>
        </p:spPr>
        <p:txBody>
          <a:bodyPr/>
          <a:lstStyle/>
          <a:p>
            <a:r>
              <a:rPr lang="tr-TR" dirty="0" smtClean="0"/>
              <a:t>4. Bölüm </a:t>
            </a:r>
            <a:br>
              <a:rPr lang="tr-TR" dirty="0" smtClean="0"/>
            </a:br>
            <a:r>
              <a:rPr lang="tr-TR" dirty="0" smtClean="0"/>
              <a:t>Dış Ticarette Kullanılan Belgeler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107503" y="1700808"/>
            <a:ext cx="88569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 smtClean="0"/>
              <a:t>Yazılı </a:t>
            </a:r>
            <a:r>
              <a:rPr lang="tr-TR" dirty="0"/>
              <a:t>gümrük beyanı için gümrük idarelerinde kullanılan BİLGE sisteminden faydalanılır. BİLGE </a:t>
            </a:r>
            <a:r>
              <a:rPr lang="tr-TR" dirty="0" smtClean="0"/>
              <a:t>sistemi, gümrük </a:t>
            </a:r>
            <a:r>
              <a:rPr lang="tr-TR" dirty="0"/>
              <a:t>sahasına giren eşyanın gümrükten çıkışına kadar tüm gümrük işlemlerinin bilgisayar </a:t>
            </a:r>
            <a:r>
              <a:rPr lang="tr-TR" dirty="0" smtClean="0"/>
              <a:t>orta</a:t>
            </a:r>
            <a:r>
              <a:rPr lang="tr-TR" dirty="0"/>
              <a:t>mında gerçek zamanlı olarak yapılmasını sağlar. </a:t>
            </a:r>
          </a:p>
        </p:txBody>
      </p:sp>
      <p:sp>
        <p:nvSpPr>
          <p:cNvPr id="5" name="Alt Başlık 2"/>
          <p:cNvSpPr>
            <a:spLocks noGrp="1"/>
          </p:cNvSpPr>
          <p:nvPr>
            <p:ph type="subTitle" idx="1"/>
          </p:nvPr>
        </p:nvSpPr>
        <p:spPr>
          <a:xfrm>
            <a:off x="283686" y="1268760"/>
            <a:ext cx="8640960" cy="576064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3. GÜMRÜK BEYANNAMESİ</a:t>
            </a:r>
          </a:p>
          <a:p>
            <a:pPr algn="just"/>
            <a:endParaRPr lang="tr-TR" sz="2000" dirty="0" smtClean="0">
              <a:solidFill>
                <a:srgbClr val="FF000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8" y="2619768"/>
            <a:ext cx="6740871" cy="4173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2645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-171400"/>
            <a:ext cx="7772400" cy="1470025"/>
          </a:xfrm>
        </p:spPr>
        <p:txBody>
          <a:bodyPr/>
          <a:lstStyle/>
          <a:p>
            <a:r>
              <a:rPr lang="tr-TR" dirty="0" smtClean="0"/>
              <a:t>4. Bölüm </a:t>
            </a:r>
            <a:br>
              <a:rPr lang="tr-TR" dirty="0" smtClean="0"/>
            </a:br>
            <a:r>
              <a:rPr lang="tr-TR" dirty="0" smtClean="0"/>
              <a:t>Dış Ticarette Kullanılan Belgeler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107503" y="1700808"/>
            <a:ext cx="88569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Gümrük beyannamesi sekiz nüsha olarak düzenlenir. Beyanname nüshalarının gümrük işlemleri </a:t>
            </a:r>
            <a:r>
              <a:rPr lang="tr-TR" dirty="0" smtClean="0"/>
              <a:t>bakımından kullanımı şöyledir:</a:t>
            </a:r>
            <a:endParaRPr lang="tr-TR" dirty="0"/>
          </a:p>
        </p:txBody>
      </p:sp>
      <p:sp>
        <p:nvSpPr>
          <p:cNvPr id="5" name="Alt Başlık 2"/>
          <p:cNvSpPr>
            <a:spLocks noGrp="1"/>
          </p:cNvSpPr>
          <p:nvPr>
            <p:ph type="subTitle" idx="1"/>
          </p:nvPr>
        </p:nvSpPr>
        <p:spPr>
          <a:xfrm>
            <a:off x="283686" y="1268760"/>
            <a:ext cx="8640960" cy="576064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3. GÜMRÜK BEYANNAMESİ</a:t>
            </a:r>
          </a:p>
          <a:p>
            <a:pPr algn="just"/>
            <a:endParaRPr lang="tr-TR" sz="2000" dirty="0" smtClean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51" y="2564904"/>
            <a:ext cx="8822937" cy="3492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8397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-171400"/>
            <a:ext cx="7772400" cy="1470025"/>
          </a:xfrm>
        </p:spPr>
        <p:txBody>
          <a:bodyPr/>
          <a:lstStyle/>
          <a:p>
            <a:r>
              <a:rPr lang="tr-TR" dirty="0" smtClean="0"/>
              <a:t>4. Bölüm </a:t>
            </a:r>
            <a:br>
              <a:rPr lang="tr-TR" dirty="0" smtClean="0"/>
            </a:br>
            <a:r>
              <a:rPr lang="tr-TR" dirty="0" smtClean="0"/>
              <a:t>Dış Ticarette Kullanılan Belgeler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107503" y="1700808"/>
            <a:ext cx="88569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Gümrük beyannamesi, düzenleyen taraflar açısından ikiye </a:t>
            </a:r>
            <a:r>
              <a:rPr lang="tr-TR" dirty="0" smtClean="0"/>
              <a:t>ayrılır:</a:t>
            </a:r>
            <a:endParaRPr lang="tr-TR" dirty="0"/>
          </a:p>
        </p:txBody>
      </p:sp>
      <p:sp>
        <p:nvSpPr>
          <p:cNvPr id="5" name="Alt Başlık 2"/>
          <p:cNvSpPr>
            <a:spLocks noGrp="1"/>
          </p:cNvSpPr>
          <p:nvPr>
            <p:ph type="subTitle" idx="1"/>
          </p:nvPr>
        </p:nvSpPr>
        <p:spPr>
          <a:xfrm>
            <a:off x="283686" y="1268760"/>
            <a:ext cx="8640960" cy="576064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3. GÜMRÜK BEYANNAMESİ</a:t>
            </a:r>
          </a:p>
          <a:p>
            <a:pPr algn="just"/>
            <a:endParaRPr lang="tr-TR" sz="2000" dirty="0" smtClean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48880"/>
            <a:ext cx="7162800" cy="40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4853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8125"/>
            <a:ext cx="4779354" cy="6708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3696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/>
          <a:lstStyle/>
          <a:p>
            <a:r>
              <a:rPr lang="tr-TR" dirty="0" smtClean="0"/>
              <a:t>4. Bölüm </a:t>
            </a:r>
            <a:br>
              <a:rPr lang="tr-TR" dirty="0" smtClean="0"/>
            </a:br>
            <a:r>
              <a:rPr lang="tr-TR" dirty="0" smtClean="0"/>
              <a:t>Dış Ticarette Kullanılan Belgeler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179511" y="1824115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/>
              <a:t>2.1</a:t>
            </a:r>
            <a:r>
              <a:rPr lang="tr-TR" b="1" dirty="0"/>
              <a:t>. Menşe Şahadetnamesi</a:t>
            </a:r>
          </a:p>
          <a:p>
            <a:pPr algn="just"/>
            <a:r>
              <a:rPr lang="tr-TR" b="1" dirty="0"/>
              <a:t>Menşe, </a:t>
            </a:r>
            <a:r>
              <a:rPr lang="tr-TR" dirty="0"/>
              <a:t>bir eşyanın ekonomik milliyetidir. Eşyanın ithalatı esnasında gümrük vergilerinin </a:t>
            </a:r>
            <a:r>
              <a:rPr lang="tr-TR" dirty="0" smtClean="0"/>
              <a:t>hesaplanması, ticaret </a:t>
            </a:r>
            <a:r>
              <a:rPr lang="tr-TR" dirty="0"/>
              <a:t>politikası önlemlerinin uygulanması (gözetim ve korunma önlemleri, miktar </a:t>
            </a:r>
            <a:r>
              <a:rPr lang="tr-TR" dirty="0" smtClean="0"/>
              <a:t>kısıtlamaları, anti-damping </a:t>
            </a:r>
            <a:r>
              <a:rPr lang="tr-TR" dirty="0"/>
              <a:t>vergisi vb.) ve dış ticarete ilişkin istatistik </a:t>
            </a:r>
            <a:r>
              <a:rPr lang="tr-TR" dirty="0" smtClean="0"/>
              <a:t>tutulması bakımından </a:t>
            </a:r>
            <a:r>
              <a:rPr lang="tr-TR" dirty="0"/>
              <a:t>menşe kavramı </a:t>
            </a:r>
            <a:r>
              <a:rPr lang="tr-TR" dirty="0" smtClean="0"/>
              <a:t>önem taşımaktadır</a:t>
            </a:r>
            <a:r>
              <a:rPr lang="tr-TR" dirty="0"/>
              <a:t>.</a:t>
            </a:r>
          </a:p>
        </p:txBody>
      </p:sp>
      <p:sp>
        <p:nvSpPr>
          <p:cNvPr id="5" name="Alt Başlık 2"/>
          <p:cNvSpPr>
            <a:spLocks noGrp="1"/>
          </p:cNvSpPr>
          <p:nvPr>
            <p:ph type="subTitle" idx="1"/>
          </p:nvPr>
        </p:nvSpPr>
        <p:spPr>
          <a:xfrm>
            <a:off x="211607" y="1333825"/>
            <a:ext cx="8640960" cy="576064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2. RESMİ BELGELER</a:t>
            </a:r>
          </a:p>
          <a:p>
            <a:pPr algn="just"/>
            <a:endParaRPr lang="tr-TR" sz="2000" dirty="0" smtClean="0">
              <a:solidFill>
                <a:srgbClr val="FF000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301443"/>
            <a:ext cx="6696743" cy="3405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2051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-171400"/>
            <a:ext cx="7772400" cy="1470025"/>
          </a:xfrm>
        </p:spPr>
        <p:txBody>
          <a:bodyPr/>
          <a:lstStyle/>
          <a:p>
            <a:r>
              <a:rPr lang="tr-TR" dirty="0" smtClean="0"/>
              <a:t>4. Bölüm </a:t>
            </a:r>
            <a:br>
              <a:rPr lang="tr-TR" dirty="0" smtClean="0"/>
            </a:br>
            <a:r>
              <a:rPr lang="tr-TR" dirty="0" smtClean="0"/>
              <a:t>Dış Ticarette Kullanılan Belgeler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175674" y="1556792"/>
            <a:ext cx="885698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/>
              <a:t>2.1</a:t>
            </a:r>
            <a:r>
              <a:rPr lang="tr-TR" b="1" dirty="0"/>
              <a:t>. Menşe Şahadetnamesi</a:t>
            </a:r>
          </a:p>
          <a:p>
            <a:r>
              <a:rPr lang="tr-TR" dirty="0"/>
              <a:t>A, B ve C olarak üç nüsha hâlinde düzenlenen menşe şahadetnamelerinin C formu, ilgili ticaret </a:t>
            </a:r>
            <a:r>
              <a:rPr lang="tr-TR" dirty="0" smtClean="0"/>
              <a:t>odasında kalırken </a:t>
            </a:r>
            <a:r>
              <a:rPr lang="tr-TR" dirty="0"/>
              <a:t>diğer iki nüsha ise ihracatçıya verilir. Türkiye'de menşe şahadetnamesi (ABC) formu </a:t>
            </a:r>
            <a:r>
              <a:rPr lang="tr-TR" dirty="0" smtClean="0"/>
              <a:t>bağlı bulunulan </a:t>
            </a:r>
            <a:r>
              <a:rPr lang="tr-TR" dirty="0"/>
              <a:t>ticaret ve/veya sanayi odalarından temin edilmektedir</a:t>
            </a:r>
            <a:r>
              <a:rPr lang="tr-TR" dirty="0" smtClean="0"/>
              <a:t>.</a:t>
            </a:r>
          </a:p>
          <a:p>
            <a:r>
              <a:rPr lang="tr-TR" b="1" dirty="0"/>
              <a:t>Menşe şahadetnamesinde bulunması gerekenler şöyle sıralanabilir:</a:t>
            </a:r>
          </a:p>
          <a:p>
            <a:r>
              <a:rPr lang="tr-TR" dirty="0"/>
              <a:t>• İhracatçı firmanın unvanı, açık adresi ve ülkesi</a:t>
            </a:r>
          </a:p>
          <a:p>
            <a:r>
              <a:rPr lang="tr-TR" dirty="0"/>
              <a:t>• İthalatçı firmanın unvanı, açık adresi ve ülkesi</a:t>
            </a:r>
          </a:p>
          <a:p>
            <a:r>
              <a:rPr lang="tr-TR" dirty="0"/>
              <a:t>• Menşe seri ve sıra numarası</a:t>
            </a:r>
          </a:p>
          <a:p>
            <a:r>
              <a:rPr lang="tr-TR" dirty="0"/>
              <a:t>• İhracat ve varış ülkeleri</a:t>
            </a:r>
          </a:p>
          <a:p>
            <a:r>
              <a:rPr lang="tr-TR" dirty="0"/>
              <a:t>• Malın menşe ile ilgili bilgileri [cinsi, özelliği, ambalaj şekli, koli adedi, kolilerin marka ve </a:t>
            </a:r>
            <a:r>
              <a:rPr lang="tr-TR" dirty="0" smtClean="0"/>
              <a:t>numarası, net </a:t>
            </a:r>
            <a:r>
              <a:rPr lang="tr-TR" dirty="0"/>
              <a:t>ve brüt ağırlığı, ünite fiyatı ve </a:t>
            </a:r>
            <a:r>
              <a:rPr lang="tr-TR" dirty="0" smtClean="0"/>
              <a:t>değeri)</a:t>
            </a:r>
            <a:endParaRPr lang="tr-TR" dirty="0"/>
          </a:p>
          <a:p>
            <a:r>
              <a:rPr lang="tr-TR" dirty="0"/>
              <a:t>• Malın yüklendiği aracın ismi ve hareket tarihi</a:t>
            </a:r>
          </a:p>
          <a:p>
            <a:r>
              <a:rPr lang="tr-TR" dirty="0"/>
              <a:t>• Yükleme limanı veya yükleme yeri</a:t>
            </a:r>
          </a:p>
          <a:p>
            <a:r>
              <a:rPr lang="tr-TR" dirty="0"/>
              <a:t>• Mal, Türkiye'de geçirdiği değişiklik dolayısı ile Türk menşeli sayılıyorsa bu özelliklerin </a:t>
            </a:r>
            <a:r>
              <a:rPr lang="tr-TR" dirty="0" smtClean="0"/>
              <a:t>belirtilmesi gerekmektedir</a:t>
            </a:r>
            <a:r>
              <a:rPr lang="tr-TR" dirty="0"/>
              <a:t>.</a:t>
            </a:r>
          </a:p>
          <a:p>
            <a:r>
              <a:rPr lang="tr-TR" dirty="0"/>
              <a:t>• İhracatçı firma beyanı, kaşe ve yetkili imzası</a:t>
            </a:r>
          </a:p>
          <a:p>
            <a:r>
              <a:rPr lang="tr-TR" dirty="0"/>
              <a:t>• İlgili ticaret ve/veya sanayi odası tasdiki</a:t>
            </a:r>
          </a:p>
        </p:txBody>
      </p:sp>
      <p:sp>
        <p:nvSpPr>
          <p:cNvPr id="5" name="Alt Başlık 2"/>
          <p:cNvSpPr>
            <a:spLocks noGrp="1"/>
          </p:cNvSpPr>
          <p:nvPr>
            <p:ph type="subTitle" idx="1"/>
          </p:nvPr>
        </p:nvSpPr>
        <p:spPr>
          <a:xfrm>
            <a:off x="283686" y="1268760"/>
            <a:ext cx="8640960" cy="576064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2. RESMİ BELGELER</a:t>
            </a:r>
          </a:p>
          <a:p>
            <a:pPr algn="just"/>
            <a:endParaRPr lang="tr-TR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049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913" y="138113"/>
            <a:ext cx="5210175" cy="658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3472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-171400"/>
            <a:ext cx="7772400" cy="1470025"/>
          </a:xfrm>
        </p:spPr>
        <p:txBody>
          <a:bodyPr/>
          <a:lstStyle/>
          <a:p>
            <a:r>
              <a:rPr lang="tr-TR" dirty="0" smtClean="0"/>
              <a:t>4. Bölüm </a:t>
            </a:r>
            <a:br>
              <a:rPr lang="tr-TR" dirty="0" smtClean="0"/>
            </a:br>
            <a:r>
              <a:rPr lang="tr-TR" dirty="0" smtClean="0"/>
              <a:t>Dış Ticarette Kullanılan Belgeler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287015" y="1772816"/>
            <a:ext cx="885698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/>
              <a:t>2.2</a:t>
            </a:r>
            <a:r>
              <a:rPr lang="tr-TR" b="1" dirty="0"/>
              <a:t>. A.T.A. Karneleri</a:t>
            </a:r>
          </a:p>
          <a:p>
            <a:pPr algn="just"/>
            <a:r>
              <a:rPr lang="tr-TR" dirty="0"/>
              <a:t>Uluslararası Geçici İthalat Sözleşmesi ve ekleri kapsamında, taraf ülkeler arasında farklı bir </a:t>
            </a:r>
            <a:r>
              <a:rPr lang="tr-TR" dirty="0" smtClean="0"/>
              <a:t>belgeye ihtiyaç </a:t>
            </a:r>
            <a:r>
              <a:rPr lang="tr-TR" dirty="0"/>
              <a:t>olmaksızın eşyanın geçici olarak ithalat ve ihracatını gerçekleştiren gümrük belgeleridir.</a:t>
            </a:r>
          </a:p>
          <a:p>
            <a:pPr algn="just"/>
            <a:r>
              <a:rPr lang="tr-TR" dirty="0"/>
              <a:t>Düzenlenen bu karneler milletlerarası ticari ve kültürel faaliyetlerin artırılması için eşyaların geçici </a:t>
            </a:r>
            <a:r>
              <a:rPr lang="tr-TR" dirty="0" smtClean="0"/>
              <a:t>olarak vergiden </a:t>
            </a:r>
            <a:r>
              <a:rPr lang="tr-TR" dirty="0"/>
              <a:t>muaf şekilde ithal edilmesini sağlar.</a:t>
            </a:r>
          </a:p>
          <a:p>
            <a:pPr algn="just"/>
            <a:r>
              <a:rPr lang="tr-TR" dirty="0">
                <a:solidFill>
                  <a:srgbClr val="FF0000"/>
                </a:solidFill>
              </a:rPr>
              <a:t>A.T.A. karnesinin kullanım amacı</a:t>
            </a:r>
            <a:r>
              <a:rPr lang="tr-TR" dirty="0"/>
              <a:t>; kesin satış haricinde bakım ve onarım, fuar ve sergilerde </a:t>
            </a:r>
            <a:r>
              <a:rPr lang="tr-TR" dirty="0" smtClean="0"/>
              <a:t>sergilenme gibi </a:t>
            </a:r>
            <a:r>
              <a:rPr lang="tr-TR" dirty="0"/>
              <a:t>sebeplerle yurt dışına çıkarılan mallardan ithalat veya ihracat üzerinden vergi alınmamasını sağlamaktır.</a:t>
            </a:r>
          </a:p>
        </p:txBody>
      </p:sp>
      <p:sp>
        <p:nvSpPr>
          <p:cNvPr id="5" name="Alt Başlık 2"/>
          <p:cNvSpPr>
            <a:spLocks noGrp="1"/>
          </p:cNvSpPr>
          <p:nvPr>
            <p:ph type="subTitle" idx="1"/>
          </p:nvPr>
        </p:nvSpPr>
        <p:spPr>
          <a:xfrm>
            <a:off x="283686" y="1268760"/>
            <a:ext cx="8640960" cy="576064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2. RESMİ BELGELER</a:t>
            </a:r>
          </a:p>
          <a:p>
            <a:pPr algn="just"/>
            <a:endParaRPr lang="tr-TR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535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738188"/>
            <a:ext cx="4849713" cy="5780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456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-171400"/>
            <a:ext cx="7772400" cy="1470025"/>
          </a:xfrm>
        </p:spPr>
        <p:txBody>
          <a:bodyPr/>
          <a:lstStyle/>
          <a:p>
            <a:r>
              <a:rPr lang="tr-TR" dirty="0" smtClean="0"/>
              <a:t>4. Bölüm </a:t>
            </a:r>
            <a:br>
              <a:rPr lang="tr-TR" dirty="0" smtClean="0"/>
            </a:br>
            <a:r>
              <a:rPr lang="tr-TR" dirty="0" smtClean="0"/>
              <a:t>Dış Ticarette Kullanılan Belgeler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107504" y="1779177"/>
            <a:ext cx="885698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/>
              <a:t>2.3</a:t>
            </a:r>
            <a:r>
              <a:rPr lang="tr-TR" b="1" dirty="0"/>
              <a:t>. FORM A (Özel Menşe Belgesi)</a:t>
            </a:r>
          </a:p>
          <a:p>
            <a:pPr algn="just"/>
            <a:r>
              <a:rPr lang="tr-TR" dirty="0"/>
              <a:t>Genel </a:t>
            </a:r>
            <a:r>
              <a:rPr lang="tr-TR" dirty="0" err="1"/>
              <a:t>Preferanslar</a:t>
            </a:r>
            <a:r>
              <a:rPr lang="tr-TR" dirty="0"/>
              <a:t> (Tercihler) Sistemi kapsamında, </a:t>
            </a:r>
            <a:r>
              <a:rPr lang="tr-TR" dirty="0" err="1"/>
              <a:t>preferans</a:t>
            </a:r>
            <a:r>
              <a:rPr lang="tr-TR" dirty="0"/>
              <a:t> tanıyan ülkeler tarafından </a:t>
            </a:r>
            <a:r>
              <a:rPr lang="tr-TR" dirty="0" smtClean="0"/>
              <a:t>Türkiye’ye sağlanan </a:t>
            </a:r>
            <a:r>
              <a:rPr lang="tr-TR" dirty="0"/>
              <a:t>tavizli gümrük oranlarından yararlanmak amacıyla düzenlenir. Bu sistemde gelişmiş </a:t>
            </a:r>
            <a:r>
              <a:rPr lang="tr-TR" dirty="0" smtClean="0"/>
              <a:t>ülkeler, gelişmekte </a:t>
            </a:r>
            <a:r>
              <a:rPr lang="tr-TR" dirty="0"/>
              <a:t>olan ülkelerden ithal ettikleri sanayi malları üzerindeki vergilerini “karşılıklılık” esası </a:t>
            </a:r>
            <a:r>
              <a:rPr lang="tr-TR" dirty="0" smtClean="0"/>
              <a:t>dışında tek </a:t>
            </a:r>
            <a:r>
              <a:rPr lang="tr-TR" dirty="0"/>
              <a:t>taraflı olarak sıfırlamakta veya indirmektedir.</a:t>
            </a:r>
          </a:p>
          <a:p>
            <a:pPr algn="just"/>
            <a:r>
              <a:rPr lang="tr-TR" dirty="0"/>
              <a:t>FORM A belgesi ile ilgili genel özellikler şunlardır:</a:t>
            </a:r>
          </a:p>
          <a:p>
            <a:pPr algn="just"/>
            <a:r>
              <a:rPr lang="tr-TR" dirty="0"/>
              <a:t>• Türkiye Odalar ve Borsalar Birliği tarafından basılır ve dağıtılır.</a:t>
            </a:r>
          </a:p>
          <a:p>
            <a:pPr algn="just"/>
            <a:r>
              <a:rPr lang="tr-TR" dirty="0"/>
              <a:t>• İhracatçı tarafından İngilizce veya Fransızca olarak düzenlenir.</a:t>
            </a:r>
          </a:p>
          <a:p>
            <a:pPr algn="just"/>
            <a:r>
              <a:rPr lang="tr-TR" dirty="0"/>
              <a:t>• Rusya’ya yapılacak ihracat işlemlerinde Rusça olarak da düzenlenebilir.</a:t>
            </a:r>
          </a:p>
          <a:p>
            <a:pPr algn="just"/>
            <a:r>
              <a:rPr lang="tr-TR" dirty="0"/>
              <a:t>• Belgede adresler dışında Türkçe ifadeye yer verilmemelidir.</a:t>
            </a:r>
          </a:p>
          <a:p>
            <a:pPr algn="just"/>
            <a:r>
              <a:rPr lang="tr-TR" dirty="0"/>
              <a:t>• Form A belgesinin geçerli olabilmesi için ihracatçının bağlı bulunduğu ticaret odasına tasdik </a:t>
            </a:r>
            <a:r>
              <a:rPr lang="tr-TR" dirty="0" smtClean="0"/>
              <a:t>ettirilmesi gerekli </a:t>
            </a:r>
            <a:r>
              <a:rPr lang="tr-TR" dirty="0"/>
              <a:t>ve yeterlidir.</a:t>
            </a:r>
          </a:p>
          <a:p>
            <a:pPr algn="just"/>
            <a:r>
              <a:rPr lang="tr-TR" dirty="0"/>
              <a:t>• Malın tamamıyla Türk Menşeli olması hâlinde tüm ülkelere ihraçta "P" harfi kullanılır. Malın </a:t>
            </a:r>
            <a:r>
              <a:rPr lang="tr-TR" dirty="0" smtClean="0"/>
              <a:t>imalatında ithal </a:t>
            </a:r>
            <a:r>
              <a:rPr lang="tr-TR" dirty="0"/>
              <a:t>girdinin bulunması hâlinde; Rusya Federasyonu, Beyaz Rusya ve Ukrayna için “</a:t>
            </a:r>
            <a:r>
              <a:rPr lang="tr-TR" dirty="0" err="1" smtClean="0"/>
              <a:t>Y”harfi</a:t>
            </a:r>
            <a:r>
              <a:rPr lang="tr-TR" dirty="0" smtClean="0"/>
              <a:t> </a:t>
            </a:r>
            <a:r>
              <a:rPr lang="tr-TR" dirty="0"/>
              <a:t>ve ithal girdinin ihraç edilen malın FOB fiyatı içindeki yüzde payı, Japonya için “W” harfi </a:t>
            </a:r>
            <a:r>
              <a:rPr lang="tr-TR" dirty="0" err="1" smtClean="0"/>
              <a:t>veGTİP</a:t>
            </a:r>
            <a:r>
              <a:rPr lang="tr-TR" dirty="0" smtClean="0"/>
              <a:t> </a:t>
            </a:r>
            <a:r>
              <a:rPr lang="tr-TR" dirty="0"/>
              <a:t>numarasının ilk dört rakamı, Kanada için “F” harfi kullanılır.</a:t>
            </a:r>
          </a:p>
        </p:txBody>
      </p:sp>
      <p:sp>
        <p:nvSpPr>
          <p:cNvPr id="5" name="Alt Başlık 2"/>
          <p:cNvSpPr>
            <a:spLocks noGrp="1"/>
          </p:cNvSpPr>
          <p:nvPr>
            <p:ph type="subTitle" idx="1"/>
          </p:nvPr>
        </p:nvSpPr>
        <p:spPr>
          <a:xfrm>
            <a:off x="283686" y="1268760"/>
            <a:ext cx="8640960" cy="576064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2. RESMİ BELGELER</a:t>
            </a:r>
          </a:p>
          <a:p>
            <a:pPr algn="just"/>
            <a:endParaRPr lang="tr-TR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87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93085"/>
            <a:ext cx="5112568" cy="6564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2809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-171400"/>
            <a:ext cx="7772400" cy="1470025"/>
          </a:xfrm>
        </p:spPr>
        <p:txBody>
          <a:bodyPr/>
          <a:lstStyle/>
          <a:p>
            <a:r>
              <a:rPr lang="tr-TR" dirty="0" smtClean="0"/>
              <a:t>4. Bölüm </a:t>
            </a:r>
            <a:br>
              <a:rPr lang="tr-TR" dirty="0" smtClean="0"/>
            </a:br>
            <a:r>
              <a:rPr lang="tr-TR" dirty="0" smtClean="0"/>
              <a:t>Dış Ticarette Kullanılan Belgeler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107504" y="1779177"/>
            <a:ext cx="885698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/>
              <a:t>2.4</a:t>
            </a:r>
            <a:r>
              <a:rPr lang="tr-TR" b="1" dirty="0"/>
              <a:t>. Veteriner Sertifikası</a:t>
            </a:r>
          </a:p>
          <a:p>
            <a:pPr algn="just"/>
            <a:r>
              <a:rPr lang="tr-TR" dirty="0"/>
              <a:t>Canlı hayvan ve hayvansal ürünlerin (et, süt, yumurta, bal, deri, yün, tiftik, sakatat, kan, kemik, </a:t>
            </a:r>
            <a:r>
              <a:rPr lang="tr-TR" dirty="0" smtClean="0"/>
              <a:t>gübre, deniz </a:t>
            </a:r>
            <a:r>
              <a:rPr lang="tr-TR" dirty="0"/>
              <a:t>ve tatlı su ürünlerine ait her türlü konserve şekilleri, balık yağı vb.) ihraç veya ithal </a:t>
            </a:r>
            <a:r>
              <a:rPr lang="tr-TR" dirty="0" smtClean="0"/>
              <a:t>edilebilmesi için </a:t>
            </a:r>
            <a:r>
              <a:rPr lang="tr-TR" dirty="0"/>
              <a:t>gerekli belgedir. Bu belgede malların sağlıklı olduğuna ve bulaşıcı hastalık taşımadığına dair, </a:t>
            </a:r>
            <a:r>
              <a:rPr lang="tr-TR" dirty="0" smtClean="0"/>
              <a:t>yetkili sağlık </a:t>
            </a:r>
            <a:r>
              <a:rPr lang="tr-TR" dirty="0"/>
              <a:t>mercileri tarafından yapılan kontrollerin sonucu gösterilir. Söz konusu ürünlerin gümrük giriş </a:t>
            </a:r>
            <a:r>
              <a:rPr lang="tr-TR" dirty="0" smtClean="0"/>
              <a:t>ve çıkışlarında </a:t>
            </a:r>
            <a:r>
              <a:rPr lang="tr-TR" dirty="0"/>
              <a:t>yapılan kontrollerde bu belgenin ibraz edilmesi zorunludur.</a:t>
            </a:r>
          </a:p>
          <a:p>
            <a:pPr algn="just"/>
            <a:r>
              <a:rPr lang="tr-TR" dirty="0"/>
              <a:t>Bu kapsamda yer alan ürünlerin ihracında T.C. Tarım ve Orman Bakanlığı, Tarım İl Müdürlükleri </a:t>
            </a:r>
            <a:r>
              <a:rPr lang="tr-TR" dirty="0" smtClean="0"/>
              <a:t>yetkisinde yedi </a:t>
            </a:r>
            <a:r>
              <a:rPr lang="tr-TR" dirty="0"/>
              <a:t>ayrı sağlık sertifikası bulunmaktadır.</a:t>
            </a:r>
          </a:p>
          <a:p>
            <a:pPr algn="just"/>
            <a:r>
              <a:rPr lang="tr-TR" b="1" dirty="0" smtClean="0"/>
              <a:t>2.5</a:t>
            </a:r>
            <a:r>
              <a:rPr lang="tr-TR" b="1" dirty="0"/>
              <a:t>. Bitki Sağlık Sertifikası</a:t>
            </a:r>
          </a:p>
          <a:p>
            <a:pPr algn="just"/>
            <a:r>
              <a:rPr lang="tr-TR" dirty="0"/>
              <a:t>Bitki ve bitkisel ürünlerin ihracında söz konusu ürünlerin hastalık ve zararlı maddelerden </a:t>
            </a:r>
            <a:r>
              <a:rPr lang="tr-TR" dirty="0" smtClean="0"/>
              <a:t>arınmış olduğunu </a:t>
            </a:r>
            <a:r>
              <a:rPr lang="tr-TR" dirty="0"/>
              <a:t>belgelemek amacıyla düzenlenir. T.C. Tarım ve Orman Bakanlığı, Tarım İl Müdürlükleri </a:t>
            </a:r>
            <a:r>
              <a:rPr lang="tr-TR" dirty="0" smtClean="0"/>
              <a:t>Bitki Koruma </a:t>
            </a:r>
            <a:r>
              <a:rPr lang="tr-TR" dirty="0"/>
              <a:t>Şubelerinden veya Zirai Karantina Müdürlüklerinden temin edilen bu belgenin gümrük giriş </a:t>
            </a:r>
            <a:r>
              <a:rPr lang="tr-TR" dirty="0" smtClean="0"/>
              <a:t>ve çıkışlarında </a:t>
            </a:r>
            <a:r>
              <a:rPr lang="tr-TR" dirty="0"/>
              <a:t>yapılan kontrollerde ibraz edilmesi zorunludur.</a:t>
            </a:r>
          </a:p>
          <a:p>
            <a:pPr algn="just"/>
            <a:r>
              <a:rPr lang="tr-TR" dirty="0"/>
              <a:t>Sertifikalar yaş meyve sebze için 10 gün; kuru meyveler, hububat ve bakliyat için 20 gün süreyle geçerlidir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5" name="Alt Başlık 2"/>
          <p:cNvSpPr>
            <a:spLocks noGrp="1"/>
          </p:cNvSpPr>
          <p:nvPr>
            <p:ph type="subTitle" idx="1"/>
          </p:nvPr>
        </p:nvSpPr>
        <p:spPr>
          <a:xfrm>
            <a:off x="283686" y="1268760"/>
            <a:ext cx="8640960" cy="576064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2. RESMİ BELGELER</a:t>
            </a:r>
          </a:p>
          <a:p>
            <a:pPr algn="just"/>
            <a:endParaRPr lang="tr-TR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80741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1077</Words>
  <Application>Microsoft Office PowerPoint</Application>
  <PresentationFormat>Ekran Gösterisi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Ofis Teması</vt:lpstr>
      <vt:lpstr>4. Bölüm  Dış Ticarette Kullanılan Belgeler</vt:lpstr>
      <vt:lpstr>4. Bölüm  Dış Ticarette Kullanılan Belgeler</vt:lpstr>
      <vt:lpstr>4. Bölüm  Dış Ticarette Kullanılan Belgeler</vt:lpstr>
      <vt:lpstr>PowerPoint Sunusu</vt:lpstr>
      <vt:lpstr>4. Bölüm  Dış Ticarette Kullanılan Belgeler</vt:lpstr>
      <vt:lpstr>PowerPoint Sunusu</vt:lpstr>
      <vt:lpstr>4. Bölüm  Dış Ticarette Kullanılan Belgeler</vt:lpstr>
      <vt:lpstr>PowerPoint Sunusu</vt:lpstr>
      <vt:lpstr>4. Bölüm  Dış Ticarette Kullanılan Belgeler</vt:lpstr>
      <vt:lpstr>4. Bölüm  Dış Ticarette Kullanılan Belgeler</vt:lpstr>
      <vt:lpstr>4. Bölüm  Dış Ticarette Kullanılan Belgeler</vt:lpstr>
      <vt:lpstr>4. Bölüm  Dış Ticarette Kullanılan Belgeler</vt:lpstr>
      <vt:lpstr>4. Bölüm  Dış Ticarette Kullanılan Belgeler</vt:lpstr>
      <vt:lpstr>4. Bölüm  Dış Ticarette Kullanılan Belgeler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Bölüm  Dış Ticaret İle İlgili Kavramlar</dc:title>
  <dc:creator>user</dc:creator>
  <cp:lastModifiedBy>user</cp:lastModifiedBy>
  <cp:revision>52</cp:revision>
  <dcterms:created xsi:type="dcterms:W3CDTF">2023-09-28T08:12:28Z</dcterms:created>
  <dcterms:modified xsi:type="dcterms:W3CDTF">2023-10-11T09:55:58Z</dcterms:modified>
</cp:coreProperties>
</file>