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1" autoAdjust="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89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53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92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9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28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22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70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55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95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78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67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4CCB-1F99-4A33-B3C0-5A41CB58E2AB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23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928992" cy="4968552"/>
          </a:xfrm>
        </p:spPr>
        <p:txBody>
          <a:bodyPr>
            <a:noAutofit/>
          </a:bodyPr>
          <a:lstStyle/>
          <a:p>
            <a:pPr algn="just"/>
            <a:r>
              <a:rPr lang="tr-TR" sz="1800" dirty="0">
                <a:solidFill>
                  <a:schemeClr val="tx1"/>
                </a:solidFill>
              </a:rPr>
              <a:t>Dış ticarette mal ve hizmet bedelini ödeme yöntemi, iç ticarete göre farklılık göstermektedir. İç ticarette </a:t>
            </a:r>
            <a:r>
              <a:rPr lang="tr-TR" sz="1800" dirty="0" smtClean="0">
                <a:solidFill>
                  <a:schemeClr val="tx1"/>
                </a:solidFill>
              </a:rPr>
              <a:t>mal veya </a:t>
            </a:r>
            <a:r>
              <a:rPr lang="tr-TR" sz="1800" dirty="0">
                <a:solidFill>
                  <a:schemeClr val="tx1"/>
                </a:solidFill>
              </a:rPr>
              <a:t>hizmetin teslimi ile ödeme aynı anda yapılabilmektedir. Ancak dış ticaret faaliyetlerinde alıcı ve </a:t>
            </a:r>
            <a:r>
              <a:rPr lang="tr-TR" sz="1800" dirty="0" smtClean="0">
                <a:solidFill>
                  <a:schemeClr val="tx1"/>
                </a:solidFill>
              </a:rPr>
              <a:t>satıcı farklı </a:t>
            </a:r>
            <a:r>
              <a:rPr lang="tr-TR" sz="1800" dirty="0">
                <a:solidFill>
                  <a:schemeClr val="tx1"/>
                </a:solidFill>
              </a:rPr>
              <a:t>ülkelerde olduğundan bu eş zamanlı değişim mümkün olmamaktadır. Bu durum hem ihracatçı </a:t>
            </a:r>
            <a:r>
              <a:rPr lang="tr-TR" sz="1800" dirty="0" smtClean="0">
                <a:solidFill>
                  <a:schemeClr val="tx1"/>
                </a:solidFill>
              </a:rPr>
              <a:t>hem de </a:t>
            </a:r>
            <a:r>
              <a:rPr lang="tr-TR" sz="1800" dirty="0">
                <a:solidFill>
                  <a:schemeClr val="tx1"/>
                </a:solidFill>
              </a:rPr>
              <a:t>ithalatçı açısından risk doğurmaktadır. Yani ihracatçının mal veya hizmeti teslim ettiği hâlde bedelini </a:t>
            </a:r>
            <a:r>
              <a:rPr lang="tr-TR" sz="1800" dirty="0" smtClean="0">
                <a:solidFill>
                  <a:schemeClr val="tx1"/>
                </a:solidFill>
              </a:rPr>
              <a:t>alamama riski</a:t>
            </a:r>
            <a:r>
              <a:rPr lang="tr-TR" sz="1800" dirty="0">
                <a:solidFill>
                  <a:schemeClr val="tx1"/>
                </a:solidFill>
              </a:rPr>
              <a:t>, ithalatçının ise bedelini ödediği mal veya hizmeti alamama riski bulunmaktadır. 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Diğer taraftan ihracatçı </a:t>
            </a:r>
            <a:r>
              <a:rPr lang="tr-TR" sz="1800" dirty="0">
                <a:solidFill>
                  <a:schemeClr val="tx1"/>
                </a:solidFill>
              </a:rPr>
              <a:t>ve ithalatçı farklı ülkelerde bulundukları için ticari ve mali güvenilirlik yönünden birbirlerini </a:t>
            </a:r>
            <a:r>
              <a:rPr lang="tr-TR" sz="1800" dirty="0" smtClean="0">
                <a:solidFill>
                  <a:schemeClr val="tx1"/>
                </a:solidFill>
              </a:rPr>
              <a:t>yeterince tanımıyor </a:t>
            </a:r>
            <a:r>
              <a:rPr lang="tr-TR" sz="1800" dirty="0">
                <a:solidFill>
                  <a:schemeClr val="tx1"/>
                </a:solidFill>
              </a:rPr>
              <a:t>olabilir. Bir tarafın sorumluluğunu tam veya zamanında yerine getirmemesi diğer </a:t>
            </a:r>
            <a:r>
              <a:rPr lang="tr-TR" sz="1800" dirty="0" smtClean="0">
                <a:solidFill>
                  <a:schemeClr val="tx1"/>
                </a:solidFill>
              </a:rPr>
              <a:t>tarafa zarar </a:t>
            </a:r>
            <a:r>
              <a:rPr lang="tr-TR" sz="1800" dirty="0">
                <a:solidFill>
                  <a:schemeClr val="tx1"/>
                </a:solidFill>
              </a:rPr>
              <a:t>verir. Olası ticari zararlardan korunabilmek amacıyla ihracatçı ödeme yapıldıktan sonra malı </a:t>
            </a:r>
            <a:r>
              <a:rPr lang="tr-TR" sz="1800" dirty="0" smtClean="0">
                <a:solidFill>
                  <a:schemeClr val="tx1"/>
                </a:solidFill>
              </a:rPr>
              <a:t>teslim etmeyi</a:t>
            </a:r>
            <a:r>
              <a:rPr lang="tr-TR" sz="1800" dirty="0">
                <a:solidFill>
                  <a:schemeClr val="tx1"/>
                </a:solidFill>
              </a:rPr>
              <a:t>, ithalatçı ise malı teslim aldıktan sonra ödeme yapmayı isteyecektir</a:t>
            </a:r>
            <a:r>
              <a:rPr lang="tr-TR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Dış ticaret faaliyetlerinde ödemenin ne zaman ve hangi para birimi ile yapılacağı konusu da </a:t>
            </a:r>
            <a:r>
              <a:rPr lang="tr-TR" sz="1800" dirty="0" smtClean="0">
                <a:solidFill>
                  <a:schemeClr val="tx1"/>
                </a:solidFill>
              </a:rPr>
              <a:t>önemlidir. Anlaşmanın </a:t>
            </a:r>
            <a:r>
              <a:rPr lang="tr-TR" sz="1800" dirty="0">
                <a:solidFill>
                  <a:schemeClr val="tx1"/>
                </a:solidFill>
              </a:rPr>
              <a:t>yapılması, mal veya hizmetin teslimi ve ödemenin gerçekleştirilmesi farklı tarihlerde </a:t>
            </a:r>
            <a:r>
              <a:rPr lang="tr-TR" sz="1800" dirty="0" smtClean="0">
                <a:solidFill>
                  <a:schemeClr val="tx1"/>
                </a:solidFill>
              </a:rPr>
              <a:t>yapıldığından taraflar </a:t>
            </a:r>
            <a:r>
              <a:rPr lang="tr-TR" sz="1800" dirty="0">
                <a:solidFill>
                  <a:schemeClr val="tx1"/>
                </a:solidFill>
              </a:rPr>
              <a:t>kur riski ile karşılaşmaktadır. Ödemenin ihracatçı ülke para birimi ile yapılacağı </a:t>
            </a:r>
            <a:r>
              <a:rPr lang="tr-TR" sz="1800" dirty="0" smtClean="0">
                <a:solidFill>
                  <a:schemeClr val="tx1"/>
                </a:solidFill>
              </a:rPr>
              <a:t>kararlaştırılmışsa ithalatçı </a:t>
            </a:r>
            <a:r>
              <a:rPr lang="tr-TR" sz="1800" dirty="0">
                <a:solidFill>
                  <a:schemeClr val="tx1"/>
                </a:solidFill>
              </a:rPr>
              <a:t>taraf, ithalatçı ülke para birimi ile yapılacağı kararlaştırılmışsa ihracatçı taraf kur riskini </a:t>
            </a:r>
            <a:r>
              <a:rPr lang="tr-TR" sz="1800" dirty="0" smtClean="0">
                <a:solidFill>
                  <a:schemeClr val="tx1"/>
                </a:solidFill>
              </a:rPr>
              <a:t>üstlenmiştir. Dış </a:t>
            </a:r>
            <a:r>
              <a:rPr lang="tr-TR" sz="1800" dirty="0">
                <a:solidFill>
                  <a:schemeClr val="tx1"/>
                </a:solidFill>
              </a:rPr>
              <a:t>ticaret faaliyetlerinde mal veya hizmetin bedeli konvertibl dövizlerle ödenebilmektedir.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5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2520280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Akreditifli Ödeme Süreci</a:t>
            </a:r>
            <a:endParaRPr lang="tr-TR" sz="18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038773"/>
            <a:ext cx="8137723" cy="47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51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2520280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Akreditifli Ödeme Sürecinde </a:t>
            </a:r>
            <a:r>
              <a:rPr lang="tr-TR" sz="1800" dirty="0">
                <a:solidFill>
                  <a:schemeClr val="tx1"/>
                </a:solidFill>
              </a:rPr>
              <a:t>İhracatçının sözleşme şartlarına uygun olarak sevk ettiği mallarla ilgili bankaya sunması gereken </a:t>
            </a:r>
            <a:r>
              <a:rPr lang="tr-TR" sz="1800" dirty="0" smtClean="0">
                <a:solidFill>
                  <a:schemeClr val="tx1"/>
                </a:solidFill>
              </a:rPr>
              <a:t>belgeler ve akreditif süreleri aşağıdaki gibidir:</a:t>
            </a:r>
            <a:endParaRPr lang="tr-TR" sz="18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625"/>
            <a:ext cx="79914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0705"/>
            <a:ext cx="8334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21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3" y="332656"/>
            <a:ext cx="892301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58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4752528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>
                <a:solidFill>
                  <a:schemeClr val="tx1"/>
                </a:solidFill>
              </a:rPr>
              <a:t>5.1.3. Akreditifli </a:t>
            </a:r>
            <a:r>
              <a:rPr lang="tr-TR" sz="1800" b="1" dirty="0" smtClean="0">
                <a:solidFill>
                  <a:schemeClr val="tx1"/>
                </a:solidFill>
              </a:rPr>
              <a:t>Ödeme Türleri</a:t>
            </a:r>
            <a:endParaRPr lang="tr-TR" sz="1800" b="1" dirty="0">
              <a:solidFill>
                <a:schemeClr val="tx1"/>
              </a:solidFill>
            </a:endParaRP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</a:rPr>
              <a:t>A. Dönülebilir </a:t>
            </a:r>
            <a:r>
              <a:rPr lang="tr-TR" sz="1800" b="1" dirty="0">
                <a:solidFill>
                  <a:srgbClr val="FF0000"/>
                </a:solidFill>
              </a:rPr>
              <a:t>(Kabili Rücu)/Dönülemez (Gayri Kabili Rücu) Akreditif: </a:t>
            </a:r>
            <a:endParaRPr lang="tr-TR" sz="1800" b="1" dirty="0" smtClean="0">
              <a:solidFill>
                <a:srgbClr val="FF0000"/>
              </a:solidFill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Dönülebilir </a:t>
            </a:r>
            <a:r>
              <a:rPr lang="tr-TR" sz="1800" b="1" dirty="0">
                <a:solidFill>
                  <a:schemeClr val="tx1"/>
                </a:solidFill>
              </a:rPr>
              <a:t>(kabili rücu) </a:t>
            </a:r>
            <a:r>
              <a:rPr lang="tr-TR" sz="1800" b="1" dirty="0" smtClean="0">
                <a:solidFill>
                  <a:schemeClr val="tx1"/>
                </a:solidFill>
              </a:rPr>
              <a:t>akreditif, </a:t>
            </a:r>
            <a:r>
              <a:rPr lang="tr-TR" sz="1800" dirty="0" smtClean="0">
                <a:solidFill>
                  <a:schemeClr val="tx1"/>
                </a:solidFill>
              </a:rPr>
              <a:t>amir </a:t>
            </a:r>
            <a:r>
              <a:rPr lang="tr-TR" sz="1800" dirty="0">
                <a:solidFill>
                  <a:schemeClr val="tx1"/>
                </a:solidFill>
              </a:rPr>
              <a:t>bankanın ihracatçı nam ve hesabına açmış olduğu krediyi neden bildirmeksizin her an kendi </a:t>
            </a:r>
            <a:r>
              <a:rPr lang="tr-TR" sz="1800" dirty="0" smtClean="0">
                <a:solidFill>
                  <a:schemeClr val="tx1"/>
                </a:solidFill>
              </a:rPr>
              <a:t>isteğiyle iptal </a:t>
            </a:r>
            <a:r>
              <a:rPr lang="tr-TR" sz="1800" dirty="0">
                <a:solidFill>
                  <a:schemeClr val="tx1"/>
                </a:solidFill>
              </a:rPr>
              <a:t>edebildiği veya kredinin şartlarını değiştirebildiği akreditif türüdür. Ancak amir bankanın </a:t>
            </a:r>
            <a:r>
              <a:rPr lang="tr-TR" sz="1800" dirty="0" smtClean="0">
                <a:solidFill>
                  <a:schemeClr val="tx1"/>
                </a:solidFill>
              </a:rPr>
              <a:t>iptal işlemini </a:t>
            </a:r>
            <a:r>
              <a:rPr lang="tr-TR" sz="1800" dirty="0">
                <a:solidFill>
                  <a:schemeClr val="tx1"/>
                </a:solidFill>
              </a:rPr>
              <a:t>bildiren mektubu ihracatçının eline geçmeden önce ihracatçı, akreditif şartlarına uygun </a:t>
            </a:r>
            <a:r>
              <a:rPr lang="tr-TR" sz="1800" dirty="0" smtClean="0">
                <a:solidFill>
                  <a:schemeClr val="tx1"/>
                </a:solidFill>
              </a:rPr>
              <a:t>malların yüklemesini </a:t>
            </a:r>
            <a:r>
              <a:rPr lang="tr-TR" sz="1800" dirty="0">
                <a:solidFill>
                  <a:schemeClr val="tx1"/>
                </a:solidFill>
              </a:rPr>
              <a:t>yapmış ve sevk belgelerini bankaya ibraz etmişse amir banka akreditif bedelini </a:t>
            </a:r>
            <a:r>
              <a:rPr lang="tr-TR" sz="1800" dirty="0" smtClean="0">
                <a:solidFill>
                  <a:schemeClr val="tx1"/>
                </a:solidFill>
              </a:rPr>
              <a:t>ödemek zorundadır</a:t>
            </a:r>
            <a:r>
              <a:rPr lang="tr-TR" sz="1800" dirty="0">
                <a:solidFill>
                  <a:schemeClr val="tx1"/>
                </a:solidFill>
              </a:rPr>
              <a:t>. Dönülebilir akreditif, ihracatçı taraf açısından riskli olması ve uygulamada nadiren </a:t>
            </a:r>
            <a:r>
              <a:rPr lang="tr-TR" sz="1800" dirty="0" smtClean="0">
                <a:solidFill>
                  <a:schemeClr val="tx1"/>
                </a:solidFill>
              </a:rPr>
              <a:t>kullanılması nedeniyle </a:t>
            </a:r>
            <a:r>
              <a:rPr lang="tr-TR" sz="1800" dirty="0">
                <a:solidFill>
                  <a:schemeClr val="tx1"/>
                </a:solidFill>
              </a:rPr>
              <a:t>2007 yılında yayımlanan </a:t>
            </a:r>
            <a:r>
              <a:rPr lang="tr-TR" sz="1800" dirty="0" smtClean="0">
                <a:solidFill>
                  <a:schemeClr val="tx1"/>
                </a:solidFill>
              </a:rPr>
              <a:t>uygulamadan </a:t>
            </a:r>
            <a:r>
              <a:rPr lang="tr-TR" sz="1800" dirty="0">
                <a:solidFill>
                  <a:schemeClr val="tx1"/>
                </a:solidFill>
              </a:rPr>
              <a:t>kaldırılmıştır.</a:t>
            </a:r>
          </a:p>
          <a:p>
            <a:pPr algn="just"/>
            <a:r>
              <a:rPr lang="tr-TR" sz="1800" b="1" dirty="0">
                <a:solidFill>
                  <a:schemeClr val="tx1"/>
                </a:solidFill>
              </a:rPr>
              <a:t>Dönülemez (gayri kabili rücu) akreditif </a:t>
            </a:r>
            <a:r>
              <a:rPr lang="tr-TR" sz="1800" dirty="0">
                <a:solidFill>
                  <a:schemeClr val="tx1"/>
                </a:solidFill>
              </a:rPr>
              <a:t>ise taraflardan her birinin ayrı ayrı onayı olmadan geriye </a:t>
            </a:r>
            <a:r>
              <a:rPr lang="tr-TR" sz="1800" dirty="0" smtClean="0">
                <a:solidFill>
                  <a:schemeClr val="tx1"/>
                </a:solidFill>
              </a:rPr>
              <a:t>alınması, iptali </a:t>
            </a:r>
            <a:r>
              <a:rPr lang="tr-TR" sz="1800" dirty="0">
                <a:solidFill>
                  <a:schemeClr val="tx1"/>
                </a:solidFill>
              </a:rPr>
              <a:t>veya değiştirilmesi mümkün olmayan akreditif türüdür. Akreditif şartlarına uygun </a:t>
            </a:r>
            <a:r>
              <a:rPr lang="tr-TR" sz="1800" dirty="0" smtClean="0">
                <a:solidFill>
                  <a:schemeClr val="tx1"/>
                </a:solidFill>
              </a:rPr>
              <a:t>olarak sevk </a:t>
            </a:r>
            <a:r>
              <a:rPr lang="tr-TR" sz="1800" dirty="0">
                <a:solidFill>
                  <a:schemeClr val="tx1"/>
                </a:solidFill>
              </a:rPr>
              <a:t>belgeleri bankaya ibraz edildiği sürece amir banka geri dönülemez şekilde akreditif bedelini </a:t>
            </a:r>
            <a:r>
              <a:rPr lang="tr-TR" sz="1800" dirty="0" smtClean="0">
                <a:solidFill>
                  <a:schemeClr val="tx1"/>
                </a:solidFill>
              </a:rPr>
              <a:t>ihracatçıya ödemekle </a:t>
            </a:r>
            <a:r>
              <a:rPr lang="tr-TR" sz="1800" dirty="0">
                <a:solidFill>
                  <a:schemeClr val="tx1"/>
                </a:solidFill>
              </a:rPr>
              <a:t>yükümlüdür.</a:t>
            </a:r>
            <a:endParaRPr lang="tr-T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5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4752528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>
                <a:solidFill>
                  <a:schemeClr val="tx1"/>
                </a:solidFill>
              </a:rPr>
              <a:t>5.1.3. Akreditifli </a:t>
            </a:r>
            <a:r>
              <a:rPr lang="tr-TR" sz="1800" b="1" dirty="0" smtClean="0">
                <a:solidFill>
                  <a:schemeClr val="tx1"/>
                </a:solidFill>
              </a:rPr>
              <a:t>Ödeme Türleri</a:t>
            </a:r>
            <a:endParaRPr lang="tr-TR" sz="1800" b="1" dirty="0">
              <a:solidFill>
                <a:schemeClr val="tx1"/>
              </a:solidFill>
            </a:endParaRP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</a:rPr>
              <a:t>B. Teyitli/</a:t>
            </a:r>
            <a:r>
              <a:rPr lang="tr-TR" sz="1800" b="1" dirty="0" err="1" smtClean="0">
                <a:solidFill>
                  <a:srgbClr val="FF0000"/>
                </a:solidFill>
              </a:rPr>
              <a:t>Teyitsiz</a:t>
            </a:r>
            <a:r>
              <a:rPr lang="tr-TR" sz="1800" b="1" dirty="0" smtClean="0">
                <a:solidFill>
                  <a:srgbClr val="FF0000"/>
                </a:solidFill>
              </a:rPr>
              <a:t> </a:t>
            </a:r>
            <a:r>
              <a:rPr lang="tr-TR" sz="1800" b="1" dirty="0">
                <a:solidFill>
                  <a:srgbClr val="FF0000"/>
                </a:solidFill>
              </a:rPr>
              <a:t>Akreditif: </a:t>
            </a:r>
            <a:endParaRPr lang="tr-TR" sz="1800" b="1" dirty="0" smtClean="0">
              <a:solidFill>
                <a:srgbClr val="FF0000"/>
              </a:solidFill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Teyitli </a:t>
            </a:r>
            <a:r>
              <a:rPr lang="tr-TR" sz="1800" b="1" dirty="0">
                <a:solidFill>
                  <a:schemeClr val="tx1"/>
                </a:solidFill>
              </a:rPr>
              <a:t>akreditif, </a:t>
            </a:r>
            <a:r>
              <a:rPr lang="tr-TR" sz="1800" dirty="0">
                <a:solidFill>
                  <a:schemeClr val="tx1"/>
                </a:solidFill>
              </a:rPr>
              <a:t>akreditifi açan amir bankanın muhabir bankaya </a:t>
            </a:r>
            <a:r>
              <a:rPr lang="tr-TR" sz="1800" dirty="0" smtClean="0">
                <a:solidFill>
                  <a:schemeClr val="tx1"/>
                </a:solidFill>
              </a:rPr>
              <a:t>akreditifi teyit </a:t>
            </a:r>
            <a:r>
              <a:rPr lang="tr-TR" sz="1800" dirty="0">
                <a:solidFill>
                  <a:schemeClr val="tx1"/>
                </a:solidFill>
              </a:rPr>
              <a:t>etmesi için talimat verdiği, muhabir bankanın ise teyit ettiği akreditif türüdür. Muhabir </a:t>
            </a:r>
            <a:r>
              <a:rPr lang="tr-TR" sz="1800" dirty="0" smtClean="0">
                <a:solidFill>
                  <a:schemeClr val="tx1"/>
                </a:solidFill>
              </a:rPr>
              <a:t>banka, sevk </a:t>
            </a:r>
            <a:r>
              <a:rPr lang="tr-TR" sz="1800" dirty="0">
                <a:solidFill>
                  <a:schemeClr val="tx1"/>
                </a:solidFill>
              </a:rPr>
              <a:t>belgelerinin akreditif şartlarına uygun olarak ibraz edilmesi hâlinde amir bankadan </a:t>
            </a:r>
            <a:r>
              <a:rPr lang="tr-TR" sz="1800" dirty="0" smtClean="0">
                <a:solidFill>
                  <a:schemeClr val="tx1"/>
                </a:solidFill>
              </a:rPr>
              <a:t>akreditif bedeli </a:t>
            </a:r>
            <a:r>
              <a:rPr lang="tr-TR" sz="1800" dirty="0">
                <a:solidFill>
                  <a:schemeClr val="tx1"/>
                </a:solidFill>
              </a:rPr>
              <a:t>gelmemiş olsa bile ödeme yapacağını taahhüt etmiş olmaktadır. Sadece dönülemez </a:t>
            </a:r>
            <a:r>
              <a:rPr lang="tr-TR" sz="1800" dirty="0" smtClean="0">
                <a:solidFill>
                  <a:schemeClr val="tx1"/>
                </a:solidFill>
              </a:rPr>
              <a:t>akreditifler teyitli </a:t>
            </a:r>
            <a:r>
              <a:rPr lang="tr-TR" sz="1800" dirty="0">
                <a:solidFill>
                  <a:schemeClr val="tx1"/>
                </a:solidFill>
              </a:rPr>
              <a:t>olarak açılabilir. Teyitli akreditifler amir banka, muhabir banka/teyit bankası ve lehtarın </a:t>
            </a:r>
            <a:r>
              <a:rPr lang="tr-TR" sz="1800" dirty="0" smtClean="0">
                <a:solidFill>
                  <a:schemeClr val="tx1"/>
                </a:solidFill>
              </a:rPr>
              <a:t>rızası olmadan </a:t>
            </a:r>
            <a:r>
              <a:rPr lang="tr-TR" sz="1800" dirty="0">
                <a:solidFill>
                  <a:schemeClr val="tx1"/>
                </a:solidFill>
              </a:rPr>
              <a:t>iptal edilemez</a:t>
            </a:r>
            <a:r>
              <a:rPr lang="tr-TR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tr-TR" sz="1800" b="1" dirty="0" err="1">
                <a:solidFill>
                  <a:schemeClr val="tx1"/>
                </a:solidFill>
              </a:rPr>
              <a:t>Teyitsiz</a:t>
            </a:r>
            <a:r>
              <a:rPr lang="tr-TR" sz="1800" b="1" dirty="0">
                <a:solidFill>
                  <a:schemeClr val="tx1"/>
                </a:solidFill>
              </a:rPr>
              <a:t> akreditif </a:t>
            </a:r>
            <a:r>
              <a:rPr lang="tr-TR" sz="1800" dirty="0">
                <a:solidFill>
                  <a:schemeClr val="tx1"/>
                </a:solidFill>
              </a:rPr>
              <a:t>ise muhabir bankanın sadece amir banka tarafından açılan akreditifi lehtara haber </a:t>
            </a:r>
            <a:r>
              <a:rPr lang="tr-TR" sz="1800" dirty="0" smtClean="0">
                <a:solidFill>
                  <a:schemeClr val="tx1"/>
                </a:solidFill>
              </a:rPr>
              <a:t>vermekle yükümlü </a:t>
            </a:r>
            <a:r>
              <a:rPr lang="tr-TR" sz="1800" dirty="0">
                <a:solidFill>
                  <a:schemeClr val="tx1"/>
                </a:solidFill>
              </a:rPr>
              <a:t>olduğu, ödeme konusunda herhangi bir taahhüdünün bulunmadığı akreditif türüdür.</a:t>
            </a:r>
          </a:p>
        </p:txBody>
      </p:sp>
    </p:spTree>
    <p:extLst>
      <p:ext uri="{BB962C8B-B14F-4D97-AF65-F5344CB8AC3E}">
        <p14:creationId xmlns:p14="http://schemas.microsoft.com/office/powerpoint/2010/main" val="329047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4752528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>
                <a:solidFill>
                  <a:schemeClr val="tx1"/>
                </a:solidFill>
              </a:rPr>
              <a:t>5.1.3. Akreditifli </a:t>
            </a:r>
            <a:r>
              <a:rPr lang="tr-TR" sz="1800" b="1" dirty="0" smtClean="0">
                <a:solidFill>
                  <a:schemeClr val="tx1"/>
                </a:solidFill>
              </a:rPr>
              <a:t>Ödeme Türleri</a:t>
            </a:r>
            <a:endParaRPr lang="tr-TR" sz="1800" b="1" dirty="0">
              <a:solidFill>
                <a:schemeClr val="tx1"/>
              </a:solidFill>
            </a:endParaRP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</a:rPr>
              <a:t>C. Adi/Rotatif </a:t>
            </a:r>
            <a:r>
              <a:rPr lang="tr-TR" sz="1800" b="1" dirty="0">
                <a:solidFill>
                  <a:srgbClr val="FF0000"/>
                </a:solidFill>
              </a:rPr>
              <a:t>(Dönen) Akreditif: </a:t>
            </a:r>
            <a:endParaRPr lang="tr-TR" sz="1800" b="1" dirty="0" smtClean="0">
              <a:solidFill>
                <a:srgbClr val="FF0000"/>
              </a:solidFill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Adi </a:t>
            </a:r>
            <a:r>
              <a:rPr lang="tr-TR" sz="1800" b="1" dirty="0">
                <a:solidFill>
                  <a:schemeClr val="tx1"/>
                </a:solidFill>
              </a:rPr>
              <a:t>akreditif</a:t>
            </a:r>
            <a:r>
              <a:rPr lang="tr-TR" sz="1800" dirty="0">
                <a:solidFill>
                  <a:schemeClr val="tx1"/>
                </a:solidFill>
              </a:rPr>
              <a:t>, bir ihracat işlemine özel olarak tek seferliğine açılan </a:t>
            </a:r>
            <a:r>
              <a:rPr lang="tr-TR" sz="1800" dirty="0" smtClean="0">
                <a:solidFill>
                  <a:schemeClr val="tx1"/>
                </a:solidFill>
              </a:rPr>
              <a:t>ve ihracat </a:t>
            </a:r>
            <a:r>
              <a:rPr lang="tr-TR" sz="1800" dirty="0">
                <a:solidFill>
                  <a:schemeClr val="tx1"/>
                </a:solidFill>
              </a:rPr>
              <a:t>sonuçlanınca geçerliliğini yitiren akreditif türüdür. Amir banka, akreditif metninde </a:t>
            </a:r>
            <a:r>
              <a:rPr lang="tr-TR" sz="1800" dirty="0" smtClean="0">
                <a:solidFill>
                  <a:schemeClr val="tx1"/>
                </a:solidFill>
              </a:rPr>
              <a:t>belirtilen tutarı </a:t>
            </a:r>
            <a:r>
              <a:rPr lang="tr-TR" sz="1800" dirty="0">
                <a:solidFill>
                  <a:schemeClr val="tx1"/>
                </a:solidFill>
              </a:rPr>
              <a:t>belirtilen sürede ihracatçıya ödemekle </a:t>
            </a:r>
            <a:r>
              <a:rPr lang="tr-TR" sz="1800" dirty="0" smtClean="0">
                <a:solidFill>
                  <a:schemeClr val="tx1"/>
                </a:solidFill>
              </a:rPr>
              <a:t>yükümlüdür. 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Rotatif </a:t>
            </a:r>
            <a:r>
              <a:rPr lang="tr-TR" sz="1800" b="1" dirty="0">
                <a:solidFill>
                  <a:schemeClr val="tx1"/>
                </a:solidFill>
              </a:rPr>
              <a:t>akreditif </a:t>
            </a:r>
            <a:r>
              <a:rPr lang="tr-TR" sz="1800" dirty="0">
                <a:solidFill>
                  <a:schemeClr val="tx1"/>
                </a:solidFill>
              </a:rPr>
              <a:t>ise genellikle belirli bir müşteriden sürekli veya yüksek bedelli mal alımlarında </a:t>
            </a:r>
            <a:r>
              <a:rPr lang="tr-TR" sz="1800" dirty="0" smtClean="0">
                <a:solidFill>
                  <a:schemeClr val="tx1"/>
                </a:solidFill>
              </a:rPr>
              <a:t>kullanılmaktadır. Her </a:t>
            </a:r>
            <a:r>
              <a:rPr lang="tr-TR" sz="1800" dirty="0">
                <a:solidFill>
                  <a:schemeClr val="tx1"/>
                </a:solidFill>
              </a:rPr>
              <a:t>mal alımında tekrar tekrar akreditif açmak yerine bir defaya mahsus olarak açılan </a:t>
            </a:r>
            <a:r>
              <a:rPr lang="tr-TR" sz="1800" dirty="0" smtClean="0">
                <a:solidFill>
                  <a:schemeClr val="tx1"/>
                </a:solidFill>
              </a:rPr>
              <a:t>rotatif akreditif</a:t>
            </a:r>
            <a:r>
              <a:rPr lang="tr-TR" sz="1800" dirty="0">
                <a:solidFill>
                  <a:schemeClr val="tx1"/>
                </a:solidFill>
              </a:rPr>
              <a:t>, herhangi bir talimata veya bildirime gerek kalmaksızın aynı şartlar altında kendiliğinden </a:t>
            </a:r>
            <a:r>
              <a:rPr lang="tr-TR" sz="1800" dirty="0" smtClean="0">
                <a:solidFill>
                  <a:schemeClr val="tx1"/>
                </a:solidFill>
              </a:rPr>
              <a:t>yenilenerek kullanılabilmektedir. Uygulamada rotatif akreditifler iki türlü </a:t>
            </a:r>
            <a:r>
              <a:rPr lang="tr-TR" sz="1800" dirty="0" err="1" smtClean="0">
                <a:solidFill>
                  <a:schemeClr val="tx1"/>
                </a:solidFill>
              </a:rPr>
              <a:t>yapılabilinmektedir</a:t>
            </a:r>
            <a:r>
              <a:rPr lang="tr-TR" sz="1800" dirty="0" smtClean="0">
                <a:solidFill>
                  <a:schemeClr val="tx1"/>
                </a:solidFill>
              </a:rPr>
              <a:t>:</a:t>
            </a:r>
          </a:p>
          <a:p>
            <a:pPr marL="400050" indent="-400050" algn="just">
              <a:buAutoNum type="romanLcParenBoth"/>
            </a:pPr>
            <a:r>
              <a:rPr lang="tr-TR" sz="1800" dirty="0" smtClean="0">
                <a:solidFill>
                  <a:schemeClr val="tx1"/>
                </a:solidFill>
              </a:rPr>
              <a:t>Miktarla Sınırlı Rotatif Akreditifler (200.000 Dolarlık 5 kez)</a:t>
            </a:r>
          </a:p>
          <a:p>
            <a:pPr marL="400050" indent="-400050" algn="just">
              <a:buAutoNum type="romanLcParenBoth"/>
            </a:pPr>
            <a:r>
              <a:rPr lang="tr-TR" sz="1800" dirty="0" smtClean="0">
                <a:solidFill>
                  <a:schemeClr val="tx1"/>
                </a:solidFill>
              </a:rPr>
              <a:t>Süreyle Sınırlı Rotatif Akreditifler (2 ayda bir 50.000 Dolarlık)</a:t>
            </a:r>
            <a:endParaRPr lang="tr-T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9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4752528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>
                <a:solidFill>
                  <a:schemeClr val="tx1"/>
                </a:solidFill>
              </a:rPr>
              <a:t>5.1.3. Akreditifli </a:t>
            </a:r>
            <a:r>
              <a:rPr lang="tr-TR" sz="1800" b="1" dirty="0" smtClean="0">
                <a:solidFill>
                  <a:schemeClr val="tx1"/>
                </a:solidFill>
              </a:rPr>
              <a:t>Ödeme Türleri</a:t>
            </a:r>
            <a:endParaRPr lang="tr-TR" sz="1800" b="1" dirty="0">
              <a:solidFill>
                <a:schemeClr val="tx1"/>
              </a:solidFill>
            </a:endParaRP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</a:rPr>
              <a:t>D. Görüldüğünde </a:t>
            </a:r>
            <a:r>
              <a:rPr lang="tr-TR" sz="1800" b="1" dirty="0">
                <a:solidFill>
                  <a:srgbClr val="FF0000"/>
                </a:solidFill>
              </a:rPr>
              <a:t>Ödemeli/Vadeli/Kabul Kredili Akreditif: </a:t>
            </a:r>
            <a:endParaRPr lang="tr-TR" sz="1800" b="1" dirty="0" smtClean="0">
              <a:solidFill>
                <a:srgbClr val="FF0000"/>
              </a:solidFill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Görüldüğünde </a:t>
            </a:r>
            <a:r>
              <a:rPr lang="tr-TR" sz="1800" b="1" dirty="0">
                <a:solidFill>
                  <a:schemeClr val="tx1"/>
                </a:solidFill>
              </a:rPr>
              <a:t>ödemeli akreditif</a:t>
            </a:r>
            <a:r>
              <a:rPr lang="tr-TR" sz="1800" dirty="0">
                <a:solidFill>
                  <a:schemeClr val="tx1"/>
                </a:solidFill>
              </a:rPr>
              <a:t>, malların </a:t>
            </a:r>
            <a:r>
              <a:rPr lang="tr-TR" sz="1800" dirty="0" smtClean="0">
                <a:solidFill>
                  <a:schemeClr val="tx1"/>
                </a:solidFill>
              </a:rPr>
              <a:t>sevk belgelerinin </a:t>
            </a:r>
            <a:r>
              <a:rPr lang="tr-TR" sz="1800" dirty="0">
                <a:solidFill>
                  <a:schemeClr val="tx1"/>
                </a:solidFill>
              </a:rPr>
              <a:t>banka tarafından görülmesiyle birlikte ödemenin hemen yapıldığı akreditiftir. 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Vadeli akreditif</a:t>
            </a:r>
            <a:r>
              <a:rPr lang="tr-TR" sz="1800" dirty="0" smtClean="0">
                <a:solidFill>
                  <a:schemeClr val="tx1"/>
                </a:solidFill>
              </a:rPr>
              <a:t>, malların </a:t>
            </a:r>
            <a:r>
              <a:rPr lang="tr-TR" sz="1800" dirty="0">
                <a:solidFill>
                  <a:schemeClr val="tx1"/>
                </a:solidFill>
              </a:rPr>
              <a:t>sevk belgelerinin bankaya ibraz edilmesinden sonraki bir tarihte ödemenin </a:t>
            </a:r>
            <a:r>
              <a:rPr lang="tr-TR" sz="1800" dirty="0" smtClean="0">
                <a:solidFill>
                  <a:schemeClr val="tx1"/>
                </a:solidFill>
              </a:rPr>
              <a:t>yapılmasıdır. Bu </a:t>
            </a:r>
            <a:r>
              <a:rPr lang="tr-TR" sz="1800" dirty="0">
                <a:solidFill>
                  <a:schemeClr val="tx1"/>
                </a:solidFill>
              </a:rPr>
              <a:t>tarih akreditifin geçerlilik süresi içerisinde olmalı ve akreditif metninde açıkça belirtilmelidir. 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Kabul kredili </a:t>
            </a:r>
            <a:r>
              <a:rPr lang="tr-TR" sz="1800" b="1" dirty="0">
                <a:solidFill>
                  <a:schemeClr val="tx1"/>
                </a:solidFill>
              </a:rPr>
              <a:t>akreditif </a:t>
            </a:r>
            <a:r>
              <a:rPr lang="tr-TR" sz="1800" dirty="0">
                <a:solidFill>
                  <a:schemeClr val="tx1"/>
                </a:solidFill>
              </a:rPr>
              <a:t>ise malın bedelinin ihracatçının düzenlediği bir poliçede belirtilerek tarafların </a:t>
            </a:r>
            <a:r>
              <a:rPr lang="tr-TR" sz="1800" dirty="0" smtClean="0">
                <a:solidFill>
                  <a:schemeClr val="tx1"/>
                </a:solidFill>
              </a:rPr>
              <a:t>kabul ettiği </a:t>
            </a:r>
            <a:r>
              <a:rPr lang="tr-TR" sz="1800" dirty="0">
                <a:solidFill>
                  <a:schemeClr val="tx1"/>
                </a:solidFill>
              </a:rPr>
              <a:t>bir tarihte ödendiği akreditiftir. Kabul kredili akreditifin vadeli akreditiften farkı, poliçenin </a:t>
            </a:r>
            <a:r>
              <a:rPr lang="tr-TR" sz="1800" dirty="0" smtClean="0">
                <a:solidFill>
                  <a:schemeClr val="tx1"/>
                </a:solidFill>
              </a:rPr>
              <a:t>vadesi gelmeden </a:t>
            </a:r>
            <a:r>
              <a:rPr lang="tr-TR" sz="1800" dirty="0" err="1">
                <a:solidFill>
                  <a:schemeClr val="tx1"/>
                </a:solidFill>
              </a:rPr>
              <a:t>iskonto</a:t>
            </a:r>
            <a:r>
              <a:rPr lang="tr-TR" sz="1800" dirty="0">
                <a:solidFill>
                  <a:schemeClr val="tx1"/>
                </a:solidFill>
              </a:rPr>
              <a:t> ettirilebilmesidir</a:t>
            </a:r>
            <a:r>
              <a:rPr lang="tr-TR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</a:rPr>
              <a:t>E. Devredilebilen/Devredilemeyen </a:t>
            </a:r>
            <a:r>
              <a:rPr lang="tr-TR" sz="1800" b="1" dirty="0">
                <a:solidFill>
                  <a:srgbClr val="FF0000"/>
                </a:solidFill>
              </a:rPr>
              <a:t>Akreditif: </a:t>
            </a:r>
            <a:endParaRPr lang="tr-TR" sz="1800" b="1" dirty="0" smtClean="0">
              <a:solidFill>
                <a:srgbClr val="FF0000"/>
              </a:solidFill>
            </a:endParaRP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Lehtarı </a:t>
            </a:r>
            <a:r>
              <a:rPr lang="tr-TR" sz="1800" dirty="0">
                <a:solidFill>
                  <a:schemeClr val="tx1"/>
                </a:solidFill>
              </a:rPr>
              <a:t>tarafından üçüncü kişilere devredilebilme </a:t>
            </a:r>
            <a:r>
              <a:rPr lang="tr-TR" sz="1800" dirty="0" smtClean="0">
                <a:solidFill>
                  <a:schemeClr val="tx1"/>
                </a:solidFill>
              </a:rPr>
              <a:t>imkânı olan </a:t>
            </a:r>
            <a:r>
              <a:rPr lang="tr-TR" sz="1800" dirty="0">
                <a:solidFill>
                  <a:schemeClr val="tx1"/>
                </a:solidFill>
              </a:rPr>
              <a:t>akreditife </a:t>
            </a:r>
            <a:r>
              <a:rPr lang="tr-TR" sz="1800" b="1" dirty="0">
                <a:solidFill>
                  <a:schemeClr val="tx1"/>
                </a:solidFill>
              </a:rPr>
              <a:t>devredilebilen akreditif</a:t>
            </a:r>
            <a:r>
              <a:rPr lang="tr-TR" sz="1800" dirty="0">
                <a:solidFill>
                  <a:schemeClr val="tx1"/>
                </a:solidFill>
              </a:rPr>
              <a:t> denir. Akreditif devri yalnızca bir defa yapılabilir. </a:t>
            </a:r>
            <a:r>
              <a:rPr lang="tr-TR" sz="1800" dirty="0" smtClean="0">
                <a:solidFill>
                  <a:schemeClr val="tx1"/>
                </a:solidFill>
              </a:rPr>
              <a:t>Akreditifin tamamının </a:t>
            </a:r>
            <a:r>
              <a:rPr lang="tr-TR" sz="1800" dirty="0">
                <a:solidFill>
                  <a:schemeClr val="tx1"/>
                </a:solidFill>
              </a:rPr>
              <a:t>veya bir kısmının devri mümkün olduğu gibi kısım </a:t>
            </a:r>
            <a:r>
              <a:rPr lang="tr-TR" sz="1800" dirty="0" err="1">
                <a:solidFill>
                  <a:schemeClr val="tx1"/>
                </a:solidFill>
              </a:rPr>
              <a:t>kısım</a:t>
            </a:r>
            <a:r>
              <a:rPr lang="tr-TR" sz="1800" dirty="0">
                <a:solidFill>
                  <a:schemeClr val="tx1"/>
                </a:solidFill>
              </a:rPr>
              <a:t> birden fazla kişiye de devri </a:t>
            </a:r>
            <a:r>
              <a:rPr lang="tr-TR" sz="1800" dirty="0" smtClean="0">
                <a:solidFill>
                  <a:schemeClr val="tx1"/>
                </a:solidFill>
              </a:rPr>
              <a:t>mümkündür. Akreditif </a:t>
            </a:r>
            <a:r>
              <a:rPr lang="tr-TR" sz="1800" dirty="0">
                <a:solidFill>
                  <a:schemeClr val="tx1"/>
                </a:solidFill>
              </a:rPr>
              <a:t>metninde devredilebilir olduğu belirtilmeyen akreditifler, </a:t>
            </a:r>
            <a:r>
              <a:rPr lang="tr-TR" sz="1800" b="1" dirty="0">
                <a:solidFill>
                  <a:schemeClr val="tx1"/>
                </a:solidFill>
              </a:rPr>
              <a:t>devredilemez akreditif </a:t>
            </a:r>
            <a:r>
              <a:rPr lang="tr-TR" sz="1800" dirty="0" smtClean="0">
                <a:solidFill>
                  <a:schemeClr val="tx1"/>
                </a:solidFill>
              </a:rPr>
              <a:t>olarak adlandırılır.</a:t>
            </a:r>
            <a:endParaRPr lang="tr-T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7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4752528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>
                <a:solidFill>
                  <a:schemeClr val="tx1"/>
                </a:solidFill>
              </a:rPr>
              <a:t>5.1.3. Akreditifli </a:t>
            </a:r>
            <a:r>
              <a:rPr lang="tr-TR" sz="1800" b="1" dirty="0" smtClean="0">
                <a:solidFill>
                  <a:schemeClr val="tx1"/>
                </a:solidFill>
              </a:rPr>
              <a:t>Ödeme Türleri</a:t>
            </a:r>
            <a:endParaRPr lang="tr-TR" sz="1800" b="1" dirty="0">
              <a:solidFill>
                <a:schemeClr val="tx1"/>
              </a:solidFill>
            </a:endParaRP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</a:rPr>
              <a:t>F. Peşin </a:t>
            </a:r>
            <a:r>
              <a:rPr lang="tr-TR" sz="1800" b="1" dirty="0">
                <a:solidFill>
                  <a:srgbClr val="FF0000"/>
                </a:solidFill>
              </a:rPr>
              <a:t>Ödemeli Akreditif: </a:t>
            </a:r>
            <a:endParaRPr lang="tr-TR" sz="1800" b="1" dirty="0" smtClean="0">
              <a:solidFill>
                <a:srgbClr val="FF0000"/>
              </a:solidFill>
            </a:endParaRP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İhracatçı </a:t>
            </a:r>
            <a:r>
              <a:rPr lang="tr-TR" sz="1800" dirty="0">
                <a:solidFill>
                  <a:schemeClr val="tx1"/>
                </a:solidFill>
              </a:rPr>
              <a:t>tarafından sevk belgeleri muhabir bankaya ibraz edilmeden </a:t>
            </a:r>
            <a:r>
              <a:rPr lang="tr-TR" sz="1800" dirty="0" smtClean="0">
                <a:solidFill>
                  <a:schemeClr val="tx1"/>
                </a:solidFill>
              </a:rPr>
              <a:t>akreditif tutarının </a:t>
            </a:r>
            <a:r>
              <a:rPr lang="tr-TR" sz="1800" dirty="0">
                <a:solidFill>
                  <a:schemeClr val="tx1"/>
                </a:solidFill>
              </a:rPr>
              <a:t>tamamının veya bir kısmının avans veya peşin olarak ödenmesine imkân veren </a:t>
            </a:r>
            <a:r>
              <a:rPr lang="tr-TR" sz="1800" dirty="0" smtClean="0">
                <a:solidFill>
                  <a:schemeClr val="tx1"/>
                </a:solidFill>
              </a:rPr>
              <a:t>akreditif türüdür</a:t>
            </a:r>
            <a:r>
              <a:rPr lang="tr-TR" sz="1800" dirty="0">
                <a:solidFill>
                  <a:schemeClr val="tx1"/>
                </a:solidFill>
              </a:rPr>
              <a:t>. Ödeme herhangi bir şarta bağlı olmaksızın yapılıyorsa buna kırmızı şartlı akreditif denir.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Ödeme yapılabilmesi için önce malların bir depoya/antrepoya banka adına teslim edilip depo </a:t>
            </a:r>
            <a:r>
              <a:rPr lang="tr-TR" sz="1800" dirty="0" smtClean="0">
                <a:solidFill>
                  <a:schemeClr val="tx1"/>
                </a:solidFill>
              </a:rPr>
              <a:t>teslim makbuzunun </a:t>
            </a:r>
            <a:r>
              <a:rPr lang="tr-TR" sz="1800" dirty="0">
                <a:solidFill>
                  <a:schemeClr val="tx1"/>
                </a:solidFill>
              </a:rPr>
              <a:t>bankaya ibraz edilmesi şartı var ise buna yeşil şartlı akreditif denir. Her iki akreditifte </a:t>
            </a:r>
            <a:r>
              <a:rPr lang="tr-TR" sz="1800" dirty="0" smtClean="0">
                <a:solidFill>
                  <a:schemeClr val="tx1"/>
                </a:solidFill>
              </a:rPr>
              <a:t>de avans </a:t>
            </a:r>
            <a:r>
              <a:rPr lang="tr-TR" sz="1800" dirty="0">
                <a:solidFill>
                  <a:schemeClr val="tx1"/>
                </a:solidFill>
              </a:rPr>
              <a:t>olarak ödenen tutarlar malların sevk edilmesinden sonra yapılacak akreditif tutarından düşülmektedir.</a:t>
            </a:r>
          </a:p>
          <a:p>
            <a:pPr algn="just"/>
            <a:r>
              <a:rPr lang="tr-TR" sz="1800" b="1" dirty="0" smtClean="0">
                <a:solidFill>
                  <a:srgbClr val="FF0000"/>
                </a:solidFill>
              </a:rPr>
              <a:t>G. Karşılıklı </a:t>
            </a:r>
            <a:r>
              <a:rPr lang="tr-TR" sz="1800" b="1" dirty="0">
                <a:solidFill>
                  <a:srgbClr val="FF0000"/>
                </a:solidFill>
              </a:rPr>
              <a:t>Akreditif: </a:t>
            </a:r>
            <a:endParaRPr lang="tr-TR" sz="1800" b="1" dirty="0" smtClean="0">
              <a:solidFill>
                <a:srgbClr val="FF0000"/>
              </a:solidFill>
            </a:endParaRP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Transit </a:t>
            </a:r>
            <a:r>
              <a:rPr lang="tr-TR" sz="1800" dirty="0">
                <a:solidFill>
                  <a:schemeClr val="tx1"/>
                </a:solidFill>
              </a:rPr>
              <a:t>ticarette hem ihracatçı hem ithalatçı konumundaki aracı firmanın </a:t>
            </a:r>
            <a:r>
              <a:rPr lang="tr-TR" sz="1800" dirty="0" smtClean="0">
                <a:solidFill>
                  <a:schemeClr val="tx1"/>
                </a:solidFill>
              </a:rPr>
              <a:t>ihracatçı olduğu </a:t>
            </a:r>
            <a:r>
              <a:rPr lang="tr-TR" sz="1800" dirty="0">
                <a:solidFill>
                  <a:schemeClr val="tx1"/>
                </a:solidFill>
              </a:rPr>
              <a:t>ülkede lehine açılmış akreditifi teminat göstererek kendisinin ithalatçı olduğu ülkedeki </a:t>
            </a:r>
            <a:r>
              <a:rPr lang="tr-TR" sz="1800" dirty="0" smtClean="0">
                <a:solidFill>
                  <a:schemeClr val="tx1"/>
                </a:solidFill>
              </a:rPr>
              <a:t>firma lehine </a:t>
            </a:r>
            <a:r>
              <a:rPr lang="tr-TR" sz="1800" dirty="0">
                <a:solidFill>
                  <a:schemeClr val="tx1"/>
                </a:solidFill>
              </a:rPr>
              <a:t>akreditif açtırabildiği akreditif türüdür.</a:t>
            </a:r>
          </a:p>
        </p:txBody>
      </p:sp>
    </p:spTree>
    <p:extLst>
      <p:ext uri="{BB962C8B-B14F-4D97-AF65-F5344CB8AC3E}">
        <p14:creationId xmlns:p14="http://schemas.microsoft.com/office/powerpoint/2010/main" val="250608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2448272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5.1. </a:t>
            </a:r>
            <a:r>
              <a:rPr lang="tr-TR" sz="1800" dirty="0">
                <a:solidFill>
                  <a:srgbClr val="FF0000"/>
                </a:solidFill>
              </a:rPr>
              <a:t>DIŞ TİCARETTE ÖDEME </a:t>
            </a:r>
            <a:r>
              <a:rPr lang="tr-TR" sz="1800" dirty="0" smtClean="0">
                <a:solidFill>
                  <a:srgbClr val="FF0000"/>
                </a:solidFill>
              </a:rPr>
              <a:t>YÖNTEMLERİ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5.1.4</a:t>
            </a:r>
            <a:r>
              <a:rPr lang="tr-TR" sz="1800" b="1" dirty="0">
                <a:solidFill>
                  <a:schemeClr val="tx1"/>
                </a:solidFill>
              </a:rPr>
              <a:t>. Vesaik Mukabili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Amir bankanın dış ticarete konu malların bedelini ithalatçıdan tahsil ettikten sonra malları temsil </a:t>
            </a:r>
            <a:r>
              <a:rPr lang="tr-TR" sz="1800" dirty="0" smtClean="0">
                <a:solidFill>
                  <a:schemeClr val="tx1"/>
                </a:solidFill>
              </a:rPr>
              <a:t>eden vesaikleri </a:t>
            </a:r>
            <a:r>
              <a:rPr lang="tr-TR" sz="1800" dirty="0">
                <a:solidFill>
                  <a:schemeClr val="tx1"/>
                </a:solidFill>
              </a:rPr>
              <a:t>ciro ederek ithalatçıya verdiği ödeme </a:t>
            </a:r>
            <a:r>
              <a:rPr lang="tr-TR" sz="1800" dirty="0" smtClean="0">
                <a:solidFill>
                  <a:schemeClr val="tx1"/>
                </a:solidFill>
              </a:rPr>
              <a:t>yöntemidir. </a:t>
            </a:r>
            <a:r>
              <a:rPr lang="tr-TR" sz="1800" dirty="0">
                <a:solidFill>
                  <a:schemeClr val="tx1"/>
                </a:solidFill>
              </a:rPr>
              <a:t>İthalatçı, söz konusu </a:t>
            </a:r>
            <a:r>
              <a:rPr lang="tr-TR" sz="1800" dirty="0" smtClean="0">
                <a:solidFill>
                  <a:schemeClr val="tx1"/>
                </a:solidFill>
              </a:rPr>
              <a:t>vesaikler ile </a:t>
            </a:r>
            <a:r>
              <a:rPr lang="tr-TR" sz="1800" dirty="0">
                <a:solidFill>
                  <a:schemeClr val="tx1"/>
                </a:solidFill>
              </a:rPr>
              <a:t>malları gümrükten çekebilir. Vesaikler, ihracatçı açısından mal bedelinin tahsilini mal </a:t>
            </a:r>
            <a:r>
              <a:rPr lang="tr-TR" sz="1800" dirty="0" smtClean="0">
                <a:solidFill>
                  <a:schemeClr val="tx1"/>
                </a:solidFill>
              </a:rPr>
              <a:t>mukabili ödeme </a:t>
            </a:r>
            <a:r>
              <a:rPr lang="tr-TR" sz="1800" dirty="0">
                <a:solidFill>
                  <a:schemeClr val="tx1"/>
                </a:solidFill>
              </a:rPr>
              <a:t>yöntemine göre daha güvenli, akreditifle ödeme yöntemine göre ise daha riskli duruma getirmektedir.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29" y="4005064"/>
            <a:ext cx="54102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5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2448272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5.1. </a:t>
            </a:r>
            <a:r>
              <a:rPr lang="tr-TR" sz="1800" dirty="0">
                <a:solidFill>
                  <a:srgbClr val="FF0000"/>
                </a:solidFill>
              </a:rPr>
              <a:t>DIŞ TİCARETTE ÖDEME </a:t>
            </a:r>
            <a:r>
              <a:rPr lang="tr-TR" sz="1800" dirty="0" smtClean="0">
                <a:solidFill>
                  <a:srgbClr val="FF0000"/>
                </a:solidFill>
              </a:rPr>
              <a:t>YÖNTEMLERİ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5.1.4</a:t>
            </a:r>
            <a:r>
              <a:rPr lang="tr-TR" sz="1800" b="1" dirty="0">
                <a:solidFill>
                  <a:schemeClr val="tx1"/>
                </a:solidFill>
              </a:rPr>
              <a:t>. Vesaik Mukabili </a:t>
            </a:r>
            <a:r>
              <a:rPr lang="tr-TR" sz="1800" b="1" dirty="0" smtClean="0">
                <a:solidFill>
                  <a:schemeClr val="tx1"/>
                </a:solidFill>
              </a:rPr>
              <a:t>Ödeme</a:t>
            </a:r>
            <a:endParaRPr lang="tr-TR" sz="18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2564904"/>
            <a:ext cx="79914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47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928992" cy="4680520"/>
          </a:xfrm>
        </p:spPr>
        <p:txBody>
          <a:bodyPr>
            <a:noAutofit/>
          </a:bodyPr>
          <a:lstStyle/>
          <a:p>
            <a:pPr algn="just"/>
            <a:r>
              <a:rPr lang="tr-TR" sz="1800" dirty="0">
                <a:solidFill>
                  <a:schemeClr val="tx1"/>
                </a:solidFill>
              </a:rPr>
              <a:t>Tarafların üstlendiği riskler açısından kullanılacak ödeme yöntemlerinin bazıları ihracatçının yararına </a:t>
            </a:r>
            <a:r>
              <a:rPr lang="tr-TR" sz="1800" dirty="0" smtClean="0">
                <a:solidFill>
                  <a:schemeClr val="tx1"/>
                </a:solidFill>
              </a:rPr>
              <a:t>olurken bazıları </a:t>
            </a:r>
            <a:r>
              <a:rPr lang="tr-TR" sz="1800" dirty="0">
                <a:solidFill>
                  <a:schemeClr val="tx1"/>
                </a:solidFill>
              </a:rPr>
              <a:t>ithalatçının yararına olur. Bu nedenle tarafların ihtiyatlı davranarak mal veya hizmet </a:t>
            </a:r>
            <a:r>
              <a:rPr lang="tr-TR" sz="1800" dirty="0" smtClean="0">
                <a:solidFill>
                  <a:schemeClr val="tx1"/>
                </a:solidFill>
              </a:rPr>
              <a:t>bedelinin ödeme </a:t>
            </a:r>
            <a:r>
              <a:rPr lang="tr-TR" sz="1800" dirty="0">
                <a:solidFill>
                  <a:schemeClr val="tx1"/>
                </a:solidFill>
              </a:rPr>
              <a:t>yöntemini sözleşmeyle belirlemeleri gerekmektedir. Ödeme yöntemi; ülke politikalarına, sektör </a:t>
            </a:r>
            <a:r>
              <a:rPr lang="tr-TR" sz="1800" dirty="0" smtClean="0">
                <a:solidFill>
                  <a:schemeClr val="tx1"/>
                </a:solidFill>
              </a:rPr>
              <a:t>ve mal </a:t>
            </a:r>
            <a:r>
              <a:rPr lang="tr-TR" sz="1800" dirty="0">
                <a:solidFill>
                  <a:schemeClr val="tx1"/>
                </a:solidFill>
              </a:rPr>
              <a:t>bazında gelenekselleşmiş uygulamalara, ihracatçı ve ithalatçı arasındaki güven ilişkisine ve </a:t>
            </a:r>
            <a:r>
              <a:rPr lang="tr-TR" sz="1800" dirty="0" smtClean="0">
                <a:solidFill>
                  <a:schemeClr val="tx1"/>
                </a:solidFill>
              </a:rPr>
              <a:t>ithalatçının finansal </a:t>
            </a:r>
            <a:r>
              <a:rPr lang="tr-TR" sz="1800" dirty="0">
                <a:solidFill>
                  <a:schemeClr val="tx1"/>
                </a:solidFill>
              </a:rPr>
              <a:t>gücüne bağlı olarak değişir. 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Dış </a:t>
            </a:r>
            <a:r>
              <a:rPr lang="tr-TR" sz="1800" dirty="0">
                <a:solidFill>
                  <a:schemeClr val="tx1"/>
                </a:solidFill>
              </a:rPr>
              <a:t>ticaret faaliyetlerinin ödeme yöntemlerinde en az dört taraf </a:t>
            </a:r>
            <a:r>
              <a:rPr lang="tr-TR" sz="1800" dirty="0" smtClean="0">
                <a:solidFill>
                  <a:schemeClr val="tx1"/>
                </a:solidFill>
              </a:rPr>
              <a:t>bulunur: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8767951" cy="142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77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2664" y="1556792"/>
            <a:ext cx="8640960" cy="2448272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Vesaik </a:t>
            </a:r>
            <a:r>
              <a:rPr lang="tr-TR" sz="1800" b="1" dirty="0">
                <a:solidFill>
                  <a:schemeClr val="tx1"/>
                </a:solidFill>
              </a:rPr>
              <a:t>Mukabili </a:t>
            </a:r>
            <a:r>
              <a:rPr lang="tr-TR" sz="1800" b="1" dirty="0" smtClean="0">
                <a:solidFill>
                  <a:schemeClr val="tx1"/>
                </a:solidFill>
              </a:rPr>
              <a:t>Ödeme Süreci</a:t>
            </a:r>
            <a:endParaRPr lang="tr-TR" sz="18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9" y="1916832"/>
            <a:ext cx="84677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667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4464496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5.1. </a:t>
            </a:r>
            <a:r>
              <a:rPr lang="tr-TR" sz="1800" dirty="0">
                <a:solidFill>
                  <a:srgbClr val="FF0000"/>
                </a:solidFill>
              </a:rPr>
              <a:t>DIŞ TİCARETTE ÖDEME </a:t>
            </a:r>
            <a:r>
              <a:rPr lang="tr-TR" sz="1800" dirty="0" smtClean="0">
                <a:solidFill>
                  <a:srgbClr val="FF0000"/>
                </a:solidFill>
              </a:rPr>
              <a:t>YÖNTEMLERİ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5.1.5</a:t>
            </a:r>
            <a:r>
              <a:rPr lang="tr-TR" sz="1800" b="1" dirty="0">
                <a:solidFill>
                  <a:schemeClr val="tx1"/>
                </a:solidFill>
              </a:rPr>
              <a:t>. Kabul Kredili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İthalatçının ihracatçı tarafından düzenlenen poliçeyi kabul ederek (ödeme yapmadan) dış ticarete </a:t>
            </a:r>
            <a:r>
              <a:rPr lang="tr-TR" sz="1800" dirty="0" smtClean="0">
                <a:solidFill>
                  <a:schemeClr val="tx1"/>
                </a:solidFill>
              </a:rPr>
              <a:t>konu malları </a:t>
            </a:r>
            <a:r>
              <a:rPr lang="tr-TR" sz="1800" dirty="0">
                <a:solidFill>
                  <a:schemeClr val="tx1"/>
                </a:solidFill>
              </a:rPr>
              <a:t>gümrükten çekmesine imkân veren ödeme yöntemidir. Bu yöntem, malların bedelinin </a:t>
            </a:r>
            <a:r>
              <a:rPr lang="tr-TR" sz="1800" dirty="0" smtClean="0">
                <a:solidFill>
                  <a:schemeClr val="tx1"/>
                </a:solidFill>
              </a:rPr>
              <a:t>poliçede belirtilen </a:t>
            </a:r>
            <a:r>
              <a:rPr lang="tr-TR" sz="1800" dirty="0">
                <a:solidFill>
                  <a:schemeClr val="tx1"/>
                </a:solidFill>
              </a:rPr>
              <a:t>vadede ödenmesini öngörmektedir. Bu sayede ithalatçı, malları sattıktan sonra da mal </a:t>
            </a:r>
            <a:r>
              <a:rPr lang="tr-TR" sz="1800" dirty="0" smtClean="0">
                <a:solidFill>
                  <a:schemeClr val="tx1"/>
                </a:solidFill>
              </a:rPr>
              <a:t>bedelini ödeme </a:t>
            </a:r>
            <a:r>
              <a:rPr lang="tr-TR" sz="1800" dirty="0">
                <a:solidFill>
                  <a:schemeClr val="tx1"/>
                </a:solidFill>
              </a:rPr>
              <a:t>imkânına; ihracatçı ise poliçeyi vadesinden önce </a:t>
            </a:r>
            <a:r>
              <a:rPr lang="tr-TR" sz="1800" dirty="0" err="1">
                <a:solidFill>
                  <a:schemeClr val="tx1"/>
                </a:solidFill>
              </a:rPr>
              <a:t>iskonto</a:t>
            </a:r>
            <a:r>
              <a:rPr lang="tr-TR" sz="1800" dirty="0">
                <a:solidFill>
                  <a:schemeClr val="tx1"/>
                </a:solidFill>
              </a:rPr>
              <a:t> ettirme imkânına sahip olabilmektedir.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İhracatçı tarafından düzenlenen poliçenin kabulü üç şekilde gerçekleşebilir: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İthalatçı tarafından kabul edilmesi (ticari kabul)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İthalatçı adına amir banka tarafından kabul edilmesi (banka kabulü)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İthalatçı tarafından kabul edilip banka tarafından aval verilmesi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2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4464496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5.1. </a:t>
            </a:r>
            <a:r>
              <a:rPr lang="tr-TR" sz="1800" dirty="0">
                <a:solidFill>
                  <a:srgbClr val="FF0000"/>
                </a:solidFill>
              </a:rPr>
              <a:t>DIŞ TİCARETTE ÖDEME </a:t>
            </a:r>
            <a:r>
              <a:rPr lang="tr-TR" sz="1800" dirty="0" smtClean="0">
                <a:solidFill>
                  <a:srgbClr val="FF0000"/>
                </a:solidFill>
              </a:rPr>
              <a:t>YÖNTEMLERİ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5.1.5</a:t>
            </a:r>
            <a:r>
              <a:rPr lang="tr-TR" sz="1800" b="1" dirty="0">
                <a:solidFill>
                  <a:schemeClr val="tx1"/>
                </a:solidFill>
              </a:rPr>
              <a:t>. Kabul Kredili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Kabul kredili ödeme yöntemi; mal mukabili, akreditifli ve vesaik mukabili ödeme yöntemlerinden </a:t>
            </a:r>
            <a:r>
              <a:rPr lang="tr-TR" sz="1800" dirty="0" smtClean="0">
                <a:solidFill>
                  <a:schemeClr val="tx1"/>
                </a:solidFill>
              </a:rPr>
              <a:t>birisiyle birlikte kullanılmaktadır.</a:t>
            </a:r>
          </a:p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Kabul </a:t>
            </a:r>
            <a:r>
              <a:rPr lang="tr-TR" sz="1800" dirty="0">
                <a:solidFill>
                  <a:srgbClr val="FF0000"/>
                </a:solidFill>
              </a:rPr>
              <a:t>Kredili Mal Mukabili Ödeme</a:t>
            </a:r>
            <a:r>
              <a:rPr lang="tr-TR" sz="1800" dirty="0">
                <a:solidFill>
                  <a:schemeClr val="tx1"/>
                </a:solidFill>
              </a:rPr>
              <a:t>: İhracatçının malları ithalatçıya teslim etmesinden ve ithalatçının </a:t>
            </a:r>
            <a:r>
              <a:rPr lang="tr-TR" sz="1800" dirty="0" smtClean="0">
                <a:solidFill>
                  <a:schemeClr val="tx1"/>
                </a:solidFill>
              </a:rPr>
              <a:t>da poliçeyi </a:t>
            </a:r>
            <a:r>
              <a:rPr lang="tr-TR" sz="1800" dirty="0">
                <a:solidFill>
                  <a:schemeClr val="tx1"/>
                </a:solidFill>
              </a:rPr>
              <a:t>kabul etmesinden sonra mal bedelinin poliçenin vadesinde ihracatçıya ödendiği ödeme şeklidir.</a:t>
            </a:r>
          </a:p>
          <a:p>
            <a:pPr algn="just"/>
            <a:r>
              <a:rPr lang="tr-TR" sz="1800" dirty="0">
                <a:solidFill>
                  <a:srgbClr val="FF0000"/>
                </a:solidFill>
              </a:rPr>
              <a:t>Kabul Kredili Akreditifli Ödeme</a:t>
            </a:r>
            <a:r>
              <a:rPr lang="tr-TR" sz="1800" dirty="0">
                <a:solidFill>
                  <a:schemeClr val="tx1"/>
                </a:solidFill>
              </a:rPr>
              <a:t>: İhracatçının küşat mektubuna uygun vesaikler ile poliçeyi </a:t>
            </a:r>
            <a:r>
              <a:rPr lang="tr-TR" sz="1800" dirty="0" smtClean="0">
                <a:solidFill>
                  <a:schemeClr val="tx1"/>
                </a:solidFill>
              </a:rPr>
              <a:t>bankaya ibraz </a:t>
            </a:r>
            <a:r>
              <a:rPr lang="tr-TR" sz="1800" dirty="0">
                <a:solidFill>
                  <a:schemeClr val="tx1"/>
                </a:solidFill>
              </a:rPr>
              <a:t>etmesinden ve amir bankanın poliçeyi kabul etmesinden sonra mal bedelinin poliçenin </a:t>
            </a:r>
            <a:r>
              <a:rPr lang="tr-TR" sz="1800" dirty="0" smtClean="0">
                <a:solidFill>
                  <a:schemeClr val="tx1"/>
                </a:solidFill>
              </a:rPr>
              <a:t>vadesinde ihracatçıya </a:t>
            </a:r>
            <a:r>
              <a:rPr lang="tr-TR" sz="1800" dirty="0">
                <a:solidFill>
                  <a:schemeClr val="tx1"/>
                </a:solidFill>
              </a:rPr>
              <a:t>ödendiği ödeme şeklidir.</a:t>
            </a:r>
          </a:p>
          <a:p>
            <a:pPr algn="just"/>
            <a:r>
              <a:rPr lang="tr-TR" sz="1800" dirty="0">
                <a:solidFill>
                  <a:srgbClr val="FF0000"/>
                </a:solidFill>
              </a:rPr>
              <a:t>Kabul Kredili Vesaik Mukabili Ödeme</a:t>
            </a:r>
            <a:r>
              <a:rPr lang="tr-TR" sz="1800" dirty="0">
                <a:solidFill>
                  <a:schemeClr val="tx1"/>
                </a:solidFill>
              </a:rPr>
              <a:t>: ihracatçının malları ithalatçıya göndermesinden sonra amir </a:t>
            </a:r>
            <a:r>
              <a:rPr lang="tr-TR" sz="1800" dirty="0" smtClean="0">
                <a:solidFill>
                  <a:schemeClr val="tx1"/>
                </a:solidFill>
              </a:rPr>
              <a:t>bankanın </a:t>
            </a:r>
            <a:r>
              <a:rPr lang="tr-TR" sz="1800" dirty="0" err="1" smtClean="0">
                <a:solidFill>
                  <a:schemeClr val="tx1"/>
                </a:solidFill>
              </a:rPr>
              <a:t>vesaiklerin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>
                <a:solidFill>
                  <a:schemeClr val="tx1"/>
                </a:solidFill>
              </a:rPr>
              <a:t>ekinde yer alan poliçeyi ithalatçıya kabul ettirip veya bu kabule kendisi aval verip </a:t>
            </a:r>
            <a:r>
              <a:rPr lang="tr-TR" sz="1800" dirty="0" smtClean="0">
                <a:solidFill>
                  <a:schemeClr val="tx1"/>
                </a:solidFill>
              </a:rPr>
              <a:t>vesaikleri ithalatçıya </a:t>
            </a:r>
            <a:r>
              <a:rPr lang="tr-TR" sz="1800" dirty="0">
                <a:solidFill>
                  <a:schemeClr val="tx1"/>
                </a:solidFill>
              </a:rPr>
              <a:t>teslim ettiği ve mal bedelinin poliçenin vadesinde ihracatçıya ödendiği ödeme şeklidir.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15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640960" cy="4824536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5.1. </a:t>
            </a:r>
            <a:r>
              <a:rPr lang="tr-TR" sz="1800" dirty="0">
                <a:solidFill>
                  <a:srgbClr val="FF0000"/>
                </a:solidFill>
              </a:rPr>
              <a:t>DIŞ TİCARETTE ÖDEME </a:t>
            </a:r>
            <a:r>
              <a:rPr lang="tr-TR" sz="1800" dirty="0" smtClean="0">
                <a:solidFill>
                  <a:srgbClr val="FF0000"/>
                </a:solidFill>
              </a:rPr>
              <a:t>YÖNTEMLERİ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5.1.6</a:t>
            </a:r>
            <a:r>
              <a:rPr lang="tr-TR" sz="1800" b="1" dirty="0">
                <a:solidFill>
                  <a:schemeClr val="tx1"/>
                </a:solidFill>
              </a:rPr>
              <a:t>. Karşı Ticaret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Malın, malla değişimidir. Tarafların aynı gerçek veya tüzel kişiler olması kaydıyla dış ticarete konu </a:t>
            </a:r>
            <a:r>
              <a:rPr lang="tr-TR" sz="1800" dirty="0" smtClean="0">
                <a:solidFill>
                  <a:schemeClr val="tx1"/>
                </a:solidFill>
              </a:rPr>
              <a:t>olan malların </a:t>
            </a:r>
            <a:r>
              <a:rPr lang="tr-TR" sz="1800" dirty="0">
                <a:solidFill>
                  <a:schemeClr val="tx1"/>
                </a:solidFill>
              </a:rPr>
              <a:t>bedelinin herhangi bir para transferi söz konusu olmaksızın kısmen veya tamamen mal </a:t>
            </a:r>
            <a:r>
              <a:rPr lang="tr-TR" sz="1800" dirty="0" smtClean="0">
                <a:solidFill>
                  <a:schemeClr val="tx1"/>
                </a:solidFill>
              </a:rPr>
              <a:t>değişimi ile </a:t>
            </a:r>
            <a:r>
              <a:rPr lang="tr-TR" sz="1800" dirty="0">
                <a:solidFill>
                  <a:schemeClr val="tx1"/>
                </a:solidFill>
              </a:rPr>
              <a:t>ödendiği yöntemdir. İlk çağlardan beri uygulanmakta olan bu yöntem de gelişmiş hâliyle </a:t>
            </a:r>
            <a:r>
              <a:rPr lang="tr-TR" sz="1800" dirty="0" smtClean="0">
                <a:solidFill>
                  <a:schemeClr val="tx1"/>
                </a:solidFill>
              </a:rPr>
              <a:t>değişik şekillerde </a:t>
            </a:r>
            <a:r>
              <a:rPr lang="tr-TR" sz="1800" dirty="0">
                <a:solidFill>
                  <a:schemeClr val="tx1"/>
                </a:solidFill>
              </a:rPr>
              <a:t>uygulanmaktadır</a:t>
            </a:r>
            <a:r>
              <a:rPr lang="tr-TR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5.1.7</a:t>
            </a:r>
            <a:r>
              <a:rPr lang="tr-TR" sz="1800" b="1" dirty="0">
                <a:solidFill>
                  <a:schemeClr val="tx1"/>
                </a:solidFill>
              </a:rPr>
              <a:t>. Konsinye Satışlar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Satışı sonradan yapılmak üzere dış alıcılara, komisyonculara veya dış ülkelerdeki şube ve </a:t>
            </a:r>
            <a:r>
              <a:rPr lang="tr-TR" sz="1800" dirty="0" smtClean="0">
                <a:solidFill>
                  <a:schemeClr val="tx1"/>
                </a:solidFill>
              </a:rPr>
              <a:t>temsilciliklere mal </a:t>
            </a:r>
            <a:r>
              <a:rPr lang="tr-TR" sz="1800" dirty="0">
                <a:solidFill>
                  <a:schemeClr val="tx1"/>
                </a:solidFill>
              </a:rPr>
              <a:t>gönderilmesine konsinye ihracat denir. Yurt dışında malları teslim alan kişi (</a:t>
            </a:r>
            <a:r>
              <a:rPr lang="tr-TR" sz="1800" dirty="0" err="1">
                <a:solidFill>
                  <a:schemeClr val="tx1"/>
                </a:solidFill>
              </a:rPr>
              <a:t>konsinyatör</a:t>
            </a:r>
            <a:r>
              <a:rPr lang="tr-TR" sz="1800" dirty="0">
                <a:solidFill>
                  <a:schemeClr val="tx1"/>
                </a:solidFill>
              </a:rPr>
              <a:t>) </a:t>
            </a:r>
            <a:r>
              <a:rPr lang="tr-TR" sz="1800" dirty="0" smtClean="0">
                <a:solidFill>
                  <a:schemeClr val="tx1"/>
                </a:solidFill>
              </a:rPr>
              <a:t>rayiç bedelden </a:t>
            </a:r>
            <a:r>
              <a:rPr lang="tr-TR" sz="1800" dirty="0">
                <a:solidFill>
                  <a:schemeClr val="tx1"/>
                </a:solidFill>
              </a:rPr>
              <a:t>malların satışını yapar, komisyon vb. giderleri satış gelirinden düştükten sonra kalan </a:t>
            </a:r>
            <a:r>
              <a:rPr lang="tr-TR" sz="1800" dirty="0" smtClean="0">
                <a:solidFill>
                  <a:schemeClr val="tx1"/>
                </a:solidFill>
              </a:rPr>
              <a:t>tutarı banka </a:t>
            </a:r>
            <a:r>
              <a:rPr lang="tr-TR" sz="1800" dirty="0">
                <a:solidFill>
                  <a:schemeClr val="tx1"/>
                </a:solidFill>
              </a:rPr>
              <a:t>aracılığıyla ihracatçıya gönderir. 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Bu </a:t>
            </a:r>
            <a:r>
              <a:rPr lang="tr-TR" sz="1800" dirty="0">
                <a:solidFill>
                  <a:schemeClr val="tx1"/>
                </a:solidFill>
              </a:rPr>
              <a:t>ödeme yöntemi, dış pazarlarda tanıtım ve reklamı </a:t>
            </a:r>
            <a:r>
              <a:rPr lang="tr-TR" sz="1800" dirty="0" smtClean="0">
                <a:solidFill>
                  <a:schemeClr val="tx1"/>
                </a:solidFill>
              </a:rPr>
              <a:t>yapılmak istenilen </a:t>
            </a:r>
            <a:r>
              <a:rPr lang="tr-TR" sz="1800" dirty="0">
                <a:solidFill>
                  <a:schemeClr val="tx1"/>
                </a:solidFill>
              </a:rPr>
              <a:t>yeni mallar için kullanılmaktadır. İhracatçı açısından riskli bir yöntemdir. Bu yöntemde </a:t>
            </a:r>
            <a:r>
              <a:rPr lang="tr-TR" sz="1800" dirty="0" smtClean="0">
                <a:solidFill>
                  <a:schemeClr val="tx1"/>
                </a:solidFill>
              </a:rPr>
              <a:t>malın ihracatçıya </a:t>
            </a:r>
            <a:r>
              <a:rPr lang="tr-TR" sz="1800" dirty="0">
                <a:solidFill>
                  <a:schemeClr val="tx1"/>
                </a:solidFill>
              </a:rPr>
              <a:t>geri gönderilmesi, beklemeden doğan zararların ihracatçıya yansıtılması, yabancı </a:t>
            </a:r>
            <a:r>
              <a:rPr lang="tr-TR" sz="1800" dirty="0" smtClean="0">
                <a:solidFill>
                  <a:schemeClr val="tx1"/>
                </a:solidFill>
              </a:rPr>
              <a:t>ülkenin kambiyo </a:t>
            </a:r>
            <a:r>
              <a:rPr lang="tr-TR" sz="1800" dirty="0">
                <a:solidFill>
                  <a:schemeClr val="tx1"/>
                </a:solidFill>
              </a:rPr>
              <a:t>kısıtlamaları, iklim sebebiyle doğabilecek zararlar ve alıcının kusurundan kaynaklı </a:t>
            </a:r>
            <a:r>
              <a:rPr lang="tr-TR" sz="1800" dirty="0" smtClean="0">
                <a:solidFill>
                  <a:schemeClr val="tx1"/>
                </a:solidFill>
              </a:rPr>
              <a:t>zararların karşılanma </a:t>
            </a:r>
            <a:r>
              <a:rPr lang="tr-TR" sz="1800" dirty="0">
                <a:solidFill>
                  <a:schemeClr val="tx1"/>
                </a:solidFill>
              </a:rPr>
              <a:t>garantisinin olmaması gibi riskler söz konusudur.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16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640960" cy="4824536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5.1. </a:t>
            </a:r>
            <a:r>
              <a:rPr lang="tr-TR" sz="1800" dirty="0">
                <a:solidFill>
                  <a:srgbClr val="FF0000"/>
                </a:solidFill>
              </a:rPr>
              <a:t>DIŞ TİCARETTE ÖDEME </a:t>
            </a:r>
            <a:r>
              <a:rPr lang="tr-TR" sz="1800" dirty="0" smtClean="0">
                <a:solidFill>
                  <a:srgbClr val="FF0000"/>
                </a:solidFill>
              </a:rPr>
              <a:t>YÖNTEMLERİ</a:t>
            </a:r>
          </a:p>
          <a:p>
            <a:pPr algn="just"/>
            <a:r>
              <a:rPr lang="tr-TR" sz="1800" b="1" dirty="0">
                <a:solidFill>
                  <a:schemeClr val="tx1"/>
                </a:solidFill>
              </a:rPr>
              <a:t>4.2.8. Mahsuben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Mahsup etmek, borcun alacaktan düşülmesi yoluyla hesaplaşmak demektir. İhracat bedelinin </a:t>
            </a:r>
            <a:r>
              <a:rPr lang="tr-TR" sz="1800" dirty="0" smtClean="0">
                <a:solidFill>
                  <a:schemeClr val="tx1"/>
                </a:solidFill>
              </a:rPr>
              <a:t>tamamının veya </a:t>
            </a:r>
            <a:r>
              <a:rPr lang="tr-TR" sz="1800" dirty="0">
                <a:solidFill>
                  <a:schemeClr val="tx1"/>
                </a:solidFill>
              </a:rPr>
              <a:t>bir kısmının aynı firmadan mal veya hizmet ithal etmek suretiyle tahsil edildiği ödeme </a:t>
            </a:r>
            <a:r>
              <a:rPr lang="tr-TR" sz="1800" dirty="0" smtClean="0">
                <a:solidFill>
                  <a:schemeClr val="tx1"/>
                </a:solidFill>
              </a:rPr>
              <a:t>yöntemidir. Kısmi </a:t>
            </a:r>
            <a:r>
              <a:rPr lang="tr-TR" sz="1800" dirty="0">
                <a:solidFill>
                  <a:schemeClr val="tx1"/>
                </a:solidFill>
              </a:rPr>
              <a:t>mahsuplaşmada ihracat ve ithalat bedelleri arasında oluşan fark ise nakit olarak ödenmektedir.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Mahsup işleminde DAB ve DSB aynı kur üzerinden düzenlenir. Ancak alışı yapılacak döviz cinsi ile </a:t>
            </a:r>
            <a:r>
              <a:rPr lang="tr-TR" sz="1800" dirty="0" smtClean="0">
                <a:solidFill>
                  <a:schemeClr val="tx1"/>
                </a:solidFill>
              </a:rPr>
              <a:t>ödenecek döviz </a:t>
            </a:r>
            <a:r>
              <a:rPr lang="tr-TR" sz="1800" dirty="0">
                <a:solidFill>
                  <a:schemeClr val="tx1"/>
                </a:solidFill>
              </a:rPr>
              <a:t>cinsinin farklı olması hâlinde mahsuben ödenecek azami tutar TCMB çapraz kuru esas </a:t>
            </a:r>
            <a:r>
              <a:rPr lang="tr-TR" sz="1800" dirty="0" smtClean="0">
                <a:solidFill>
                  <a:schemeClr val="tx1"/>
                </a:solidFill>
              </a:rPr>
              <a:t>alınarak tespit </a:t>
            </a:r>
            <a:r>
              <a:rPr lang="tr-TR" sz="1800" dirty="0">
                <a:solidFill>
                  <a:schemeClr val="tx1"/>
                </a:solidFill>
              </a:rPr>
              <a:t>edilir. Ön finansman kredisi ve peşin döviz ödemeleri mahsuben ödemede kullanılmaz.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56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2723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640960" cy="5256584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5.1. </a:t>
            </a:r>
            <a:r>
              <a:rPr lang="tr-TR" sz="1800" dirty="0">
                <a:solidFill>
                  <a:srgbClr val="FF0000"/>
                </a:solidFill>
              </a:rPr>
              <a:t>DIŞ TİCARETTE ÖDEME </a:t>
            </a:r>
            <a:r>
              <a:rPr lang="tr-TR" sz="1800" dirty="0" smtClean="0">
                <a:solidFill>
                  <a:srgbClr val="FF0000"/>
                </a:solidFill>
              </a:rPr>
              <a:t>YÖNTEMLERİ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5.1.9</a:t>
            </a:r>
            <a:r>
              <a:rPr lang="tr-TR" sz="1800" b="1" dirty="0">
                <a:solidFill>
                  <a:schemeClr val="tx1"/>
                </a:solidFill>
              </a:rPr>
              <a:t>. Banka Ödeme Yükümlülüğü [BPO (Bank </a:t>
            </a:r>
            <a:r>
              <a:rPr lang="tr-TR" sz="1800" b="1" dirty="0" err="1">
                <a:solidFill>
                  <a:schemeClr val="tx1"/>
                </a:solidFill>
              </a:rPr>
              <a:t>Payment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err="1">
                <a:solidFill>
                  <a:schemeClr val="tx1"/>
                </a:solidFill>
              </a:rPr>
              <a:t>Obligation</a:t>
            </a:r>
            <a:r>
              <a:rPr lang="tr-TR" sz="1800" b="1" dirty="0">
                <a:solidFill>
                  <a:schemeClr val="tx1"/>
                </a:solidFill>
              </a:rPr>
              <a:t>)]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Banka Ödeme Yükümlülüğü [BPO (Bank </a:t>
            </a:r>
            <a:r>
              <a:rPr lang="tr-TR" sz="1800" dirty="0" err="1">
                <a:solidFill>
                  <a:schemeClr val="tx1"/>
                </a:solidFill>
              </a:rPr>
              <a:t>Payment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Obligation</a:t>
            </a:r>
            <a:r>
              <a:rPr lang="tr-TR" sz="1800" dirty="0" smtClean="0">
                <a:solidFill>
                  <a:schemeClr val="tx1"/>
                </a:solidFill>
              </a:rPr>
              <a:t>)], mevcut ödeme </a:t>
            </a:r>
            <a:r>
              <a:rPr lang="tr-TR" sz="1800" dirty="0">
                <a:solidFill>
                  <a:schemeClr val="tx1"/>
                </a:solidFill>
              </a:rPr>
              <a:t>yöntemlerinin avantajları ile dijitalleşmenin sağladığı kolaylıkları birleştiren yeni bir dış </a:t>
            </a:r>
            <a:r>
              <a:rPr lang="tr-TR" sz="1800" dirty="0" smtClean="0">
                <a:solidFill>
                  <a:schemeClr val="tx1"/>
                </a:solidFill>
              </a:rPr>
              <a:t>ticaret ödeme </a:t>
            </a:r>
            <a:r>
              <a:rPr lang="tr-TR" sz="1800" dirty="0">
                <a:solidFill>
                  <a:schemeClr val="tx1"/>
                </a:solidFill>
              </a:rPr>
              <a:t>yöntemidir. Bu yöntem, mal mukabili ve vesaik mukabili ödeme yöntemlerinin kolaylığı ile </a:t>
            </a:r>
            <a:r>
              <a:rPr lang="tr-TR" sz="1800" dirty="0" smtClean="0">
                <a:solidFill>
                  <a:schemeClr val="tx1"/>
                </a:solidFill>
              </a:rPr>
              <a:t>akreditifli ödemenin </a:t>
            </a:r>
            <a:r>
              <a:rPr lang="tr-TR" sz="1800" dirty="0">
                <a:solidFill>
                  <a:schemeClr val="tx1"/>
                </a:solidFill>
              </a:rPr>
              <a:t>banka güvencesini bir araya getirmektedir. Dış ticaret faaliyetlerinin daha kolay, </a:t>
            </a:r>
            <a:r>
              <a:rPr lang="tr-TR" sz="1800" dirty="0" smtClean="0">
                <a:solidFill>
                  <a:schemeClr val="tx1"/>
                </a:solidFill>
              </a:rPr>
              <a:t>daha hızlı</a:t>
            </a:r>
            <a:r>
              <a:rPr lang="tr-TR" sz="1800" dirty="0">
                <a:solidFill>
                  <a:schemeClr val="tx1"/>
                </a:solidFill>
              </a:rPr>
              <a:t>, daha ucuz yapılmasını sağlayan ve banka güvencesini temin eden bir ödeme yöntemidir.</a:t>
            </a:r>
          </a:p>
          <a:p>
            <a:pPr algn="just"/>
            <a:r>
              <a:rPr lang="tr-TR" sz="1800" dirty="0" err="1">
                <a:solidFill>
                  <a:schemeClr val="tx1"/>
                </a:solidFill>
              </a:rPr>
              <a:t>BPO’da</a:t>
            </a:r>
            <a:r>
              <a:rPr lang="tr-TR" sz="1800" dirty="0">
                <a:solidFill>
                  <a:schemeClr val="tx1"/>
                </a:solidFill>
              </a:rPr>
              <a:t> dış ticaret sürecine ilişkin tüm belgeler dijital ortamda düzenlendiği için fiziki belge </a:t>
            </a:r>
            <a:r>
              <a:rPr lang="tr-TR" sz="1800" dirty="0" smtClean="0">
                <a:solidFill>
                  <a:schemeClr val="tx1"/>
                </a:solidFill>
              </a:rPr>
              <a:t>kullanımı yoktur</a:t>
            </a:r>
            <a:r>
              <a:rPr lang="tr-TR" sz="1800" dirty="0">
                <a:solidFill>
                  <a:schemeClr val="tx1"/>
                </a:solidFill>
              </a:rPr>
              <a:t>. Bu sayede taraflar fiziki belgelerin kaybolması, üzerinde değişiklik (tahrifat) yapılması, </a:t>
            </a:r>
            <a:r>
              <a:rPr lang="tr-TR" sz="1800" dirty="0" smtClean="0">
                <a:solidFill>
                  <a:schemeClr val="tx1"/>
                </a:solidFill>
              </a:rPr>
              <a:t>gecikmesi, rezervli </a:t>
            </a:r>
            <a:r>
              <a:rPr lang="tr-TR" sz="1800" dirty="0">
                <a:solidFill>
                  <a:schemeClr val="tx1"/>
                </a:solidFill>
              </a:rPr>
              <a:t>olma gibi risklerden kurtulmaktadır. Fiziki belgeleri sadece ihracatçı ve ithalatçı </a:t>
            </a:r>
            <a:r>
              <a:rPr lang="tr-TR" sz="1800" dirty="0" smtClean="0">
                <a:solidFill>
                  <a:schemeClr val="tx1"/>
                </a:solidFill>
              </a:rPr>
              <a:t>birbirine gönderebilir.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BPO, yükümlü bankanın lehtar bankaya verdiği geri dönülmez şartlı bir ödeme taahhüdüdür. Bu yükümlülüğün şartı ise mallar yüklenmeden önce ithalatçı tarafından belirlenen ve İşlem Eşleştirme Uygulaması (TMA-</a:t>
            </a:r>
            <a:r>
              <a:rPr lang="tr-TR" sz="1800" dirty="0" err="1">
                <a:solidFill>
                  <a:schemeClr val="tx1"/>
                </a:solidFill>
              </a:rPr>
              <a:t>Transaction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Matching</a:t>
            </a:r>
            <a:r>
              <a:rPr lang="tr-TR" sz="1800" dirty="0">
                <a:solidFill>
                  <a:schemeClr val="tx1"/>
                </a:solidFill>
              </a:rPr>
              <a:t> Application) denilen sisteme girilen şartlar ile mallar yüklendikten sonra girilen bilgilerin elektronik ortamda eşleşmesidir. Eşleşme </a:t>
            </a:r>
            <a:r>
              <a:rPr lang="tr-TR" sz="1800" dirty="0" smtClean="0">
                <a:solidFill>
                  <a:schemeClr val="tx1"/>
                </a:solidFill>
              </a:rPr>
              <a:t>sağlandıktan sonra </a:t>
            </a:r>
            <a:r>
              <a:rPr lang="tr-TR" sz="1800" dirty="0">
                <a:solidFill>
                  <a:schemeClr val="tx1"/>
                </a:solidFill>
              </a:rPr>
              <a:t>yükümlü banka tarafından lehtar bankaya ödeme yapılabilir. </a:t>
            </a:r>
          </a:p>
        </p:txBody>
      </p:sp>
    </p:spTree>
    <p:extLst>
      <p:ext uri="{BB962C8B-B14F-4D97-AF65-F5344CB8AC3E}">
        <p14:creationId xmlns:p14="http://schemas.microsoft.com/office/powerpoint/2010/main" val="2345899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640960" cy="4824536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Banka </a:t>
            </a:r>
            <a:r>
              <a:rPr lang="tr-TR" sz="1800" b="1" dirty="0">
                <a:solidFill>
                  <a:schemeClr val="tx1"/>
                </a:solidFill>
              </a:rPr>
              <a:t>Ödeme Yükümlülüğü </a:t>
            </a:r>
            <a:r>
              <a:rPr lang="tr-TR" sz="1800" b="1" dirty="0" smtClean="0">
                <a:solidFill>
                  <a:schemeClr val="tx1"/>
                </a:solidFill>
              </a:rPr>
              <a:t>Süreci</a:t>
            </a:r>
            <a:endParaRPr lang="tr-TR" sz="18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0581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82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928992" cy="4680520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5.1. </a:t>
            </a:r>
            <a:r>
              <a:rPr lang="tr-TR" sz="1800" dirty="0">
                <a:solidFill>
                  <a:srgbClr val="FF0000"/>
                </a:solidFill>
              </a:rPr>
              <a:t>DIŞ TİCARETTE ÖDEME </a:t>
            </a:r>
            <a:r>
              <a:rPr lang="tr-TR" sz="1800" dirty="0" smtClean="0">
                <a:solidFill>
                  <a:srgbClr val="FF0000"/>
                </a:solidFill>
              </a:rPr>
              <a:t>YÖNTEMLERİ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Türk Parası Kıymetini Koruma Hakkında 32 Sayılı Karara İlişkin 04.09.2018 tarih ve 30525 sayılı </a:t>
            </a:r>
            <a:r>
              <a:rPr lang="tr-TR" sz="1800" dirty="0" smtClean="0">
                <a:solidFill>
                  <a:schemeClr val="tx1"/>
                </a:solidFill>
              </a:rPr>
              <a:t>Resmî </a:t>
            </a:r>
            <a:r>
              <a:rPr lang="tr-TR" sz="1800" dirty="0" err="1" smtClean="0">
                <a:solidFill>
                  <a:schemeClr val="tx1"/>
                </a:solidFill>
              </a:rPr>
              <a:t>Gazete’de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>
                <a:solidFill>
                  <a:schemeClr val="tx1"/>
                </a:solidFill>
              </a:rPr>
              <a:t>yayımlanan 2018-32/48 No.lu T.C. Hazine ve Maliye Bakanlığı Tebliği’nde yer alan ve dış </a:t>
            </a:r>
            <a:r>
              <a:rPr lang="tr-TR" sz="1800" dirty="0" smtClean="0">
                <a:solidFill>
                  <a:schemeClr val="tx1"/>
                </a:solidFill>
              </a:rPr>
              <a:t>ticarette kullanılan </a:t>
            </a:r>
            <a:r>
              <a:rPr lang="tr-TR" sz="1800" dirty="0">
                <a:solidFill>
                  <a:schemeClr val="tx1"/>
                </a:solidFill>
              </a:rPr>
              <a:t>uluslararası genel kabul görmüş ödeme yöntemleri şunlardır: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Peşin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Mal mukabili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Akreditifli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Vesaik mukabili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Kabul kredili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Karşı ticaret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Konsinye satışlar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Mahsuben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Banka ödeme yükümlülüğü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7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1800200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5.1. </a:t>
            </a:r>
            <a:r>
              <a:rPr lang="tr-TR" sz="1800" dirty="0">
                <a:solidFill>
                  <a:srgbClr val="FF0000"/>
                </a:solidFill>
              </a:rPr>
              <a:t>DIŞ TİCARETTE ÖDEME </a:t>
            </a:r>
            <a:r>
              <a:rPr lang="tr-TR" sz="1800" dirty="0" smtClean="0">
                <a:solidFill>
                  <a:srgbClr val="FF0000"/>
                </a:solidFill>
              </a:rPr>
              <a:t>YÖNTEMLERİ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5.1.1</a:t>
            </a:r>
            <a:r>
              <a:rPr lang="tr-TR" sz="1800" b="1" dirty="0">
                <a:solidFill>
                  <a:schemeClr val="tx1"/>
                </a:solidFill>
              </a:rPr>
              <a:t>. Peşin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Peşin ödeme, dış ticarete konu olan malların ihracatçı tarafından sevk edilmesinden önce ithalatçının mal bedelini ihracatçıya ödemesidir. Bu ödeme yönteminde tüm </a:t>
            </a:r>
            <a:r>
              <a:rPr lang="tr-TR" sz="1800" dirty="0" smtClean="0">
                <a:solidFill>
                  <a:schemeClr val="tx1"/>
                </a:solidFill>
              </a:rPr>
              <a:t>riskleri ithalatçı üstlenmektedir. 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471841" cy="297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107504" y="3212976"/>
            <a:ext cx="5688632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Çünkü ithalatçı, malları teslim almadan ödeme yaptığı zaman; 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• Malları teslim alamama,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• Malların istenilen kalitede olmaması,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• Farklı malların gönderilmesi,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• Malların zamanında teslim edilmemesi gibi 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riskler ile karşı karşıya kalmaktadır.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4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928992" cy="3168352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Peşin Ödeme Sürec</a:t>
            </a:r>
            <a:r>
              <a:rPr lang="tr-TR" sz="1800" b="1" dirty="0">
                <a:solidFill>
                  <a:schemeClr val="tx1"/>
                </a:solidFill>
              </a:rPr>
              <a:t>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5" y="2636912"/>
            <a:ext cx="83439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9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1800200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5.1. </a:t>
            </a:r>
            <a:r>
              <a:rPr lang="tr-TR" sz="1800" dirty="0">
                <a:solidFill>
                  <a:srgbClr val="FF0000"/>
                </a:solidFill>
              </a:rPr>
              <a:t>DIŞ TİCARETTE ÖDEME </a:t>
            </a:r>
            <a:r>
              <a:rPr lang="tr-TR" sz="1800" dirty="0" smtClean="0">
                <a:solidFill>
                  <a:srgbClr val="FF0000"/>
                </a:solidFill>
              </a:rPr>
              <a:t>YÖNTEMLERİ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5.1.2</a:t>
            </a:r>
            <a:r>
              <a:rPr lang="tr-TR" sz="1800" b="1" dirty="0">
                <a:solidFill>
                  <a:schemeClr val="tx1"/>
                </a:solidFill>
              </a:rPr>
              <a:t>. Mal Mukabili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Mal mukabili ödeme, </a:t>
            </a:r>
            <a:r>
              <a:rPr lang="tr-TR" sz="1800" dirty="0" smtClean="0">
                <a:solidFill>
                  <a:schemeClr val="tx1"/>
                </a:solidFill>
              </a:rPr>
              <a:t>ihracatçının dış </a:t>
            </a:r>
            <a:r>
              <a:rPr lang="tr-TR" sz="1800" dirty="0">
                <a:solidFill>
                  <a:schemeClr val="tx1"/>
                </a:solidFill>
              </a:rPr>
              <a:t>ticarete konu olan malları </a:t>
            </a:r>
            <a:r>
              <a:rPr lang="tr-TR" sz="1800" dirty="0" smtClean="0">
                <a:solidFill>
                  <a:schemeClr val="tx1"/>
                </a:solidFill>
              </a:rPr>
              <a:t>ithalatçıya teslim </a:t>
            </a:r>
            <a:r>
              <a:rPr lang="tr-TR" sz="1800" dirty="0">
                <a:solidFill>
                  <a:schemeClr val="tx1"/>
                </a:solidFill>
              </a:rPr>
              <a:t>etmesinden </a:t>
            </a:r>
            <a:r>
              <a:rPr lang="tr-TR" sz="1800" dirty="0" smtClean="0">
                <a:solidFill>
                  <a:schemeClr val="tx1"/>
                </a:solidFill>
              </a:rPr>
              <a:t>sonra mal </a:t>
            </a:r>
            <a:r>
              <a:rPr lang="tr-TR" sz="1800" dirty="0">
                <a:solidFill>
                  <a:schemeClr val="tx1"/>
                </a:solidFill>
              </a:rPr>
              <a:t>bedelinin </a:t>
            </a:r>
            <a:r>
              <a:rPr lang="tr-TR" sz="1800" dirty="0" smtClean="0">
                <a:solidFill>
                  <a:schemeClr val="tx1"/>
                </a:solidFill>
              </a:rPr>
              <a:t>ödenmesidir.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07504" y="2996952"/>
            <a:ext cx="475252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800" dirty="0">
                <a:solidFill>
                  <a:schemeClr val="tx1"/>
                </a:solidFill>
              </a:rPr>
              <a:t>Peşin ödeme </a:t>
            </a:r>
            <a:r>
              <a:rPr lang="tr-TR" sz="1800" dirty="0" smtClean="0">
                <a:solidFill>
                  <a:schemeClr val="tx1"/>
                </a:solidFill>
              </a:rPr>
              <a:t>yönteminin aksine </a:t>
            </a:r>
            <a:r>
              <a:rPr lang="tr-TR" sz="1800" dirty="0">
                <a:solidFill>
                  <a:schemeClr val="tx1"/>
                </a:solidFill>
              </a:rPr>
              <a:t>mal mukabili ödeme </a:t>
            </a:r>
            <a:r>
              <a:rPr lang="tr-TR" sz="1800" dirty="0" smtClean="0">
                <a:solidFill>
                  <a:schemeClr val="tx1"/>
                </a:solidFill>
              </a:rPr>
              <a:t>yönteminde tüm </a:t>
            </a:r>
            <a:r>
              <a:rPr lang="tr-TR" sz="1800" dirty="0">
                <a:solidFill>
                  <a:schemeClr val="tx1"/>
                </a:solidFill>
              </a:rPr>
              <a:t>riskleri ihracatçı üstlenmektedir.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Bu ödeme </a:t>
            </a:r>
            <a:r>
              <a:rPr lang="tr-TR" sz="1800" dirty="0" smtClean="0">
                <a:solidFill>
                  <a:schemeClr val="tx1"/>
                </a:solidFill>
              </a:rPr>
              <a:t>yönteminde ihracatçı </a:t>
            </a:r>
            <a:r>
              <a:rPr lang="tr-TR" sz="1800" dirty="0">
                <a:solidFill>
                  <a:schemeClr val="tx1"/>
                </a:solidFill>
              </a:rPr>
              <a:t>sattığı malların </a:t>
            </a:r>
            <a:r>
              <a:rPr lang="tr-TR" sz="1800" dirty="0" smtClean="0">
                <a:solidFill>
                  <a:schemeClr val="tx1"/>
                </a:solidFill>
              </a:rPr>
              <a:t>bedelini almadan </a:t>
            </a:r>
            <a:r>
              <a:rPr lang="tr-TR" sz="1800" dirty="0">
                <a:solidFill>
                  <a:schemeClr val="tx1"/>
                </a:solidFill>
              </a:rPr>
              <a:t>malları teslim ettiğinde;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Malların beğenilmeyip </a:t>
            </a:r>
            <a:r>
              <a:rPr lang="tr-TR" sz="1800" dirty="0" smtClean="0">
                <a:solidFill>
                  <a:schemeClr val="tx1"/>
                </a:solidFill>
              </a:rPr>
              <a:t>iade edilmesi</a:t>
            </a:r>
            <a:r>
              <a:rPr lang="tr-TR" sz="1800" dirty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Malların bedelinin </a:t>
            </a:r>
            <a:r>
              <a:rPr lang="tr-TR" sz="1800" dirty="0" smtClean="0">
                <a:solidFill>
                  <a:schemeClr val="tx1"/>
                </a:solidFill>
              </a:rPr>
              <a:t>zamanında ödenmemesi</a:t>
            </a:r>
            <a:r>
              <a:rPr lang="tr-TR" sz="1800" dirty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• Malların bedelinin hiç ödenmemesi riskleri ile karşı karşıyadır.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95" y="2996952"/>
            <a:ext cx="3997885" cy="288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02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928992" cy="3168352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Mal </a:t>
            </a:r>
            <a:r>
              <a:rPr lang="tr-TR" sz="1800" b="1" dirty="0">
                <a:solidFill>
                  <a:schemeClr val="tx1"/>
                </a:solidFill>
              </a:rPr>
              <a:t>Mukabili </a:t>
            </a:r>
            <a:r>
              <a:rPr lang="tr-TR" sz="1800" b="1" dirty="0" smtClean="0">
                <a:solidFill>
                  <a:schemeClr val="tx1"/>
                </a:solidFill>
              </a:rPr>
              <a:t>Ödeme Süreci</a:t>
            </a:r>
            <a:endParaRPr lang="tr-TR" sz="18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5" y="2276872"/>
            <a:ext cx="83534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32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3240360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5.1. </a:t>
            </a:r>
            <a:r>
              <a:rPr lang="tr-TR" sz="1800" dirty="0">
                <a:solidFill>
                  <a:srgbClr val="FF0000"/>
                </a:solidFill>
              </a:rPr>
              <a:t>DIŞ TİCARETTE ÖDEME </a:t>
            </a:r>
            <a:r>
              <a:rPr lang="tr-TR" sz="1800" dirty="0" smtClean="0">
                <a:solidFill>
                  <a:srgbClr val="FF0000"/>
                </a:solidFill>
              </a:rPr>
              <a:t>YÖNTEMLERİ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5.1.3</a:t>
            </a:r>
            <a:r>
              <a:rPr lang="tr-TR" sz="1800" b="1" dirty="0">
                <a:solidFill>
                  <a:schemeClr val="tx1"/>
                </a:solidFill>
              </a:rPr>
              <a:t>. Akreditifli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Akreditifli ödeme, dış ticarette en çok tercih edilen ödeme yöntemidir. Çünkü ihracatçıya </a:t>
            </a:r>
            <a:r>
              <a:rPr lang="tr-TR" sz="1800" dirty="0" smtClean="0">
                <a:solidFill>
                  <a:schemeClr val="tx1"/>
                </a:solidFill>
              </a:rPr>
              <a:t>sözleşme şartlarına </a:t>
            </a:r>
            <a:r>
              <a:rPr lang="tr-TR" sz="1800" dirty="0">
                <a:solidFill>
                  <a:schemeClr val="tx1"/>
                </a:solidFill>
              </a:rPr>
              <a:t>uygun olarak sevk ettiği malların bedelinin ödeneceğini, ithalatçıya ise sözleşme </a:t>
            </a:r>
            <a:r>
              <a:rPr lang="tr-TR" sz="1800" dirty="0" smtClean="0">
                <a:solidFill>
                  <a:schemeClr val="tx1"/>
                </a:solidFill>
              </a:rPr>
              <a:t>şartlarına uygun </a:t>
            </a:r>
            <a:r>
              <a:rPr lang="tr-TR" sz="1800" dirty="0">
                <a:solidFill>
                  <a:schemeClr val="tx1"/>
                </a:solidFill>
              </a:rPr>
              <a:t>malların teslim edildiğini gösteren belgeler ibraz edilmeden ödeme yapılmayacağını </a:t>
            </a:r>
            <a:r>
              <a:rPr lang="tr-TR" sz="1800" dirty="0" smtClean="0">
                <a:solidFill>
                  <a:schemeClr val="tx1"/>
                </a:solidFill>
              </a:rPr>
              <a:t>garanti eden </a:t>
            </a:r>
            <a:r>
              <a:rPr lang="tr-TR" sz="1800" dirty="0">
                <a:solidFill>
                  <a:schemeClr val="tx1"/>
                </a:solidFill>
              </a:rPr>
              <a:t>bir ödeme yöntemidir. Bu garantiyi sağlayan ise bankadır</a:t>
            </a:r>
            <a:r>
              <a:rPr lang="tr-TR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Akreditif, ithalatçının talep ve talimatına dayanarak ihracat bedelinin belirli bir vade içinde ve </a:t>
            </a:r>
            <a:r>
              <a:rPr lang="tr-TR" sz="1800" dirty="0" smtClean="0">
                <a:solidFill>
                  <a:schemeClr val="tx1"/>
                </a:solidFill>
              </a:rPr>
              <a:t>sözleşmedeki yükümlülüklerin </a:t>
            </a:r>
            <a:r>
              <a:rPr lang="tr-TR" sz="1800" dirty="0">
                <a:solidFill>
                  <a:schemeClr val="tx1"/>
                </a:solidFill>
              </a:rPr>
              <a:t>yerine getirildiğini gösteren belgelerin ibraz edilmesi koşuluyla </a:t>
            </a:r>
            <a:r>
              <a:rPr lang="tr-TR" sz="1800" dirty="0" smtClean="0">
                <a:solidFill>
                  <a:schemeClr val="tx1"/>
                </a:solidFill>
              </a:rPr>
              <a:t>ödeneceğine ilişkin </a:t>
            </a:r>
            <a:r>
              <a:rPr lang="tr-TR" sz="1800" dirty="0">
                <a:solidFill>
                  <a:schemeClr val="tx1"/>
                </a:solidFill>
              </a:rPr>
              <a:t>ithalatçının bankası tarafından düzenlenen bir tür yazılı teminattır.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0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tr-TR" dirty="0" smtClean="0"/>
              <a:t>5. Bölüm </a:t>
            </a:r>
            <a:br>
              <a:rPr lang="tr-TR" dirty="0" smtClean="0"/>
            </a:br>
            <a:r>
              <a:rPr lang="tr-TR" dirty="0" smtClean="0"/>
              <a:t>Dış Ticarette </a:t>
            </a:r>
            <a:r>
              <a:rPr lang="tr-TR" dirty="0" smtClean="0"/>
              <a:t>Ödeme Yöntemleri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640960" cy="4896544"/>
          </a:xfrm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FF0000"/>
                </a:solidFill>
              </a:rPr>
              <a:t>5.1. </a:t>
            </a:r>
            <a:r>
              <a:rPr lang="tr-TR" sz="1800" dirty="0">
                <a:solidFill>
                  <a:srgbClr val="FF0000"/>
                </a:solidFill>
              </a:rPr>
              <a:t>DIŞ TİCARETTE ÖDEME </a:t>
            </a:r>
            <a:r>
              <a:rPr lang="tr-TR" sz="1800" dirty="0" smtClean="0">
                <a:solidFill>
                  <a:srgbClr val="FF0000"/>
                </a:solidFill>
              </a:rPr>
              <a:t>YÖNTEMLERİ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5.1.3</a:t>
            </a:r>
            <a:r>
              <a:rPr lang="tr-TR" sz="1800" b="1" dirty="0">
                <a:solidFill>
                  <a:schemeClr val="tx1"/>
                </a:solidFill>
              </a:rPr>
              <a:t>. Akreditifli Ödeme</a:t>
            </a:r>
          </a:p>
          <a:p>
            <a:pPr algn="just"/>
            <a:r>
              <a:rPr lang="tr-TR" sz="1800" dirty="0">
                <a:solidFill>
                  <a:schemeClr val="tx1"/>
                </a:solidFill>
              </a:rPr>
              <a:t>Akreditifli ödeme yönteminde yer alan taraflar ve sorumlulukları şöyledir:</a:t>
            </a:r>
          </a:p>
          <a:p>
            <a:pPr algn="just"/>
            <a:r>
              <a:rPr lang="tr-TR" sz="1800" dirty="0">
                <a:solidFill>
                  <a:srgbClr val="FF0000"/>
                </a:solidFill>
              </a:rPr>
              <a:t>Amir:</a:t>
            </a:r>
            <a:r>
              <a:rPr lang="tr-TR" sz="1800" dirty="0">
                <a:solidFill>
                  <a:schemeClr val="tx1"/>
                </a:solidFill>
              </a:rPr>
              <a:t> İthalatçıdır. Akreditifin açılması için talepte bulunan taraftır. Akreditif açtırma teklifnamesi, </a:t>
            </a:r>
            <a:r>
              <a:rPr lang="tr-TR" sz="1800" dirty="0" smtClean="0">
                <a:solidFill>
                  <a:schemeClr val="tx1"/>
                </a:solidFill>
              </a:rPr>
              <a:t>proforma fatura</a:t>
            </a:r>
            <a:r>
              <a:rPr lang="tr-TR" sz="1800" dirty="0">
                <a:solidFill>
                  <a:schemeClr val="tx1"/>
                </a:solidFill>
              </a:rPr>
              <a:t>, talimat mektubu ile amir bankaya akreditif açılması için başvuruda bulunur.</a:t>
            </a:r>
          </a:p>
          <a:p>
            <a:pPr algn="just"/>
            <a:r>
              <a:rPr lang="tr-TR" sz="1800" dirty="0">
                <a:solidFill>
                  <a:srgbClr val="FF0000"/>
                </a:solidFill>
              </a:rPr>
              <a:t>Amir Banka: </a:t>
            </a:r>
            <a:r>
              <a:rPr lang="tr-TR" sz="1800" dirty="0">
                <a:solidFill>
                  <a:schemeClr val="tx1"/>
                </a:solidFill>
              </a:rPr>
              <a:t>Amirden aldığı talimatla akreditifi açan bankadır. Sözleşmede belirtilen </a:t>
            </a:r>
            <a:r>
              <a:rPr lang="tr-TR" sz="1800" dirty="0" smtClean="0">
                <a:solidFill>
                  <a:schemeClr val="tx1"/>
                </a:solidFill>
              </a:rPr>
              <a:t>yükümlülüklerin yerine </a:t>
            </a:r>
            <a:r>
              <a:rPr lang="tr-TR" sz="1800" dirty="0">
                <a:solidFill>
                  <a:schemeClr val="tx1"/>
                </a:solidFill>
              </a:rPr>
              <a:t>getirildiğini gösteren belgelerin ibrazı hâlinde akreditif bedelini ödemek zorundadır.</a:t>
            </a:r>
          </a:p>
          <a:p>
            <a:pPr algn="just"/>
            <a:r>
              <a:rPr lang="tr-TR" sz="1800" dirty="0">
                <a:solidFill>
                  <a:srgbClr val="FF0000"/>
                </a:solidFill>
              </a:rPr>
              <a:t>Lehtar:</a:t>
            </a:r>
            <a:r>
              <a:rPr lang="tr-TR" sz="1800" dirty="0">
                <a:solidFill>
                  <a:schemeClr val="tx1"/>
                </a:solidFill>
              </a:rPr>
              <a:t> İhracatçıdır. Lehine akreditif açılan taraftır. Belgeleri hazırlayıp bankaya sunmakla </a:t>
            </a:r>
            <a:r>
              <a:rPr lang="tr-TR" sz="1800" dirty="0" smtClean="0">
                <a:solidFill>
                  <a:schemeClr val="tx1"/>
                </a:solidFill>
              </a:rPr>
              <a:t>sorumludur. Bankaya </a:t>
            </a:r>
            <a:r>
              <a:rPr lang="tr-TR" sz="1800" dirty="0">
                <a:solidFill>
                  <a:schemeClr val="tx1"/>
                </a:solidFill>
              </a:rPr>
              <a:t>sunduğu belgeler karşılığında akreditif bedelini tahsil eder.</a:t>
            </a:r>
          </a:p>
          <a:p>
            <a:pPr algn="just"/>
            <a:r>
              <a:rPr lang="tr-TR" sz="1800" dirty="0">
                <a:solidFill>
                  <a:srgbClr val="FF0000"/>
                </a:solidFill>
              </a:rPr>
              <a:t>Aracı Banka (Muhabir Banka/Teyit Bankası):</a:t>
            </a:r>
            <a:r>
              <a:rPr lang="tr-TR" sz="1800" dirty="0">
                <a:solidFill>
                  <a:schemeClr val="tx1"/>
                </a:solidFill>
              </a:rPr>
              <a:t> Amir bankanın açılan akreditifle ilgili küşat </a:t>
            </a:r>
            <a:r>
              <a:rPr lang="tr-TR" sz="1800" dirty="0" smtClean="0">
                <a:solidFill>
                  <a:schemeClr val="tx1"/>
                </a:solidFill>
              </a:rPr>
              <a:t>mektubunu gönderdiği </a:t>
            </a:r>
            <a:r>
              <a:rPr lang="tr-TR" sz="1800" dirty="0">
                <a:solidFill>
                  <a:schemeClr val="tx1"/>
                </a:solidFill>
              </a:rPr>
              <a:t>bankadır. Küşat mektubunu ihracatçıya haber veren muhabir bankasıdır. Muhabir </a:t>
            </a:r>
            <a:r>
              <a:rPr lang="tr-TR" sz="1800" dirty="0" smtClean="0">
                <a:solidFill>
                  <a:schemeClr val="tx1"/>
                </a:solidFill>
              </a:rPr>
              <a:t>banka, akreditif </a:t>
            </a:r>
            <a:r>
              <a:rPr lang="tr-TR" sz="1800" dirty="0">
                <a:solidFill>
                  <a:schemeClr val="tx1"/>
                </a:solidFill>
              </a:rPr>
              <a:t>bedelinin amir banka tarafından ödenmemesi durumunda bu bedeli kendisinin </a:t>
            </a:r>
            <a:r>
              <a:rPr lang="tr-TR" sz="1800" dirty="0" smtClean="0">
                <a:solidFill>
                  <a:schemeClr val="tx1"/>
                </a:solidFill>
              </a:rPr>
              <a:t>ödeyeceğini lehtara </a:t>
            </a:r>
            <a:r>
              <a:rPr lang="tr-TR" sz="1800" dirty="0">
                <a:solidFill>
                  <a:schemeClr val="tx1"/>
                </a:solidFill>
              </a:rPr>
              <a:t>taahhüt eder ise teyit bankası olmuş olur.</a:t>
            </a:r>
            <a:endParaRPr lang="tr-T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0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2267</Words>
  <Application>Microsoft Office PowerPoint</Application>
  <PresentationFormat>Ekran Gösterisi (4:3)</PresentationFormat>
  <Paragraphs>135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PowerPoint Sunusu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  <vt:lpstr>5. Bölüm  Dış Ticarette Ödeme Yöntemleri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Bölüm  Dış Ticaret İle İlgili Kavramlar</dc:title>
  <dc:creator>user</dc:creator>
  <cp:lastModifiedBy>user</cp:lastModifiedBy>
  <cp:revision>81</cp:revision>
  <dcterms:created xsi:type="dcterms:W3CDTF">2023-09-28T08:12:28Z</dcterms:created>
  <dcterms:modified xsi:type="dcterms:W3CDTF">2023-10-12T10:44:05Z</dcterms:modified>
</cp:coreProperties>
</file>