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41" autoAdjust="0"/>
    <p:restoredTop sz="94660"/>
  </p:normalViewPr>
  <p:slideViewPr>
    <p:cSldViewPr>
      <p:cViewPr varScale="1">
        <p:scale>
          <a:sx n="92" d="100"/>
          <a:sy n="92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3890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2538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92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291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8288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622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70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554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957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1784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667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123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640960" cy="43924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sz="2000" dirty="0">
                <a:solidFill>
                  <a:schemeClr val="tx1"/>
                </a:solidFill>
              </a:rPr>
              <a:t> </a:t>
            </a:r>
            <a:r>
              <a:rPr lang="tr-TR" sz="2000" dirty="0">
                <a:solidFill>
                  <a:srgbClr val="FF0000"/>
                </a:solidFill>
              </a:rPr>
              <a:t>BELGE KAVRAMI VE </a:t>
            </a:r>
            <a:r>
              <a:rPr lang="tr-TR" sz="2000" dirty="0" smtClean="0">
                <a:solidFill>
                  <a:srgbClr val="FF0000"/>
                </a:solidFill>
              </a:rPr>
              <a:t>ÖNEMİ</a:t>
            </a:r>
          </a:p>
          <a:p>
            <a:pPr algn="just"/>
            <a:r>
              <a:rPr lang="tr-TR" sz="2000" dirty="0">
                <a:solidFill>
                  <a:schemeClr val="tx1"/>
                </a:solidFill>
              </a:rPr>
              <a:t>Malların ve sermayenin ulusal sınırlar dışına akışıyla gerçekleşen dış ticaretin varlığının en büyük </a:t>
            </a:r>
            <a:r>
              <a:rPr lang="tr-TR" sz="2000" dirty="0" smtClean="0">
                <a:solidFill>
                  <a:schemeClr val="tx1"/>
                </a:solidFill>
              </a:rPr>
              <a:t>göstergesi, belgelerdir</a:t>
            </a:r>
            <a:r>
              <a:rPr lang="tr-TR" sz="2000" dirty="0">
                <a:solidFill>
                  <a:schemeClr val="tx1"/>
                </a:solidFill>
              </a:rPr>
              <a:t>. Dış ticarete konu olan malların ve bunlara ait ödeme araçlarının yer </a:t>
            </a:r>
            <a:r>
              <a:rPr lang="tr-TR" sz="2000" dirty="0" smtClean="0">
                <a:solidFill>
                  <a:schemeClr val="tx1"/>
                </a:solidFill>
              </a:rPr>
              <a:t>değiştirmesi nedeniyle </a:t>
            </a:r>
            <a:r>
              <a:rPr lang="tr-TR" sz="2000" dirty="0">
                <a:solidFill>
                  <a:schemeClr val="tx1"/>
                </a:solidFill>
              </a:rPr>
              <a:t>belge kavramı da büyük bir önem arz etmektedir.</a:t>
            </a:r>
          </a:p>
          <a:p>
            <a:pPr algn="just"/>
            <a:r>
              <a:rPr lang="tr-TR" sz="2000" dirty="0">
                <a:solidFill>
                  <a:schemeClr val="tx1"/>
                </a:solidFill>
              </a:rPr>
              <a:t>Dış ticaret faaliyetin konusunu oluşturan malın ihracatçı ülkeden çıkışı ile başlayıp ithalatçı ülkeye </a:t>
            </a:r>
            <a:r>
              <a:rPr lang="tr-TR" sz="2000" dirty="0" smtClean="0">
                <a:solidFill>
                  <a:schemeClr val="tx1"/>
                </a:solidFill>
              </a:rPr>
              <a:t>varışına kadar </a:t>
            </a:r>
            <a:r>
              <a:rPr lang="tr-TR" sz="2000" dirty="0">
                <a:solidFill>
                  <a:schemeClr val="tx1"/>
                </a:solidFill>
              </a:rPr>
              <a:t>gerçekleşen işlemlerde düzenlenen ve kullanılan bu belgelere vesaik denir. </a:t>
            </a:r>
            <a:r>
              <a:rPr lang="tr-TR" sz="2000" dirty="0" smtClean="0">
                <a:solidFill>
                  <a:schemeClr val="tx1"/>
                </a:solidFill>
              </a:rPr>
              <a:t>Küreselleşen dünyada </a:t>
            </a:r>
            <a:r>
              <a:rPr lang="tr-TR" sz="2000" dirty="0">
                <a:solidFill>
                  <a:schemeClr val="tx1"/>
                </a:solidFill>
              </a:rPr>
              <a:t>gerçekleşen tüm ticari ve finansal gelişmeler, yeni kurallar ve uygulamaları da </a:t>
            </a:r>
            <a:r>
              <a:rPr lang="tr-TR" sz="2000" dirty="0" smtClean="0">
                <a:solidFill>
                  <a:schemeClr val="tx1"/>
                </a:solidFill>
              </a:rPr>
              <a:t>beraberinde getirmekte</a:t>
            </a:r>
            <a:r>
              <a:rPr lang="tr-TR" sz="2000" dirty="0">
                <a:solidFill>
                  <a:schemeClr val="tx1"/>
                </a:solidFill>
              </a:rPr>
              <a:t>, bu durumdan dış ticaretin tarafları da etkilenmektedir. Bu nedenle dış ticarette çok </a:t>
            </a:r>
            <a:r>
              <a:rPr lang="tr-TR" sz="2000" dirty="0" smtClean="0">
                <a:solidFill>
                  <a:schemeClr val="tx1"/>
                </a:solidFill>
              </a:rPr>
              <a:t>sayıda belge </a:t>
            </a:r>
            <a:r>
              <a:rPr lang="tr-TR" sz="2000" dirty="0">
                <a:solidFill>
                  <a:schemeClr val="tx1"/>
                </a:solidFill>
              </a:rPr>
              <a:t>kullanılmaktadır.</a:t>
            </a:r>
          </a:p>
          <a:p>
            <a:pPr algn="just"/>
            <a:r>
              <a:rPr lang="tr-TR" sz="2000" dirty="0">
                <a:solidFill>
                  <a:schemeClr val="tx1"/>
                </a:solidFill>
              </a:rPr>
              <a:t>Dış ticarette farklı dil ve para birimi kullanan, birbirinden kilometrelerce uzakta olan, aynı zamanda </a:t>
            </a:r>
            <a:r>
              <a:rPr lang="tr-TR" sz="2000" dirty="0" smtClean="0">
                <a:solidFill>
                  <a:schemeClr val="tx1"/>
                </a:solidFill>
              </a:rPr>
              <a:t>birbirini hiç </a:t>
            </a:r>
            <a:r>
              <a:rPr lang="tr-TR" sz="2000" dirty="0">
                <a:solidFill>
                  <a:schemeClr val="tx1"/>
                </a:solidFill>
              </a:rPr>
              <a:t>tanımayan firma ve kuruluşların buluştukları ortak nokta; düzenledikleri belgelerdir. Dış </a:t>
            </a:r>
            <a:r>
              <a:rPr lang="tr-TR" sz="2000" dirty="0" smtClean="0">
                <a:solidFill>
                  <a:schemeClr val="tx1"/>
                </a:solidFill>
              </a:rPr>
              <a:t>ticarette kullanılacak </a:t>
            </a:r>
            <a:r>
              <a:rPr lang="tr-TR" sz="2000" dirty="0">
                <a:solidFill>
                  <a:schemeClr val="tx1"/>
                </a:solidFill>
              </a:rPr>
              <a:t>belgeler, ülkelerde uygulanan dış ticaret mevzuatlarına, dış ticarete konu olan </a:t>
            </a:r>
            <a:r>
              <a:rPr lang="tr-TR" sz="2000" dirty="0" smtClean="0">
                <a:solidFill>
                  <a:schemeClr val="tx1"/>
                </a:solidFill>
              </a:rPr>
              <a:t>malın cinsine </a:t>
            </a:r>
            <a:r>
              <a:rPr lang="tr-TR" sz="2000" dirty="0">
                <a:solidFill>
                  <a:schemeClr val="tx1"/>
                </a:solidFill>
              </a:rPr>
              <a:t>ya da taşıma yöntemlerine bağlı olarak değişiklik gösterebilir. Bu nedenle bazı dış ticaret </a:t>
            </a:r>
            <a:r>
              <a:rPr lang="tr-TR" sz="2000" dirty="0" smtClean="0">
                <a:solidFill>
                  <a:schemeClr val="tx1"/>
                </a:solidFill>
              </a:rPr>
              <a:t>belgeleri, uluslararası </a:t>
            </a:r>
            <a:r>
              <a:rPr lang="tr-TR" sz="2000" dirty="0">
                <a:solidFill>
                  <a:schemeClr val="tx1"/>
                </a:solidFill>
              </a:rPr>
              <a:t>standartlara sahip olup tüm dış ticaret faaliyetlerinde kullanılmaktadır.</a:t>
            </a:r>
            <a:endParaRPr lang="tr-TR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059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11607" y="1916832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/>
              <a:t>1. 3</a:t>
            </a:r>
            <a:r>
              <a:rPr lang="tr-TR" dirty="0"/>
              <a:t>. Ticari </a:t>
            </a:r>
            <a:r>
              <a:rPr lang="tr-TR" dirty="0" smtClean="0"/>
              <a:t>Fatura</a:t>
            </a:r>
            <a:endParaRPr lang="tr-TR" dirty="0"/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1. TİCARİ BELGELER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1772816"/>
            <a:ext cx="6714259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4865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11607" y="1916832"/>
            <a:ext cx="8568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/>
              <a:t>1.4</a:t>
            </a:r>
            <a:r>
              <a:rPr lang="tr-TR" b="1" dirty="0"/>
              <a:t>. Navlun Faturası</a:t>
            </a:r>
          </a:p>
          <a:p>
            <a:r>
              <a:rPr lang="tr-TR" dirty="0"/>
              <a:t>Deniz ve nehir yolu ile taşınan eşya (mal) için taşıma hizmeti karşılığında gemi şirketine ödenen </a:t>
            </a:r>
            <a:r>
              <a:rPr lang="tr-TR" dirty="0" smtClean="0"/>
              <a:t>ücrete </a:t>
            </a:r>
            <a:r>
              <a:rPr lang="tr-TR" b="1" dirty="0" smtClean="0"/>
              <a:t>navlun </a:t>
            </a:r>
            <a:r>
              <a:rPr lang="tr-TR" dirty="0"/>
              <a:t>denir. İhraç edilen malın alım satım sözleşmesinde belirtilen teslimat şekline göre navlun </a:t>
            </a:r>
            <a:r>
              <a:rPr lang="tr-TR" dirty="0" smtClean="0"/>
              <a:t>bedeli, ihracatçı </a:t>
            </a:r>
            <a:r>
              <a:rPr lang="tr-TR" dirty="0"/>
              <a:t>firma tarafından ödenir. Bu durumda ihracatçı firma tarafından navlun bedelinin </a:t>
            </a:r>
            <a:r>
              <a:rPr lang="tr-TR" dirty="0" smtClean="0"/>
              <a:t>ödendiğini ispatlamak </a:t>
            </a:r>
            <a:r>
              <a:rPr lang="tr-TR" dirty="0"/>
              <a:t>amacıyla düzenlenen belgeye </a:t>
            </a:r>
            <a:r>
              <a:rPr lang="tr-TR" b="1" dirty="0"/>
              <a:t>navlun faturası </a:t>
            </a:r>
            <a:r>
              <a:rPr lang="tr-TR" dirty="0"/>
              <a:t>denir.</a:t>
            </a:r>
          </a:p>
          <a:p>
            <a:r>
              <a:rPr lang="tr-TR" dirty="0"/>
              <a:t>Akreditif, mal bedeli ile birlikte navlun bedelini de içeriyorsa konşimento ve diğer sevk belgesi </a:t>
            </a:r>
            <a:r>
              <a:rPr lang="tr-TR" dirty="0" smtClean="0"/>
              <a:t>üzerinde "Navlunu </a:t>
            </a:r>
            <a:r>
              <a:rPr lang="tr-TR" dirty="0"/>
              <a:t>ödenmiştir." kaydının bulunması gerekmektedir. Ancak sevk belgesi üzerinde bu kayıt </a:t>
            </a:r>
            <a:r>
              <a:rPr lang="tr-TR" dirty="0" smtClean="0"/>
              <a:t>belirtilmemişse satıcı </a:t>
            </a:r>
            <a:r>
              <a:rPr lang="tr-TR" dirty="0"/>
              <a:t>firmanın taşıyıcı firmadan navlun faturası alarak ithalatçı firmaya vermesi ya da </a:t>
            </a:r>
            <a:r>
              <a:rPr lang="tr-TR" dirty="0" smtClean="0"/>
              <a:t>tahsil belgeleri </a:t>
            </a:r>
            <a:r>
              <a:rPr lang="tr-TR" dirty="0"/>
              <a:t>arasına navlun faturasını da koyması gerekmektedir.</a:t>
            </a:r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1. TİCARİ BELGELER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973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11607" y="1916832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/>
              <a:t>1.4</a:t>
            </a:r>
            <a:r>
              <a:rPr lang="tr-TR" b="1" dirty="0"/>
              <a:t>. Navlun </a:t>
            </a:r>
            <a:r>
              <a:rPr lang="tr-TR" b="1" dirty="0" smtClean="0"/>
              <a:t>Faturası</a:t>
            </a:r>
            <a:endParaRPr lang="tr-TR" b="1" dirty="0"/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1. TİCARİ BELGELER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1700808"/>
            <a:ext cx="6534885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695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11607" y="1916832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/>
              <a:t>1</a:t>
            </a:r>
            <a:r>
              <a:rPr lang="tr-TR" b="1" dirty="0" smtClean="0"/>
              <a:t>.5</a:t>
            </a:r>
            <a:r>
              <a:rPr lang="tr-TR" b="1" dirty="0"/>
              <a:t>. Koli Listesi</a:t>
            </a:r>
          </a:p>
          <a:p>
            <a:pPr algn="just"/>
            <a:r>
              <a:rPr lang="tr-TR" dirty="0"/>
              <a:t>İhracatçı firma tarafından dökme olmayan, paket, kutu, sandık ve balyalar hâlinde sevk edilen </a:t>
            </a:r>
            <a:r>
              <a:rPr lang="tr-TR" dirty="0" smtClean="0"/>
              <a:t>mallar için </a:t>
            </a:r>
            <a:r>
              <a:rPr lang="tr-TR" dirty="0"/>
              <a:t>düzenlenir. İhraç edilen malın koliler hâlinde sevk edilmesi durumunda; kolilerin ambalajları </a:t>
            </a:r>
            <a:r>
              <a:rPr lang="tr-TR" dirty="0" smtClean="0"/>
              <a:t>açılmadan her </a:t>
            </a:r>
            <a:r>
              <a:rPr lang="tr-TR" dirty="0"/>
              <a:t>koli içindeki ürün miktarı veya ölçüleri ile koli sayısını gösteren belgedir. Koli listesinde </a:t>
            </a:r>
            <a:r>
              <a:rPr lang="tr-TR" dirty="0" smtClean="0"/>
              <a:t>koli içindeki </a:t>
            </a:r>
            <a:r>
              <a:rPr lang="tr-TR" dirty="0"/>
              <a:t>ambalaj ve mal muhteviyatı belirtildiğinden gümrük işlemleri sırasında gümrük idaresinin </a:t>
            </a:r>
            <a:r>
              <a:rPr lang="tr-TR" dirty="0" smtClean="0"/>
              <a:t>ve taşıyıcı </a:t>
            </a:r>
            <a:r>
              <a:rPr lang="tr-TR" dirty="0"/>
              <a:t>firmanın sayım, yükleme ve taşıma faaliyetleri kolaylaşır</a:t>
            </a:r>
            <a:r>
              <a:rPr lang="tr-TR" dirty="0" smtClean="0"/>
              <a:t>.</a:t>
            </a:r>
          </a:p>
          <a:p>
            <a:pPr algn="just"/>
            <a:r>
              <a:rPr lang="tr-TR" b="1" dirty="0"/>
              <a:t>1</a:t>
            </a:r>
            <a:r>
              <a:rPr lang="tr-TR" b="1" dirty="0" smtClean="0"/>
              <a:t>.6</a:t>
            </a:r>
            <a:r>
              <a:rPr lang="tr-TR" b="1" dirty="0"/>
              <a:t>. Çeki Listesi</a:t>
            </a:r>
          </a:p>
          <a:p>
            <a:pPr algn="just"/>
            <a:r>
              <a:rPr lang="tr-TR" dirty="0"/>
              <a:t>İhraç için sevk edilen malların brüt veya net </a:t>
            </a:r>
            <a:r>
              <a:rPr lang="tr-TR" dirty="0" smtClean="0"/>
              <a:t>ağırlığının, </a:t>
            </a:r>
            <a:r>
              <a:rPr lang="tr-TR" dirty="0"/>
              <a:t>tarafsız bir üçüncü şahıs veya </a:t>
            </a:r>
            <a:r>
              <a:rPr lang="tr-TR" dirty="0" smtClean="0"/>
              <a:t>kuruluş tarafından </a:t>
            </a:r>
            <a:r>
              <a:rPr lang="tr-TR" dirty="0"/>
              <a:t>beyan edilen ayrı bir belgedir. Çeki listesi; ihracat beyannamesi, gümrük </a:t>
            </a:r>
            <a:r>
              <a:rPr lang="tr-TR" dirty="0" smtClean="0"/>
              <a:t>beyannamesi, ticari </a:t>
            </a:r>
            <a:r>
              <a:rPr lang="tr-TR" dirty="0"/>
              <a:t>fatura ve konşimentoda beyan edilen malın ağırlığını ve hacim dökümünü gösterir. Ayrıca çeki </a:t>
            </a:r>
            <a:r>
              <a:rPr lang="tr-TR" dirty="0" smtClean="0"/>
              <a:t>listesinde hangi </a:t>
            </a:r>
            <a:r>
              <a:rPr lang="tr-TR" dirty="0"/>
              <a:t>taşıta ne kadar mal yüklendiği ve her paketin (kasa, varil, çuval gibi) içinde ne kadar </a:t>
            </a:r>
            <a:r>
              <a:rPr lang="tr-TR" dirty="0" smtClean="0"/>
              <a:t>ağırlık bulunduğu </a:t>
            </a:r>
            <a:r>
              <a:rPr lang="tr-TR" dirty="0"/>
              <a:t>da gösterilir.</a:t>
            </a:r>
          </a:p>
          <a:p>
            <a:pPr algn="just"/>
            <a:r>
              <a:rPr lang="tr-TR" dirty="0"/>
              <a:t>Çeki listesinde gösterilen ağırlığın fatura ve konşimentoda yazılı olan ağırlık ile aynı olması </a:t>
            </a:r>
            <a:r>
              <a:rPr lang="tr-TR" dirty="0" smtClean="0"/>
              <a:t>gerekir. Gümrüklerde </a:t>
            </a:r>
            <a:r>
              <a:rPr lang="tr-TR" dirty="0"/>
              <a:t>yapılan mal sayımı veya malların sevkiyatı esnasında mallarda hasar </a:t>
            </a:r>
            <a:r>
              <a:rPr lang="tr-TR" dirty="0" smtClean="0"/>
              <a:t>oluşması durumunda</a:t>
            </a:r>
            <a:r>
              <a:rPr lang="tr-TR" dirty="0"/>
              <a:t>, zararın tespiti için sigorta şirketleri tarafından çeki listesi esas alınır.</a:t>
            </a:r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1. TİCARİ BELGELER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282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11607" y="1916832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/>
              <a:t>1. 7</a:t>
            </a:r>
            <a:r>
              <a:rPr lang="tr-TR" b="1" dirty="0"/>
              <a:t>. Kontrol (Gözetim) Listesi</a:t>
            </a:r>
          </a:p>
          <a:p>
            <a:pPr algn="just"/>
            <a:r>
              <a:rPr lang="tr-TR" dirty="0"/>
              <a:t>İhraç edilen malın satış sözleşmesinde öngörülen miktar, kalite, ambalajlama, etiketleme, </a:t>
            </a:r>
            <a:r>
              <a:rPr lang="tr-TR" dirty="0" smtClean="0"/>
              <a:t>yükleme, taşıma</a:t>
            </a:r>
            <a:r>
              <a:rPr lang="tr-TR" dirty="0"/>
              <a:t>, teslim zamanı gibi koşullara uygunluğunu tespit etmek amacıyla bağımsız gözetim </a:t>
            </a:r>
            <a:r>
              <a:rPr lang="tr-TR" dirty="0" smtClean="0"/>
              <a:t>şirketinin hazırlamış </a:t>
            </a:r>
            <a:r>
              <a:rPr lang="tr-TR" dirty="0"/>
              <a:t>olduğu bir belgedir.</a:t>
            </a:r>
          </a:p>
          <a:p>
            <a:pPr algn="just"/>
            <a:r>
              <a:rPr lang="tr-TR" b="1" dirty="0"/>
              <a:t>1</a:t>
            </a:r>
            <a:r>
              <a:rPr lang="tr-TR" b="1" dirty="0" smtClean="0"/>
              <a:t>.8</a:t>
            </a:r>
            <a:r>
              <a:rPr lang="tr-TR" b="1" dirty="0"/>
              <a:t>. İmalatçı Analiz Belgesi</a:t>
            </a:r>
          </a:p>
          <a:p>
            <a:pPr algn="just"/>
            <a:r>
              <a:rPr lang="tr-TR" dirty="0"/>
              <a:t>İthalatçı veya kamu kuruluşlarının ithal edilecek malın niteliğinin veya saflığının belirlenmesini </a:t>
            </a:r>
            <a:r>
              <a:rPr lang="tr-TR" dirty="0" smtClean="0"/>
              <a:t>gerekli görmeleri </a:t>
            </a:r>
            <a:r>
              <a:rPr lang="tr-TR" dirty="0"/>
              <a:t>durumunda, mala ait numunenin bağımsız kurum ve kuruluşlar tarafından yapılan </a:t>
            </a:r>
            <a:r>
              <a:rPr lang="tr-TR" dirty="0" smtClean="0"/>
              <a:t>analiz sonucunu </a:t>
            </a:r>
            <a:r>
              <a:rPr lang="tr-TR" dirty="0"/>
              <a:t>gösteren </a:t>
            </a:r>
            <a:r>
              <a:rPr lang="tr-TR" dirty="0" smtClean="0"/>
              <a:t>belgedir. Bu </a:t>
            </a:r>
            <a:r>
              <a:rPr lang="tr-TR" dirty="0"/>
              <a:t>belge ile boya, çimento, asit gibi kimyasal maddeler ile analiz gerektiren malların nem oranı, </a:t>
            </a:r>
            <a:r>
              <a:rPr lang="tr-TR" dirty="0" smtClean="0"/>
              <a:t>erime derecesi</a:t>
            </a:r>
            <a:r>
              <a:rPr lang="tr-TR" dirty="0"/>
              <a:t>, içindeki element ve bileşiklerin ad ve oranları gibi bilgilerine ulaşılır.</a:t>
            </a:r>
          </a:p>
          <a:p>
            <a:pPr algn="just"/>
            <a:r>
              <a:rPr lang="tr-TR" b="1" dirty="0"/>
              <a:t>1</a:t>
            </a:r>
            <a:r>
              <a:rPr lang="tr-TR" b="1" dirty="0" smtClean="0"/>
              <a:t>.9</a:t>
            </a:r>
            <a:r>
              <a:rPr lang="tr-TR" b="1" dirty="0"/>
              <a:t>. Gemi Ölçü Raporu</a:t>
            </a:r>
          </a:p>
          <a:p>
            <a:pPr algn="just"/>
            <a:r>
              <a:rPr lang="tr-TR" dirty="0"/>
              <a:t>Gemiye sıvı olarak yüklenen yakıt, kimyevi madde veya ham maddenin yükleme </a:t>
            </a:r>
            <a:r>
              <a:rPr lang="tr-TR" dirty="0" smtClean="0"/>
              <a:t>sırasında gemiyi ne oranda </a:t>
            </a:r>
            <a:r>
              <a:rPr lang="tr-TR" dirty="0"/>
              <a:t>doldurduğunu belgeleyen ve aynı zamanda varış limanında yapılan boşaltma sırasında ne </a:t>
            </a:r>
            <a:r>
              <a:rPr lang="tr-TR" dirty="0" smtClean="0"/>
              <a:t>kadar fire </a:t>
            </a:r>
            <a:r>
              <a:rPr lang="tr-TR" dirty="0"/>
              <a:t>verildiğinin hesaplanmasında kullanılan belgedir.</a:t>
            </a:r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1. TİCARİ BELGELER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790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11607" y="1916832"/>
            <a:ext cx="8568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1</a:t>
            </a:r>
            <a:r>
              <a:rPr lang="tr-TR" b="1" dirty="0" smtClean="0"/>
              <a:t>.10</a:t>
            </a:r>
            <a:r>
              <a:rPr lang="tr-TR" b="1" dirty="0"/>
              <a:t>. </a:t>
            </a:r>
            <a:r>
              <a:rPr lang="tr-TR" b="1" dirty="0" err="1"/>
              <a:t>Spesifikasyon</a:t>
            </a:r>
            <a:r>
              <a:rPr lang="tr-TR" b="1" dirty="0"/>
              <a:t> Belgesi (Listesi)</a:t>
            </a:r>
          </a:p>
          <a:p>
            <a:r>
              <a:rPr lang="tr-TR" dirty="0"/>
              <a:t>Malların uluslararası standartlarının ayrımını yapan ve imalatçı firmanın TSE veya ISO belgesine </a:t>
            </a:r>
            <a:r>
              <a:rPr lang="tr-TR" dirty="0" smtClean="0"/>
              <a:t>bağlı olarak </a:t>
            </a:r>
            <a:r>
              <a:rPr lang="tr-TR" dirty="0"/>
              <a:t>düzenlediği </a:t>
            </a:r>
            <a:r>
              <a:rPr lang="tr-TR" dirty="0" smtClean="0"/>
              <a:t>belgedir. İhraç </a:t>
            </a:r>
            <a:r>
              <a:rPr lang="tr-TR" dirty="0"/>
              <a:t>edilen ürünlerle ilgili ulusal mevzuata ait bilgiler ya da açıklamalarda eksiklik tespit </a:t>
            </a:r>
            <a:r>
              <a:rPr lang="tr-TR" dirty="0" smtClean="0"/>
              <a:t>edildiğinde gümrük </a:t>
            </a:r>
            <a:r>
              <a:rPr lang="tr-TR" dirty="0"/>
              <a:t>idaresine ibraz edilmek üzere düzenlenir. </a:t>
            </a:r>
            <a:r>
              <a:rPr lang="tr-TR" dirty="0" err="1"/>
              <a:t>Spesifikasyon</a:t>
            </a:r>
            <a:r>
              <a:rPr lang="tr-TR" dirty="0"/>
              <a:t> belgesinde koli listesine ek olarak </a:t>
            </a:r>
            <a:r>
              <a:rPr lang="tr-TR" dirty="0" smtClean="0"/>
              <a:t>ürün bileşenleri</a:t>
            </a:r>
            <a:r>
              <a:rPr lang="tr-TR" dirty="0"/>
              <a:t>, ürün etiketi, birim ve toplam fiyatı yer </a:t>
            </a:r>
            <a:r>
              <a:rPr lang="tr-TR" dirty="0" smtClean="0"/>
              <a:t>alır.</a:t>
            </a:r>
          </a:p>
          <a:p>
            <a:r>
              <a:rPr lang="tr-TR" dirty="0" smtClean="0"/>
              <a:t>1</a:t>
            </a:r>
            <a:r>
              <a:rPr lang="tr-TR" b="1" dirty="0" smtClean="0"/>
              <a:t>.11</a:t>
            </a:r>
            <a:r>
              <a:rPr lang="tr-TR" b="1" dirty="0"/>
              <a:t>. Kalite Kontrol Belgesi</a:t>
            </a:r>
          </a:p>
          <a:p>
            <a:r>
              <a:rPr lang="tr-TR" dirty="0"/>
              <a:t>İhracat ve ithalat işlemlerine konu olan ürünün ulusal ve uluslararası standartlara uygunluğunun </a:t>
            </a:r>
            <a:r>
              <a:rPr lang="tr-TR" dirty="0" smtClean="0"/>
              <a:t>belgelenmesi istenebilir</a:t>
            </a:r>
            <a:r>
              <a:rPr lang="tr-TR" dirty="0"/>
              <a:t>. Bu nedenle TSE, ISO, CE belgesi gibi kalite kontrol belgelerinin bağımsız ve </a:t>
            </a:r>
            <a:r>
              <a:rPr lang="tr-TR" dirty="0" smtClean="0"/>
              <a:t>tanınmış ulusal </a:t>
            </a:r>
            <a:r>
              <a:rPr lang="tr-TR" dirty="0"/>
              <a:t>ve uluslararası belgelendirme kuruluşlarından alınması gerekir.</a:t>
            </a:r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11607" y="1333825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1. TİCARİ BELGELER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659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08" y="2092540"/>
            <a:ext cx="8278039" cy="4027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560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66" y="2564904"/>
            <a:ext cx="8708467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6593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1. TİCARİ BELGELER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348880"/>
            <a:ext cx="5476875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3964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1. TİCARİ BELGELER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96485" y="2431085"/>
            <a:ext cx="86475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/>
              <a:t>1</a:t>
            </a:r>
            <a:r>
              <a:rPr lang="tr-TR" b="1" dirty="0"/>
              <a:t>. </a:t>
            </a:r>
            <a:r>
              <a:rPr lang="tr-TR" b="1" dirty="0" smtClean="0"/>
              <a:t>1. Sözleşme: </a:t>
            </a:r>
            <a:r>
              <a:rPr lang="tr-TR" dirty="0" smtClean="0"/>
              <a:t>Türk </a:t>
            </a:r>
            <a:r>
              <a:rPr lang="tr-TR" dirty="0"/>
              <a:t>Borçlar Kanunu’nun 1. maddesine göre </a:t>
            </a:r>
            <a:r>
              <a:rPr lang="tr-TR" b="1" dirty="0"/>
              <a:t>sözleşme (akit)</a:t>
            </a:r>
            <a:r>
              <a:rPr lang="tr-TR" dirty="0"/>
              <a:t>, tarafların iradelerini karşılıklı ve </a:t>
            </a:r>
            <a:r>
              <a:rPr lang="tr-TR" dirty="0" smtClean="0"/>
              <a:t>birbirine uygun </a:t>
            </a:r>
            <a:r>
              <a:rPr lang="tr-TR" dirty="0"/>
              <a:t>olarak açıklamalarıyla oluşan hukuki işlemdir. Dış ticaretin başlangıcı olarak kabul </a:t>
            </a:r>
            <a:r>
              <a:rPr lang="tr-TR" dirty="0" smtClean="0"/>
              <a:t>edilebilecek sözleşme</a:t>
            </a:r>
            <a:r>
              <a:rPr lang="tr-TR" dirty="0"/>
              <a:t>, alıcı (ithalatçı) ile satıcı (ihracatçı) arasında mal ve hizmet alım satımı için yapılır.</a:t>
            </a:r>
          </a:p>
        </p:txBody>
      </p:sp>
    </p:spTree>
    <p:extLst>
      <p:ext uri="{BB962C8B-B14F-4D97-AF65-F5344CB8AC3E}">
        <p14:creationId xmlns:p14="http://schemas.microsoft.com/office/powerpoint/2010/main" val="2927736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67818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5822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26368" y="1772816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tr-TR" b="1" dirty="0" smtClean="0"/>
              <a:t>2</a:t>
            </a:r>
            <a:r>
              <a:rPr lang="tr-TR" b="1" dirty="0"/>
              <a:t>. Proforma </a:t>
            </a:r>
            <a:r>
              <a:rPr lang="tr-TR" b="1" dirty="0" smtClean="0"/>
              <a:t>Fatura: </a:t>
            </a:r>
            <a:r>
              <a:rPr lang="tr-TR" dirty="0" smtClean="0"/>
              <a:t>satış </a:t>
            </a:r>
            <a:r>
              <a:rPr lang="tr-TR" dirty="0"/>
              <a:t>öncesi düzenlenerek satıcı (ihracatçı) tarafından alıcıya (ithalatçıya) </a:t>
            </a:r>
            <a:r>
              <a:rPr lang="tr-TR" dirty="0" smtClean="0"/>
              <a:t>gönderilen malın </a:t>
            </a:r>
            <a:r>
              <a:rPr lang="tr-TR" dirty="0"/>
              <a:t>cinsi, miktarı, birim fiyatı, özellikleri, satış şartları, ödeme ve teslim şeklinin yer aldığı bilgileri </a:t>
            </a:r>
            <a:r>
              <a:rPr lang="tr-TR" dirty="0" smtClean="0"/>
              <a:t>içeren, teklif </a:t>
            </a:r>
            <a:r>
              <a:rPr lang="tr-TR" dirty="0"/>
              <a:t>mektubu niteliği taşıyan, mali yükümlülüğü bulunmayan faturadır. Proforma faturada </a:t>
            </a:r>
            <a:r>
              <a:rPr lang="tr-TR" dirty="0" smtClean="0"/>
              <a:t>teklif edilen </a:t>
            </a:r>
            <a:r>
              <a:rPr lang="tr-TR" dirty="0"/>
              <a:t>fiyatın geçerlilik süresi de yer alır</a:t>
            </a:r>
            <a:r>
              <a:rPr lang="tr-TR" dirty="0" smtClean="0"/>
              <a:t>.</a:t>
            </a:r>
          </a:p>
          <a:p>
            <a:r>
              <a:rPr lang="it-IT" b="1" dirty="0"/>
              <a:t>Proforma Faturaya İlişkin Genel Bilgiler</a:t>
            </a:r>
          </a:p>
          <a:p>
            <a:r>
              <a:rPr lang="tr-TR" dirty="0"/>
              <a:t>• Faturanın üzerinde “proforma” ibaresi bulunur.</a:t>
            </a:r>
          </a:p>
          <a:p>
            <a:r>
              <a:rPr lang="tr-TR" dirty="0"/>
              <a:t>• Alıcının siparişi üzerine satıcı tarafından düzenlenir.</a:t>
            </a:r>
          </a:p>
          <a:p>
            <a:r>
              <a:rPr lang="tr-TR" dirty="0"/>
              <a:t>• İlk düzenlendiğinde satıcı açısından herhangi mali ve hukuki yükümlülük taşımaz.</a:t>
            </a:r>
          </a:p>
          <a:p>
            <a:r>
              <a:rPr lang="tr-TR" dirty="0"/>
              <a:t>• Alıcı, faturada belirtilen şartları kabul ettiğini onaylayarak faturayı satıcıya iade ederse satıcının</a:t>
            </a:r>
          </a:p>
          <a:p>
            <a:r>
              <a:rPr lang="tr-TR" dirty="0"/>
              <a:t>fatura üzerinde yazılanları yerine getirme yükümlülüğü doğar. Bu durumda satış işlemi </a:t>
            </a:r>
            <a:r>
              <a:rPr lang="tr-TR" dirty="0" smtClean="0"/>
              <a:t>kesinlik kazanacağından </a:t>
            </a:r>
            <a:r>
              <a:rPr lang="tr-TR" dirty="0"/>
              <a:t>proforma fatura, kesin satış faturasına dönüştürülür.</a:t>
            </a:r>
          </a:p>
          <a:p>
            <a:r>
              <a:rPr lang="tr-TR" dirty="0"/>
              <a:t>• Alıcının akreditif açmak istemesi hâlinde amir bankaya (akreditifi veren, satıcıya karşı </a:t>
            </a:r>
            <a:r>
              <a:rPr lang="tr-TR" dirty="0" smtClean="0"/>
              <a:t>sorumlu banka</a:t>
            </a:r>
            <a:r>
              <a:rPr lang="tr-TR" dirty="0"/>
              <a:t>) proforma fatura teslim edilir. Amir banka tarafından küşat mektubu hazırlanır.</a:t>
            </a:r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1. TİCARİ BELGELER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022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26368" y="1772816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/>
              <a:t>1. 2</a:t>
            </a:r>
            <a:r>
              <a:rPr lang="tr-TR" b="1" dirty="0"/>
              <a:t>. Proforma </a:t>
            </a:r>
            <a:r>
              <a:rPr lang="tr-TR" b="1" dirty="0" smtClean="0"/>
              <a:t>Fatura:</a:t>
            </a:r>
            <a:endParaRPr lang="tr-TR" dirty="0"/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1. TİCARİ BELGELER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53422"/>
            <a:ext cx="6602854" cy="507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2311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11607" y="1916832"/>
            <a:ext cx="85689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/>
              <a:t>1. 3</a:t>
            </a:r>
            <a:r>
              <a:rPr lang="tr-TR" dirty="0"/>
              <a:t>. Ticari Fatura</a:t>
            </a:r>
          </a:p>
          <a:p>
            <a:pPr algn="just"/>
            <a:r>
              <a:rPr lang="tr-TR" dirty="0"/>
              <a:t>Vergi Usul Kanunu’nun 229. maddesinde</a:t>
            </a:r>
            <a:r>
              <a:rPr lang="tr-TR" dirty="0" smtClean="0"/>
              <a:t>; “</a:t>
            </a:r>
            <a:r>
              <a:rPr lang="tr-TR" dirty="0"/>
              <a:t>Fatura; satılan emtia veya yapılan iş karşılığında</a:t>
            </a:r>
          </a:p>
          <a:p>
            <a:pPr algn="just"/>
            <a:r>
              <a:rPr lang="tr-TR" dirty="0"/>
              <a:t>müşterinin borçlandığı meblağı </a:t>
            </a:r>
            <a:r>
              <a:rPr lang="tr-TR" dirty="0" smtClean="0"/>
              <a:t>göstermek üzere </a:t>
            </a:r>
            <a:r>
              <a:rPr lang="tr-TR" dirty="0"/>
              <a:t>emtiayı satan veya işi yapan tüccar </a:t>
            </a:r>
            <a:r>
              <a:rPr lang="tr-TR" dirty="0" smtClean="0"/>
              <a:t>tarafından müşteriye </a:t>
            </a:r>
            <a:r>
              <a:rPr lang="tr-TR" dirty="0"/>
              <a:t>verilen ticari vesikadır.” </a:t>
            </a:r>
            <a:r>
              <a:rPr lang="tr-TR" dirty="0" smtClean="0"/>
              <a:t>şeklinde tanımlanmıştır</a:t>
            </a:r>
            <a:r>
              <a:rPr lang="tr-TR" dirty="0"/>
              <a:t>.</a:t>
            </a:r>
          </a:p>
          <a:p>
            <a:pPr algn="just"/>
            <a:r>
              <a:rPr lang="tr-TR" dirty="0"/>
              <a:t>Dış ticaret işlemlerinde ticari fatura, alıcı (ithalatçı</a:t>
            </a:r>
            <a:r>
              <a:rPr lang="tr-TR" dirty="0" smtClean="0"/>
              <a:t>) “</a:t>
            </a:r>
            <a:r>
              <a:rPr lang="tr-TR" dirty="0"/>
              <a:t>proforma fatura” üzerindeki şartları </a:t>
            </a:r>
            <a:r>
              <a:rPr lang="tr-TR" dirty="0" smtClean="0"/>
              <a:t>kabul ettiğini </a:t>
            </a:r>
            <a:r>
              <a:rPr lang="tr-TR" dirty="0"/>
              <a:t>onayladıktan sonra genel alım satım </a:t>
            </a:r>
            <a:r>
              <a:rPr lang="tr-TR" dirty="0" smtClean="0"/>
              <a:t>sözleşmesine dayalı </a:t>
            </a:r>
            <a:r>
              <a:rPr lang="tr-TR" dirty="0"/>
              <a:t>olarak satıcı (ihracatçı) </a:t>
            </a:r>
            <a:r>
              <a:rPr lang="tr-TR" dirty="0" smtClean="0"/>
              <a:t>tarafından düzenlenir</a:t>
            </a:r>
            <a:r>
              <a:rPr lang="tr-TR" dirty="0"/>
              <a:t>.</a:t>
            </a:r>
          </a:p>
          <a:p>
            <a:pPr algn="just"/>
            <a:r>
              <a:rPr lang="tr-TR" dirty="0"/>
              <a:t>Ticari faturanın düzenlenmesi ile satış </a:t>
            </a:r>
            <a:r>
              <a:rPr lang="tr-TR" dirty="0" smtClean="0"/>
              <a:t>işlemi kesinlik </a:t>
            </a:r>
            <a:r>
              <a:rPr lang="tr-TR" dirty="0"/>
              <a:t>kazanır ve bu durum dış ticaretle ilgili diğer belgeler için de esas oluşturur. Ticari fatura, </a:t>
            </a:r>
            <a:r>
              <a:rPr lang="tr-TR" dirty="0" smtClean="0"/>
              <a:t>gümrük işlemlerinin </a:t>
            </a:r>
            <a:r>
              <a:rPr lang="tr-TR" dirty="0"/>
              <a:t>yerine getirilmesine, muhasebe kayıtlarının yapılmasına ve ödeme işlemlerinde </a:t>
            </a:r>
            <a:r>
              <a:rPr lang="tr-TR" dirty="0" smtClean="0"/>
              <a:t>gerekli transferlerin </a:t>
            </a:r>
            <a:r>
              <a:rPr lang="tr-TR" dirty="0"/>
              <a:t>yapılmasına olanak sağlayan ispatlayıcı </a:t>
            </a:r>
            <a:r>
              <a:rPr lang="tr-TR" dirty="0" smtClean="0"/>
              <a:t>belgedir. </a:t>
            </a:r>
          </a:p>
          <a:p>
            <a:pPr algn="just"/>
            <a:r>
              <a:rPr lang="tr-TR" dirty="0" smtClean="0"/>
              <a:t>Proforma Faturada yer alan bilgilerin tamamı Ticari faturada da yer alır. İhracatçı tarafından hazırlanan Proforma ve ticari faturada KDV bilgilerine yer verilmez.</a:t>
            </a:r>
            <a:endParaRPr lang="tr-TR" dirty="0"/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1. TİCARİ BELGELER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61736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1205</Words>
  <Application>Microsoft Office PowerPoint</Application>
  <PresentationFormat>Ekran Gösterisi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4. Bölüm  Dış Ticarette Kullanılan Belgeler</vt:lpstr>
      <vt:lpstr>4. Bölüm  Dış Ticarette Kullanılan Belgeler</vt:lpstr>
      <vt:lpstr>4. Bölüm  Dış Ticarette Kullanılan Belgeler</vt:lpstr>
      <vt:lpstr>4. Bölüm  Dış Ticarette Kullanılan Belgeler</vt:lpstr>
      <vt:lpstr>4. Bölüm  Dış Ticarette Kullanılan Belgeler</vt:lpstr>
      <vt:lpstr>4. Bölüm  Dış Ticarette Kullanılan Belgeler</vt:lpstr>
      <vt:lpstr>4. Bölüm  Dış Ticarette Kullanılan Belgeler</vt:lpstr>
      <vt:lpstr>4. Bölüm  Dış Ticarette Kullanılan Belgeler</vt:lpstr>
      <vt:lpstr>4. Bölüm  Dış Ticarette Kullanılan Belgeler</vt:lpstr>
      <vt:lpstr>4. Bölüm  Dış Ticarette Kullanılan Belgeler</vt:lpstr>
      <vt:lpstr>4. Bölüm  Dış Ticarette Kullanılan Belgeler</vt:lpstr>
      <vt:lpstr>4. Bölüm  Dış Ticarette Kullanılan Belgeler</vt:lpstr>
      <vt:lpstr>4. Bölüm  Dış Ticarette Kullanılan Belgeler</vt:lpstr>
      <vt:lpstr>4. Bölüm  Dış Ticarette Kullanılan Belgeler</vt:lpstr>
      <vt:lpstr>4. Bölüm  Dış Ticarette Kullanılan Belgeler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Bölüm  Dış Ticaret İle İlgili Kavramlar</dc:title>
  <dc:creator>user</dc:creator>
  <cp:lastModifiedBy>user</cp:lastModifiedBy>
  <cp:revision>52</cp:revision>
  <dcterms:created xsi:type="dcterms:W3CDTF">2023-09-28T08:12:28Z</dcterms:created>
  <dcterms:modified xsi:type="dcterms:W3CDTF">2023-10-11T09:54:48Z</dcterms:modified>
</cp:coreProperties>
</file>