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1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89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5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92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9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28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22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70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5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95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7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67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23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468052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</a:t>
            </a:r>
            <a:r>
              <a:rPr lang="tr-TR" sz="1800" dirty="0">
                <a:solidFill>
                  <a:srgbClr val="FF0000"/>
                </a:solidFill>
              </a:rPr>
              <a:t>. INCOTERMS Tanımı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Milletlerarası Ticaret Odası (ICC) tarafından düzenlenen, uluslararası ticarette malın teslim yeri ile </a:t>
            </a:r>
            <a:r>
              <a:rPr lang="tr-TR" sz="1800" dirty="0" smtClean="0">
                <a:solidFill>
                  <a:schemeClr val="tx1"/>
                </a:solidFill>
              </a:rPr>
              <a:t>satıcının (ihracatçı</a:t>
            </a:r>
            <a:r>
              <a:rPr lang="tr-TR" sz="1800" dirty="0">
                <a:solidFill>
                  <a:schemeClr val="tx1"/>
                </a:solidFill>
              </a:rPr>
              <a:t>) ve alıcının (ithalatçı) sorumlulukları ve maliyetlerin taraflar arasında dağılımı gibi </a:t>
            </a:r>
            <a:r>
              <a:rPr lang="tr-TR" sz="1800" dirty="0" smtClean="0">
                <a:solidFill>
                  <a:schemeClr val="tx1"/>
                </a:solidFill>
              </a:rPr>
              <a:t>temel teslim </a:t>
            </a:r>
            <a:r>
              <a:rPr lang="tr-TR" sz="1800" dirty="0">
                <a:solidFill>
                  <a:schemeClr val="tx1"/>
                </a:solidFill>
              </a:rPr>
              <a:t>kurallarını açıkça belirten uluslararası standart kurallar bütününe </a:t>
            </a:r>
            <a:r>
              <a:rPr lang="tr-TR" sz="1800" dirty="0">
                <a:solidFill>
                  <a:srgbClr val="FF0000"/>
                </a:solidFill>
              </a:rPr>
              <a:t>INCOTERMS</a:t>
            </a:r>
            <a:r>
              <a:rPr lang="tr-TR" sz="1800" dirty="0">
                <a:solidFill>
                  <a:schemeClr val="tx1"/>
                </a:solidFill>
              </a:rPr>
              <a:t> denir.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Dış Ticarette alıcı </a:t>
            </a:r>
            <a:r>
              <a:rPr lang="tr-TR" sz="1800" dirty="0">
                <a:solidFill>
                  <a:schemeClr val="tx1"/>
                </a:solidFill>
              </a:rPr>
              <a:t>ve satıcı arasındaki ticari </a:t>
            </a:r>
            <a:r>
              <a:rPr lang="tr-TR" sz="1800" dirty="0" smtClean="0">
                <a:solidFill>
                  <a:schemeClr val="tx1"/>
                </a:solidFill>
              </a:rPr>
              <a:t>işlemler, tarafların </a:t>
            </a:r>
            <a:r>
              <a:rPr lang="tr-TR" sz="1800" dirty="0">
                <a:solidFill>
                  <a:schemeClr val="tx1"/>
                </a:solidFill>
              </a:rPr>
              <a:t>bulunduğu ülke yasalarına, teamüllere, ulusal ve uluslararası kurallara uygun hareket </a:t>
            </a:r>
            <a:r>
              <a:rPr lang="tr-TR" sz="1800" dirty="0" smtClean="0">
                <a:solidFill>
                  <a:schemeClr val="tx1"/>
                </a:solidFill>
              </a:rPr>
              <a:t>edilerek gerçekleştirilir</a:t>
            </a:r>
            <a:r>
              <a:rPr lang="tr-TR" sz="1800" dirty="0">
                <a:solidFill>
                  <a:schemeClr val="tx1"/>
                </a:solidFill>
              </a:rPr>
              <a:t>. Uluslararası ticaret işleminde ticarete konu olan malın teslim şekli ve mal </a:t>
            </a:r>
            <a:r>
              <a:rPr lang="tr-TR" sz="1800" dirty="0" smtClean="0">
                <a:solidFill>
                  <a:schemeClr val="tx1"/>
                </a:solidFill>
              </a:rPr>
              <a:t>bedelinin ödenme </a:t>
            </a:r>
            <a:r>
              <a:rPr lang="tr-TR" sz="1800" dirty="0">
                <a:solidFill>
                  <a:schemeClr val="tx1"/>
                </a:solidFill>
              </a:rPr>
              <a:t>şekli, taraflar arasında belirlenmesi gereken önemli iki temel unsurdur.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Tercih </a:t>
            </a:r>
            <a:r>
              <a:rPr lang="tr-TR" sz="1800" dirty="0">
                <a:solidFill>
                  <a:schemeClr val="tx1"/>
                </a:solidFill>
              </a:rPr>
              <a:t>edilecek </a:t>
            </a:r>
            <a:r>
              <a:rPr lang="tr-TR" sz="1800" dirty="0" smtClean="0">
                <a:solidFill>
                  <a:schemeClr val="tx1"/>
                </a:solidFill>
              </a:rPr>
              <a:t>teslim şekillerine </a:t>
            </a:r>
            <a:r>
              <a:rPr lang="tr-TR" sz="1800" dirty="0">
                <a:solidFill>
                  <a:schemeClr val="tx1"/>
                </a:solidFill>
              </a:rPr>
              <a:t>göre satıcının ve alıcının teslim aşamalarındaki sorumlulukları ve maliyetleri </a:t>
            </a:r>
            <a:r>
              <a:rPr lang="tr-TR" sz="1800" dirty="0" smtClean="0">
                <a:solidFill>
                  <a:schemeClr val="tx1"/>
                </a:solidFill>
              </a:rPr>
              <a:t>değişecektir. Yapılan </a:t>
            </a:r>
            <a:r>
              <a:rPr lang="tr-TR" sz="1800" dirty="0">
                <a:solidFill>
                  <a:schemeClr val="tx1"/>
                </a:solidFill>
              </a:rPr>
              <a:t>bir ticaret işleminde sorumlulukların ve oluşacak yeni maliyetlerin hangi aşamada </a:t>
            </a:r>
            <a:r>
              <a:rPr lang="tr-TR" sz="1800" dirty="0" smtClean="0">
                <a:solidFill>
                  <a:schemeClr val="tx1"/>
                </a:solidFill>
              </a:rPr>
              <a:t>satıcıdan alıcıya </a:t>
            </a:r>
            <a:r>
              <a:rPr lang="tr-TR" sz="1800" dirty="0">
                <a:solidFill>
                  <a:schemeClr val="tx1"/>
                </a:solidFill>
              </a:rPr>
              <a:t>geçtiği konusu ticari ve hukuki açıdan büyük önem arz eder. Yapılması planlanan dış ticaret </a:t>
            </a:r>
            <a:r>
              <a:rPr lang="tr-TR" sz="1800" dirty="0" smtClean="0">
                <a:solidFill>
                  <a:schemeClr val="tx1"/>
                </a:solidFill>
              </a:rPr>
              <a:t>işlemine başlanmadan </a:t>
            </a:r>
            <a:r>
              <a:rPr lang="tr-TR" sz="1800" dirty="0">
                <a:solidFill>
                  <a:schemeClr val="tx1"/>
                </a:solidFill>
              </a:rPr>
              <a:t>önce malın taşınması, teslimi ve bunlara ilişkin sorumluluklar ile maliyetlerin </a:t>
            </a:r>
            <a:r>
              <a:rPr lang="tr-TR" sz="1800" dirty="0" smtClean="0">
                <a:solidFill>
                  <a:schemeClr val="tx1"/>
                </a:solidFill>
              </a:rPr>
              <a:t>taraflar arasında </a:t>
            </a:r>
            <a:r>
              <a:rPr lang="tr-TR" sz="1800" dirty="0">
                <a:solidFill>
                  <a:schemeClr val="tx1"/>
                </a:solidFill>
              </a:rPr>
              <a:t>dağılımını konularında tarafların anlaşması, sonraki sürecin sorunsuz ve sağlıklı bir </a:t>
            </a:r>
            <a:r>
              <a:rPr lang="tr-TR" sz="1800" dirty="0" smtClean="0">
                <a:solidFill>
                  <a:schemeClr val="tx1"/>
                </a:solidFill>
              </a:rPr>
              <a:t>şekilde ilerlemesine </a:t>
            </a:r>
            <a:r>
              <a:rPr lang="tr-TR" sz="1800" dirty="0">
                <a:solidFill>
                  <a:schemeClr val="tx1"/>
                </a:solidFill>
              </a:rPr>
              <a:t>yardımcı olacaktır.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5.3.3</a:t>
            </a:r>
            <a:r>
              <a:rPr lang="tr-TR" sz="1800" b="1" dirty="0">
                <a:solidFill>
                  <a:schemeClr val="tx1"/>
                </a:solidFill>
              </a:rPr>
              <a:t>. </a:t>
            </a:r>
            <a:r>
              <a:rPr lang="tr-TR" sz="1800" b="1" dirty="0" smtClean="0">
                <a:solidFill>
                  <a:schemeClr val="tx1"/>
                </a:solidFill>
              </a:rPr>
              <a:t>Gemi </a:t>
            </a:r>
            <a:r>
              <a:rPr lang="tr-TR" sz="1800" b="1" dirty="0">
                <a:solidFill>
                  <a:schemeClr val="tx1"/>
                </a:solidFill>
              </a:rPr>
              <a:t>Doğrultusunda Masrafsız Teslim-FAS [</a:t>
            </a:r>
            <a:r>
              <a:rPr lang="tr-TR" sz="1800" b="1" dirty="0" err="1">
                <a:solidFill>
                  <a:schemeClr val="tx1"/>
                </a:solidFill>
              </a:rPr>
              <a:t>Free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Alongside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</a:rPr>
              <a:t>Ship</a:t>
            </a:r>
            <a:r>
              <a:rPr lang="tr-TR" sz="1800" b="1" dirty="0" smtClean="0">
                <a:solidFill>
                  <a:schemeClr val="tx1"/>
                </a:solidFill>
              </a:rPr>
              <a:t>]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Satıcının </a:t>
            </a:r>
            <a:r>
              <a:rPr lang="tr-TR" sz="1800" dirty="0">
                <a:solidFill>
                  <a:schemeClr val="tx1"/>
                </a:solidFill>
              </a:rPr>
              <a:t>malları daha önce belirlenmiş yükleme limanında </a:t>
            </a:r>
            <a:r>
              <a:rPr lang="tr-TR" sz="1800" dirty="0" smtClean="0">
                <a:solidFill>
                  <a:schemeClr val="tx1"/>
                </a:solidFill>
              </a:rPr>
              <a:t>gemi yanında </a:t>
            </a:r>
            <a:r>
              <a:rPr lang="tr-TR" sz="1800" dirty="0">
                <a:solidFill>
                  <a:schemeClr val="tx1"/>
                </a:solidFill>
              </a:rPr>
              <a:t>alıcıya (ya da alıcının temsilcisi bir taşıyıcıya) teslim etmesiyle yükümlüğünü yerine </a:t>
            </a:r>
            <a:r>
              <a:rPr lang="tr-TR" sz="1800" dirty="0" smtClean="0">
                <a:solidFill>
                  <a:schemeClr val="tx1"/>
                </a:solidFill>
              </a:rPr>
              <a:t>getirmiş olduğu </a:t>
            </a:r>
            <a:r>
              <a:rPr lang="tr-TR" sz="1800" dirty="0">
                <a:solidFill>
                  <a:schemeClr val="tx1"/>
                </a:solidFill>
              </a:rPr>
              <a:t>teslim şeklidir.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8" y="2698998"/>
            <a:ext cx="84296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9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84784"/>
            <a:ext cx="83343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8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5.3.4</a:t>
            </a:r>
            <a:r>
              <a:rPr lang="tr-TR" sz="1800" b="1" dirty="0">
                <a:solidFill>
                  <a:schemeClr val="tx1"/>
                </a:solidFill>
              </a:rPr>
              <a:t>. Gemide Masrafsız Teslim-FOB (</a:t>
            </a:r>
            <a:r>
              <a:rPr lang="tr-TR" sz="1800" b="1" dirty="0" err="1">
                <a:solidFill>
                  <a:schemeClr val="tx1"/>
                </a:solidFill>
              </a:rPr>
              <a:t>Free</a:t>
            </a:r>
            <a:r>
              <a:rPr lang="tr-TR" sz="1800" b="1" dirty="0">
                <a:solidFill>
                  <a:schemeClr val="tx1"/>
                </a:solidFill>
              </a:rPr>
              <a:t> On Board)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Gemide masrafsız teslim, dış ticarette en yaygın kullanılan teslim şeklidir. Bu teslim şeklinde </a:t>
            </a:r>
            <a:r>
              <a:rPr lang="tr-TR" sz="1800" dirty="0" smtClean="0">
                <a:solidFill>
                  <a:schemeClr val="tx1"/>
                </a:solidFill>
              </a:rPr>
              <a:t>satıcı, malları </a:t>
            </a:r>
            <a:r>
              <a:rPr lang="tr-TR" sz="1800" dirty="0">
                <a:solidFill>
                  <a:schemeClr val="tx1"/>
                </a:solidFill>
              </a:rPr>
              <a:t>belirlenen tarihte ve yerde alıcı tarafından temin edilen gemide alıcıya teslim eder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85711"/>
            <a:ext cx="8095905" cy="414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4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56792"/>
            <a:ext cx="8191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2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5.3.5</a:t>
            </a:r>
            <a:r>
              <a:rPr lang="tr-TR" sz="1800" b="1" dirty="0">
                <a:solidFill>
                  <a:schemeClr val="tx1"/>
                </a:solidFill>
              </a:rPr>
              <a:t>. Taşıma Ücreti Ödenmiş Olarak Teslim-CPT (</a:t>
            </a:r>
            <a:r>
              <a:rPr lang="tr-TR" sz="1800" b="1" dirty="0" err="1">
                <a:solidFill>
                  <a:schemeClr val="tx1"/>
                </a:solidFill>
              </a:rPr>
              <a:t>Carriage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Paid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To</a:t>
            </a:r>
            <a:r>
              <a:rPr lang="tr-TR" sz="1800" b="1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Satıcı</a:t>
            </a:r>
            <a:r>
              <a:rPr lang="tr-TR" sz="1800" dirty="0">
                <a:solidFill>
                  <a:schemeClr val="tx1"/>
                </a:solidFill>
              </a:rPr>
              <a:t>, varış noktasına kadar tüm masrafları </a:t>
            </a:r>
            <a:r>
              <a:rPr lang="tr-TR" sz="1800" dirty="0" smtClean="0">
                <a:solidFill>
                  <a:schemeClr val="tx1"/>
                </a:solidFill>
              </a:rPr>
              <a:t>üstlenmektedir. Bu </a:t>
            </a:r>
            <a:r>
              <a:rPr lang="tr-TR" sz="1800" dirty="0">
                <a:solidFill>
                  <a:schemeClr val="tx1"/>
                </a:solidFill>
              </a:rPr>
              <a:t>teslim şeklinde satıcı ihracat, alıcı da ithalat formalitelerini yerine getirmek zorundadır.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5874"/>
            <a:ext cx="84105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79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4925"/>
            <a:ext cx="82962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3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>
                <a:solidFill>
                  <a:schemeClr val="tx1"/>
                </a:solidFill>
              </a:rPr>
              <a:t>3.2.6. Taşıma Ücreti ve Sigorta Ödenmiş Teslim-CIP (</a:t>
            </a:r>
            <a:r>
              <a:rPr lang="tr-TR" sz="1800" b="1" dirty="0" err="1">
                <a:solidFill>
                  <a:schemeClr val="tx1"/>
                </a:solidFill>
              </a:rPr>
              <a:t>Carriage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and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</a:rPr>
              <a:t>Insurance</a:t>
            </a:r>
            <a:r>
              <a:rPr lang="tr-TR" sz="1800" b="1" dirty="0" smtClean="0">
                <a:solidFill>
                  <a:schemeClr val="tx1"/>
                </a:solidFill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</a:rPr>
              <a:t>Paid</a:t>
            </a:r>
            <a:r>
              <a:rPr lang="tr-TR" sz="1800" b="1" dirty="0" smtClean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To</a:t>
            </a:r>
            <a:r>
              <a:rPr lang="tr-TR" sz="1800" b="1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Satıcı; fabrikada yükleme, limanda gemiye yükleme, iç nakliye ve </a:t>
            </a:r>
            <a:r>
              <a:rPr lang="tr-TR" sz="1800" dirty="0" err="1">
                <a:solidFill>
                  <a:schemeClr val="tx1"/>
                </a:solidFill>
              </a:rPr>
              <a:t>ve</a:t>
            </a:r>
            <a:r>
              <a:rPr lang="tr-TR" sz="1800" dirty="0">
                <a:solidFill>
                  <a:schemeClr val="tx1"/>
                </a:solidFill>
              </a:rPr>
              <a:t> sevkiyat süreçlerini organize </a:t>
            </a:r>
            <a:r>
              <a:rPr lang="tr-TR" sz="1800" dirty="0" smtClean="0">
                <a:solidFill>
                  <a:schemeClr val="tx1"/>
                </a:solidFill>
              </a:rPr>
              <a:t>ederek malın </a:t>
            </a:r>
            <a:r>
              <a:rPr lang="tr-TR" sz="1800" dirty="0">
                <a:solidFill>
                  <a:schemeClr val="tx1"/>
                </a:solidFill>
              </a:rPr>
              <a:t>alıcının adresine teslim edeceği şekilde operasyonu tamamlar.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4" y="2564904"/>
            <a:ext cx="83724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1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3" y="1628800"/>
            <a:ext cx="81724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6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5.3.7</a:t>
            </a:r>
            <a:r>
              <a:rPr lang="tr-TR" sz="1800" b="1" dirty="0">
                <a:solidFill>
                  <a:schemeClr val="tx1"/>
                </a:solidFill>
              </a:rPr>
              <a:t>. Masraflar ve Navlun Dâhil Teslim-CFR [</a:t>
            </a:r>
            <a:r>
              <a:rPr lang="tr-TR" sz="1800" b="1" dirty="0" err="1">
                <a:solidFill>
                  <a:schemeClr val="tx1"/>
                </a:solidFill>
              </a:rPr>
              <a:t>Cost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and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Freight</a:t>
            </a:r>
            <a:r>
              <a:rPr lang="tr-TR" sz="1800" b="1" dirty="0">
                <a:solidFill>
                  <a:schemeClr val="tx1"/>
                </a:solidFill>
              </a:rPr>
              <a:t> (</a:t>
            </a:r>
            <a:r>
              <a:rPr lang="tr-TR" sz="1800" b="1" dirty="0" err="1">
                <a:solidFill>
                  <a:schemeClr val="tx1"/>
                </a:solidFill>
              </a:rPr>
              <a:t>Sea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and</a:t>
            </a:r>
            <a:r>
              <a:rPr lang="tr-TR" sz="1800" b="1" dirty="0">
                <a:solidFill>
                  <a:schemeClr val="tx1"/>
                </a:solidFill>
              </a:rPr>
              <a:t> IW)]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Bu </a:t>
            </a:r>
            <a:r>
              <a:rPr lang="tr-TR" sz="1800" dirty="0">
                <a:solidFill>
                  <a:schemeClr val="tx1"/>
                </a:solidFill>
              </a:rPr>
              <a:t>teslim şeklinde </a:t>
            </a:r>
            <a:r>
              <a:rPr lang="tr-TR" sz="1800" dirty="0" smtClean="0">
                <a:solidFill>
                  <a:schemeClr val="tx1"/>
                </a:solidFill>
              </a:rPr>
              <a:t>satıcı</a:t>
            </a:r>
            <a:r>
              <a:rPr lang="tr-TR" sz="1800" dirty="0">
                <a:solidFill>
                  <a:schemeClr val="tx1"/>
                </a:solidFill>
              </a:rPr>
              <a:t>, malın yükleme limanından kabul edilen varış limanına nakliyesi için </a:t>
            </a:r>
            <a:r>
              <a:rPr lang="tr-TR" sz="1800" dirty="0" smtClean="0">
                <a:solidFill>
                  <a:schemeClr val="tx1"/>
                </a:solidFill>
              </a:rPr>
              <a:t>belirlenen taşıyıcı </a:t>
            </a:r>
            <a:r>
              <a:rPr lang="tr-TR" sz="1800" dirty="0">
                <a:solidFill>
                  <a:schemeClr val="tx1"/>
                </a:solidFill>
              </a:rPr>
              <a:t>ile taşıma sözleşmesini düzenler ve navlun ücretini öder.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606524"/>
            <a:ext cx="8410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8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2" y="1400960"/>
            <a:ext cx="83058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78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468052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5.2. </a:t>
            </a:r>
            <a:r>
              <a:rPr lang="tr-TR" sz="1800" dirty="0">
                <a:solidFill>
                  <a:srgbClr val="FF0000"/>
                </a:solidFill>
              </a:rPr>
              <a:t>INCOTERMS ile Düzenlenen Kurallar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Dış ticaret sürecinde alıcı ve satıcı arasında farklı konularda birçok sözleşme (satış </a:t>
            </a:r>
            <a:r>
              <a:rPr lang="tr-TR" sz="1800" dirty="0" smtClean="0">
                <a:solidFill>
                  <a:schemeClr val="tx1"/>
                </a:solidFill>
              </a:rPr>
              <a:t>sözleşmesi, kredi </a:t>
            </a:r>
            <a:r>
              <a:rPr lang="tr-TR" sz="1800" dirty="0">
                <a:solidFill>
                  <a:schemeClr val="tx1"/>
                </a:solidFill>
              </a:rPr>
              <a:t>sözleşmesi, sigorta sözleşmesi, taşıma sözleşmesi vb.) düzenlenmektedir. </a:t>
            </a:r>
            <a:r>
              <a:rPr lang="tr-TR" sz="1800" dirty="0" smtClean="0">
                <a:solidFill>
                  <a:schemeClr val="tx1"/>
                </a:solidFill>
              </a:rPr>
              <a:t>INCOTERMS kuralları </a:t>
            </a:r>
            <a:r>
              <a:rPr lang="tr-TR" sz="1800" dirty="0">
                <a:solidFill>
                  <a:schemeClr val="tx1"/>
                </a:solidFill>
              </a:rPr>
              <a:t>yalnızca alıcı ve satıcı arasındaki satış sözleşmelerini kapsamaktadır.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INCOTERMS kuralları ile satışa konu olan mala ilişkin vergiler, resimler ve diğer yasal </a:t>
            </a:r>
            <a:r>
              <a:rPr lang="tr-TR" sz="1800" dirty="0" smtClean="0">
                <a:solidFill>
                  <a:schemeClr val="tx1"/>
                </a:solidFill>
              </a:rPr>
              <a:t>ödemeler ile </a:t>
            </a:r>
            <a:r>
              <a:rPr lang="tr-TR" sz="1800" dirty="0">
                <a:solidFill>
                  <a:schemeClr val="tx1"/>
                </a:solidFill>
              </a:rPr>
              <a:t>gümrük işlemlerinin nasıl paylaşılacağı açıklanmaktadır.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Malın </a:t>
            </a:r>
            <a:r>
              <a:rPr lang="tr-TR" sz="1800" dirty="0">
                <a:solidFill>
                  <a:schemeClr val="tx1"/>
                </a:solidFill>
              </a:rPr>
              <a:t>teslimi, Riskin (hasarın) </a:t>
            </a:r>
            <a:r>
              <a:rPr lang="tr-TR" sz="1800" dirty="0" smtClean="0">
                <a:solidFill>
                  <a:schemeClr val="tx1"/>
                </a:solidFill>
              </a:rPr>
              <a:t>geçişi, masrafların </a:t>
            </a:r>
            <a:r>
              <a:rPr lang="tr-TR" sz="1800" dirty="0">
                <a:solidFill>
                  <a:schemeClr val="tx1"/>
                </a:solidFill>
              </a:rPr>
              <a:t>paylaşımı ve belgelere ilişkin </a:t>
            </a:r>
            <a:r>
              <a:rPr lang="tr-TR" sz="1800" dirty="0" smtClean="0">
                <a:solidFill>
                  <a:schemeClr val="tx1"/>
                </a:solidFill>
              </a:rPr>
              <a:t>yükümlülükler INCOTERMS </a:t>
            </a:r>
            <a:r>
              <a:rPr lang="tr-TR" sz="1800" dirty="0">
                <a:solidFill>
                  <a:schemeClr val="tx1"/>
                </a:solidFill>
              </a:rPr>
              <a:t>kurallarının çözüm </a:t>
            </a:r>
            <a:r>
              <a:rPr lang="tr-TR" sz="1800" dirty="0" smtClean="0">
                <a:solidFill>
                  <a:schemeClr val="tx1"/>
                </a:solidFill>
              </a:rPr>
              <a:t>getirmeye çalıştığı </a:t>
            </a:r>
            <a:r>
              <a:rPr lang="tr-TR" sz="1800" dirty="0">
                <a:solidFill>
                  <a:schemeClr val="tx1"/>
                </a:solidFill>
              </a:rPr>
              <a:t>dört ana konu başlığıdır.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4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5.3.8</a:t>
            </a:r>
            <a:r>
              <a:rPr lang="tr-TR" sz="1800" b="1" dirty="0">
                <a:solidFill>
                  <a:schemeClr val="tx1"/>
                </a:solidFill>
              </a:rPr>
              <a:t>. Masraflar, Sigorta ve Navlun Dâhil Teslim-CIF (</a:t>
            </a:r>
            <a:r>
              <a:rPr lang="tr-TR" sz="1800" b="1" dirty="0" err="1">
                <a:solidFill>
                  <a:schemeClr val="tx1"/>
                </a:solidFill>
              </a:rPr>
              <a:t>Cost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Insurance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</a:rPr>
              <a:t>and</a:t>
            </a:r>
            <a:r>
              <a:rPr lang="tr-TR" sz="1800" b="1" dirty="0" smtClean="0">
                <a:solidFill>
                  <a:schemeClr val="tx1"/>
                </a:solidFill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</a:rPr>
              <a:t>Freight</a:t>
            </a:r>
            <a:r>
              <a:rPr lang="tr-TR" sz="1800" b="1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Bu teslim şekli, bir yönü dışında “masraflar ve navlun dâhil” teslim şekli ile aynıdır. Masraflar, sigorta </a:t>
            </a:r>
            <a:r>
              <a:rPr lang="tr-TR" sz="1800" dirty="0" smtClean="0">
                <a:solidFill>
                  <a:schemeClr val="tx1"/>
                </a:solidFill>
              </a:rPr>
              <a:t>ve navlun </a:t>
            </a:r>
            <a:r>
              <a:rPr lang="tr-TR" sz="1800" dirty="0">
                <a:solidFill>
                  <a:schemeClr val="tx1"/>
                </a:solidFill>
              </a:rPr>
              <a:t>dâhil teslim şeklinde satıcı, taşıma sırasında karşılaşılabilecek kayıp ve hasar risklerine ek </a:t>
            </a:r>
            <a:r>
              <a:rPr lang="tr-TR" sz="1800" dirty="0" smtClean="0">
                <a:solidFill>
                  <a:schemeClr val="tx1"/>
                </a:solidFill>
              </a:rPr>
              <a:t>olarak deniz </a:t>
            </a:r>
            <a:r>
              <a:rPr lang="tr-TR" sz="1800" dirty="0">
                <a:solidFill>
                  <a:schemeClr val="tx1"/>
                </a:solidFill>
              </a:rPr>
              <a:t>sigortası yükümlülüğünü de karşılamaktadır.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4" y="2852936"/>
            <a:ext cx="84677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3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296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0" y="3115153"/>
            <a:ext cx="82581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4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99392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5. 3.9</a:t>
            </a:r>
            <a:r>
              <a:rPr lang="tr-TR" sz="1800" b="1" dirty="0">
                <a:solidFill>
                  <a:schemeClr val="tx1"/>
                </a:solidFill>
              </a:rPr>
              <a:t>. Belirtilen Yerde Teslim-DAP (</a:t>
            </a:r>
            <a:r>
              <a:rPr lang="tr-TR" sz="1800" b="1" dirty="0" err="1">
                <a:solidFill>
                  <a:schemeClr val="tx1"/>
                </a:solidFill>
              </a:rPr>
              <a:t>Delivered</a:t>
            </a:r>
            <a:r>
              <a:rPr lang="tr-TR" sz="1800" b="1" dirty="0">
                <a:solidFill>
                  <a:schemeClr val="tx1"/>
                </a:solidFill>
              </a:rPr>
              <a:t> At </a:t>
            </a:r>
            <a:r>
              <a:rPr lang="tr-TR" sz="1800" b="1" dirty="0" err="1">
                <a:solidFill>
                  <a:schemeClr val="tx1"/>
                </a:solidFill>
              </a:rPr>
              <a:t>Place</a:t>
            </a:r>
            <a:r>
              <a:rPr lang="tr-TR" sz="1800" b="1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Satıcının malları teslim yerine gelen taşıma aracından boşaltmadan alıcının tasarrufuna bırakarak teslim etmesini ifade eder. “Belirtilen yerde” teslim (DAP-</a:t>
            </a:r>
            <a:r>
              <a:rPr lang="tr-TR" sz="1800" dirty="0" err="1">
                <a:solidFill>
                  <a:schemeClr val="tx1"/>
                </a:solidFill>
              </a:rPr>
              <a:t>Delivered</a:t>
            </a:r>
            <a:r>
              <a:rPr lang="tr-TR" sz="1800" dirty="0">
                <a:solidFill>
                  <a:schemeClr val="tx1"/>
                </a:solidFill>
              </a:rPr>
              <a:t> At </a:t>
            </a:r>
            <a:r>
              <a:rPr lang="tr-TR" sz="1800" dirty="0" err="1">
                <a:solidFill>
                  <a:schemeClr val="tx1"/>
                </a:solidFill>
              </a:rPr>
              <a:t>Place</a:t>
            </a:r>
            <a:r>
              <a:rPr lang="tr-TR" sz="1800" dirty="0">
                <a:solidFill>
                  <a:schemeClr val="tx1"/>
                </a:solidFill>
              </a:rPr>
              <a:t>); önceki INCOTERMS versiyonunda </a:t>
            </a:r>
            <a:r>
              <a:rPr lang="tr-TR" sz="1800" dirty="0" smtClean="0">
                <a:solidFill>
                  <a:schemeClr val="tx1"/>
                </a:solidFill>
              </a:rPr>
              <a:t>bulunan “sınırda</a:t>
            </a:r>
            <a:r>
              <a:rPr lang="tr-TR" sz="1800" dirty="0">
                <a:solidFill>
                  <a:schemeClr val="tx1"/>
                </a:solidFill>
              </a:rPr>
              <a:t>” teslim (DAF-</a:t>
            </a:r>
            <a:r>
              <a:rPr lang="tr-TR" sz="1800" dirty="0" err="1">
                <a:solidFill>
                  <a:schemeClr val="tx1"/>
                </a:solidFill>
              </a:rPr>
              <a:t>Delivered</a:t>
            </a:r>
            <a:r>
              <a:rPr lang="tr-TR" sz="1800" dirty="0">
                <a:solidFill>
                  <a:schemeClr val="tx1"/>
                </a:solidFill>
              </a:rPr>
              <a:t> At </a:t>
            </a:r>
            <a:r>
              <a:rPr lang="tr-TR" sz="1800" dirty="0" err="1">
                <a:solidFill>
                  <a:schemeClr val="tx1"/>
                </a:solidFill>
              </a:rPr>
              <a:t>Frontier</a:t>
            </a:r>
            <a:r>
              <a:rPr lang="tr-TR" sz="1800" dirty="0">
                <a:solidFill>
                  <a:schemeClr val="tx1"/>
                </a:solidFill>
              </a:rPr>
              <a:t>), “gemide” teslim (DES-</a:t>
            </a:r>
            <a:r>
              <a:rPr lang="tr-TR" sz="1800" dirty="0" err="1">
                <a:solidFill>
                  <a:schemeClr val="tx1"/>
                </a:solidFill>
              </a:rPr>
              <a:t>Delivered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Ex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Ship</a:t>
            </a:r>
            <a:r>
              <a:rPr lang="tr-TR" sz="1800" dirty="0">
                <a:solidFill>
                  <a:schemeClr val="tx1"/>
                </a:solidFill>
              </a:rPr>
              <a:t>) ve “</a:t>
            </a:r>
            <a:r>
              <a:rPr lang="tr-TR" sz="1800" dirty="0" smtClean="0">
                <a:solidFill>
                  <a:schemeClr val="tx1"/>
                </a:solidFill>
              </a:rPr>
              <a:t>belirtilen teslim </a:t>
            </a:r>
            <a:r>
              <a:rPr lang="tr-TR" sz="1800" dirty="0">
                <a:solidFill>
                  <a:schemeClr val="tx1"/>
                </a:solidFill>
              </a:rPr>
              <a:t>yerinde gümrük vergisi ödenmiş olarak” teslim (DDU-</a:t>
            </a:r>
            <a:r>
              <a:rPr lang="tr-TR" sz="1800" dirty="0" err="1">
                <a:solidFill>
                  <a:schemeClr val="tx1"/>
                </a:solidFill>
              </a:rPr>
              <a:t>Delivered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Duty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Unpaid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To</a:t>
            </a:r>
            <a:r>
              <a:rPr lang="tr-TR" sz="1800" dirty="0">
                <a:solidFill>
                  <a:schemeClr val="tx1"/>
                </a:solidFill>
              </a:rPr>
              <a:t>) </a:t>
            </a:r>
            <a:r>
              <a:rPr lang="tr-TR" sz="1800" dirty="0" smtClean="0">
                <a:solidFill>
                  <a:schemeClr val="tx1"/>
                </a:solidFill>
              </a:rPr>
              <a:t>şekillerinin yerini </a:t>
            </a:r>
            <a:r>
              <a:rPr lang="tr-TR" sz="1800" dirty="0">
                <a:solidFill>
                  <a:schemeClr val="tx1"/>
                </a:solidFill>
              </a:rPr>
              <a:t>almıştır.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2" y="3418334"/>
            <a:ext cx="8817872" cy="34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50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6151"/>
            <a:ext cx="820994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92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5.3.10. </a:t>
            </a:r>
            <a:r>
              <a:rPr lang="tr-TR" sz="1800" b="1" dirty="0">
                <a:solidFill>
                  <a:schemeClr val="tx1"/>
                </a:solidFill>
              </a:rPr>
              <a:t>Belirtilen Yerde Boşaltılmış Olarak Teslim-DPU (</a:t>
            </a:r>
            <a:r>
              <a:rPr lang="tr-TR" sz="1800" b="1" dirty="0" err="1">
                <a:solidFill>
                  <a:schemeClr val="tx1"/>
                </a:solidFill>
              </a:rPr>
              <a:t>Delivered</a:t>
            </a:r>
            <a:r>
              <a:rPr lang="tr-TR" sz="1800" b="1" dirty="0">
                <a:solidFill>
                  <a:schemeClr val="tx1"/>
                </a:solidFill>
              </a:rPr>
              <a:t> At </a:t>
            </a:r>
            <a:r>
              <a:rPr lang="tr-TR" sz="1800" b="1" dirty="0" err="1" smtClean="0">
                <a:solidFill>
                  <a:schemeClr val="tx1"/>
                </a:solidFill>
              </a:rPr>
              <a:t>Place</a:t>
            </a:r>
            <a:r>
              <a:rPr lang="tr-TR" sz="1800" b="1" dirty="0" smtClean="0">
                <a:solidFill>
                  <a:schemeClr val="tx1"/>
                </a:solidFill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</a:rPr>
              <a:t>Unloaded</a:t>
            </a:r>
            <a:r>
              <a:rPr lang="tr-TR" sz="1800" b="1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INCOTERMS 2020 için yeni bir teslim şeklidir</a:t>
            </a:r>
            <a:r>
              <a:rPr lang="tr-TR" sz="1800" dirty="0" smtClean="0">
                <a:solidFill>
                  <a:schemeClr val="tx1"/>
                </a:solidFill>
              </a:rPr>
              <a:t>.  INCOTERMS </a:t>
            </a:r>
            <a:r>
              <a:rPr lang="tr-TR" sz="1800" dirty="0">
                <a:solidFill>
                  <a:schemeClr val="tx1"/>
                </a:solidFill>
              </a:rPr>
              <a:t>2010’daki DAT-</a:t>
            </a:r>
            <a:r>
              <a:rPr lang="tr-TR" sz="1800" dirty="0" err="1">
                <a:solidFill>
                  <a:schemeClr val="tx1"/>
                </a:solidFill>
              </a:rPr>
              <a:t>Delivered</a:t>
            </a:r>
            <a:r>
              <a:rPr lang="tr-TR" sz="1800" dirty="0">
                <a:solidFill>
                  <a:schemeClr val="tx1"/>
                </a:solidFill>
              </a:rPr>
              <a:t> At </a:t>
            </a:r>
            <a:r>
              <a:rPr lang="tr-TR" sz="1800" dirty="0" smtClean="0">
                <a:solidFill>
                  <a:schemeClr val="tx1"/>
                </a:solidFill>
              </a:rPr>
              <a:t>Terminal teslim şeklinin yerine gelmiş ve alıcı ve satıcı arasında karar verilecek herhangi bir yerde teslim şeklidir. 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2" y="2852936"/>
            <a:ext cx="84010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786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1" y="1772816"/>
            <a:ext cx="83343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89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>
                <a:solidFill>
                  <a:schemeClr val="tx1"/>
                </a:solidFill>
              </a:rPr>
              <a:t>3.2.11. Gümrük Resmi Ödenmiş Olarak Teslim-DDP (</a:t>
            </a:r>
            <a:r>
              <a:rPr lang="tr-TR" sz="1800" b="1" dirty="0" err="1">
                <a:solidFill>
                  <a:schemeClr val="tx1"/>
                </a:solidFill>
              </a:rPr>
              <a:t>Delivered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Duty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Paid</a:t>
            </a:r>
            <a:r>
              <a:rPr lang="tr-TR" sz="1800" b="1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Satıcının malları ithalat için gümrüklenmiş olarak ve belirlenen teslim yerine gelen taşıma </a:t>
            </a:r>
            <a:r>
              <a:rPr lang="tr-TR" sz="1800" dirty="0" smtClean="0">
                <a:solidFill>
                  <a:schemeClr val="tx1"/>
                </a:solidFill>
              </a:rPr>
              <a:t>aracından boşaltmaya </a:t>
            </a:r>
            <a:r>
              <a:rPr lang="tr-TR" sz="1800" dirty="0">
                <a:solidFill>
                  <a:schemeClr val="tx1"/>
                </a:solidFill>
              </a:rPr>
              <a:t>hazır şekilde alıcıya teslim etmesini ifade eder.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382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19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9" y="1340768"/>
            <a:ext cx="84010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6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468052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5.3. </a:t>
            </a:r>
            <a:r>
              <a:rPr lang="tr-TR" sz="1800" dirty="0">
                <a:solidFill>
                  <a:srgbClr val="FF0000"/>
                </a:solidFill>
              </a:rPr>
              <a:t>INCOTERMS 2020’de Yapılan Değişiklikler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INCOTERMS 2020, alıcı ve satıcı sorumluluklarını ayrıntılı bir şekilde ortaya koyarak kuralları daha </a:t>
            </a:r>
            <a:r>
              <a:rPr lang="tr-TR" sz="1800" dirty="0" smtClean="0">
                <a:solidFill>
                  <a:schemeClr val="tx1"/>
                </a:solidFill>
              </a:rPr>
              <a:t>erişilebilir kılmaktadır</a:t>
            </a:r>
            <a:r>
              <a:rPr lang="tr-TR" sz="1800" dirty="0">
                <a:solidFill>
                  <a:schemeClr val="tx1"/>
                </a:solidFill>
              </a:rPr>
              <a:t>. INCOTERMS 2020 kurallarının güncellenmesindeki temel amaç dış ticareti kolay </a:t>
            </a:r>
            <a:r>
              <a:rPr lang="tr-TR" sz="1800" dirty="0" smtClean="0">
                <a:solidFill>
                  <a:schemeClr val="tx1"/>
                </a:solidFill>
              </a:rPr>
              <a:t>ve verimli </a:t>
            </a:r>
            <a:r>
              <a:rPr lang="tr-TR" sz="1800" dirty="0">
                <a:solidFill>
                  <a:schemeClr val="tx1"/>
                </a:solidFill>
              </a:rPr>
              <a:t>hâle getirmektir.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INCOTERMS 2020 versiyonunda 2010 versiyonunda da olduğu gibi toplam 11 adet teslim şekli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bulunmaktadır. INCOTERMS 2010’daki “terminalde teslim [DAT-</a:t>
            </a:r>
            <a:r>
              <a:rPr lang="tr-TR" sz="1800" dirty="0" err="1">
                <a:solidFill>
                  <a:schemeClr val="tx1"/>
                </a:solidFill>
              </a:rPr>
              <a:t>Delivered</a:t>
            </a:r>
            <a:r>
              <a:rPr lang="tr-TR" sz="1800" dirty="0">
                <a:solidFill>
                  <a:schemeClr val="tx1"/>
                </a:solidFill>
              </a:rPr>
              <a:t> At </a:t>
            </a:r>
            <a:r>
              <a:rPr lang="tr-TR" sz="1800" dirty="0" smtClean="0">
                <a:solidFill>
                  <a:schemeClr val="tx1"/>
                </a:solidFill>
              </a:rPr>
              <a:t>terminal]”, </a:t>
            </a:r>
            <a:r>
              <a:rPr lang="tr-TR" sz="1800" dirty="0">
                <a:solidFill>
                  <a:schemeClr val="tx1"/>
                </a:solidFill>
              </a:rPr>
              <a:t>bu versiyonda “belirtilen yerde boşaltılmış olarak teslim (DPU)” ile </a:t>
            </a:r>
            <a:r>
              <a:rPr lang="tr-TR" sz="1800" dirty="0" smtClean="0">
                <a:solidFill>
                  <a:schemeClr val="tx1"/>
                </a:solidFill>
              </a:rPr>
              <a:t>değiştirilmiştir. Bu </a:t>
            </a:r>
            <a:r>
              <a:rPr lang="tr-TR" sz="1800" dirty="0">
                <a:solidFill>
                  <a:schemeClr val="tx1"/>
                </a:solidFill>
              </a:rPr>
              <a:t>değişiklik, sadece bir taşıma terminalinde değil herhangi bir yerde de </a:t>
            </a:r>
            <a:r>
              <a:rPr lang="tr-TR" sz="1800" dirty="0" smtClean="0">
                <a:solidFill>
                  <a:schemeClr val="tx1"/>
                </a:solidFill>
              </a:rPr>
              <a:t>teslimatın gerçekleşebileceğini </a:t>
            </a:r>
            <a:r>
              <a:rPr lang="tr-TR" sz="1800" dirty="0">
                <a:solidFill>
                  <a:schemeClr val="tx1"/>
                </a:solidFill>
              </a:rPr>
              <a:t>belirtmektedir.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115212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51428" cy="397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4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5157192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Bu grupları birbirinden ayıran temel özellikler şu şekilde özetlenebilir: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E grubu teslim şeklinde alıcı; malları satıcının iş yerinden, deposundan ya da fabrikasından </a:t>
            </a:r>
            <a:r>
              <a:rPr lang="tr-TR" sz="1800" dirty="0" smtClean="0">
                <a:solidFill>
                  <a:schemeClr val="tx1"/>
                </a:solidFill>
              </a:rPr>
              <a:t>teslim almaktadır</a:t>
            </a:r>
            <a:r>
              <a:rPr lang="tr-TR" sz="1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F grubu teslim şekillerinde satıcı, malları alıcının belirleyeceği uluslararası nakliyeciye teslim </a:t>
            </a:r>
            <a:r>
              <a:rPr lang="tr-TR" sz="1800" dirty="0" smtClean="0">
                <a:solidFill>
                  <a:schemeClr val="tx1"/>
                </a:solidFill>
              </a:rPr>
              <a:t>eder. F </a:t>
            </a:r>
            <a:r>
              <a:rPr lang="tr-TR" sz="1800" dirty="0">
                <a:solidFill>
                  <a:schemeClr val="tx1"/>
                </a:solidFill>
              </a:rPr>
              <a:t>grubu teslim şekillerinde navlun bedeli alıcı tarafından karşılanmaktadır.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C grubu teslim şekilleri, F grubuna ilave olarak satıcının malları uluslararası nakliyeciye teslim </a:t>
            </a:r>
            <a:r>
              <a:rPr lang="tr-TR" sz="1800" dirty="0" smtClean="0">
                <a:solidFill>
                  <a:schemeClr val="tx1"/>
                </a:solidFill>
              </a:rPr>
              <a:t>etmesini ve </a:t>
            </a:r>
            <a:r>
              <a:rPr lang="tr-TR" sz="1800" dirty="0">
                <a:solidFill>
                  <a:schemeClr val="tx1"/>
                </a:solidFill>
              </a:rPr>
              <a:t>navlun bedelini hatta bazı teslim şekillerinde sigorta bedelini ödemesini kapsar. </a:t>
            </a:r>
            <a:r>
              <a:rPr lang="tr-TR" sz="1800" dirty="0" smtClean="0">
                <a:solidFill>
                  <a:schemeClr val="tx1"/>
                </a:solidFill>
              </a:rPr>
              <a:t>Burada önemli </a:t>
            </a:r>
            <a:r>
              <a:rPr lang="tr-TR" sz="1800" dirty="0">
                <a:solidFill>
                  <a:schemeClr val="tx1"/>
                </a:solidFill>
              </a:rPr>
              <a:t>olan nokta, satıcının navlun bedelini ve bazı durumlarda sigorta bedelini de </a:t>
            </a:r>
            <a:r>
              <a:rPr lang="tr-TR" sz="1800" dirty="0" smtClean="0">
                <a:solidFill>
                  <a:schemeClr val="tx1"/>
                </a:solidFill>
              </a:rPr>
              <a:t>ödemesine rağmen </a:t>
            </a:r>
            <a:r>
              <a:rPr lang="tr-TR" sz="1800" dirty="0">
                <a:solidFill>
                  <a:schemeClr val="tx1"/>
                </a:solidFill>
              </a:rPr>
              <a:t>riskin hâlâ alıcı üzerinde olmasıdır.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D grubu teslim şekillerinde satıcı, navlun bedelini ödemesinin yanı sıra malların alıcının </a:t>
            </a:r>
            <a:r>
              <a:rPr lang="tr-TR" sz="1800" dirty="0" smtClean="0">
                <a:solidFill>
                  <a:schemeClr val="tx1"/>
                </a:solidFill>
              </a:rPr>
              <a:t>belirlediği yere </a:t>
            </a:r>
            <a:r>
              <a:rPr lang="tr-TR" sz="1800" dirty="0">
                <a:solidFill>
                  <a:schemeClr val="tx1"/>
                </a:solidFill>
              </a:rPr>
              <a:t>teslim edilmesine kadar olan sürecin riskini de üstlenmektedir.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6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0507" y="1412776"/>
            <a:ext cx="8928992" cy="144016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5.3.1</a:t>
            </a:r>
            <a:r>
              <a:rPr lang="tr-TR" sz="1800" b="1" dirty="0">
                <a:solidFill>
                  <a:schemeClr val="tx1"/>
                </a:solidFill>
              </a:rPr>
              <a:t>. İş Yerinde Teslim-EXW (</a:t>
            </a:r>
            <a:r>
              <a:rPr lang="tr-TR" sz="1800" b="1" dirty="0" err="1">
                <a:solidFill>
                  <a:schemeClr val="tx1"/>
                </a:solidFill>
              </a:rPr>
              <a:t>Ex</a:t>
            </a:r>
            <a:r>
              <a:rPr lang="tr-TR" sz="1800" b="1" dirty="0">
                <a:solidFill>
                  <a:schemeClr val="tx1"/>
                </a:solidFill>
              </a:rPr>
              <a:t> Works)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Satıcı için riskin en düşük olduğu teslim şeklidir. Satıcı, malları kararlaştırılmış teslim tarihinde, </a:t>
            </a:r>
            <a:r>
              <a:rPr lang="tr-TR" sz="1800" dirty="0" smtClean="0">
                <a:solidFill>
                  <a:schemeClr val="tx1"/>
                </a:solidFill>
              </a:rPr>
              <a:t>daha önce </a:t>
            </a:r>
            <a:r>
              <a:rPr lang="tr-TR" sz="1800" dirty="0">
                <a:solidFill>
                  <a:schemeClr val="tx1"/>
                </a:solidFill>
              </a:rPr>
              <a:t>belirtilen yerde (fabrika, depo, büro vs.) alıcının tasarrufuna bırakarak teslim eder. 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86050"/>
            <a:ext cx="8222576" cy="410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7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-41564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50034"/>
            <a:ext cx="81534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87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5.3</a:t>
            </a:r>
            <a:r>
              <a:rPr lang="tr-TR" sz="1800" dirty="0">
                <a:solidFill>
                  <a:srgbClr val="FF0000"/>
                </a:solidFill>
              </a:rPr>
              <a:t>. DIŞ TİCARETTE TESLİM ŞEKİLLERİ (INCOTERMS 2020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5.3.2. </a:t>
            </a:r>
            <a:r>
              <a:rPr lang="tr-TR" sz="1800" b="1" dirty="0">
                <a:solidFill>
                  <a:schemeClr val="tx1"/>
                </a:solidFill>
              </a:rPr>
              <a:t>Taşıyıcıya Masrafsız Teslim-FCA (</a:t>
            </a:r>
            <a:r>
              <a:rPr lang="tr-TR" sz="1800" b="1" dirty="0" err="1">
                <a:solidFill>
                  <a:schemeClr val="tx1"/>
                </a:solidFill>
              </a:rPr>
              <a:t>Free</a:t>
            </a:r>
            <a:r>
              <a:rPr lang="tr-TR" sz="1800" b="1" dirty="0">
                <a:solidFill>
                  <a:schemeClr val="tx1"/>
                </a:solidFill>
              </a:rPr>
              <a:t> Carrier)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Bu </a:t>
            </a:r>
            <a:r>
              <a:rPr lang="tr-TR" sz="1800" dirty="0">
                <a:solidFill>
                  <a:schemeClr val="tx1"/>
                </a:solidFill>
              </a:rPr>
              <a:t>teslim türünde, gümrük çıkış işlemlerini </a:t>
            </a:r>
            <a:r>
              <a:rPr lang="tr-TR" sz="1800" dirty="0" smtClean="0">
                <a:solidFill>
                  <a:schemeClr val="tx1"/>
                </a:solidFill>
              </a:rPr>
              <a:t>tamamlayan satıcı</a:t>
            </a:r>
            <a:r>
              <a:rPr lang="tr-TR" sz="1800" dirty="0">
                <a:solidFill>
                  <a:schemeClr val="tx1"/>
                </a:solidFill>
              </a:rPr>
              <a:t>, önceden belirlenen yerde alıcının belirlediği taşıyıcıya malları teslim eder.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1"/>
            <a:ext cx="871296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57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495" y="-3117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Teslim Şekilleri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5" y="1333500"/>
            <a:ext cx="831532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0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1177</Words>
  <Application>Microsoft Office PowerPoint</Application>
  <PresentationFormat>Ekran Gösterisi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  <vt:lpstr>5. Bölüm  Dış Ticarette Teslim Şekilleri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Bölüm  Dış Ticaret İle İlgili Kavramlar</dc:title>
  <dc:creator>user</dc:creator>
  <cp:lastModifiedBy>user</cp:lastModifiedBy>
  <cp:revision>66</cp:revision>
  <dcterms:created xsi:type="dcterms:W3CDTF">2023-09-28T08:12:28Z</dcterms:created>
  <dcterms:modified xsi:type="dcterms:W3CDTF">2023-10-12T09:36:59Z</dcterms:modified>
</cp:coreProperties>
</file>