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47389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99253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70392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7929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7082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18622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BB4CCB-1F99-4A33-B3C0-5A41CB58E2AB}" type="datetimeFigureOut">
              <a:rPr lang="tr-TR" smtClean="0"/>
              <a:t>12.10.2023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54170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BB4CCB-1F99-4A33-B3C0-5A41CB58E2AB}" type="datetimeFigureOut">
              <a:rPr lang="tr-TR" smtClean="0"/>
              <a:t>12.10.2023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47554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BB4CCB-1F99-4A33-B3C0-5A41CB58E2AB}" type="datetimeFigureOut">
              <a:rPr lang="tr-TR" smtClean="0"/>
              <a:t>12.10.2023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9095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22178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400667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B4CCB-1F99-4A33-B3C0-5A41CB58E2AB}" type="datetimeFigureOut">
              <a:rPr lang="tr-TR" smtClean="0"/>
              <a:t>12.10.2023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7CC43-3B5B-481E-B30C-27951E95D880}" type="slidenum">
              <a:rPr lang="tr-TR" smtClean="0"/>
              <a:t>‹#›</a:t>
            </a:fld>
            <a:endParaRPr lang="tr-TR"/>
          </a:p>
        </p:txBody>
      </p:sp>
    </p:spTree>
    <p:extLst>
      <p:ext uri="{BB962C8B-B14F-4D97-AF65-F5344CB8AC3E}">
        <p14:creationId xmlns:p14="http://schemas.microsoft.com/office/powerpoint/2010/main" val="3361236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392488"/>
          </a:xfrm>
        </p:spPr>
        <p:txBody>
          <a:bodyPr>
            <a:normAutofit lnSpcReduction="10000"/>
          </a:bodyPr>
          <a:lstStyle/>
          <a:p>
            <a:pPr algn="just"/>
            <a:r>
              <a:rPr lang="tr-TR" sz="2000" dirty="0">
                <a:solidFill>
                  <a:srgbClr val="FF0000"/>
                </a:solidFill>
              </a:rPr>
              <a:t>İHRACAT VE İHRACATÇI KAVRAMLARI</a:t>
            </a:r>
          </a:p>
          <a:p>
            <a:pPr algn="just"/>
            <a:r>
              <a:rPr lang="tr-TR" sz="2000" dirty="0">
                <a:solidFill>
                  <a:srgbClr val="FF0000"/>
                </a:solidFill>
              </a:rPr>
              <a:t>İhracat:</a:t>
            </a:r>
            <a:r>
              <a:rPr lang="tr-TR" sz="2000" dirty="0"/>
              <a:t> </a:t>
            </a:r>
            <a:r>
              <a:rPr lang="tr-TR" sz="2000" dirty="0">
                <a:solidFill>
                  <a:schemeClr val="tx1"/>
                </a:solidFill>
              </a:rPr>
              <a:t>İhracat genel olarak ülkede üretilen bir malın yurt dışına satılması şeklinde tanımlanmaktadır. İhracat yönetmeliğine göre ise bir mal veya hizmetin yürürlükteki ihracat mevzuatı ile gümrük mevzuatına uygun şekilde Türkiye Gümrük Bölgesi dışına veya serbest bölgelere çıkarılmasına ya da T.C. Ticaret Bakanlığı tarafından ihracat olarak kabul edilecek sair çıkış ve işlemlere ihracat </a:t>
            </a:r>
            <a:r>
              <a:rPr lang="tr-TR" sz="2000" dirty="0" smtClean="0">
                <a:solidFill>
                  <a:schemeClr val="tx1"/>
                </a:solidFill>
              </a:rPr>
              <a:t>denir.</a:t>
            </a:r>
          </a:p>
          <a:p>
            <a:pPr algn="just"/>
            <a:r>
              <a:rPr lang="tr-TR" sz="2000" dirty="0" smtClean="0">
                <a:solidFill>
                  <a:srgbClr val="FF0000"/>
                </a:solidFill>
              </a:rPr>
              <a:t>Kimler İhracat Yapabilirler? </a:t>
            </a:r>
            <a:r>
              <a:rPr lang="tr-TR" sz="2000" dirty="0" smtClean="0">
                <a:solidFill>
                  <a:schemeClr val="tx1"/>
                </a:solidFill>
              </a:rPr>
              <a:t>İhracat </a:t>
            </a:r>
            <a:r>
              <a:rPr lang="tr-TR" sz="2000" dirty="0">
                <a:solidFill>
                  <a:schemeClr val="tx1"/>
                </a:solidFill>
              </a:rPr>
              <a:t>yapma hakkı verilen kişiler ihracat yapabilirler. </a:t>
            </a:r>
            <a:r>
              <a:rPr lang="tr-TR" sz="2000" dirty="0">
                <a:solidFill>
                  <a:schemeClr val="tx1"/>
                </a:solidFill>
              </a:rPr>
              <a:t>G</a:t>
            </a:r>
            <a:r>
              <a:rPr lang="tr-TR" sz="2000" dirty="0" smtClean="0">
                <a:solidFill>
                  <a:schemeClr val="tx1"/>
                </a:solidFill>
              </a:rPr>
              <a:t>erçek </a:t>
            </a:r>
            <a:r>
              <a:rPr lang="tr-TR" sz="2000" dirty="0">
                <a:solidFill>
                  <a:schemeClr val="tx1"/>
                </a:solidFill>
              </a:rPr>
              <a:t>kişiler vergi numarası alarak, bir mali müşavir ile çalışmaya başlarlar. Sonra bir gümrük müşavirine vekâlet verirler ve bulunulan bölgede faaliyet gösteren bir ihracatçı birliğine üye olma işlemlerini gerçekleştirirler. Böylece ihracat yapma haklarını elde etmiş olurlar</a:t>
            </a:r>
            <a:r>
              <a:rPr lang="tr-TR" sz="2000" dirty="0" smtClean="0">
                <a:solidFill>
                  <a:schemeClr val="tx1"/>
                </a:solidFill>
              </a:rPr>
              <a:t>.</a:t>
            </a:r>
          </a:p>
          <a:p>
            <a:pPr algn="just"/>
            <a:r>
              <a:rPr lang="tr-TR" sz="2000" dirty="0" smtClean="0">
                <a:solidFill>
                  <a:srgbClr val="FF0000"/>
                </a:solidFill>
              </a:rPr>
              <a:t>İhracatçı:</a:t>
            </a:r>
            <a:r>
              <a:rPr lang="tr-TR" sz="2000" dirty="0" smtClean="0"/>
              <a:t> </a:t>
            </a:r>
            <a:r>
              <a:rPr lang="tr-TR" sz="2000" dirty="0">
                <a:solidFill>
                  <a:schemeClr val="tx1"/>
                </a:solidFill>
              </a:rPr>
              <a:t>İhraç edilecek mala göre ilgili ihracat birliğine üye olanlar, vergi ödemekle yükümlü gerçek ve tüzel kişiler ile yürürlükteki mevzuat hükümlerine istinaden hukuki tasarruf yapma yetkisi tanınan ortaklıklardır</a:t>
            </a:r>
          </a:p>
          <a:p>
            <a:pPr algn="just"/>
            <a:endParaRPr lang="tr-TR" sz="2000" dirty="0" smtClean="0">
              <a:solidFill>
                <a:schemeClr val="tx1"/>
              </a:solidFill>
            </a:endParaRPr>
          </a:p>
        </p:txBody>
      </p:sp>
    </p:spTree>
    <p:extLst>
      <p:ext uri="{BB962C8B-B14F-4D97-AF65-F5344CB8AC3E}">
        <p14:creationId xmlns:p14="http://schemas.microsoft.com/office/powerpoint/2010/main" val="360605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536504"/>
          </a:xfrm>
        </p:spPr>
        <p:txBody>
          <a:bodyPr>
            <a:normAutofit/>
          </a:bodyPr>
          <a:lstStyle/>
          <a:p>
            <a:pPr algn="just"/>
            <a:r>
              <a:rPr lang="tr-TR" sz="2000" dirty="0">
                <a:solidFill>
                  <a:srgbClr val="FF0000"/>
                </a:solidFill>
              </a:rPr>
              <a:t>İhracat Mevzuatına Göre İhracat </a:t>
            </a:r>
            <a:r>
              <a:rPr lang="tr-TR" sz="2000" dirty="0" smtClean="0">
                <a:solidFill>
                  <a:srgbClr val="FF0000"/>
                </a:solidFill>
              </a:rPr>
              <a:t>Çeşitleri</a:t>
            </a:r>
          </a:p>
          <a:p>
            <a:pPr algn="just"/>
            <a:r>
              <a:rPr lang="tr-TR" sz="2000" dirty="0" smtClean="0">
                <a:solidFill>
                  <a:srgbClr val="FF0000"/>
                </a:solidFill>
              </a:rPr>
              <a:t>6. Serbest </a:t>
            </a:r>
            <a:r>
              <a:rPr lang="tr-TR" sz="2000" dirty="0">
                <a:solidFill>
                  <a:srgbClr val="FF0000"/>
                </a:solidFill>
              </a:rPr>
              <a:t>Bölgelere Yapılacak İhracat: </a:t>
            </a:r>
            <a:r>
              <a:rPr lang="tr-TR" sz="2000" dirty="0">
                <a:solidFill>
                  <a:schemeClr val="tx1"/>
                </a:solidFill>
              </a:rPr>
              <a:t>Türkiye sınırları içinde yer alan ancak gümrük işlemleri açısından yurt dışı sayılan serbest bölgelere yapılan ihracattır. </a:t>
            </a:r>
            <a:endParaRPr lang="tr-TR" sz="2000" dirty="0" smtClean="0">
              <a:solidFill>
                <a:schemeClr val="tx1"/>
              </a:solidFill>
            </a:endParaRPr>
          </a:p>
          <a:p>
            <a:pPr algn="just"/>
            <a:r>
              <a:rPr lang="tr-TR" sz="2000" dirty="0" smtClean="0">
                <a:solidFill>
                  <a:srgbClr val="FF0000"/>
                </a:solidFill>
              </a:rPr>
              <a:t>7. Bağlı </a:t>
            </a:r>
            <a:r>
              <a:rPr lang="tr-TR" sz="2000" dirty="0">
                <a:solidFill>
                  <a:srgbClr val="FF0000"/>
                </a:solidFill>
              </a:rPr>
              <a:t>Muamele ve Takas Yoluyla Yapılacak İhracat: </a:t>
            </a:r>
            <a:r>
              <a:rPr lang="tr-TR" sz="2000" dirty="0">
                <a:solidFill>
                  <a:srgbClr val="0070C0"/>
                </a:solidFill>
              </a:rPr>
              <a:t>Takas</a:t>
            </a:r>
            <a:r>
              <a:rPr lang="tr-TR" sz="2000" dirty="0">
                <a:solidFill>
                  <a:schemeClr val="tx1"/>
                </a:solidFill>
              </a:rPr>
              <a:t>; iki ülke arasında ihraç veya ithal edilen mal, hizmet veya teknoloji transferi bedelinin kısmen veya tamamen mal, hizmet, teknoloji transferi veya kısmen döviz ile karşılanması işlemidir. </a:t>
            </a:r>
            <a:r>
              <a:rPr lang="tr-TR" sz="2000" dirty="0">
                <a:solidFill>
                  <a:srgbClr val="0070C0"/>
                </a:solidFill>
              </a:rPr>
              <a:t>Bağlı muamele </a:t>
            </a:r>
            <a:r>
              <a:rPr lang="tr-TR" sz="2000" dirty="0">
                <a:solidFill>
                  <a:schemeClr val="tx1"/>
                </a:solidFill>
              </a:rPr>
              <a:t>ise ikiden fazla taraf arasında yapılan takas işlemidir. Bağlı muamele; ithal edilen mal, hizmet ve teknoloji bedelinin mal, hizmet ve teknoloji ihracıyla karşılandığı, ithal veya ihraç fazlalığının döviz olarak ödendiği veya tahsil edildiği ödeme </a:t>
            </a:r>
            <a:r>
              <a:rPr lang="tr-TR" sz="2000" dirty="0" smtClean="0">
                <a:solidFill>
                  <a:schemeClr val="tx1"/>
                </a:solidFill>
              </a:rPr>
              <a:t>şeklidir.</a:t>
            </a:r>
          </a:p>
          <a:p>
            <a:pPr algn="just"/>
            <a:r>
              <a:rPr lang="tr-TR" sz="2000" dirty="0" smtClean="0">
                <a:solidFill>
                  <a:srgbClr val="FF0000"/>
                </a:solidFill>
              </a:rPr>
              <a:t>8. Ticari </a:t>
            </a:r>
            <a:r>
              <a:rPr lang="tr-TR" sz="2000" dirty="0">
                <a:solidFill>
                  <a:srgbClr val="FF0000"/>
                </a:solidFill>
              </a:rPr>
              <a:t>Kiralama Yoluyla Yapılacak İhracat: </a:t>
            </a:r>
            <a:r>
              <a:rPr lang="tr-TR" sz="2000" dirty="0">
                <a:solidFill>
                  <a:schemeClr val="tx1"/>
                </a:solidFill>
              </a:rPr>
              <a:t>Malların bir kira bedeli karşılığında belirli bir süre kullanılmak üzere geçici olarak ülke sınırları dışına çıkarılması işlemidir.</a:t>
            </a:r>
          </a:p>
        </p:txBody>
      </p:sp>
    </p:spTree>
    <p:extLst>
      <p:ext uri="{BB962C8B-B14F-4D97-AF65-F5344CB8AC3E}">
        <p14:creationId xmlns:p14="http://schemas.microsoft.com/office/powerpoint/2010/main" val="382619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844824"/>
            <a:ext cx="8640960" cy="3168352"/>
          </a:xfrm>
        </p:spPr>
        <p:txBody>
          <a:bodyPr>
            <a:normAutofit/>
          </a:bodyPr>
          <a:lstStyle/>
          <a:p>
            <a:pPr algn="just"/>
            <a:r>
              <a:rPr lang="tr-TR" sz="2000" dirty="0">
                <a:solidFill>
                  <a:srgbClr val="FF0000"/>
                </a:solidFill>
              </a:rPr>
              <a:t>İHRACAT </a:t>
            </a:r>
            <a:r>
              <a:rPr lang="tr-TR" sz="2000" dirty="0" smtClean="0">
                <a:solidFill>
                  <a:srgbClr val="FF0000"/>
                </a:solidFill>
              </a:rPr>
              <a:t>SÜRECİ</a:t>
            </a:r>
          </a:p>
          <a:p>
            <a:pPr marL="457200" indent="-457200" algn="just">
              <a:buAutoNum type="arabicPeriod"/>
            </a:pPr>
            <a:r>
              <a:rPr lang="tr-TR" sz="2000" dirty="0" smtClean="0">
                <a:solidFill>
                  <a:srgbClr val="FF0000"/>
                </a:solidFill>
              </a:rPr>
              <a:t>İhracat </a:t>
            </a:r>
            <a:r>
              <a:rPr lang="tr-TR" sz="2000" dirty="0">
                <a:solidFill>
                  <a:srgbClr val="FF0000"/>
                </a:solidFill>
              </a:rPr>
              <a:t>Öncesi </a:t>
            </a:r>
            <a:r>
              <a:rPr lang="tr-TR" sz="2000" dirty="0" smtClean="0">
                <a:solidFill>
                  <a:srgbClr val="FF0000"/>
                </a:solidFill>
              </a:rPr>
              <a:t>İşlemler</a:t>
            </a:r>
          </a:p>
          <a:p>
            <a:pPr algn="just"/>
            <a:r>
              <a:rPr lang="tr-TR" sz="2000" dirty="0">
                <a:solidFill>
                  <a:schemeClr val="tx1"/>
                </a:solidFill>
              </a:rPr>
              <a:t>Firmaların ihracat işlemlerini yapabilmeleri için ihracatçı birliklerine üye olması gerekir. İlgili ihracatçı birliğine üye olmak için işletmenin imza yetkilisi, gerekli yasal belgelerle ilgili birliğe şahsen başvurmalıdır.</a:t>
            </a:r>
          </a:p>
          <a:p>
            <a:pPr algn="just"/>
            <a:r>
              <a:rPr lang="tr-TR" sz="2000" dirty="0">
                <a:solidFill>
                  <a:schemeClr val="tx1"/>
                </a:solidFill>
              </a:rPr>
              <a:t>Matbu dilekçe formu ve taahhütname, ihracatçı birliklerinden alınır. Bu belgelerle birlikte diğer </a:t>
            </a:r>
            <a:r>
              <a:rPr lang="tr-TR" sz="2000" dirty="0" smtClean="0">
                <a:solidFill>
                  <a:schemeClr val="tx1"/>
                </a:solidFill>
              </a:rPr>
              <a:t>ilgili evraklar </a:t>
            </a:r>
            <a:r>
              <a:rPr lang="tr-TR" sz="2000" dirty="0">
                <a:solidFill>
                  <a:schemeClr val="tx1"/>
                </a:solidFill>
              </a:rPr>
              <a:t>ihracatçı birliğine verildikten sonra gerekli işlem tamamlanarak birliğe üyelik için süreç tamamlanmış olur.</a:t>
            </a:r>
            <a:endParaRPr lang="tr-TR" sz="2000" dirty="0" smtClean="0">
              <a:solidFill>
                <a:schemeClr val="tx1"/>
              </a:solidFill>
            </a:endParaRPr>
          </a:p>
          <a:p>
            <a:pPr algn="just"/>
            <a:endParaRPr lang="tr-TR" sz="2000" dirty="0">
              <a:solidFill>
                <a:srgbClr val="FF0000"/>
              </a:solidFill>
            </a:endParaRPr>
          </a:p>
        </p:txBody>
      </p:sp>
    </p:spTree>
    <p:extLst>
      <p:ext uri="{BB962C8B-B14F-4D97-AF65-F5344CB8AC3E}">
        <p14:creationId xmlns:p14="http://schemas.microsoft.com/office/powerpoint/2010/main" val="277351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23528" y="1482916"/>
            <a:ext cx="8640960" cy="936104"/>
          </a:xfrm>
        </p:spPr>
        <p:txBody>
          <a:bodyPr>
            <a:normAutofit/>
          </a:bodyPr>
          <a:lstStyle/>
          <a:p>
            <a:pPr algn="just"/>
            <a:r>
              <a:rPr lang="tr-TR" sz="2000" dirty="0">
                <a:solidFill>
                  <a:srgbClr val="FF0000"/>
                </a:solidFill>
              </a:rPr>
              <a:t>İHRACAT </a:t>
            </a:r>
            <a:r>
              <a:rPr lang="tr-TR" sz="2000" dirty="0" smtClean="0">
                <a:solidFill>
                  <a:srgbClr val="FF0000"/>
                </a:solidFill>
              </a:rPr>
              <a:t>SÜRECİ</a:t>
            </a:r>
          </a:p>
          <a:p>
            <a:pPr algn="just"/>
            <a:r>
              <a:rPr lang="tr-TR" sz="2000" dirty="0" smtClean="0">
                <a:solidFill>
                  <a:srgbClr val="FF0000"/>
                </a:solidFill>
              </a:rPr>
              <a:t>2</a:t>
            </a:r>
            <a:r>
              <a:rPr lang="tr-TR" sz="2000" dirty="0">
                <a:solidFill>
                  <a:srgbClr val="FF0000"/>
                </a:solidFill>
              </a:rPr>
              <a:t>. İhracatın Gerçekleşme </a:t>
            </a:r>
            <a:r>
              <a:rPr lang="tr-TR" sz="2000" dirty="0" smtClean="0">
                <a:solidFill>
                  <a:srgbClr val="FF0000"/>
                </a:solidFill>
              </a:rPr>
              <a:t>Süreci</a:t>
            </a:r>
          </a:p>
          <a:p>
            <a:pPr algn="just"/>
            <a:endParaRPr lang="tr-TR" sz="2000" dirty="0">
              <a:solidFill>
                <a:srgbClr val="FF000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76963"/>
            <a:ext cx="8163466" cy="4681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976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844824"/>
            <a:ext cx="8640960" cy="4536504"/>
          </a:xfrm>
        </p:spPr>
        <p:txBody>
          <a:bodyPr>
            <a:normAutofit/>
          </a:bodyPr>
          <a:lstStyle/>
          <a:p>
            <a:pPr algn="just"/>
            <a:r>
              <a:rPr lang="tr-TR" sz="2000" dirty="0">
                <a:solidFill>
                  <a:srgbClr val="FF0000"/>
                </a:solidFill>
              </a:rPr>
              <a:t>İHRACAT REJİMİ </a:t>
            </a:r>
            <a:r>
              <a:rPr lang="tr-TR" sz="2000" dirty="0" smtClean="0">
                <a:solidFill>
                  <a:srgbClr val="FF0000"/>
                </a:solidFill>
              </a:rPr>
              <a:t>KARARI</a:t>
            </a:r>
          </a:p>
          <a:p>
            <a:pPr algn="just"/>
            <a:r>
              <a:rPr lang="tr-TR" sz="2000" dirty="0">
                <a:solidFill>
                  <a:schemeClr val="tx1"/>
                </a:solidFill>
              </a:rPr>
              <a:t>İhracat Rejimi, serbest dolaşımda bulunan eşyanın ihraç amacıyla Türkiye Gümrük Bölgesi dışına çıkışına ilişkin hükümlerin uygulandığı rejim olarak tanımlanmıştır. Türkiye Gümrük Bölgesi’nden ihraç edilecek eşya, ihracata ilişkin gümrük beyannamesi ile yetkili gümrük idaresine beyan edilir. </a:t>
            </a:r>
            <a:endParaRPr lang="tr-TR" sz="2000" dirty="0" smtClean="0">
              <a:solidFill>
                <a:schemeClr val="tx1"/>
              </a:solidFill>
            </a:endParaRPr>
          </a:p>
          <a:p>
            <a:pPr algn="just"/>
            <a:r>
              <a:rPr lang="tr-TR" sz="2000" dirty="0" smtClean="0">
                <a:solidFill>
                  <a:schemeClr val="tx1"/>
                </a:solidFill>
              </a:rPr>
              <a:t>İhracat </a:t>
            </a:r>
            <a:r>
              <a:rPr lang="tr-TR" sz="2000" dirty="0">
                <a:solidFill>
                  <a:schemeClr val="tx1"/>
                </a:solidFill>
              </a:rPr>
              <a:t>Rejim Kararı, 22.11.1995 tarih ve 95/7623 sayılı Bakanlar Kurulu Kararı ile belirlenmiştir. Bu kararın amacı ihracatın ülke ekonomisi yararına düzenlenmesini, desteklenmesini ve geliştirilmesini sağlamak için ihracatta yetkili mercii ve uygulanacak esasları belirlemektir. </a:t>
            </a:r>
          </a:p>
        </p:txBody>
      </p:sp>
    </p:spTree>
    <p:extLst>
      <p:ext uri="{BB962C8B-B14F-4D97-AF65-F5344CB8AC3E}">
        <p14:creationId xmlns:p14="http://schemas.microsoft.com/office/powerpoint/2010/main" val="368759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844824"/>
            <a:ext cx="8640960" cy="4536504"/>
          </a:xfrm>
        </p:spPr>
        <p:txBody>
          <a:bodyPr>
            <a:normAutofit fontScale="92500" lnSpcReduction="10000"/>
          </a:bodyPr>
          <a:lstStyle/>
          <a:p>
            <a:pPr algn="just"/>
            <a:r>
              <a:rPr lang="tr-TR" sz="2000" dirty="0">
                <a:solidFill>
                  <a:srgbClr val="FF0000"/>
                </a:solidFill>
              </a:rPr>
              <a:t>İHRACAT REJİMİ </a:t>
            </a:r>
            <a:r>
              <a:rPr lang="tr-TR" sz="2000" dirty="0" smtClean="0">
                <a:solidFill>
                  <a:srgbClr val="FF0000"/>
                </a:solidFill>
              </a:rPr>
              <a:t>KARARI</a:t>
            </a:r>
          </a:p>
          <a:p>
            <a:pPr algn="just"/>
            <a:r>
              <a:rPr lang="tr-TR" sz="2000" dirty="0">
                <a:solidFill>
                  <a:schemeClr val="tx1"/>
                </a:solidFill>
              </a:rPr>
              <a:t>İhracatta yetkili merci, T.C. Ticaret Bakanlığı’dır. Bakanlık;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İhracatın her aşamasında gözetim, denetim ve yönlendirilmeye ilişkin her türlü önlemi alır.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İhracatla ilgili işlemleri her safhada izler.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Sanatsal, tarihî ve arkeolojik değer taşıyan ürünün korunması amacıyla ihracatta kısıtlama veya yasaklama getirir.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İhracatta miktar kısıtlaması uygular.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Bağlı muamele, takas </a:t>
            </a:r>
            <a:r>
              <a:rPr lang="tr-TR" sz="2000" dirty="0" smtClean="0">
                <a:solidFill>
                  <a:schemeClr val="tx1"/>
                </a:solidFill>
              </a:rPr>
              <a:t>gibi </a:t>
            </a:r>
            <a:r>
              <a:rPr lang="tr-TR" sz="2000" dirty="0">
                <a:solidFill>
                  <a:schemeClr val="tx1"/>
                </a:solidFill>
              </a:rPr>
              <a:t>karşılıklı ticaret uygulamalarının usul ve esaslarını gerektiğinde sektör ve/veya ülke bazında belirler.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Transit ticaret, geçici ihracat, bedelsiz ihracat ve ticari kiralama yolu ile yapılacak ihracat ile yurt dışında inşaat, tesisat ve montaj işi alan müteahhitlerin yapacağı ihracatı düzenler.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 politikalarında bir bütünlük sağlanması için ilgili kurum ve kuruluşların ihracata yönelik faaliyet ve kaynaklarını koordine </a:t>
            </a:r>
            <a:r>
              <a:rPr lang="tr-TR" sz="2000" dirty="0" smtClean="0">
                <a:solidFill>
                  <a:schemeClr val="tx1"/>
                </a:solidFill>
              </a:rPr>
              <a:t>eder.</a:t>
            </a:r>
            <a:endParaRPr lang="tr-TR" sz="2000" dirty="0">
              <a:solidFill>
                <a:schemeClr val="tx1"/>
              </a:solidFill>
            </a:endParaRPr>
          </a:p>
        </p:txBody>
      </p:sp>
    </p:spTree>
    <p:extLst>
      <p:ext uri="{BB962C8B-B14F-4D97-AF65-F5344CB8AC3E}">
        <p14:creationId xmlns:p14="http://schemas.microsoft.com/office/powerpoint/2010/main" val="3253566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844824"/>
            <a:ext cx="8640960" cy="4536504"/>
          </a:xfrm>
        </p:spPr>
        <p:txBody>
          <a:bodyPr>
            <a:normAutofit lnSpcReduction="10000"/>
          </a:bodyPr>
          <a:lstStyle/>
          <a:p>
            <a:pPr algn="just"/>
            <a:r>
              <a:rPr lang="tr-TR" sz="2000" dirty="0">
                <a:solidFill>
                  <a:srgbClr val="FF0000"/>
                </a:solidFill>
              </a:rPr>
              <a:t>İHRACAT REJİMİ </a:t>
            </a:r>
            <a:r>
              <a:rPr lang="tr-TR" sz="2000" dirty="0" smtClean="0">
                <a:solidFill>
                  <a:srgbClr val="FF0000"/>
                </a:solidFill>
              </a:rPr>
              <a:t>KARARI</a:t>
            </a:r>
          </a:p>
          <a:p>
            <a:pPr algn="just"/>
            <a:r>
              <a:rPr lang="tr-TR" sz="2000" dirty="0">
                <a:solidFill>
                  <a:schemeClr val="tx1"/>
                </a:solidFill>
              </a:rPr>
              <a:t>İhracatta yetkili merci, T.C. Ticaret Bakanlığı’dır. Bakanlık;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Alıcı ülkelerce ihracatımızın kısıtlanmasına ilişkin olarak alınacak tedbirlerin kaldırılmasına, etkilerinin asgariye indirilmesine veya iyileştirilmesine ilişkin görüşmeler yapar.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İhracata konu tarım ürünlerinin desteklenmesine yönelik hazırlıkları yapar.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Yurt dışında düzenlenecek fuarlar da dâhil, tanıtım ve pazarlama politika ve faaliyetlerinin esaslarını belirler.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İhracata konu ürünlere rekabet gücü kazandırıcı çalışmalar ve düzenlemeler yapar.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Türkiye İhracat Kredi Bankası (Eximbank) tarafından ihracatla ilgili olarak gerçekleştirilecek programları tespit eder.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İhracatçı birlikleri, Türkiye İhracatçılar Meclisi, İhracatı Geliştirme Etüt Merkezi, uluslararası gözetim şirketleri ve ilgili diğer kurum ve kuruluşları görevlendirebilir.</a:t>
            </a:r>
          </a:p>
        </p:txBody>
      </p:sp>
    </p:spTree>
    <p:extLst>
      <p:ext uri="{BB962C8B-B14F-4D97-AF65-F5344CB8AC3E}">
        <p14:creationId xmlns:p14="http://schemas.microsoft.com/office/powerpoint/2010/main" val="2744522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844824"/>
            <a:ext cx="8640960" cy="4752528"/>
          </a:xfrm>
        </p:spPr>
        <p:txBody>
          <a:bodyPr>
            <a:normAutofit fontScale="92500" lnSpcReduction="10000"/>
          </a:bodyPr>
          <a:lstStyle/>
          <a:p>
            <a:pPr algn="just"/>
            <a:r>
              <a:rPr lang="tr-TR" sz="2000" dirty="0">
                <a:solidFill>
                  <a:srgbClr val="FF0000"/>
                </a:solidFill>
              </a:rPr>
              <a:t>İHRACAT BEDELİNİN YURDA GETİRİLMESİ VE </a:t>
            </a:r>
            <a:r>
              <a:rPr lang="tr-TR" sz="2000" dirty="0" smtClean="0">
                <a:solidFill>
                  <a:srgbClr val="FF0000"/>
                </a:solidFill>
              </a:rPr>
              <a:t>TAHSİLİ</a:t>
            </a:r>
          </a:p>
          <a:p>
            <a:pPr algn="just"/>
            <a:r>
              <a:rPr lang="tr-TR" sz="2000" dirty="0">
                <a:solidFill>
                  <a:schemeClr val="tx1"/>
                </a:solidFill>
              </a:rPr>
              <a:t>İhracat bedelinin 180 gün içinde yurda getirilmesi ve bankalar tarafından “ihracat bedeli kabul belgesi” (İBKB) düzenlenmesi zorunludur. </a:t>
            </a:r>
            <a:endParaRPr lang="tr-TR" sz="2000" dirty="0" smtClean="0">
              <a:solidFill>
                <a:schemeClr val="tx1"/>
              </a:solidFill>
            </a:endParaRPr>
          </a:p>
          <a:p>
            <a:pPr algn="just"/>
            <a:r>
              <a:rPr lang="tr-TR" sz="2000" dirty="0" smtClean="0">
                <a:solidFill>
                  <a:schemeClr val="tx1"/>
                </a:solidFill>
              </a:rPr>
              <a:t>İhracat </a:t>
            </a:r>
            <a:r>
              <a:rPr lang="tr-TR" sz="2000" dirty="0">
                <a:solidFill>
                  <a:schemeClr val="tx1"/>
                </a:solidFill>
              </a:rPr>
              <a:t>işlemlerine ait sözleşmelerde bedellerin tahsili için fiilî ihraç tarihinden itibaren 180 günden fazla vade öngörülmesi durumunda bedellerin vade bitiminden itibaren 90 gün içinde yurda getirilmesi zorunludur. Bu süreler ihracat çeşitlerine ve yıllara göre değişiklik gösterebilir</a:t>
            </a:r>
            <a:r>
              <a:rPr lang="tr-TR" sz="2000" dirty="0" smtClean="0">
                <a:solidFill>
                  <a:schemeClr val="tx1"/>
                </a:solidFill>
              </a:rPr>
              <a:t>.</a:t>
            </a:r>
            <a:endParaRPr lang="tr-TR" sz="2000" dirty="0">
              <a:solidFill>
                <a:schemeClr val="tx1"/>
              </a:solidFill>
            </a:endParaRPr>
          </a:p>
          <a:p>
            <a:pPr algn="just"/>
            <a:r>
              <a:rPr lang="tr-TR" sz="2000" dirty="0">
                <a:solidFill>
                  <a:schemeClr val="tx1"/>
                </a:solidFill>
              </a:rPr>
              <a:t>İhracat bedeli şu şekillerde tahsil edilebilir. </a:t>
            </a:r>
            <a:endParaRPr lang="tr-TR" sz="2000" dirty="0" smtClean="0">
              <a:solidFill>
                <a:schemeClr val="tx1"/>
              </a:solidFill>
            </a:endParaRPr>
          </a:p>
          <a:p>
            <a:pPr marL="457200" indent="-457200" algn="just">
              <a:buAutoNum type="arabicPeriod"/>
            </a:pPr>
            <a:r>
              <a:rPr lang="tr-TR" sz="2000" dirty="0" smtClean="0">
                <a:solidFill>
                  <a:schemeClr val="tx1"/>
                </a:solidFill>
              </a:rPr>
              <a:t>Bankalar </a:t>
            </a:r>
            <a:r>
              <a:rPr lang="tr-TR" sz="2000" dirty="0">
                <a:solidFill>
                  <a:schemeClr val="tx1"/>
                </a:solidFill>
              </a:rPr>
              <a:t>Arası </a:t>
            </a:r>
            <a:r>
              <a:rPr lang="tr-TR" sz="2000" dirty="0" smtClean="0">
                <a:solidFill>
                  <a:schemeClr val="tx1"/>
                </a:solidFill>
              </a:rPr>
              <a:t>Havale</a:t>
            </a:r>
          </a:p>
          <a:p>
            <a:pPr marL="457200" indent="-457200" algn="just">
              <a:buAutoNum type="arabicPeriod"/>
            </a:pPr>
            <a:r>
              <a:rPr lang="tr-TR" sz="2000" dirty="0" smtClean="0">
                <a:solidFill>
                  <a:schemeClr val="tx1"/>
                </a:solidFill>
              </a:rPr>
              <a:t>Çek</a:t>
            </a:r>
            <a:r>
              <a:rPr lang="tr-TR" sz="2000" dirty="0">
                <a:solidFill>
                  <a:schemeClr val="tx1"/>
                </a:solidFill>
              </a:rPr>
              <a:t>: Banka çeki, şahıs çeki, seyahat çeki kullanılır. </a:t>
            </a:r>
            <a:endParaRPr lang="tr-TR" sz="2000" dirty="0" smtClean="0">
              <a:solidFill>
                <a:schemeClr val="tx1"/>
              </a:solidFill>
            </a:endParaRPr>
          </a:p>
          <a:p>
            <a:pPr marL="457200" indent="-457200" algn="just">
              <a:buAutoNum type="arabicPeriod"/>
            </a:pPr>
            <a:r>
              <a:rPr lang="tr-TR" sz="2000" dirty="0" smtClean="0">
                <a:solidFill>
                  <a:schemeClr val="tx1"/>
                </a:solidFill>
              </a:rPr>
              <a:t>Efektif</a:t>
            </a:r>
            <a:r>
              <a:rPr lang="tr-TR" sz="2000" dirty="0">
                <a:solidFill>
                  <a:schemeClr val="tx1"/>
                </a:solidFill>
              </a:rPr>
              <a:t>: İhracatçı ve ithalatçı firma yetkilileri veya bunlar tarafından vekil tayin edilen kişi, gümrük müdürlüklerince onaylı nakit beyan formu ile bedeli yurda getirir. </a:t>
            </a:r>
            <a:endParaRPr lang="tr-TR" sz="2000" dirty="0" smtClean="0">
              <a:solidFill>
                <a:schemeClr val="tx1"/>
              </a:solidFill>
            </a:endParaRPr>
          </a:p>
          <a:p>
            <a:pPr marL="457200" indent="-457200" algn="just">
              <a:buAutoNum type="arabicPeriod"/>
            </a:pPr>
            <a:r>
              <a:rPr lang="tr-TR" sz="2000" dirty="0" smtClean="0">
                <a:solidFill>
                  <a:schemeClr val="tx1"/>
                </a:solidFill>
              </a:rPr>
              <a:t>Kredi </a:t>
            </a:r>
            <a:r>
              <a:rPr lang="tr-TR" sz="2000" dirty="0">
                <a:solidFill>
                  <a:schemeClr val="tx1"/>
                </a:solidFill>
              </a:rPr>
              <a:t>Kartı: </a:t>
            </a:r>
            <a:endParaRPr lang="tr-TR" sz="2000" dirty="0" smtClean="0">
              <a:solidFill>
                <a:schemeClr val="tx1"/>
              </a:solidFill>
            </a:endParaRPr>
          </a:p>
          <a:p>
            <a:pPr marL="457200" indent="-457200" algn="just">
              <a:buAutoNum type="arabicPeriod"/>
            </a:pPr>
            <a:r>
              <a:rPr lang="tr-TR" sz="2000" dirty="0" smtClean="0">
                <a:solidFill>
                  <a:schemeClr val="tx1"/>
                </a:solidFill>
              </a:rPr>
              <a:t>Kredi</a:t>
            </a:r>
            <a:r>
              <a:rPr lang="tr-TR" sz="2000" dirty="0">
                <a:solidFill>
                  <a:schemeClr val="tx1"/>
                </a:solidFill>
              </a:rPr>
              <a:t>: İhracat bedelleri, Türkiye’deki bankalarca yurt dışındaki bankalar ile gerçek ve tüzel kişilere açılan kredilerden de karşılanabilir.</a:t>
            </a:r>
          </a:p>
        </p:txBody>
      </p:sp>
    </p:spTree>
    <p:extLst>
      <p:ext uri="{BB962C8B-B14F-4D97-AF65-F5344CB8AC3E}">
        <p14:creationId xmlns:p14="http://schemas.microsoft.com/office/powerpoint/2010/main" val="1451797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07383" y="1484784"/>
            <a:ext cx="8640960" cy="1440160"/>
          </a:xfrm>
        </p:spPr>
        <p:txBody>
          <a:bodyPr>
            <a:normAutofit/>
          </a:bodyPr>
          <a:lstStyle/>
          <a:p>
            <a:pPr algn="just"/>
            <a:r>
              <a:rPr lang="tr-TR" sz="2000" dirty="0">
                <a:solidFill>
                  <a:srgbClr val="FF0000"/>
                </a:solidFill>
              </a:rPr>
              <a:t>İHRACATI YASAK OLAN </a:t>
            </a:r>
            <a:r>
              <a:rPr lang="tr-TR" sz="2000" dirty="0" smtClean="0">
                <a:solidFill>
                  <a:srgbClr val="FF0000"/>
                </a:solidFill>
              </a:rPr>
              <a:t>MALLAR</a:t>
            </a:r>
          </a:p>
          <a:p>
            <a:pPr algn="just"/>
            <a:r>
              <a:rPr lang="tr-TR" sz="2000" dirty="0">
                <a:solidFill>
                  <a:schemeClr val="tx1"/>
                </a:solidFill>
              </a:rPr>
              <a:t>İnsan sağlığının ve çevrenin korunması, kültürel ve millî değerlere sahip çıkılması, tarımsal sürdürülebilirliğin sağlanması gibi amaçlarla çeşitli malların ihracatına sınırlama veya yasaklamalar getirilir.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27" y="2852936"/>
            <a:ext cx="9036496" cy="1591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26" y="4385551"/>
            <a:ext cx="9032273" cy="217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266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0"/>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23528" y="1268760"/>
            <a:ext cx="8640960" cy="504056"/>
          </a:xfrm>
        </p:spPr>
        <p:txBody>
          <a:bodyPr>
            <a:normAutofit/>
          </a:bodyPr>
          <a:lstStyle/>
          <a:p>
            <a:pPr algn="just"/>
            <a:r>
              <a:rPr lang="tr-TR" sz="2000" dirty="0">
                <a:solidFill>
                  <a:srgbClr val="FF0000"/>
                </a:solidFill>
              </a:rPr>
              <a:t>İHRACATI YASAK OLAN </a:t>
            </a:r>
            <a:r>
              <a:rPr lang="tr-TR" sz="2000" dirty="0" smtClean="0">
                <a:solidFill>
                  <a:srgbClr val="FF0000"/>
                </a:solidFill>
              </a:rPr>
              <a:t>MALLAR</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28800"/>
            <a:ext cx="6480780" cy="508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32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392488"/>
          </a:xfrm>
        </p:spPr>
        <p:txBody>
          <a:bodyPr>
            <a:normAutofit lnSpcReduction="10000"/>
          </a:bodyPr>
          <a:lstStyle/>
          <a:p>
            <a:pPr algn="just"/>
            <a:r>
              <a:rPr lang="tr-TR" sz="2000" dirty="0">
                <a:solidFill>
                  <a:srgbClr val="FF0000"/>
                </a:solidFill>
              </a:rPr>
              <a:t>İHRACATIN </a:t>
            </a:r>
            <a:r>
              <a:rPr lang="tr-TR" sz="2000" dirty="0" smtClean="0">
                <a:solidFill>
                  <a:srgbClr val="FF0000"/>
                </a:solidFill>
              </a:rPr>
              <a:t>FAYDALARI</a:t>
            </a:r>
          </a:p>
          <a:p>
            <a:pPr algn="just"/>
            <a:r>
              <a:rPr lang="tr-TR" sz="2000" dirty="0">
                <a:solidFill>
                  <a:srgbClr val="FF0000"/>
                </a:solidFill>
              </a:rPr>
              <a:t>İhracatın Firmalara Sağladığı Faydalar</a:t>
            </a:r>
            <a:r>
              <a:rPr lang="tr-TR" sz="2000" dirty="0"/>
              <a:t> </a:t>
            </a:r>
            <a:endParaRPr lang="tr-TR" sz="2000" dirty="0" smtClean="0"/>
          </a:p>
          <a:p>
            <a:pPr algn="just"/>
            <a:r>
              <a:rPr lang="tr-TR" sz="2000" dirty="0" smtClean="0">
                <a:solidFill>
                  <a:schemeClr val="tx1"/>
                </a:solidFill>
              </a:rPr>
              <a:t>• </a:t>
            </a:r>
            <a:r>
              <a:rPr lang="tr-TR" sz="2000" dirty="0">
                <a:solidFill>
                  <a:schemeClr val="tx1"/>
                </a:solidFill>
              </a:rPr>
              <a:t>Kârlılığı artırır.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İç pazara olan bağımlılığı azaltır.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Fiyat dalgalanmalarından en az şekilde etkilenilmesini sağlar.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Üretim kapasitesini artırır.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Ortalama birim maliyetlerini azaltır.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Rekabet gücünü artırır. </a:t>
            </a:r>
            <a:endParaRPr lang="tr-TR" sz="2000" dirty="0" smtClean="0">
              <a:solidFill>
                <a:schemeClr val="tx1"/>
              </a:solidFill>
            </a:endParaRPr>
          </a:p>
          <a:p>
            <a:pPr algn="just"/>
            <a:r>
              <a:rPr lang="tr-TR" sz="2000" dirty="0" smtClean="0">
                <a:solidFill>
                  <a:srgbClr val="FF0000"/>
                </a:solidFill>
              </a:rPr>
              <a:t>İhracatın </a:t>
            </a:r>
            <a:r>
              <a:rPr lang="tr-TR" sz="2000" dirty="0">
                <a:solidFill>
                  <a:srgbClr val="FF0000"/>
                </a:solidFill>
              </a:rPr>
              <a:t>Ülkeye Sağladığı Faydalar </a:t>
            </a:r>
            <a:endParaRPr lang="tr-TR" sz="2000" dirty="0" smtClean="0">
              <a:solidFill>
                <a:srgbClr val="FF0000"/>
              </a:solidFill>
            </a:endParaRPr>
          </a:p>
          <a:p>
            <a:pPr algn="just"/>
            <a:r>
              <a:rPr lang="tr-TR" sz="2000" dirty="0" smtClean="0">
                <a:solidFill>
                  <a:schemeClr val="tx1"/>
                </a:solidFill>
              </a:rPr>
              <a:t>• </a:t>
            </a:r>
            <a:r>
              <a:rPr lang="tr-TR" sz="2000" dirty="0">
                <a:solidFill>
                  <a:schemeClr val="tx1"/>
                </a:solidFill>
              </a:rPr>
              <a:t>Yeni iş olanakları oluşturur.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İşsizliği azaltır.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Dış ticaret açığını azaltır.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Ülkeye döviz girişini artırır.</a:t>
            </a:r>
            <a:endParaRPr lang="tr-TR" sz="2000" dirty="0" smtClean="0">
              <a:solidFill>
                <a:schemeClr val="tx1"/>
              </a:solidFill>
            </a:endParaRPr>
          </a:p>
        </p:txBody>
      </p:sp>
    </p:spTree>
    <p:extLst>
      <p:ext uri="{BB962C8B-B14F-4D97-AF65-F5344CB8AC3E}">
        <p14:creationId xmlns:p14="http://schemas.microsoft.com/office/powerpoint/2010/main" val="325951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16632"/>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23528" y="1484784"/>
            <a:ext cx="8640960" cy="576064"/>
          </a:xfrm>
        </p:spPr>
        <p:txBody>
          <a:bodyPr>
            <a:normAutofit/>
          </a:bodyPr>
          <a:lstStyle/>
          <a:p>
            <a:pPr algn="just"/>
            <a:r>
              <a:rPr lang="tr-TR" sz="2000" dirty="0">
                <a:solidFill>
                  <a:srgbClr val="FF0000"/>
                </a:solidFill>
              </a:rPr>
              <a:t>İHRACATIN </a:t>
            </a:r>
            <a:r>
              <a:rPr lang="tr-TR" sz="2000" dirty="0" smtClean="0">
                <a:solidFill>
                  <a:srgbClr val="FF0000"/>
                </a:solidFill>
              </a:rPr>
              <a:t>RİSKLERİ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9330" y="1916832"/>
            <a:ext cx="6114519" cy="46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168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2088232"/>
          </a:xfrm>
        </p:spPr>
        <p:txBody>
          <a:bodyPr>
            <a:normAutofit lnSpcReduction="10000"/>
          </a:bodyPr>
          <a:lstStyle/>
          <a:p>
            <a:pPr algn="just"/>
            <a:r>
              <a:rPr lang="tr-TR" sz="2000" dirty="0">
                <a:solidFill>
                  <a:srgbClr val="FF0000"/>
                </a:solidFill>
              </a:rPr>
              <a:t>İHRACATIN </a:t>
            </a:r>
            <a:r>
              <a:rPr lang="tr-TR" sz="2000" dirty="0" smtClean="0">
                <a:solidFill>
                  <a:srgbClr val="FF0000"/>
                </a:solidFill>
              </a:rPr>
              <a:t>TARAFLARI</a:t>
            </a:r>
          </a:p>
          <a:p>
            <a:pPr algn="just"/>
            <a:r>
              <a:rPr lang="tr-TR" sz="2000" dirty="0">
                <a:solidFill>
                  <a:schemeClr val="tx1"/>
                </a:solidFill>
              </a:rPr>
              <a:t>İhracatta dört taraf </a:t>
            </a:r>
            <a:r>
              <a:rPr lang="tr-TR" sz="2000" dirty="0" smtClean="0">
                <a:solidFill>
                  <a:schemeClr val="tx1"/>
                </a:solidFill>
              </a:rPr>
              <a:t>bulunur. </a:t>
            </a:r>
          </a:p>
          <a:p>
            <a:pPr algn="just"/>
            <a:r>
              <a:rPr lang="tr-TR" sz="2000" dirty="0">
                <a:solidFill>
                  <a:srgbClr val="FF0000"/>
                </a:solidFill>
              </a:rPr>
              <a:t>Amir: </a:t>
            </a:r>
            <a:r>
              <a:rPr lang="tr-TR" sz="2000" dirty="0">
                <a:solidFill>
                  <a:schemeClr val="tx1"/>
                </a:solidFill>
              </a:rPr>
              <a:t>Ülkesine mal girişi sağlayan firmaya yani ithalatçıya denir.</a:t>
            </a:r>
          </a:p>
          <a:p>
            <a:pPr algn="just"/>
            <a:r>
              <a:rPr lang="tr-TR" sz="2000" dirty="0">
                <a:solidFill>
                  <a:srgbClr val="FF0000"/>
                </a:solidFill>
              </a:rPr>
              <a:t>Amir Banka: </a:t>
            </a:r>
            <a:r>
              <a:rPr lang="tr-TR" sz="2000" dirty="0">
                <a:solidFill>
                  <a:schemeClr val="tx1"/>
                </a:solidFill>
              </a:rPr>
              <a:t>İthalatçı firmanın çalıştığı bankadır.</a:t>
            </a:r>
          </a:p>
          <a:p>
            <a:pPr algn="just"/>
            <a:r>
              <a:rPr lang="tr-TR" sz="2000" dirty="0">
                <a:solidFill>
                  <a:srgbClr val="FF0000"/>
                </a:solidFill>
              </a:rPr>
              <a:t>Lehtar: </a:t>
            </a:r>
            <a:r>
              <a:rPr lang="tr-TR" sz="2000" dirty="0">
                <a:solidFill>
                  <a:schemeClr val="tx1"/>
                </a:solidFill>
              </a:rPr>
              <a:t>İhracatı yapan ihracatçıya denir.</a:t>
            </a:r>
          </a:p>
          <a:p>
            <a:pPr algn="just"/>
            <a:r>
              <a:rPr lang="tr-TR" sz="2000" dirty="0">
                <a:solidFill>
                  <a:srgbClr val="FF0000"/>
                </a:solidFill>
              </a:rPr>
              <a:t>Lehtar Banka: </a:t>
            </a:r>
            <a:r>
              <a:rPr lang="tr-TR" sz="2000" dirty="0">
                <a:solidFill>
                  <a:schemeClr val="tx1"/>
                </a:solidFill>
              </a:rPr>
              <a:t>İhracatçının çalıştığı bankaya denir.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293096"/>
            <a:ext cx="8415997"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89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176464"/>
          </a:xfrm>
        </p:spPr>
        <p:txBody>
          <a:bodyPr>
            <a:normAutofit lnSpcReduction="10000"/>
          </a:bodyPr>
          <a:lstStyle/>
          <a:p>
            <a:pPr algn="just"/>
            <a:r>
              <a:rPr lang="tr-TR" sz="2000" dirty="0">
                <a:solidFill>
                  <a:srgbClr val="FF0000"/>
                </a:solidFill>
              </a:rPr>
              <a:t>İHRACATÇI OLMA </a:t>
            </a:r>
            <a:r>
              <a:rPr lang="tr-TR" sz="2000" dirty="0" smtClean="0">
                <a:solidFill>
                  <a:srgbClr val="FF0000"/>
                </a:solidFill>
              </a:rPr>
              <a:t>ŞARTLARI</a:t>
            </a:r>
          </a:p>
          <a:p>
            <a:pPr algn="just"/>
            <a:r>
              <a:rPr lang="tr-TR" sz="2000" dirty="0">
                <a:solidFill>
                  <a:schemeClr val="tx1"/>
                </a:solidFill>
              </a:rPr>
              <a:t>İhracatçı birliğine üye olup ticaret, sanayi, esnaf ve sanatkârlar odalarından herhangi birine kayıtlı olan, vergi numarasına sahip her gerçek ve tüzel kişi yasal olarak ihracat yapabilir. </a:t>
            </a:r>
            <a:endParaRPr lang="tr-TR" sz="2000" dirty="0" smtClean="0">
              <a:solidFill>
                <a:schemeClr val="tx1"/>
              </a:solidFill>
            </a:endParaRPr>
          </a:p>
          <a:p>
            <a:pPr algn="just"/>
            <a:r>
              <a:rPr lang="tr-TR" sz="2000" dirty="0">
                <a:solidFill>
                  <a:schemeClr val="tx1"/>
                </a:solidFill>
              </a:rPr>
              <a:t>İhracatçı Birliği Genel Sekreterliği üyeliği için </a:t>
            </a:r>
            <a:r>
              <a:rPr lang="tr-TR" sz="2000" dirty="0">
                <a:solidFill>
                  <a:srgbClr val="FF0000"/>
                </a:solidFill>
              </a:rPr>
              <a:t>gerekli belgeler </a:t>
            </a:r>
            <a:r>
              <a:rPr lang="tr-TR" sz="2000" dirty="0">
                <a:solidFill>
                  <a:schemeClr val="tx1"/>
                </a:solidFill>
              </a:rPr>
              <a:t>şunlardır: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Tek vergi numarasına ilişkin vergi dairesi vergi mükellefiyet yazısı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İmza sirküleri fotokopisi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Taahhütname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Gerçek ve tüzel kişi tacirler için; ana sözleşme örneği veya kuruluş Ticaret Sicil Gazetesi </a:t>
            </a:r>
            <a:r>
              <a:rPr lang="tr-TR" sz="2000" dirty="0" smtClean="0">
                <a:solidFill>
                  <a:schemeClr val="tx1"/>
                </a:solidFill>
              </a:rPr>
              <a:t>fotokopisi</a:t>
            </a:r>
          </a:p>
          <a:p>
            <a:pPr algn="just"/>
            <a:r>
              <a:rPr lang="tr-TR" sz="2000" dirty="0">
                <a:solidFill>
                  <a:schemeClr val="tx1"/>
                </a:solidFill>
              </a:rPr>
              <a:t>• Esnaf ve Sanatkârlar için; Türkiye Esnaf ve Sanatkârlar Odasından alınan esnaf sicil numarası ile üretim faaliyetinde bulunduğunu gösterir “Faaliyet Belgesi”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Ortak girişim ve konsorsiyumlar için durumlarını bildirir ortaklık sözleşmesi </a:t>
            </a:r>
            <a:endParaRPr lang="tr-TR" sz="2000" dirty="0" smtClean="0">
              <a:solidFill>
                <a:schemeClr val="tx1"/>
              </a:solidFill>
            </a:endParaRPr>
          </a:p>
          <a:p>
            <a:pPr algn="just"/>
            <a:endParaRPr lang="tr-TR" sz="2000" dirty="0">
              <a:solidFill>
                <a:schemeClr val="tx1"/>
              </a:solidFill>
            </a:endParaRPr>
          </a:p>
        </p:txBody>
      </p:sp>
    </p:spTree>
    <p:extLst>
      <p:ext uri="{BB962C8B-B14F-4D97-AF65-F5344CB8AC3E}">
        <p14:creationId xmlns:p14="http://schemas.microsoft.com/office/powerpoint/2010/main" val="52062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176464"/>
          </a:xfrm>
        </p:spPr>
        <p:txBody>
          <a:bodyPr>
            <a:normAutofit/>
          </a:bodyPr>
          <a:lstStyle/>
          <a:p>
            <a:pPr algn="just"/>
            <a:r>
              <a:rPr lang="tr-TR" sz="2000" dirty="0">
                <a:solidFill>
                  <a:srgbClr val="FF0000"/>
                </a:solidFill>
              </a:rPr>
              <a:t>İhracat yapabilmek için yapılması gereken işlemler ve gerekli belgeler şöyledir</a:t>
            </a:r>
            <a:r>
              <a:rPr lang="tr-TR" sz="2000" dirty="0">
                <a:solidFill>
                  <a:schemeClr val="tx1"/>
                </a:solidFill>
              </a:rPr>
              <a:t>: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İhracatçı sıfatının kazanılması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İthalatçının bulunması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Dış ticaret anlaşmasının yapılması ya da proforma teyit metninin imzalanması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 ödeme şekillerine uygun olarak ihracat bedelinin tahsilinin yapılması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İhracata konu olan ürünlerin hazırlanması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Vesaikin hazırlanması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 konusu ürünlerin nakliyeciye teslimi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İhracatçı birliği onayı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Gümrük işlemlerinin yapılması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Taahhütlerin kapatılması</a:t>
            </a:r>
          </a:p>
        </p:txBody>
      </p:sp>
    </p:spTree>
    <p:extLst>
      <p:ext uri="{BB962C8B-B14F-4D97-AF65-F5344CB8AC3E}">
        <p14:creationId xmlns:p14="http://schemas.microsoft.com/office/powerpoint/2010/main" val="262110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176464"/>
          </a:xfrm>
        </p:spPr>
        <p:txBody>
          <a:bodyPr>
            <a:normAutofit/>
          </a:bodyPr>
          <a:lstStyle/>
          <a:p>
            <a:pPr algn="just"/>
            <a:r>
              <a:rPr lang="tr-TR" sz="2000" dirty="0">
                <a:solidFill>
                  <a:srgbClr val="FF0000"/>
                </a:solidFill>
              </a:rPr>
              <a:t>İhracatçı vasfına sahip olabilmek için yapılması zorunlu işlemler şunlardır:</a:t>
            </a:r>
          </a:p>
          <a:p>
            <a:pPr algn="just"/>
            <a:r>
              <a:rPr lang="tr-TR" sz="2000" dirty="0">
                <a:solidFill>
                  <a:schemeClr val="tx1"/>
                </a:solidFill>
              </a:rPr>
              <a:t>• Tacirlik sıfatının kazanılması</a:t>
            </a:r>
          </a:p>
          <a:p>
            <a:pPr algn="just"/>
            <a:r>
              <a:rPr lang="tr-TR" sz="2000" dirty="0">
                <a:solidFill>
                  <a:schemeClr val="tx1"/>
                </a:solidFill>
              </a:rPr>
              <a:t>• İlgili ihracatçı birliğine üye olunması</a:t>
            </a:r>
          </a:p>
          <a:p>
            <a:pPr algn="just"/>
            <a:r>
              <a:rPr lang="tr-TR" sz="2000" dirty="0">
                <a:solidFill>
                  <a:schemeClr val="tx1"/>
                </a:solidFill>
              </a:rPr>
              <a:t>• Vergi dairesinden mükellef kaydının alınması</a:t>
            </a:r>
          </a:p>
          <a:p>
            <a:pPr algn="just"/>
            <a:r>
              <a:rPr lang="tr-TR" sz="2000" dirty="0">
                <a:solidFill>
                  <a:schemeClr val="tx1"/>
                </a:solidFill>
              </a:rPr>
              <a:t>• Mükellef yazısının ve şirket belgelerinin gümrüklere bildirimi</a:t>
            </a:r>
          </a:p>
        </p:txBody>
      </p:sp>
    </p:spTree>
    <p:extLst>
      <p:ext uri="{BB962C8B-B14F-4D97-AF65-F5344CB8AC3E}">
        <p14:creationId xmlns:p14="http://schemas.microsoft.com/office/powerpoint/2010/main" val="178834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72530" y="188640"/>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238250" y="1700808"/>
            <a:ext cx="8640960" cy="576064"/>
          </a:xfrm>
        </p:spPr>
        <p:txBody>
          <a:bodyPr>
            <a:normAutofit/>
          </a:bodyPr>
          <a:lstStyle/>
          <a:p>
            <a:pPr algn="just"/>
            <a:r>
              <a:rPr lang="tr-TR" sz="2000" dirty="0" smtClean="0">
                <a:solidFill>
                  <a:srgbClr val="FF0000"/>
                </a:solidFill>
              </a:rPr>
              <a:t>İHRACAT </a:t>
            </a:r>
            <a:r>
              <a:rPr lang="tr-TR" sz="2000" dirty="0">
                <a:solidFill>
                  <a:srgbClr val="FF0000"/>
                </a:solidFill>
              </a:rPr>
              <a:t>ÇEŞİTLERİ</a:t>
            </a:r>
            <a:endParaRPr lang="tr-TR" sz="20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152650"/>
            <a:ext cx="8928992"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81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2. Bölüm </a:t>
            </a:r>
            <a:br>
              <a:rPr lang="tr-TR" dirty="0" smtClean="0"/>
            </a:br>
            <a:r>
              <a:rPr lang="tr-TR" dirty="0" smtClean="0"/>
              <a:t>Dış Ticarette İhracat İşlemleri</a:t>
            </a:r>
            <a:endParaRPr lang="tr-TR" dirty="0"/>
          </a:p>
        </p:txBody>
      </p:sp>
      <p:sp>
        <p:nvSpPr>
          <p:cNvPr id="3" name="Alt Başlık 2"/>
          <p:cNvSpPr>
            <a:spLocks noGrp="1"/>
          </p:cNvSpPr>
          <p:nvPr>
            <p:ph type="subTitle" idx="1"/>
          </p:nvPr>
        </p:nvSpPr>
        <p:spPr>
          <a:xfrm>
            <a:off x="395536" y="1988840"/>
            <a:ext cx="8640960" cy="4536504"/>
          </a:xfrm>
        </p:spPr>
        <p:txBody>
          <a:bodyPr>
            <a:normAutofit fontScale="92500" lnSpcReduction="10000"/>
          </a:bodyPr>
          <a:lstStyle/>
          <a:p>
            <a:pPr algn="just"/>
            <a:r>
              <a:rPr lang="tr-TR" sz="2000" dirty="0">
                <a:solidFill>
                  <a:srgbClr val="FF0000"/>
                </a:solidFill>
              </a:rPr>
              <a:t>İhracat Mevzuatına Göre İhracat </a:t>
            </a:r>
            <a:r>
              <a:rPr lang="tr-TR" sz="2000" dirty="0" smtClean="0">
                <a:solidFill>
                  <a:srgbClr val="FF0000"/>
                </a:solidFill>
              </a:rPr>
              <a:t>Çeşitleri</a:t>
            </a:r>
          </a:p>
          <a:p>
            <a:pPr algn="just"/>
            <a:r>
              <a:rPr lang="tr-TR" sz="2000" dirty="0" smtClean="0">
                <a:solidFill>
                  <a:srgbClr val="FF0000"/>
                </a:solidFill>
              </a:rPr>
              <a:t>1. Özellik </a:t>
            </a:r>
            <a:r>
              <a:rPr lang="tr-TR" sz="2000" dirty="0">
                <a:solidFill>
                  <a:srgbClr val="FF0000"/>
                </a:solidFill>
              </a:rPr>
              <a:t>Arz Etmeyen İhracat: </a:t>
            </a:r>
            <a:r>
              <a:rPr lang="tr-TR" sz="2000" dirty="0">
                <a:solidFill>
                  <a:schemeClr val="tx1"/>
                </a:solidFill>
              </a:rPr>
              <a:t>İhracatı yasak olmayan veya ihracatı için herhangi bir izin belgesi gerektirmeyen yani herhangi bir özelliği olmayan standart ihracat </a:t>
            </a:r>
            <a:r>
              <a:rPr lang="tr-TR" sz="2000" dirty="0" smtClean="0">
                <a:solidFill>
                  <a:schemeClr val="tx1"/>
                </a:solidFill>
              </a:rPr>
              <a:t>işlemidir.</a:t>
            </a:r>
          </a:p>
          <a:p>
            <a:pPr algn="just"/>
            <a:r>
              <a:rPr lang="tr-TR" sz="2000" dirty="0" smtClean="0">
                <a:solidFill>
                  <a:srgbClr val="FF0000"/>
                </a:solidFill>
              </a:rPr>
              <a:t>2. Kayda </a:t>
            </a:r>
            <a:r>
              <a:rPr lang="tr-TR" sz="2000" dirty="0">
                <a:solidFill>
                  <a:srgbClr val="FF0000"/>
                </a:solidFill>
              </a:rPr>
              <a:t>Bağlı İhracat: </a:t>
            </a:r>
            <a:r>
              <a:rPr lang="tr-TR" sz="2000" dirty="0">
                <a:solidFill>
                  <a:schemeClr val="tx1"/>
                </a:solidFill>
              </a:rPr>
              <a:t>İhracat yönetmeliğinin ekinde yayınlanan “Kayda Bağlı İhracat </a:t>
            </a:r>
            <a:r>
              <a:rPr lang="tr-TR" sz="2000" dirty="0" err="1">
                <a:solidFill>
                  <a:schemeClr val="tx1"/>
                </a:solidFill>
              </a:rPr>
              <a:t>Listesi”nde</a:t>
            </a:r>
            <a:r>
              <a:rPr lang="tr-TR" sz="2000" dirty="0">
                <a:solidFill>
                  <a:schemeClr val="tx1"/>
                </a:solidFill>
              </a:rPr>
              <a:t> yer alan malların </a:t>
            </a:r>
            <a:r>
              <a:rPr lang="tr-TR" sz="2000" dirty="0" smtClean="0">
                <a:solidFill>
                  <a:schemeClr val="tx1"/>
                </a:solidFill>
              </a:rPr>
              <a:t>ihracı kayda </a:t>
            </a:r>
            <a:r>
              <a:rPr lang="tr-TR" sz="2000" dirty="0">
                <a:solidFill>
                  <a:schemeClr val="tx1"/>
                </a:solidFill>
              </a:rPr>
              <a:t>bağlı ihracat kapsamındadır. </a:t>
            </a:r>
            <a:endParaRPr lang="tr-TR" sz="2000" dirty="0" smtClean="0">
              <a:solidFill>
                <a:schemeClr val="tx1"/>
              </a:solidFill>
            </a:endParaRPr>
          </a:p>
          <a:p>
            <a:pPr algn="just"/>
            <a:r>
              <a:rPr lang="tr-TR" sz="2000" dirty="0" smtClean="0">
                <a:solidFill>
                  <a:srgbClr val="FF0000"/>
                </a:solidFill>
              </a:rPr>
              <a:t>3. Konsinye </a:t>
            </a:r>
            <a:r>
              <a:rPr lang="tr-TR" sz="2000" dirty="0">
                <a:solidFill>
                  <a:srgbClr val="FF0000"/>
                </a:solidFill>
              </a:rPr>
              <a:t>İhracat: </a:t>
            </a:r>
            <a:r>
              <a:rPr lang="tr-TR" sz="2000" dirty="0">
                <a:solidFill>
                  <a:schemeClr val="tx1"/>
                </a:solidFill>
              </a:rPr>
              <a:t>Kesin satış </a:t>
            </a:r>
            <a:r>
              <a:rPr lang="tr-TR" sz="2000" dirty="0" smtClean="0">
                <a:solidFill>
                  <a:schemeClr val="tx1"/>
                </a:solidFill>
              </a:rPr>
              <a:t>yapılmadan malın </a:t>
            </a:r>
            <a:r>
              <a:rPr lang="tr-TR" sz="2000" dirty="0">
                <a:solidFill>
                  <a:schemeClr val="tx1"/>
                </a:solidFill>
              </a:rPr>
              <a:t>yurt dışındaki alıcılara, komisyonculara, ihracatçının yurt dışındaki </a:t>
            </a:r>
            <a:r>
              <a:rPr lang="tr-TR" sz="2000" dirty="0" smtClean="0">
                <a:solidFill>
                  <a:schemeClr val="tx1"/>
                </a:solidFill>
              </a:rPr>
              <a:t>şube ve </a:t>
            </a:r>
            <a:r>
              <a:rPr lang="tr-TR" sz="2000" dirty="0">
                <a:solidFill>
                  <a:schemeClr val="tx1"/>
                </a:solidFill>
              </a:rPr>
              <a:t>temsilciliklere gönderilmesine </a:t>
            </a:r>
            <a:r>
              <a:rPr lang="tr-TR" sz="2000" dirty="0" smtClean="0">
                <a:solidFill>
                  <a:schemeClr val="tx1"/>
                </a:solidFill>
              </a:rPr>
              <a:t>imkân veren </a:t>
            </a:r>
            <a:r>
              <a:rPr lang="tr-TR" sz="2000" dirty="0">
                <a:solidFill>
                  <a:schemeClr val="tx1"/>
                </a:solidFill>
              </a:rPr>
              <a:t>bir ihracat </a:t>
            </a:r>
            <a:r>
              <a:rPr lang="tr-TR" sz="2000" dirty="0" smtClean="0">
                <a:solidFill>
                  <a:schemeClr val="tx1"/>
                </a:solidFill>
              </a:rPr>
              <a:t>şeklidir.</a:t>
            </a:r>
          </a:p>
          <a:p>
            <a:pPr algn="just"/>
            <a:r>
              <a:rPr lang="tr-TR" sz="2000" dirty="0" smtClean="0">
                <a:solidFill>
                  <a:srgbClr val="FF0000"/>
                </a:solidFill>
              </a:rPr>
              <a:t>4. Kredili </a:t>
            </a:r>
            <a:r>
              <a:rPr lang="tr-TR" sz="2000" dirty="0">
                <a:solidFill>
                  <a:srgbClr val="FF0000"/>
                </a:solidFill>
              </a:rPr>
              <a:t>İhracat: </a:t>
            </a:r>
            <a:r>
              <a:rPr lang="tr-TR" sz="2000" dirty="0">
                <a:solidFill>
                  <a:schemeClr val="tx1"/>
                </a:solidFill>
              </a:rPr>
              <a:t>İhracat bedelinin Türk Parasının Kıymetini Koruma Kanunu'nda öngörülen süreleri aşacak şekilde yurda getirilmesine izin veren ihracat türüdür. </a:t>
            </a:r>
            <a:endParaRPr lang="tr-TR" sz="2000" dirty="0" smtClean="0">
              <a:solidFill>
                <a:schemeClr val="tx1"/>
              </a:solidFill>
            </a:endParaRPr>
          </a:p>
          <a:p>
            <a:pPr algn="just"/>
            <a:r>
              <a:rPr lang="tr-TR" sz="2000" dirty="0" smtClean="0">
                <a:solidFill>
                  <a:srgbClr val="FF0000"/>
                </a:solidFill>
              </a:rPr>
              <a:t>5. İthal </a:t>
            </a:r>
            <a:r>
              <a:rPr lang="tr-TR" sz="2000" dirty="0">
                <a:solidFill>
                  <a:srgbClr val="FF0000"/>
                </a:solidFill>
              </a:rPr>
              <a:t>Edilmiş Malların İhracatı: </a:t>
            </a:r>
            <a:r>
              <a:rPr lang="tr-TR" sz="2000" dirty="0">
                <a:solidFill>
                  <a:schemeClr val="tx1"/>
                </a:solidFill>
              </a:rPr>
              <a:t>Geçici süreliğine ülkeye işlenmek üzere getirilen, teminat olarak gümrük vergisi ve KDV yatırılan ham madde ve yarı mamullerin sonradan ihracatına olanak </a:t>
            </a:r>
            <a:r>
              <a:rPr lang="tr-TR" sz="2000" dirty="0" smtClean="0">
                <a:solidFill>
                  <a:schemeClr val="tx1"/>
                </a:solidFill>
              </a:rPr>
              <a:t>tanınmaktadır. Aynı </a:t>
            </a:r>
            <a:r>
              <a:rPr lang="tr-TR" sz="2000" dirty="0">
                <a:solidFill>
                  <a:schemeClr val="tx1"/>
                </a:solidFill>
              </a:rPr>
              <a:t>zamanda her türlü mali yükümlülüğü yerine getirilerek serbest dolaşıma sokulan eşyanın </a:t>
            </a:r>
            <a:r>
              <a:rPr lang="tr-TR" sz="2000" dirty="0" smtClean="0">
                <a:solidFill>
                  <a:schemeClr val="tx1"/>
                </a:solidFill>
              </a:rPr>
              <a:t>tekrar ihracı </a:t>
            </a:r>
            <a:r>
              <a:rPr lang="tr-TR" sz="2000" dirty="0">
                <a:solidFill>
                  <a:schemeClr val="tx1"/>
                </a:solidFill>
              </a:rPr>
              <a:t>da ithal ürünlerin ihracatı kapsamına girer</a:t>
            </a:r>
            <a:r>
              <a:rPr lang="tr-TR" sz="2000" dirty="0" smtClean="0">
                <a:solidFill>
                  <a:schemeClr val="tx1"/>
                </a:solidFill>
              </a:rPr>
              <a:t>.</a:t>
            </a:r>
          </a:p>
          <a:p>
            <a:pPr algn="just"/>
            <a:endParaRPr lang="tr-TR" sz="2000" dirty="0">
              <a:solidFill>
                <a:schemeClr val="tx1"/>
              </a:solidFill>
            </a:endParaRPr>
          </a:p>
        </p:txBody>
      </p:sp>
    </p:spTree>
    <p:extLst>
      <p:ext uri="{BB962C8B-B14F-4D97-AF65-F5344CB8AC3E}">
        <p14:creationId xmlns:p14="http://schemas.microsoft.com/office/powerpoint/2010/main" val="388776852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1382</Words>
  <Application>Microsoft Office PowerPoint</Application>
  <PresentationFormat>Ekran Gösterisi (4:3)</PresentationFormat>
  <Paragraphs>116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lpstr>2. Bölüm  Dış Ticarette İhracat İşlemleri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Bölüm  Dış Ticaret İle İlgili Kavramlar</dc:title>
  <dc:creator>user</dc:creator>
  <cp:lastModifiedBy>user</cp:lastModifiedBy>
  <cp:revision>17</cp:revision>
  <dcterms:created xsi:type="dcterms:W3CDTF">2023-09-28T08:12:28Z</dcterms:created>
  <dcterms:modified xsi:type="dcterms:W3CDTF">2023-10-12T11:46:42Z</dcterms:modified>
</cp:coreProperties>
</file>