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8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28.9.2023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247389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28.9.2023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199253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28.9.2023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170392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28.9.2023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79291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1BB4CCB-1F99-4A33-B3C0-5A41CB58E2AB}" type="datetimeFigureOut">
              <a:rPr lang="tr-TR" smtClean="0"/>
              <a:t>28.9.2023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270828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1BB4CCB-1F99-4A33-B3C0-5A41CB58E2AB}" type="datetimeFigureOut">
              <a:rPr lang="tr-TR" smtClean="0"/>
              <a:t>28.9.2023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18622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1BB4CCB-1F99-4A33-B3C0-5A41CB58E2AB}" type="datetimeFigureOut">
              <a:rPr lang="tr-TR" smtClean="0"/>
              <a:t>28.9.2023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54170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1BB4CCB-1F99-4A33-B3C0-5A41CB58E2AB}" type="datetimeFigureOut">
              <a:rPr lang="tr-TR" smtClean="0"/>
              <a:t>28.9.2023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847554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BB4CCB-1F99-4A33-B3C0-5A41CB58E2AB}" type="datetimeFigureOut">
              <a:rPr lang="tr-TR" smtClean="0"/>
              <a:t>28.9.2023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890957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BB4CCB-1F99-4A33-B3C0-5A41CB58E2AB}" type="datetimeFigureOut">
              <a:rPr lang="tr-TR" smtClean="0"/>
              <a:t>28.9.2023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222178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BB4CCB-1F99-4A33-B3C0-5A41CB58E2AB}" type="datetimeFigureOut">
              <a:rPr lang="tr-TR" smtClean="0"/>
              <a:t>28.9.2023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400667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B4CCB-1F99-4A33-B3C0-5A41CB58E2AB}" type="datetimeFigureOut">
              <a:rPr lang="tr-TR" smtClean="0"/>
              <a:t>28.9.2023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7CC43-3B5B-481E-B30C-27951E95D880}" type="slidenum">
              <a:rPr lang="tr-TR" smtClean="0"/>
              <a:t>‹#›</a:t>
            </a:fld>
            <a:endParaRPr lang="tr-TR"/>
          </a:p>
        </p:txBody>
      </p:sp>
    </p:spTree>
    <p:extLst>
      <p:ext uri="{BB962C8B-B14F-4D97-AF65-F5344CB8AC3E}">
        <p14:creationId xmlns:p14="http://schemas.microsoft.com/office/powerpoint/2010/main" val="3361236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88840"/>
            <a:ext cx="8640960" cy="4392488"/>
          </a:xfrm>
        </p:spPr>
        <p:txBody>
          <a:bodyPr>
            <a:normAutofit/>
          </a:bodyPr>
          <a:lstStyle/>
          <a:p>
            <a:pPr algn="just"/>
            <a:r>
              <a:rPr lang="tr-TR" sz="2000" dirty="0" smtClean="0">
                <a:solidFill>
                  <a:srgbClr val="FF0000"/>
                </a:solidFill>
              </a:rPr>
              <a:t>Dış Ticaretin Tanımı </a:t>
            </a:r>
          </a:p>
          <a:p>
            <a:pPr algn="just"/>
            <a:r>
              <a:rPr lang="tr-TR" sz="2000" dirty="0" smtClean="0">
                <a:solidFill>
                  <a:schemeClr val="tx1"/>
                </a:solidFill>
              </a:rPr>
              <a:t>Dış ticaret, üretilen mal ve hizmetlerin belirli bir bedel karşılığında farklı ülkeler arasında son (nihai) tüketiciye ulaştırılmasını sağlayan alım satım faaliyetleridir. </a:t>
            </a:r>
          </a:p>
          <a:p>
            <a:pPr algn="just"/>
            <a:r>
              <a:rPr lang="tr-TR" sz="2000" dirty="0" smtClean="0">
                <a:solidFill>
                  <a:srgbClr val="FF0000"/>
                </a:solidFill>
              </a:rPr>
              <a:t>Dış Ticaretin Nedenleri:</a:t>
            </a:r>
          </a:p>
          <a:p>
            <a:pPr marL="457200" indent="-457200" algn="just">
              <a:buAutoNum type="arabicPeriod"/>
            </a:pPr>
            <a:r>
              <a:rPr lang="tr-TR" sz="2000" dirty="0" smtClean="0">
                <a:solidFill>
                  <a:schemeClr val="tx1"/>
                </a:solidFill>
              </a:rPr>
              <a:t>Üretim Yapılarındaki Farklılıklar </a:t>
            </a:r>
          </a:p>
          <a:p>
            <a:pPr marL="514350" indent="-514350" algn="just">
              <a:buAutoNum type="romanLcParenBoth"/>
            </a:pPr>
            <a:r>
              <a:rPr lang="tr-TR" sz="2000" dirty="0" smtClean="0">
                <a:solidFill>
                  <a:schemeClr val="tx1"/>
                </a:solidFill>
              </a:rPr>
              <a:t>Coğrafi Konum ve Yeraltı Kaynakları	</a:t>
            </a:r>
          </a:p>
          <a:p>
            <a:pPr marL="514350" indent="-514350" algn="just">
              <a:buAutoNum type="romanLcParenBoth"/>
            </a:pPr>
            <a:r>
              <a:rPr lang="tr-TR" sz="2000" dirty="0" smtClean="0">
                <a:solidFill>
                  <a:schemeClr val="tx1"/>
                </a:solidFill>
              </a:rPr>
              <a:t>İklim </a:t>
            </a:r>
          </a:p>
          <a:p>
            <a:pPr marL="514350" indent="-514350" algn="just">
              <a:buAutoNum type="romanLcParenBoth"/>
            </a:pPr>
            <a:r>
              <a:rPr lang="tr-TR" sz="2000" dirty="0" smtClean="0">
                <a:solidFill>
                  <a:schemeClr val="tx1"/>
                </a:solidFill>
              </a:rPr>
              <a:t>Teknoloji Düzeyi </a:t>
            </a:r>
          </a:p>
          <a:p>
            <a:pPr marL="514350" indent="-514350" algn="just">
              <a:buAutoNum type="romanLcParenBoth"/>
            </a:pPr>
            <a:r>
              <a:rPr lang="tr-TR" sz="2000" dirty="0" smtClean="0">
                <a:solidFill>
                  <a:schemeClr val="tx1"/>
                </a:solidFill>
              </a:rPr>
              <a:t>İşgücü Ve Girişimci</a:t>
            </a:r>
          </a:p>
          <a:p>
            <a:pPr algn="just"/>
            <a:r>
              <a:rPr lang="tr-TR" sz="2000" dirty="0" smtClean="0">
                <a:solidFill>
                  <a:schemeClr val="tx1"/>
                </a:solidFill>
              </a:rPr>
              <a:t>2. Malların Kalite ve Kullanımları Açısından Farklılıklar</a:t>
            </a:r>
          </a:p>
          <a:p>
            <a:pPr algn="just"/>
            <a:r>
              <a:rPr lang="tr-TR" sz="2000" dirty="0" smtClean="0">
                <a:solidFill>
                  <a:schemeClr val="tx1"/>
                </a:solidFill>
              </a:rPr>
              <a:t>3. Fiyat Farklılıkları</a:t>
            </a:r>
          </a:p>
          <a:p>
            <a:pPr algn="just"/>
            <a:r>
              <a:rPr lang="tr-TR" sz="2000" dirty="0" smtClean="0">
                <a:solidFill>
                  <a:schemeClr val="tx1"/>
                </a:solidFill>
              </a:rPr>
              <a:t>4. Tüketici Zevkleri</a:t>
            </a:r>
          </a:p>
        </p:txBody>
      </p:sp>
    </p:spTree>
    <p:extLst>
      <p:ext uri="{BB962C8B-B14F-4D97-AF65-F5344CB8AC3E}">
        <p14:creationId xmlns:p14="http://schemas.microsoft.com/office/powerpoint/2010/main" val="360605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16832"/>
            <a:ext cx="8496944" cy="4392488"/>
          </a:xfrm>
        </p:spPr>
        <p:txBody>
          <a:bodyPr>
            <a:normAutofit fontScale="92500" lnSpcReduction="10000"/>
          </a:bodyPr>
          <a:lstStyle/>
          <a:p>
            <a:pPr algn="just"/>
            <a:r>
              <a:rPr lang="tr-TR" sz="2000" dirty="0" smtClean="0">
                <a:solidFill>
                  <a:srgbClr val="FF0000"/>
                </a:solidFill>
              </a:rPr>
              <a:t>1. Dış Ticaretle İlgili Temel Kavramlar</a:t>
            </a:r>
          </a:p>
          <a:p>
            <a:pPr algn="just"/>
            <a:r>
              <a:rPr lang="tr-TR" sz="2000" dirty="0" smtClean="0">
                <a:solidFill>
                  <a:srgbClr val="FF0000"/>
                </a:solidFill>
              </a:rPr>
              <a:t>Dâhilde İşleme Rejimi:</a:t>
            </a:r>
            <a:r>
              <a:rPr lang="tr-TR" sz="2000" dirty="0" smtClean="0">
                <a:solidFill>
                  <a:schemeClr val="tx1"/>
                </a:solidFill>
              </a:rPr>
              <a:t> Serbest dolaşıma giren ya da eş değer bir eşyanın Türkiye Gümrük Bölgesi'nde bir veya birkaç işlem görerek üretilmesini ve özel hükümler saklı kalmak şartıyla elde edilen ürünlerin ihraç edilmesini kapsar.</a:t>
            </a:r>
          </a:p>
          <a:p>
            <a:pPr algn="just"/>
            <a:r>
              <a:rPr lang="tr-TR" sz="2000" dirty="0" smtClean="0">
                <a:solidFill>
                  <a:srgbClr val="FF0000"/>
                </a:solidFill>
              </a:rPr>
              <a:t>Hariçte İşleme Rejimi: </a:t>
            </a:r>
            <a:r>
              <a:rPr lang="tr-TR" sz="2000" dirty="0" smtClean="0">
                <a:solidFill>
                  <a:schemeClr val="tx1"/>
                </a:solidFill>
              </a:rPr>
              <a:t>Serbest dolaşımdaki eşyanın hariçte işleme faaliyetlerine tabi tutulmak üzere Türkiye Gümrük Bölgesi'nden geçici olarak ihracı ve bu faaliyetler sonucunda elde edilen ürünlerin ithalat vergilerinden tam veya kısmi muafiyet suretiyle yeniden serbest dolaşıma girişine ilişkin hükümlerin uygulandığı rejimdir.</a:t>
            </a:r>
          </a:p>
          <a:p>
            <a:pPr algn="just"/>
            <a:r>
              <a:rPr lang="tr-TR" sz="2000" dirty="0" smtClean="0">
                <a:solidFill>
                  <a:srgbClr val="FF0000"/>
                </a:solidFill>
              </a:rPr>
              <a:t>Takas:</a:t>
            </a:r>
            <a:r>
              <a:rPr lang="tr-TR" sz="2000" dirty="0" smtClean="0">
                <a:solidFill>
                  <a:schemeClr val="tx1"/>
                </a:solidFill>
              </a:rPr>
              <a:t> İki ülke arasında yapılan alışverişin karşılıklı olarak malla ödenmesidir.</a:t>
            </a:r>
          </a:p>
          <a:p>
            <a:pPr algn="just"/>
            <a:r>
              <a:rPr lang="tr-TR" sz="2000" dirty="0" smtClean="0">
                <a:solidFill>
                  <a:srgbClr val="FF0000"/>
                </a:solidFill>
              </a:rPr>
              <a:t>Kliring:</a:t>
            </a:r>
            <a:r>
              <a:rPr lang="tr-TR" sz="2000" dirty="0" smtClean="0">
                <a:solidFill>
                  <a:schemeClr val="tx1"/>
                </a:solidFill>
              </a:rPr>
              <a:t> Uluslararası ticarette, iki ülke arasında yapılan ticaret anlaşmaları neticesinde, malların para kullanılmadan takas edilmesi ve anlaşma süresi sonunda mahsuplaşmanın yapılması suretiyle yürütülen bir dış ticaret sistemidir.</a:t>
            </a:r>
          </a:p>
          <a:p>
            <a:pPr algn="just"/>
            <a:r>
              <a:rPr lang="tr-TR" sz="2000" dirty="0" smtClean="0">
                <a:solidFill>
                  <a:srgbClr val="FF0000"/>
                </a:solidFill>
              </a:rPr>
              <a:t>İhracat Kotası: </a:t>
            </a:r>
            <a:r>
              <a:rPr lang="tr-TR" sz="2000" dirty="0" smtClean="0">
                <a:solidFill>
                  <a:schemeClr val="tx1"/>
                </a:solidFill>
              </a:rPr>
              <a:t>İhracatçı ve ithalatçı arasındaki görüşmeler sonunda ihracata miktar veya parasal değer üzerinden konulan sınırdır.</a:t>
            </a:r>
          </a:p>
        </p:txBody>
      </p:sp>
    </p:spTree>
    <p:extLst>
      <p:ext uri="{BB962C8B-B14F-4D97-AF65-F5344CB8AC3E}">
        <p14:creationId xmlns:p14="http://schemas.microsoft.com/office/powerpoint/2010/main" val="2761363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16832"/>
            <a:ext cx="8496944" cy="4392488"/>
          </a:xfrm>
        </p:spPr>
        <p:txBody>
          <a:bodyPr>
            <a:normAutofit lnSpcReduction="10000"/>
          </a:bodyPr>
          <a:lstStyle/>
          <a:p>
            <a:pPr algn="just"/>
            <a:r>
              <a:rPr lang="tr-TR" sz="2000" dirty="0" smtClean="0">
                <a:solidFill>
                  <a:srgbClr val="FF0000"/>
                </a:solidFill>
              </a:rPr>
              <a:t>1. Dış Ticaretle İlgili Temel Kavramlar</a:t>
            </a:r>
          </a:p>
          <a:p>
            <a:pPr algn="just"/>
            <a:r>
              <a:rPr lang="tr-TR" sz="2000" dirty="0" smtClean="0">
                <a:solidFill>
                  <a:srgbClr val="FF0000"/>
                </a:solidFill>
              </a:rPr>
              <a:t>İthalat: </a:t>
            </a:r>
            <a:r>
              <a:rPr lang="tr-TR" sz="2000" dirty="0" smtClean="0">
                <a:solidFill>
                  <a:schemeClr val="tx1"/>
                </a:solidFill>
              </a:rPr>
              <a:t>Yurt dışında üretilen bir malın bedelinin ödenerek ithalat ve gümrük mevzuatına uygun olarak yurda getirilmesidir.</a:t>
            </a:r>
          </a:p>
          <a:p>
            <a:pPr algn="just"/>
            <a:r>
              <a:rPr lang="tr-TR" sz="2000" dirty="0" smtClean="0">
                <a:solidFill>
                  <a:srgbClr val="FF0000"/>
                </a:solidFill>
              </a:rPr>
              <a:t>İthalatçı:</a:t>
            </a:r>
            <a:r>
              <a:rPr lang="tr-TR" sz="2000" dirty="0" smtClean="0">
                <a:solidFill>
                  <a:schemeClr val="tx1"/>
                </a:solidFill>
              </a:rPr>
              <a:t> İhracatçı ile yaptığı anlaşma kapsamında malı satın alan, ithalat, gümrük ve kambiyo mevzuatları çerçevesinde malı yurda getiren, vergi numarasına sahip gerçek veya tüzel kişilerdir. </a:t>
            </a:r>
          </a:p>
          <a:p>
            <a:pPr algn="just"/>
            <a:r>
              <a:rPr lang="tr-TR" sz="2000" dirty="0" smtClean="0">
                <a:solidFill>
                  <a:srgbClr val="FF0000"/>
                </a:solidFill>
              </a:rPr>
              <a:t>İthalat Kotası: </a:t>
            </a:r>
            <a:r>
              <a:rPr lang="tr-TR" sz="2000" dirty="0" smtClean="0">
                <a:solidFill>
                  <a:schemeClr val="tx1"/>
                </a:solidFill>
              </a:rPr>
              <a:t>İthal edilecek mallara miktar veya parasal değer üzerinden konulan sınırdır. </a:t>
            </a:r>
          </a:p>
          <a:p>
            <a:pPr algn="just"/>
            <a:r>
              <a:rPr lang="tr-TR" sz="2000" dirty="0" smtClean="0">
                <a:solidFill>
                  <a:srgbClr val="FF0000"/>
                </a:solidFill>
              </a:rPr>
              <a:t>Ambargo: </a:t>
            </a:r>
            <a:r>
              <a:rPr lang="tr-TR" sz="2000" dirty="0" smtClean="0">
                <a:solidFill>
                  <a:schemeClr val="tx1"/>
                </a:solidFill>
              </a:rPr>
              <a:t>Bir malın serbestçe alım satımını engellemek amacıyla alınan siyasi, ekonomik ve askerî önlemlerdir. </a:t>
            </a:r>
          </a:p>
          <a:p>
            <a:pPr algn="just"/>
            <a:r>
              <a:rPr lang="tr-TR" sz="2000" dirty="0" smtClean="0">
                <a:solidFill>
                  <a:srgbClr val="FF0000"/>
                </a:solidFill>
              </a:rPr>
              <a:t>Serbest Bölge: </a:t>
            </a:r>
            <a:r>
              <a:rPr lang="tr-TR" sz="2000" dirty="0" smtClean="0">
                <a:solidFill>
                  <a:schemeClr val="tx1"/>
                </a:solidFill>
              </a:rPr>
              <a:t>Bir ülke sınırları içerisinde yer alan ama dış ticaret, vergi ve gümrük mevzuatı bakımından gümrük prosedürleri dışında sayılan bölgelerdir. </a:t>
            </a:r>
          </a:p>
          <a:p>
            <a:pPr algn="just"/>
            <a:r>
              <a:rPr lang="tr-TR" sz="2000" dirty="0" smtClean="0">
                <a:solidFill>
                  <a:srgbClr val="FF0000"/>
                </a:solidFill>
              </a:rPr>
              <a:t>Sigorta:</a:t>
            </a:r>
            <a:r>
              <a:rPr lang="tr-TR" sz="2000" dirty="0" smtClean="0">
                <a:solidFill>
                  <a:schemeClr val="tx1"/>
                </a:solidFill>
              </a:rPr>
              <a:t> Malların nakliyesi sırasında oluşabilecek zarar ve hasarların güvence altına alındığı sözleşmedir</a:t>
            </a:r>
          </a:p>
        </p:txBody>
      </p:sp>
    </p:spTree>
    <p:extLst>
      <p:ext uri="{BB962C8B-B14F-4D97-AF65-F5344CB8AC3E}">
        <p14:creationId xmlns:p14="http://schemas.microsoft.com/office/powerpoint/2010/main" val="1981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16832"/>
            <a:ext cx="8496944" cy="4392488"/>
          </a:xfrm>
        </p:spPr>
        <p:txBody>
          <a:bodyPr>
            <a:normAutofit/>
          </a:bodyPr>
          <a:lstStyle/>
          <a:p>
            <a:pPr algn="just"/>
            <a:r>
              <a:rPr lang="tr-TR" sz="2000" dirty="0" smtClean="0">
                <a:solidFill>
                  <a:srgbClr val="FF0000"/>
                </a:solidFill>
              </a:rPr>
              <a:t>1. Dış Ticaretle İlgili Temel Kavramlar</a:t>
            </a:r>
          </a:p>
          <a:p>
            <a:pPr algn="just"/>
            <a:r>
              <a:rPr lang="tr-TR" sz="2000" dirty="0" smtClean="0">
                <a:solidFill>
                  <a:srgbClr val="FF0000"/>
                </a:solidFill>
              </a:rPr>
              <a:t>Transit Ticaret: </a:t>
            </a:r>
            <a:r>
              <a:rPr lang="tr-TR" sz="2000" dirty="0" smtClean="0">
                <a:solidFill>
                  <a:schemeClr val="tx1"/>
                </a:solidFill>
              </a:rPr>
              <a:t>Yurt dışından, serbest bölgelerde yerleşik bulunan bir firmadan ya da antrepodan satın alınan malın ülke üzerinden transit olarak geçirilip yurt dışındaki ya da serbest bölgedeki bir firma veya antrepoya satılmasıdır. </a:t>
            </a:r>
          </a:p>
          <a:p>
            <a:pPr algn="just"/>
            <a:r>
              <a:rPr lang="tr-TR" sz="2000" dirty="0" smtClean="0">
                <a:solidFill>
                  <a:srgbClr val="FF0000"/>
                </a:solidFill>
              </a:rPr>
              <a:t>Genel Ticaret Sistemi: </a:t>
            </a:r>
            <a:r>
              <a:rPr lang="tr-TR" sz="2000" dirty="0" smtClean="0">
                <a:solidFill>
                  <a:schemeClr val="tx1"/>
                </a:solidFill>
              </a:rPr>
              <a:t>Dış ticaret verilerinde gümrük alanlarına, serbest bölgelere giren ve çıkan malların esas alınmasıdır. </a:t>
            </a:r>
          </a:p>
          <a:p>
            <a:pPr algn="just"/>
            <a:r>
              <a:rPr lang="tr-TR" sz="2000" dirty="0" smtClean="0">
                <a:solidFill>
                  <a:srgbClr val="FF0000"/>
                </a:solidFill>
              </a:rPr>
              <a:t>Özel Ticaret Sistemi: </a:t>
            </a:r>
            <a:r>
              <a:rPr lang="tr-TR" sz="2000" dirty="0" smtClean="0">
                <a:solidFill>
                  <a:schemeClr val="tx1"/>
                </a:solidFill>
              </a:rPr>
              <a:t>Dış ticaret verilerinde sadece diğer ülkelerle yapılan mal alım satım faaliyetlerinin esas alınmasıdır. Serbest bölgeler ve gümrük antrepoları gümrük sınırı dışında kabul edildiği için bu bölgelere giren ve çıkan mallar, dış ticaret verilerinde yer almamaktadır. </a:t>
            </a:r>
          </a:p>
          <a:p>
            <a:pPr algn="just"/>
            <a:r>
              <a:rPr lang="tr-TR" sz="2000" dirty="0" smtClean="0">
                <a:solidFill>
                  <a:srgbClr val="FF0000"/>
                </a:solidFill>
              </a:rPr>
              <a:t>Vesaik:</a:t>
            </a:r>
            <a:r>
              <a:rPr lang="tr-TR" sz="2000" dirty="0" smtClean="0">
                <a:solidFill>
                  <a:schemeClr val="tx1"/>
                </a:solidFill>
              </a:rPr>
              <a:t> Dış ticaret işlemlerinde kullanılan her türlü mali ve ticari belgelerdir</a:t>
            </a:r>
          </a:p>
        </p:txBody>
      </p:sp>
    </p:spTree>
    <p:extLst>
      <p:ext uri="{BB962C8B-B14F-4D97-AF65-F5344CB8AC3E}">
        <p14:creationId xmlns:p14="http://schemas.microsoft.com/office/powerpoint/2010/main" val="3017679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179512" y="1628800"/>
            <a:ext cx="8892480" cy="4752528"/>
          </a:xfrm>
        </p:spPr>
        <p:txBody>
          <a:bodyPr>
            <a:noAutofit/>
          </a:bodyPr>
          <a:lstStyle/>
          <a:p>
            <a:pPr algn="just"/>
            <a:r>
              <a:rPr lang="tr-TR" sz="1800" dirty="0" smtClean="0">
                <a:solidFill>
                  <a:srgbClr val="FF0000"/>
                </a:solidFill>
              </a:rPr>
              <a:t>2. Dış Ticaretle İlgili Ekonomik Kavramlar </a:t>
            </a:r>
          </a:p>
          <a:p>
            <a:pPr algn="just"/>
            <a:r>
              <a:rPr lang="tr-TR" sz="1800" dirty="0" smtClean="0">
                <a:solidFill>
                  <a:srgbClr val="FF0000"/>
                </a:solidFill>
              </a:rPr>
              <a:t>Dış Ticaret Dengesi: </a:t>
            </a:r>
            <a:r>
              <a:rPr lang="tr-TR" sz="1800" dirty="0" smtClean="0">
                <a:solidFill>
                  <a:schemeClr val="tx1"/>
                </a:solidFill>
              </a:rPr>
              <a:t>Bir ülkenin herhangi bir dönemde yaptığı ihracat toplamının aynı dönemde yapılan ithalat toplamı ile karşılaştırılmasıdır. </a:t>
            </a:r>
          </a:p>
          <a:p>
            <a:pPr algn="just"/>
            <a:r>
              <a:rPr lang="tr-TR" sz="1800" dirty="0" smtClean="0">
                <a:solidFill>
                  <a:srgbClr val="FF0000"/>
                </a:solidFill>
              </a:rPr>
              <a:t>Dış Ticaret Hacmi: </a:t>
            </a:r>
            <a:r>
              <a:rPr lang="tr-TR" sz="1800" dirty="0" smtClean="0">
                <a:solidFill>
                  <a:schemeClr val="tx1"/>
                </a:solidFill>
              </a:rPr>
              <a:t>Bir ülkenin herhangi bir dönemde gerçekleştirdiği ihracat ve ithalatın toplamıdır. </a:t>
            </a:r>
          </a:p>
          <a:p>
            <a:pPr algn="just"/>
            <a:r>
              <a:rPr lang="tr-TR" sz="1800" dirty="0" smtClean="0">
                <a:solidFill>
                  <a:srgbClr val="FF0000"/>
                </a:solidFill>
              </a:rPr>
              <a:t>Dış Ticaret Fazlası:</a:t>
            </a:r>
            <a:r>
              <a:rPr lang="tr-TR" sz="1800" dirty="0" smtClean="0">
                <a:solidFill>
                  <a:schemeClr val="tx1"/>
                </a:solidFill>
              </a:rPr>
              <a:t> Bir ülkenin herhangi bir dönemde ithalatından yüksek ihracatının olmasıdır. </a:t>
            </a:r>
          </a:p>
          <a:p>
            <a:pPr algn="just"/>
            <a:r>
              <a:rPr lang="tr-TR" sz="1800" dirty="0" smtClean="0">
                <a:solidFill>
                  <a:srgbClr val="FF0000"/>
                </a:solidFill>
              </a:rPr>
              <a:t>Dış Ticaret Açığı: </a:t>
            </a:r>
            <a:r>
              <a:rPr lang="tr-TR" sz="1800" dirty="0" smtClean="0">
                <a:solidFill>
                  <a:schemeClr val="tx1"/>
                </a:solidFill>
              </a:rPr>
              <a:t>Bir ülkenin herhangi bir dönemde ithalatının ihracatından fazla olmasıdır. </a:t>
            </a:r>
          </a:p>
          <a:p>
            <a:pPr algn="just"/>
            <a:r>
              <a:rPr lang="tr-TR" sz="1800" dirty="0" smtClean="0">
                <a:solidFill>
                  <a:srgbClr val="FF0000"/>
                </a:solidFill>
              </a:rPr>
              <a:t>LIBOR [</a:t>
            </a:r>
            <a:r>
              <a:rPr lang="tr-TR" sz="1800" dirty="0" err="1" smtClean="0">
                <a:solidFill>
                  <a:srgbClr val="FF0000"/>
                </a:solidFill>
              </a:rPr>
              <a:t>London</a:t>
            </a:r>
            <a:r>
              <a:rPr lang="tr-TR" sz="1800" dirty="0" smtClean="0">
                <a:solidFill>
                  <a:srgbClr val="FF0000"/>
                </a:solidFill>
              </a:rPr>
              <a:t> </a:t>
            </a:r>
            <a:r>
              <a:rPr lang="tr-TR" sz="1800" dirty="0" err="1" smtClean="0">
                <a:solidFill>
                  <a:srgbClr val="FF0000"/>
                </a:solidFill>
              </a:rPr>
              <a:t>Interbank</a:t>
            </a:r>
            <a:r>
              <a:rPr lang="tr-TR" sz="1800" dirty="0" smtClean="0">
                <a:solidFill>
                  <a:srgbClr val="FF0000"/>
                </a:solidFill>
              </a:rPr>
              <a:t> </a:t>
            </a:r>
            <a:r>
              <a:rPr lang="tr-TR" sz="1800" dirty="0" err="1" smtClean="0">
                <a:solidFill>
                  <a:srgbClr val="FF0000"/>
                </a:solidFill>
              </a:rPr>
              <a:t>Offered</a:t>
            </a:r>
            <a:r>
              <a:rPr lang="tr-TR" sz="1800" dirty="0" smtClean="0">
                <a:solidFill>
                  <a:srgbClr val="FF0000"/>
                </a:solidFill>
              </a:rPr>
              <a:t> Rate</a:t>
            </a:r>
            <a:r>
              <a:rPr lang="tr-TR" sz="1800" dirty="0" smtClean="0">
                <a:solidFill>
                  <a:schemeClr val="tx1"/>
                </a:solidFill>
              </a:rPr>
              <a:t> Londra para piyasasında uygulanan bankalar arası faiz oranıdır. </a:t>
            </a:r>
          </a:p>
          <a:p>
            <a:pPr algn="just"/>
            <a:r>
              <a:rPr lang="tr-TR" sz="1800" dirty="0" smtClean="0">
                <a:solidFill>
                  <a:srgbClr val="FF0000"/>
                </a:solidFill>
              </a:rPr>
              <a:t>Akreditif:</a:t>
            </a:r>
            <a:r>
              <a:rPr lang="tr-TR" sz="1800" dirty="0" smtClean="0">
                <a:solidFill>
                  <a:schemeClr val="tx1"/>
                </a:solidFill>
              </a:rPr>
              <a:t> İhraç edilen mallara ait bedellerin belirli şartların yerine getirilmesi durumunda ödeneceğine ilişkin teminatı ifade etmektedir. </a:t>
            </a:r>
          </a:p>
          <a:p>
            <a:pPr algn="just"/>
            <a:r>
              <a:rPr lang="tr-TR" sz="1800" dirty="0" smtClean="0">
                <a:solidFill>
                  <a:srgbClr val="FF0000"/>
                </a:solidFill>
              </a:rPr>
              <a:t>Sübvansiyon: </a:t>
            </a:r>
            <a:r>
              <a:rPr lang="tr-TR" sz="1800" dirty="0" smtClean="0">
                <a:solidFill>
                  <a:schemeClr val="tx1"/>
                </a:solidFill>
              </a:rPr>
              <a:t>Devletin kişi ya da kurumlara mal, para veya hizmet biçiminde yaptığı karşılıksız yardım, desteklemedir. </a:t>
            </a:r>
          </a:p>
          <a:p>
            <a:pPr algn="just"/>
            <a:r>
              <a:rPr lang="tr-TR" sz="1800" dirty="0" smtClean="0">
                <a:solidFill>
                  <a:srgbClr val="FF0000"/>
                </a:solidFill>
              </a:rPr>
              <a:t>Devalüasyon:</a:t>
            </a:r>
            <a:r>
              <a:rPr lang="tr-TR" sz="1800" dirty="0" smtClean="0">
                <a:solidFill>
                  <a:schemeClr val="tx1"/>
                </a:solidFill>
              </a:rPr>
              <a:t> Ulusal paranın yabancı paralar karşısındaki değerinin düşürülmesidir. </a:t>
            </a:r>
          </a:p>
          <a:p>
            <a:pPr algn="just"/>
            <a:r>
              <a:rPr lang="tr-TR" sz="1800" dirty="0" smtClean="0">
                <a:solidFill>
                  <a:srgbClr val="FF0000"/>
                </a:solidFill>
              </a:rPr>
              <a:t>Revalüasyon:</a:t>
            </a:r>
            <a:r>
              <a:rPr lang="tr-TR" sz="1800" dirty="0" smtClean="0">
                <a:solidFill>
                  <a:schemeClr val="tx1"/>
                </a:solidFill>
              </a:rPr>
              <a:t> Ulusal paranın yabancı paralar karşısındaki değerinin yükseltilmesidir.</a:t>
            </a:r>
          </a:p>
        </p:txBody>
      </p:sp>
    </p:spTree>
    <p:extLst>
      <p:ext uri="{BB962C8B-B14F-4D97-AF65-F5344CB8AC3E}">
        <p14:creationId xmlns:p14="http://schemas.microsoft.com/office/powerpoint/2010/main" val="1261381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179512" y="1628800"/>
            <a:ext cx="8892480" cy="4752528"/>
          </a:xfrm>
        </p:spPr>
        <p:txBody>
          <a:bodyPr>
            <a:noAutofit/>
          </a:bodyPr>
          <a:lstStyle/>
          <a:p>
            <a:pPr algn="just"/>
            <a:r>
              <a:rPr lang="tr-TR" sz="1800" dirty="0" smtClean="0">
                <a:solidFill>
                  <a:srgbClr val="FF0000"/>
                </a:solidFill>
              </a:rPr>
              <a:t>3. Dış Ticaretle İlgili Kambiyo, Gümrük ve Lojistik Kavramları</a:t>
            </a:r>
          </a:p>
          <a:p>
            <a:pPr algn="just"/>
            <a:r>
              <a:rPr lang="tr-TR" sz="1800" dirty="0" smtClean="0">
                <a:solidFill>
                  <a:srgbClr val="FF0000"/>
                </a:solidFill>
              </a:rPr>
              <a:t>Kambiyo:</a:t>
            </a:r>
            <a:r>
              <a:rPr lang="tr-TR" sz="1800" dirty="0" smtClean="0">
                <a:solidFill>
                  <a:schemeClr val="tx1"/>
                </a:solidFill>
              </a:rPr>
              <a:t> Para ya da para yerine geçen belgelerin değiştirilmesi işlemidir. Para alım ve satımı ile ilgili işlemleri kapsar.</a:t>
            </a:r>
          </a:p>
          <a:p>
            <a:pPr algn="just"/>
            <a:r>
              <a:rPr lang="tr-TR" sz="1800" dirty="0" smtClean="0">
                <a:solidFill>
                  <a:srgbClr val="FF0000"/>
                </a:solidFill>
              </a:rPr>
              <a:t>Efektif:</a:t>
            </a:r>
            <a:r>
              <a:rPr lang="tr-TR" sz="1800" dirty="0" smtClean="0">
                <a:solidFill>
                  <a:schemeClr val="tx1"/>
                </a:solidFill>
              </a:rPr>
              <a:t> Nakit hâldeki yabancı ülke parasına denir.</a:t>
            </a:r>
          </a:p>
          <a:p>
            <a:pPr algn="just"/>
            <a:r>
              <a:rPr lang="tr-TR" sz="1800" dirty="0" smtClean="0">
                <a:solidFill>
                  <a:srgbClr val="FF0000"/>
                </a:solidFill>
              </a:rPr>
              <a:t>Döviz: </a:t>
            </a:r>
            <a:r>
              <a:rPr lang="tr-TR" sz="1800" dirty="0" smtClean="0">
                <a:solidFill>
                  <a:schemeClr val="tx1"/>
                </a:solidFill>
              </a:rPr>
              <a:t>Ülkeler arası ödemelerde kullanılan ve nakde dönüştürülebilir ödeme araçlarına (banka havalesi, poliçe, mevduat sertifikası vb.) denir.</a:t>
            </a:r>
          </a:p>
          <a:p>
            <a:pPr algn="just"/>
            <a:r>
              <a:rPr lang="tr-TR" sz="1800" dirty="0" smtClean="0">
                <a:solidFill>
                  <a:srgbClr val="FF0000"/>
                </a:solidFill>
              </a:rPr>
              <a:t>Döviz Alım Belgesi (DAB): </a:t>
            </a:r>
            <a:r>
              <a:rPr lang="tr-TR" sz="1800" dirty="0" smtClean="0">
                <a:solidFill>
                  <a:schemeClr val="tx1"/>
                </a:solidFill>
              </a:rPr>
              <a:t>İhracat bedellerinin ve ihracatçının bankası tarafından talep edilen banka komisyonlarının alımı yapılırken düzenlenen belgeye denir.</a:t>
            </a:r>
          </a:p>
          <a:p>
            <a:pPr algn="just"/>
            <a:r>
              <a:rPr lang="tr-TR" sz="1800" dirty="0" smtClean="0">
                <a:solidFill>
                  <a:srgbClr val="FF0000"/>
                </a:solidFill>
              </a:rPr>
              <a:t>Döviz Satım Belgesi (DSB):</a:t>
            </a:r>
            <a:r>
              <a:rPr lang="tr-TR" sz="1800" dirty="0" smtClean="0">
                <a:solidFill>
                  <a:schemeClr val="tx1"/>
                </a:solidFill>
              </a:rPr>
              <a:t> Dışarıya ödenen ithalat bedelleri, aracı komisyonları, yurt içindeki bankanın yurt dışındaki muhabir şubelerinin talep ettiği komisyonlar vb. için düzenlenen belgeye denir.</a:t>
            </a:r>
          </a:p>
          <a:p>
            <a:pPr algn="just"/>
            <a:r>
              <a:rPr lang="tr-TR" sz="1800" dirty="0" smtClean="0">
                <a:solidFill>
                  <a:srgbClr val="FF0000"/>
                </a:solidFill>
              </a:rPr>
              <a:t>Döviz Tevdiat Hesabı (DTH): </a:t>
            </a:r>
            <a:r>
              <a:rPr lang="tr-TR" sz="1800" dirty="0" smtClean="0">
                <a:solidFill>
                  <a:schemeClr val="tx1"/>
                </a:solidFill>
              </a:rPr>
              <a:t>Yurt dışında veya yurt içinde yerleşik bulunan gerçek ya da tüzel kişilere ait döviz veya efektif niteliğindeki serbest tasarrufların değerlendirildiği tevdiat hesaplarıdır. Bu hesaplar banka veya özel finans kurumlarında açılabilir.</a:t>
            </a:r>
          </a:p>
          <a:p>
            <a:pPr algn="just"/>
            <a:endParaRPr lang="tr-TR" sz="1800" dirty="0" smtClean="0">
              <a:solidFill>
                <a:schemeClr val="tx1"/>
              </a:solidFill>
            </a:endParaRPr>
          </a:p>
        </p:txBody>
      </p:sp>
    </p:spTree>
    <p:extLst>
      <p:ext uri="{BB962C8B-B14F-4D97-AF65-F5344CB8AC3E}">
        <p14:creationId xmlns:p14="http://schemas.microsoft.com/office/powerpoint/2010/main" val="739846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179512" y="1628800"/>
            <a:ext cx="8892480" cy="4752528"/>
          </a:xfrm>
        </p:spPr>
        <p:txBody>
          <a:bodyPr>
            <a:noAutofit/>
          </a:bodyPr>
          <a:lstStyle/>
          <a:p>
            <a:pPr algn="just"/>
            <a:r>
              <a:rPr lang="tr-TR" sz="1800" dirty="0" smtClean="0">
                <a:solidFill>
                  <a:srgbClr val="FF0000"/>
                </a:solidFill>
              </a:rPr>
              <a:t>3. Dış Ticaretle İlgili Kambiyo, Gümrük ve Lojistik Kavramları</a:t>
            </a:r>
          </a:p>
          <a:p>
            <a:pPr algn="just"/>
            <a:r>
              <a:rPr lang="tr-TR" sz="1800" dirty="0" smtClean="0">
                <a:solidFill>
                  <a:srgbClr val="FF0000"/>
                </a:solidFill>
              </a:rPr>
              <a:t>Konvertibl Döviz: </a:t>
            </a:r>
            <a:r>
              <a:rPr lang="tr-TR" sz="1800" dirty="0" smtClean="0">
                <a:solidFill>
                  <a:schemeClr val="tx1"/>
                </a:solidFill>
              </a:rPr>
              <a:t>Uluslararası para piyasasında ülkelerce kabul gören ve bu sebeple bir diğer ülke parasına serbestçe çevrilebilen dövizlerdir.</a:t>
            </a:r>
          </a:p>
          <a:p>
            <a:pPr algn="just"/>
            <a:r>
              <a:rPr lang="tr-TR" sz="1800" dirty="0" smtClean="0">
                <a:solidFill>
                  <a:srgbClr val="FF0000"/>
                </a:solidFill>
              </a:rPr>
              <a:t>Döviz Kuru</a:t>
            </a:r>
            <a:r>
              <a:rPr lang="tr-TR" sz="1800" dirty="0" smtClean="0">
                <a:solidFill>
                  <a:schemeClr val="tx1"/>
                </a:solidFill>
              </a:rPr>
              <a:t>: Ulusal para değerinin yabancı paralar karşısındaki değeridir.</a:t>
            </a:r>
          </a:p>
          <a:p>
            <a:pPr algn="just"/>
            <a:r>
              <a:rPr lang="tr-TR" sz="1800" dirty="0" smtClean="0">
                <a:solidFill>
                  <a:srgbClr val="FF0000"/>
                </a:solidFill>
              </a:rPr>
              <a:t>Cari Kur: </a:t>
            </a:r>
            <a:r>
              <a:rPr lang="tr-TR" sz="1800" dirty="0" smtClean="0">
                <a:solidFill>
                  <a:schemeClr val="tx1"/>
                </a:solidFill>
              </a:rPr>
              <a:t>Kambiyo piyasalarındaki arz ve talebe göre belirlenen ve her işlem gününde fiyat cetvelleri ile ilan edilen döviz değerine denir.</a:t>
            </a:r>
          </a:p>
          <a:p>
            <a:pPr algn="just"/>
            <a:r>
              <a:rPr lang="tr-TR" sz="1800" dirty="0" smtClean="0">
                <a:solidFill>
                  <a:srgbClr val="FF0000"/>
                </a:solidFill>
              </a:rPr>
              <a:t>Parite:</a:t>
            </a:r>
            <a:r>
              <a:rPr lang="tr-TR" sz="1800" dirty="0" smtClean="0">
                <a:solidFill>
                  <a:schemeClr val="tx1"/>
                </a:solidFill>
              </a:rPr>
              <a:t> İki ülke para biriminin birbirine çevrilebilme oranına denir. Örneğin 1 avro = 1,20 ABD doları gibi.</a:t>
            </a:r>
          </a:p>
          <a:p>
            <a:pPr algn="just"/>
            <a:r>
              <a:rPr lang="tr-TR" sz="1800" dirty="0" smtClean="0">
                <a:solidFill>
                  <a:srgbClr val="FF0000"/>
                </a:solidFill>
              </a:rPr>
              <a:t>Aval: </a:t>
            </a:r>
            <a:r>
              <a:rPr lang="tr-TR" sz="1800" dirty="0" smtClean="0">
                <a:solidFill>
                  <a:schemeClr val="tx1"/>
                </a:solidFill>
              </a:rPr>
              <a:t>Kambiyo senetlerinde oluşan borcun asıl borçlusu tarafından ödenmemesi hâlinde, ödemeyi garanti altına almak için senet üzerine üçüncü bir tarafın (borçlu ve alacaklı dışında kefil olarak) imza atmasıdır.</a:t>
            </a:r>
          </a:p>
          <a:p>
            <a:pPr algn="just"/>
            <a:r>
              <a:rPr lang="tr-TR" sz="1800" dirty="0" smtClean="0">
                <a:solidFill>
                  <a:srgbClr val="FF0000"/>
                </a:solidFill>
              </a:rPr>
              <a:t>İhraç Müsaadesi: </a:t>
            </a:r>
            <a:r>
              <a:rPr lang="tr-TR" sz="1800" dirty="0" smtClean="0">
                <a:solidFill>
                  <a:schemeClr val="tx1"/>
                </a:solidFill>
              </a:rPr>
              <a:t>Yurt içi ve yurt dışı piyasalara ilişkin arz ve talep durumları, satış şekli, alıcı ülke ve firmalarla olan ekonomik ve ticari ilişkiler, ülke ekonomisinin genel ihtiyaçları gibi hususlar dikkate alınarak yetkili kurum (T.C. Ticaret Bakanlığı) tarafından verilen ihraç iznidir.</a:t>
            </a:r>
          </a:p>
          <a:p>
            <a:pPr algn="just"/>
            <a:r>
              <a:rPr lang="tr-TR" sz="1800" dirty="0" smtClean="0">
                <a:solidFill>
                  <a:srgbClr val="FF0000"/>
                </a:solidFill>
              </a:rPr>
              <a:t>Küşat Mektubu: </a:t>
            </a:r>
            <a:r>
              <a:rPr lang="tr-TR" sz="1800" dirty="0" smtClean="0">
                <a:solidFill>
                  <a:schemeClr val="tx1"/>
                </a:solidFill>
              </a:rPr>
              <a:t>İthalatçı bankası (amir banka) tarafından ihracatçı bankasına (lehtar banka) gönderilen akreditif açma mektubudur.</a:t>
            </a:r>
          </a:p>
        </p:txBody>
      </p:sp>
    </p:spTree>
    <p:extLst>
      <p:ext uri="{BB962C8B-B14F-4D97-AF65-F5344CB8AC3E}">
        <p14:creationId xmlns:p14="http://schemas.microsoft.com/office/powerpoint/2010/main" val="2882755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179512" y="1628800"/>
            <a:ext cx="8892480" cy="4752528"/>
          </a:xfrm>
        </p:spPr>
        <p:txBody>
          <a:bodyPr>
            <a:noAutofit/>
          </a:bodyPr>
          <a:lstStyle/>
          <a:p>
            <a:pPr algn="just"/>
            <a:r>
              <a:rPr lang="tr-TR" sz="1800" dirty="0" smtClean="0">
                <a:solidFill>
                  <a:srgbClr val="FF0000"/>
                </a:solidFill>
              </a:rPr>
              <a:t>3. Dış Ticaretle İlgili Kambiyo, Gümrük ve Lojistik Kavramları</a:t>
            </a:r>
          </a:p>
          <a:p>
            <a:pPr algn="just"/>
            <a:r>
              <a:rPr lang="tr-TR" sz="1800" dirty="0" smtClean="0">
                <a:solidFill>
                  <a:srgbClr val="FF0000"/>
                </a:solidFill>
              </a:rPr>
              <a:t>Kontrol Belgesi: </a:t>
            </a:r>
            <a:r>
              <a:rPr lang="tr-TR" sz="1800" dirty="0" smtClean="0">
                <a:solidFill>
                  <a:schemeClr val="tx1"/>
                </a:solidFill>
              </a:rPr>
              <a:t>İlgili mevzuat çerçevesinde yetkili kamu kurum ve kuruluşunca düzenlenen ithalat ya da ihracat aşamasındaki bir ürünün ilgili standartlara uygunluğunu gösteren belgedir.</a:t>
            </a:r>
          </a:p>
          <a:p>
            <a:pPr algn="just"/>
            <a:r>
              <a:rPr lang="tr-TR" sz="1800" dirty="0" smtClean="0">
                <a:solidFill>
                  <a:srgbClr val="FF0000"/>
                </a:solidFill>
              </a:rPr>
              <a:t>Antrepo:</a:t>
            </a:r>
            <a:r>
              <a:rPr lang="tr-TR" sz="1800" dirty="0" smtClean="0">
                <a:solidFill>
                  <a:schemeClr val="tx1"/>
                </a:solidFill>
              </a:rPr>
              <a:t> Gümrük gözetimi altındaki eşyanın konulması için hazırlanan, kuruluş şartları ve nitelikleri yönetmelikle belirlenen yerlerdir. Ayrıca gümrük mevzuatına uygun şekilde konulan eşyalar, süresiz olarak antrepolarda bırakılabilir. Eşyanın antrepoda kalma süresinde eşyaya terettüp eden (gereken) vergilerin ödenmediği bir gümrük rejimidir.</a:t>
            </a:r>
          </a:p>
          <a:p>
            <a:pPr algn="just"/>
            <a:r>
              <a:rPr lang="tr-TR" sz="1800" dirty="0" smtClean="0">
                <a:solidFill>
                  <a:srgbClr val="FF0000"/>
                </a:solidFill>
              </a:rPr>
              <a:t>Gümrük: </a:t>
            </a:r>
            <a:r>
              <a:rPr lang="tr-TR" sz="1800" dirty="0" smtClean="0">
                <a:solidFill>
                  <a:schemeClr val="tx1"/>
                </a:solidFill>
              </a:rPr>
              <a:t>Bir ülke sınırlarında dış ticarete konu olan faaliyetlerin denetim ve gözetiminin yapıldığı yere denir.</a:t>
            </a:r>
          </a:p>
          <a:p>
            <a:pPr algn="just"/>
            <a:r>
              <a:rPr lang="tr-TR" sz="1800" dirty="0" smtClean="0">
                <a:solidFill>
                  <a:srgbClr val="FF0000"/>
                </a:solidFill>
              </a:rPr>
              <a:t>Gümrük Tarifesi: </a:t>
            </a:r>
            <a:r>
              <a:rPr lang="tr-TR" sz="1800" dirty="0" smtClean="0">
                <a:solidFill>
                  <a:schemeClr val="tx1"/>
                </a:solidFill>
              </a:rPr>
              <a:t>Dış ticarete konu olan bütün mallara uygulanan vergileri belirleyen listelere denir.</a:t>
            </a:r>
          </a:p>
          <a:p>
            <a:pPr algn="just"/>
            <a:r>
              <a:rPr lang="tr-TR" sz="1800" dirty="0" smtClean="0">
                <a:solidFill>
                  <a:srgbClr val="FF0000"/>
                </a:solidFill>
              </a:rPr>
              <a:t>Gümrük Tarife İstatistik Pozisyonu (GTİP): </a:t>
            </a:r>
            <a:r>
              <a:rPr lang="tr-TR" sz="1800" dirty="0" smtClean="0">
                <a:solidFill>
                  <a:schemeClr val="tx1"/>
                </a:solidFill>
              </a:rPr>
              <a:t>Uluslararası ticarete konu olan tüm mallar için uygulanan uluslararası bir ticari sınıflandırma sistemidir.</a:t>
            </a:r>
          </a:p>
          <a:p>
            <a:pPr algn="just"/>
            <a:r>
              <a:rPr lang="tr-TR" sz="1800" dirty="0" err="1" smtClean="0">
                <a:solidFill>
                  <a:srgbClr val="FF0000"/>
                </a:solidFill>
              </a:rPr>
              <a:t>Elleçleme</a:t>
            </a:r>
            <a:r>
              <a:rPr lang="tr-TR" sz="1800" dirty="0" smtClean="0">
                <a:solidFill>
                  <a:srgbClr val="FF0000"/>
                </a:solidFill>
              </a:rPr>
              <a:t>:</a:t>
            </a:r>
            <a:r>
              <a:rPr lang="tr-TR" sz="1800" dirty="0" smtClean="0">
                <a:solidFill>
                  <a:schemeClr val="tx1"/>
                </a:solidFill>
              </a:rPr>
              <a:t> Malların fiziki durumlarına ve teknik özelliklerine zarar vermeden istenilen bir yerden başka bir yere hareketini kapsayan faaliyetlerdir.</a:t>
            </a:r>
          </a:p>
        </p:txBody>
      </p:sp>
    </p:spTree>
    <p:extLst>
      <p:ext uri="{BB962C8B-B14F-4D97-AF65-F5344CB8AC3E}">
        <p14:creationId xmlns:p14="http://schemas.microsoft.com/office/powerpoint/2010/main" val="1537024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179512" y="1628800"/>
            <a:ext cx="8892480" cy="4752528"/>
          </a:xfrm>
        </p:spPr>
        <p:txBody>
          <a:bodyPr>
            <a:noAutofit/>
          </a:bodyPr>
          <a:lstStyle/>
          <a:p>
            <a:pPr algn="just"/>
            <a:r>
              <a:rPr lang="tr-TR" sz="1800" dirty="0" smtClean="0">
                <a:solidFill>
                  <a:srgbClr val="FF0000"/>
                </a:solidFill>
              </a:rPr>
              <a:t>DIŞ TİCARET POLİTİKALARI</a:t>
            </a:r>
          </a:p>
          <a:p>
            <a:pPr algn="just"/>
            <a:r>
              <a:rPr lang="tr-TR" sz="1800" dirty="0" smtClean="0">
                <a:solidFill>
                  <a:schemeClr val="tx1"/>
                </a:solidFill>
              </a:rPr>
              <a:t>Hükûmetlerin ülkenin dış ticaret faaliyetlerini kısıtlamak, özendirmek veya dış ticaret faaliyetlerinin yapılış yöntemlerini düzenlemek amacıyla almış oldukları kararlara ve yasal düzenlemelere </a:t>
            </a:r>
            <a:r>
              <a:rPr lang="tr-TR" sz="1800" dirty="0" smtClean="0">
                <a:solidFill>
                  <a:srgbClr val="FF0000"/>
                </a:solidFill>
              </a:rPr>
              <a:t>dış ticaret politikası </a:t>
            </a:r>
            <a:r>
              <a:rPr lang="tr-TR" sz="1800" dirty="0" smtClean="0">
                <a:solidFill>
                  <a:schemeClr val="tx1"/>
                </a:solidFill>
              </a:rPr>
              <a:t>denmektedir. Hükûmetlerin müdahaleleri sadece dış ticarete konu olan mal hareketlerine yönelik değil aynı zamanda ülkenin emek, sermaye ve teknoloji hareketleri üzerine de olabilmektedir. </a:t>
            </a:r>
          </a:p>
          <a:p>
            <a:pPr algn="just"/>
            <a:endParaRPr lang="tr-TR" sz="1800" dirty="0" smtClean="0">
              <a:solidFill>
                <a:schemeClr val="tx1"/>
              </a:solidFill>
            </a:endParaRPr>
          </a:p>
          <a:p>
            <a:pPr algn="just"/>
            <a:r>
              <a:rPr lang="tr-TR" sz="1800" dirty="0" smtClean="0">
                <a:solidFill>
                  <a:schemeClr val="tx1"/>
                </a:solidFill>
              </a:rPr>
              <a:t>Hükûmetler tarafından gümrük tarifeleri, kotalar, kambiyo denetimi gibi engellemeye veya kısıtlamaya yönelik müdahalelerle birlikte ihracatı veya döviz kazandırıcı faaliyetleri özendirmeye yönelik müdahaleler de yapılmaktadır</a:t>
            </a:r>
          </a:p>
        </p:txBody>
      </p:sp>
    </p:spTree>
    <p:extLst>
      <p:ext uri="{BB962C8B-B14F-4D97-AF65-F5344CB8AC3E}">
        <p14:creationId xmlns:p14="http://schemas.microsoft.com/office/powerpoint/2010/main" val="216454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179512" y="1628800"/>
            <a:ext cx="8892480" cy="4752528"/>
          </a:xfrm>
        </p:spPr>
        <p:txBody>
          <a:bodyPr>
            <a:noAutofit/>
          </a:bodyPr>
          <a:lstStyle/>
          <a:p>
            <a:pPr algn="just"/>
            <a:r>
              <a:rPr lang="tr-TR" sz="1800" dirty="0" smtClean="0">
                <a:solidFill>
                  <a:srgbClr val="FF0000"/>
                </a:solidFill>
              </a:rPr>
              <a:t>Dış Ticaret Politikasının Amaçları</a:t>
            </a:r>
          </a:p>
          <a:p>
            <a:pPr algn="just"/>
            <a:r>
              <a:rPr lang="tr-TR" sz="1800" dirty="0" smtClean="0">
                <a:solidFill>
                  <a:schemeClr val="tx1"/>
                </a:solidFill>
              </a:rPr>
              <a:t>• Hazineye gelir kazandırılması </a:t>
            </a:r>
          </a:p>
          <a:p>
            <a:pPr algn="just"/>
            <a:r>
              <a:rPr lang="tr-TR" sz="1800" dirty="0" smtClean="0">
                <a:solidFill>
                  <a:schemeClr val="tx1"/>
                </a:solidFill>
              </a:rPr>
              <a:t>• İktisadi kalkınma sağlanması </a:t>
            </a:r>
          </a:p>
          <a:p>
            <a:pPr algn="just"/>
            <a:r>
              <a:rPr lang="tr-TR" sz="1800" dirty="0" smtClean="0">
                <a:solidFill>
                  <a:schemeClr val="tx1"/>
                </a:solidFill>
              </a:rPr>
              <a:t>• Cari açığın önlenmesi</a:t>
            </a:r>
          </a:p>
          <a:p>
            <a:pPr algn="just"/>
            <a:r>
              <a:rPr lang="tr-TR" sz="1800" dirty="0" smtClean="0">
                <a:solidFill>
                  <a:schemeClr val="tx1"/>
                </a:solidFill>
              </a:rPr>
              <a:t>• </a:t>
            </a:r>
            <a:r>
              <a:rPr lang="tr-TR" sz="1800" dirty="0" smtClean="0">
                <a:solidFill>
                  <a:schemeClr val="tx1"/>
                </a:solidFill>
              </a:rPr>
              <a:t>Yurt içindeki istikrarlı fiyat seviyesinin sağlanması </a:t>
            </a:r>
          </a:p>
          <a:p>
            <a:pPr algn="just"/>
            <a:r>
              <a:rPr lang="tr-TR" sz="1800" dirty="0" smtClean="0">
                <a:solidFill>
                  <a:schemeClr val="tx1"/>
                </a:solidFill>
              </a:rPr>
              <a:t>• Ülkedeki sanayi üretiminin dış rekabetten korunması </a:t>
            </a:r>
          </a:p>
          <a:p>
            <a:pPr algn="just"/>
            <a:r>
              <a:rPr lang="tr-TR" sz="1800" dirty="0" smtClean="0">
                <a:solidFill>
                  <a:schemeClr val="tx1"/>
                </a:solidFill>
              </a:rPr>
              <a:t>• Piyasadaki olumsuzlukların önlenmesi </a:t>
            </a:r>
          </a:p>
          <a:p>
            <a:pPr algn="just"/>
            <a:r>
              <a:rPr lang="tr-TR" sz="1800" dirty="0" smtClean="0">
                <a:solidFill>
                  <a:schemeClr val="tx1"/>
                </a:solidFill>
              </a:rPr>
              <a:t>• Farklı sosyal etkenlerin olması </a:t>
            </a:r>
          </a:p>
          <a:p>
            <a:pPr algn="just"/>
            <a:r>
              <a:rPr lang="tr-TR" sz="1800" dirty="0" smtClean="0">
                <a:solidFill>
                  <a:schemeClr val="tx1"/>
                </a:solidFill>
              </a:rPr>
              <a:t>• Daha iyi uluslararası ilişkilerin oluşturulması </a:t>
            </a:r>
          </a:p>
          <a:p>
            <a:pPr algn="just"/>
            <a:r>
              <a:rPr lang="tr-TR" sz="1800" dirty="0" smtClean="0">
                <a:solidFill>
                  <a:schemeClr val="tx1"/>
                </a:solidFill>
              </a:rPr>
              <a:t>• Dış ticarette monopol olma gücünden yararlanılması </a:t>
            </a:r>
          </a:p>
          <a:p>
            <a:pPr algn="just"/>
            <a:r>
              <a:rPr lang="tr-TR" sz="1800" dirty="0" smtClean="0">
                <a:solidFill>
                  <a:schemeClr val="tx1"/>
                </a:solidFill>
              </a:rPr>
              <a:t>• Ülkenin kendi kendine yetebilme isteği</a:t>
            </a:r>
          </a:p>
        </p:txBody>
      </p:sp>
    </p:spTree>
    <p:extLst>
      <p:ext uri="{BB962C8B-B14F-4D97-AF65-F5344CB8AC3E}">
        <p14:creationId xmlns:p14="http://schemas.microsoft.com/office/powerpoint/2010/main" val="1318363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179512" y="1628800"/>
            <a:ext cx="8892480" cy="4752528"/>
          </a:xfrm>
        </p:spPr>
        <p:txBody>
          <a:bodyPr>
            <a:noAutofit/>
          </a:bodyPr>
          <a:lstStyle/>
          <a:p>
            <a:pPr algn="just"/>
            <a:r>
              <a:rPr lang="tr-TR" sz="1800" dirty="0" smtClean="0">
                <a:solidFill>
                  <a:srgbClr val="FF0000"/>
                </a:solidFill>
              </a:rPr>
              <a:t>Dış Ticaret Politikasının Araçları</a:t>
            </a:r>
          </a:p>
          <a:p>
            <a:pPr marL="342900" indent="-342900" algn="just">
              <a:buAutoNum type="arabicPeriod"/>
            </a:pPr>
            <a:r>
              <a:rPr lang="tr-TR" sz="1800" dirty="0" smtClean="0">
                <a:solidFill>
                  <a:schemeClr val="tx1"/>
                </a:solidFill>
              </a:rPr>
              <a:t>Gümrük Tarifeleri</a:t>
            </a:r>
          </a:p>
          <a:p>
            <a:pPr marL="342900" indent="-342900" algn="just">
              <a:buAutoNum type="arabicPeriod"/>
            </a:pPr>
            <a:r>
              <a:rPr lang="tr-TR" sz="1800" dirty="0" smtClean="0">
                <a:solidFill>
                  <a:schemeClr val="tx1"/>
                </a:solidFill>
              </a:rPr>
              <a:t>Tarife Dışı Önlemler</a:t>
            </a:r>
          </a:p>
          <a:p>
            <a:pPr marL="400050" indent="-400050" algn="just">
              <a:buAutoNum type="romanLcParenBoth"/>
            </a:pPr>
            <a:r>
              <a:rPr lang="tr-TR" sz="1800" dirty="0" smtClean="0">
                <a:solidFill>
                  <a:schemeClr val="tx1"/>
                </a:solidFill>
              </a:rPr>
              <a:t>Miktar Kısıtlamaları (Kotalar)</a:t>
            </a:r>
          </a:p>
          <a:p>
            <a:pPr marL="400050" indent="-400050" algn="just">
              <a:buAutoNum type="romanLcParenBoth"/>
            </a:pPr>
            <a:r>
              <a:rPr lang="tr-TR" sz="1800" dirty="0" smtClean="0">
                <a:solidFill>
                  <a:schemeClr val="tx1"/>
                </a:solidFill>
              </a:rPr>
              <a:t>Döviz Kontrolü</a:t>
            </a:r>
          </a:p>
          <a:p>
            <a:pPr marL="400050" indent="-400050" algn="just">
              <a:buAutoNum type="romanLcParenBoth"/>
            </a:pPr>
            <a:r>
              <a:rPr lang="tr-TR" sz="1800" dirty="0" smtClean="0">
                <a:solidFill>
                  <a:schemeClr val="tx1"/>
                </a:solidFill>
              </a:rPr>
              <a:t>Tarife Benzeri Faktörler (ithalat teminatları, çoklu kur </a:t>
            </a:r>
            <a:r>
              <a:rPr lang="tr-TR" sz="1800" dirty="0" err="1" smtClean="0">
                <a:solidFill>
                  <a:schemeClr val="tx1"/>
                </a:solidFill>
              </a:rPr>
              <a:t>uyg</a:t>
            </a:r>
            <a:r>
              <a:rPr lang="tr-TR" sz="1800" dirty="0" smtClean="0">
                <a:solidFill>
                  <a:schemeClr val="tx1"/>
                </a:solidFill>
              </a:rPr>
              <a:t>. ve yurtiçi sübvansiyonlar)</a:t>
            </a:r>
          </a:p>
          <a:p>
            <a:pPr marL="400050" indent="-400050" algn="just">
              <a:buAutoNum type="romanLcParenBoth"/>
            </a:pPr>
            <a:r>
              <a:rPr lang="tr-TR" sz="1800" dirty="0" smtClean="0">
                <a:solidFill>
                  <a:schemeClr val="tx1"/>
                </a:solidFill>
              </a:rPr>
              <a:t>Görünmez Engeller</a:t>
            </a:r>
          </a:p>
          <a:p>
            <a:pPr marL="400050" indent="-400050" algn="just">
              <a:buAutoNum type="romanLcParenBoth"/>
            </a:pPr>
            <a:r>
              <a:rPr lang="tr-TR" sz="1800" dirty="0" smtClean="0">
                <a:solidFill>
                  <a:schemeClr val="tx1"/>
                </a:solidFill>
              </a:rPr>
              <a:t>Gönüllü İhracat Kısıtlamaları</a:t>
            </a:r>
          </a:p>
          <a:p>
            <a:pPr algn="just"/>
            <a:r>
              <a:rPr lang="tr-TR" sz="1800" dirty="0" smtClean="0">
                <a:solidFill>
                  <a:schemeClr val="tx1"/>
                </a:solidFill>
              </a:rPr>
              <a:t>3. Bağlı Ticaret</a:t>
            </a:r>
          </a:p>
          <a:p>
            <a:pPr marL="400050" indent="-400050" algn="just">
              <a:buAutoNum type="romanLcParenBoth"/>
            </a:pPr>
            <a:endParaRPr lang="tr-TR" sz="1800" dirty="0" smtClean="0">
              <a:solidFill>
                <a:schemeClr val="tx1"/>
              </a:solidFill>
            </a:endParaRPr>
          </a:p>
          <a:p>
            <a:pPr algn="just"/>
            <a:endParaRPr lang="tr-TR" sz="1800" dirty="0" err="1" smtClean="0">
              <a:solidFill>
                <a:schemeClr val="tx1"/>
              </a:solidFill>
            </a:endParaRPr>
          </a:p>
        </p:txBody>
      </p:sp>
    </p:spTree>
    <p:extLst>
      <p:ext uri="{BB962C8B-B14F-4D97-AF65-F5344CB8AC3E}">
        <p14:creationId xmlns:p14="http://schemas.microsoft.com/office/powerpoint/2010/main" val="3287595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88840"/>
            <a:ext cx="8640960" cy="4392488"/>
          </a:xfrm>
        </p:spPr>
        <p:txBody>
          <a:bodyPr>
            <a:normAutofit/>
          </a:bodyPr>
          <a:lstStyle/>
          <a:p>
            <a:pPr algn="just"/>
            <a:r>
              <a:rPr lang="tr-TR" sz="2000" dirty="0" smtClean="0">
                <a:solidFill>
                  <a:srgbClr val="FF0000"/>
                </a:solidFill>
              </a:rPr>
              <a:t>Dış Ticaretin Amacı ve Önemi</a:t>
            </a:r>
            <a:r>
              <a:rPr lang="tr-TR" sz="2000" dirty="0" smtClean="0">
                <a:solidFill>
                  <a:schemeClr val="tx1"/>
                </a:solidFill>
              </a:rPr>
              <a:t>:</a:t>
            </a:r>
          </a:p>
          <a:p>
            <a:pPr algn="just"/>
            <a:r>
              <a:rPr lang="tr-TR" sz="2000" dirty="0" smtClean="0">
                <a:solidFill>
                  <a:schemeClr val="tx1"/>
                </a:solidFill>
              </a:rPr>
              <a:t> Küreselleşmeyle birlikte dış ticaret faaliyetleri önem kazanmıştır. Ülkeler kendi imkânlarıyla üretemedikleri ya da diğer ülkelerden daha yüksek maliyetle üretebildikleri malları dış ticaret faaliyetleri sayesinde satın alarak ihtiyaçlarını karşılamaktadır. </a:t>
            </a:r>
          </a:p>
          <a:p>
            <a:pPr algn="just"/>
            <a:r>
              <a:rPr lang="tr-TR" sz="2000" dirty="0" smtClean="0">
                <a:solidFill>
                  <a:schemeClr val="tx1"/>
                </a:solidFill>
              </a:rPr>
              <a:t>Dış ticaret; bir ülkede ekonomik büyümeye, millî gelirin artmasına, uluslararası ilişkilerinin gelişmesine ve ülkenin diğer ülkelere tanıtımına katkıda bulunur.</a:t>
            </a:r>
          </a:p>
        </p:txBody>
      </p:sp>
    </p:spTree>
    <p:extLst>
      <p:ext uri="{BB962C8B-B14F-4D97-AF65-F5344CB8AC3E}">
        <p14:creationId xmlns:p14="http://schemas.microsoft.com/office/powerpoint/2010/main" val="142576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88840"/>
            <a:ext cx="8640960" cy="4392488"/>
          </a:xfrm>
        </p:spPr>
        <p:txBody>
          <a:bodyPr>
            <a:normAutofit/>
          </a:bodyPr>
          <a:lstStyle/>
          <a:p>
            <a:pPr algn="just"/>
            <a:r>
              <a:rPr lang="tr-TR" sz="2000" dirty="0" smtClean="0">
                <a:solidFill>
                  <a:srgbClr val="FF0000"/>
                </a:solidFill>
              </a:rPr>
              <a:t>Dış Ticaret Türleri</a:t>
            </a:r>
          </a:p>
          <a:p>
            <a:pPr algn="just"/>
            <a:r>
              <a:rPr lang="tr-TR" sz="2000" dirty="0" smtClean="0">
                <a:solidFill>
                  <a:schemeClr val="tx1"/>
                </a:solidFill>
              </a:rPr>
              <a:t>Dış ticaretin alım satım işlemlerinin teslimi açısından ihracat ve ithalat olmak üzere iki türü vardır: </a:t>
            </a:r>
          </a:p>
          <a:p>
            <a:pPr marL="514350" indent="-514350" algn="just">
              <a:buAutoNum type="romanLcParenBoth"/>
            </a:pPr>
            <a:r>
              <a:rPr lang="tr-TR" sz="2000" dirty="0" smtClean="0">
                <a:solidFill>
                  <a:schemeClr val="tx1"/>
                </a:solidFill>
              </a:rPr>
              <a:t>İhracat: Ülke sınırları içerisinde üretilen bir malın ülke sınırları dışındaki tüketicilere satılmasına ihracat denir.</a:t>
            </a:r>
          </a:p>
          <a:p>
            <a:pPr marL="514350" indent="-514350" algn="just">
              <a:buAutoNum type="romanLcParenBoth"/>
            </a:pPr>
            <a:r>
              <a:rPr lang="tr-TR" sz="2000" dirty="0" smtClean="0">
                <a:solidFill>
                  <a:schemeClr val="tx1"/>
                </a:solidFill>
              </a:rPr>
              <a:t>İthalat: Başka bir ülkede üretilen malların satın alınarak ülkeye getirilmesine ithalat denir.</a:t>
            </a:r>
          </a:p>
          <a:p>
            <a:pPr algn="just"/>
            <a:endParaRPr lang="tr-TR" sz="2000" dirty="0" smtClean="0">
              <a:solidFill>
                <a:schemeClr val="tx1"/>
              </a:solidFill>
            </a:endParaRPr>
          </a:p>
          <a:p>
            <a:pPr algn="just"/>
            <a:endParaRPr lang="tr-TR" sz="2000" dirty="0" smtClean="0">
              <a:solidFill>
                <a:schemeClr val="tx1"/>
              </a:solidFill>
            </a:endParaRPr>
          </a:p>
        </p:txBody>
      </p:sp>
    </p:spTree>
    <p:extLst>
      <p:ext uri="{BB962C8B-B14F-4D97-AF65-F5344CB8AC3E}">
        <p14:creationId xmlns:p14="http://schemas.microsoft.com/office/powerpoint/2010/main" val="346576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88840"/>
            <a:ext cx="4464496" cy="4392488"/>
          </a:xfrm>
        </p:spPr>
        <p:txBody>
          <a:bodyPr>
            <a:normAutofit/>
          </a:bodyPr>
          <a:lstStyle/>
          <a:p>
            <a:pPr algn="just"/>
            <a:r>
              <a:rPr lang="tr-TR" sz="2000" dirty="0" smtClean="0">
                <a:solidFill>
                  <a:srgbClr val="FF0000"/>
                </a:solidFill>
              </a:rPr>
              <a:t>Dış Ticaretin Tarafları</a:t>
            </a:r>
          </a:p>
          <a:p>
            <a:pPr algn="just"/>
            <a:r>
              <a:rPr lang="tr-TR" sz="2000" dirty="0" smtClean="0">
                <a:solidFill>
                  <a:schemeClr val="tx1"/>
                </a:solidFill>
              </a:rPr>
              <a:t>Dış ticaret sürecinde alıcı (ithalatçı) ve satıcının (ihracatçı) yanı sıra ticaret odaları, ithalatçı birlikleri, ihracatçı birlikleri, taşıyıcılar, antrepo işleticileri, gümrük müşavirleri, aracılar, bankalar, sigorta şirketleri, uluslararası kurumlar, gümrük, liman idaresi, liman işletmesi gibi çok sayıda kamu ve özel sektör kuruluşu bulunmaktadır. Ayrıca güvenlik, çevre, sağlık, karantina gibi konularda da ilgili diğer kurumlar sürece dâhil olabilmektedir</a:t>
            </a:r>
          </a:p>
          <a:p>
            <a:pPr algn="just"/>
            <a:endParaRPr lang="tr-TR" sz="2000" dirty="0" smtClean="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2389" y="2132856"/>
            <a:ext cx="3975913"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20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88840"/>
            <a:ext cx="8496944" cy="4392488"/>
          </a:xfrm>
        </p:spPr>
        <p:txBody>
          <a:bodyPr>
            <a:normAutofit/>
          </a:bodyPr>
          <a:lstStyle/>
          <a:p>
            <a:pPr algn="just"/>
            <a:r>
              <a:rPr lang="tr-TR" sz="2000" dirty="0" smtClean="0">
                <a:solidFill>
                  <a:srgbClr val="FF0000"/>
                </a:solidFill>
              </a:rPr>
              <a:t>Dış Ticaret Teorileri</a:t>
            </a:r>
          </a:p>
          <a:p>
            <a:pPr algn="just"/>
            <a:r>
              <a:rPr lang="tr-TR" sz="2000" dirty="0" smtClean="0">
                <a:solidFill>
                  <a:schemeClr val="tx1"/>
                </a:solidFill>
              </a:rPr>
              <a:t>Dış ticaret teorileri, </a:t>
            </a:r>
          </a:p>
          <a:p>
            <a:pPr marL="457200" indent="-457200" algn="just">
              <a:buAutoNum type="arabicPeriod"/>
            </a:pPr>
            <a:r>
              <a:rPr lang="tr-TR" sz="2000" dirty="0" smtClean="0">
                <a:solidFill>
                  <a:schemeClr val="tx1"/>
                </a:solidFill>
              </a:rPr>
              <a:t>“Ülkeler birbirleriyle neden ticaret yapıyorlar?”, </a:t>
            </a:r>
          </a:p>
          <a:p>
            <a:pPr marL="457200" indent="-457200" algn="just">
              <a:buAutoNum type="arabicPeriod"/>
            </a:pPr>
            <a:r>
              <a:rPr lang="tr-TR" sz="2000" dirty="0" smtClean="0">
                <a:solidFill>
                  <a:schemeClr val="tx1"/>
                </a:solidFill>
              </a:rPr>
              <a:t>“Dış ticaretin ülkelere sağladığı faydalar nelerdir?”, </a:t>
            </a:r>
          </a:p>
          <a:p>
            <a:pPr marL="457200" indent="-457200" algn="just">
              <a:buAutoNum type="arabicPeriod"/>
            </a:pPr>
            <a:r>
              <a:rPr lang="tr-TR" sz="2000" dirty="0" smtClean="0">
                <a:solidFill>
                  <a:schemeClr val="tx1"/>
                </a:solidFill>
              </a:rPr>
              <a:t>“Bir ülkenin hangi malları ihraç, hangi malları ithal edeceği neye göre belirleniyor?”, </a:t>
            </a:r>
          </a:p>
          <a:p>
            <a:pPr marL="457200" indent="-457200" algn="just">
              <a:buAutoNum type="arabicPeriod"/>
            </a:pPr>
            <a:r>
              <a:rPr lang="tr-TR" sz="2000" dirty="0" smtClean="0">
                <a:solidFill>
                  <a:schemeClr val="tx1"/>
                </a:solidFill>
              </a:rPr>
              <a:t>“Bir ülkenin ihraç veya ithal ettiği malların fiyatı nasıl belirlenmektedir?” sorularının cevaplarını bulmaya çalışır</a:t>
            </a:r>
          </a:p>
        </p:txBody>
      </p:sp>
    </p:spTree>
    <p:extLst>
      <p:ext uri="{BB962C8B-B14F-4D97-AF65-F5344CB8AC3E}">
        <p14:creationId xmlns:p14="http://schemas.microsoft.com/office/powerpoint/2010/main" val="48465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88840"/>
            <a:ext cx="8496944" cy="1224136"/>
          </a:xfrm>
        </p:spPr>
        <p:txBody>
          <a:bodyPr>
            <a:normAutofit/>
          </a:bodyPr>
          <a:lstStyle/>
          <a:p>
            <a:pPr algn="just"/>
            <a:r>
              <a:rPr lang="tr-TR" sz="2000" dirty="0" smtClean="0">
                <a:solidFill>
                  <a:srgbClr val="FF0000"/>
                </a:solidFill>
              </a:rPr>
              <a:t>Dış Ticaret Teorileri</a:t>
            </a:r>
          </a:p>
          <a:p>
            <a:pPr marL="514350" indent="-514350" algn="just">
              <a:buAutoNum type="romanLcParenBoth"/>
            </a:pPr>
            <a:r>
              <a:rPr lang="tr-TR" sz="2000" dirty="0" smtClean="0">
                <a:solidFill>
                  <a:schemeClr val="tx1"/>
                </a:solidFill>
              </a:rPr>
              <a:t>Klasik Dış Ticaret Teorileri ve </a:t>
            </a:r>
          </a:p>
          <a:p>
            <a:pPr marL="514350" indent="-514350" algn="just">
              <a:buAutoNum type="romanLcParenBoth"/>
            </a:pPr>
            <a:r>
              <a:rPr lang="tr-TR" sz="2000" dirty="0" smtClean="0">
                <a:solidFill>
                  <a:schemeClr val="tx1"/>
                </a:solidFill>
              </a:rPr>
              <a:t>Yeni Dış Ticaret Teorileri</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429000"/>
            <a:ext cx="8627238" cy="23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489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16832"/>
            <a:ext cx="8496944" cy="648072"/>
          </a:xfrm>
        </p:spPr>
        <p:txBody>
          <a:bodyPr>
            <a:normAutofit/>
          </a:bodyPr>
          <a:lstStyle/>
          <a:p>
            <a:pPr algn="just"/>
            <a:r>
              <a:rPr lang="tr-TR" sz="2000" dirty="0" smtClean="0">
                <a:solidFill>
                  <a:srgbClr val="FF0000"/>
                </a:solidFill>
              </a:rPr>
              <a:t>Dış Ticaret Teorileri</a:t>
            </a:r>
          </a:p>
        </p:txBody>
      </p:sp>
      <p:grpSp>
        <p:nvGrpSpPr>
          <p:cNvPr id="6" name="Grup 5"/>
          <p:cNvGrpSpPr/>
          <p:nvPr/>
        </p:nvGrpSpPr>
        <p:grpSpPr>
          <a:xfrm>
            <a:off x="372522" y="2996952"/>
            <a:ext cx="8771478" cy="2376264"/>
            <a:chOff x="395536" y="3573016"/>
            <a:chExt cx="8771478" cy="2376264"/>
          </a:xfrm>
        </p:grpSpPr>
        <p:sp>
          <p:nvSpPr>
            <p:cNvPr id="4" name="Dikdörtgen 3"/>
            <p:cNvSpPr/>
            <p:nvPr/>
          </p:nvSpPr>
          <p:spPr>
            <a:xfrm>
              <a:off x="4067944" y="4315528"/>
              <a:ext cx="1512168"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Dış Ticaret </a:t>
              </a:r>
            </a:p>
            <a:p>
              <a:pPr algn="ctr"/>
              <a:r>
                <a:rPr lang="tr-TR" dirty="0" smtClean="0"/>
                <a:t>Teorileri</a:t>
              </a:r>
              <a:endParaRPr lang="tr-TR" dirty="0"/>
            </a:p>
          </p:txBody>
        </p:sp>
        <p:sp>
          <p:nvSpPr>
            <p:cNvPr id="5" name="Dikdörtgen 4"/>
            <p:cNvSpPr/>
            <p:nvPr/>
          </p:nvSpPr>
          <p:spPr>
            <a:xfrm>
              <a:off x="395536" y="3573016"/>
              <a:ext cx="3456384" cy="23762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rgbClr val="FF0000"/>
                  </a:solidFill>
                </a:rPr>
                <a:t>Klasik Dış Ticaret Teorileri</a:t>
              </a:r>
            </a:p>
            <a:p>
              <a:pPr marL="285750" indent="-285750" algn="just">
                <a:buFontTx/>
                <a:buChar char="-"/>
              </a:pPr>
              <a:r>
                <a:rPr lang="tr-TR" sz="1600" dirty="0" smtClean="0"/>
                <a:t>Mutlak Üstünlükler Teorisi</a:t>
              </a:r>
            </a:p>
            <a:p>
              <a:pPr marL="285750" indent="-285750" algn="just">
                <a:buFontTx/>
                <a:buChar char="-"/>
              </a:pPr>
              <a:r>
                <a:rPr lang="tr-TR" sz="1600" dirty="0" smtClean="0"/>
                <a:t>Karşılaştırmalı Üstünlükler Teorisi</a:t>
              </a:r>
            </a:p>
            <a:p>
              <a:pPr marL="285750" indent="-285750" algn="just">
                <a:buFontTx/>
                <a:buChar char="-"/>
              </a:pPr>
              <a:r>
                <a:rPr lang="tr-TR" sz="1600" dirty="0" smtClean="0"/>
                <a:t>Faktör Donatımı Teorisi </a:t>
              </a:r>
              <a:endParaRPr lang="tr-TR" sz="1600" dirty="0"/>
            </a:p>
          </p:txBody>
        </p:sp>
        <p:sp>
          <p:nvSpPr>
            <p:cNvPr id="7" name="Dikdörtgen 6"/>
            <p:cNvSpPr/>
            <p:nvPr/>
          </p:nvSpPr>
          <p:spPr>
            <a:xfrm>
              <a:off x="5710630" y="3573016"/>
              <a:ext cx="3456384" cy="23762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rgbClr val="FF0000"/>
                  </a:solidFill>
                </a:rPr>
                <a:t>Yeni Dış Ticaret Teorileri</a:t>
              </a:r>
            </a:p>
            <a:p>
              <a:pPr marL="285750" indent="-285750" algn="just">
                <a:buFontTx/>
                <a:buChar char="-"/>
              </a:pPr>
              <a:r>
                <a:rPr lang="tr-TR" sz="1600" dirty="0" smtClean="0"/>
                <a:t>Nitelikli İşgücü Teorisi</a:t>
              </a:r>
            </a:p>
            <a:p>
              <a:pPr marL="285750" indent="-285750" algn="just">
                <a:buFontTx/>
                <a:buChar char="-"/>
              </a:pPr>
              <a:r>
                <a:rPr lang="tr-TR" sz="1600" dirty="0" smtClean="0"/>
                <a:t>Teknoloji Açığı Teorisi</a:t>
              </a:r>
            </a:p>
            <a:p>
              <a:pPr marL="285750" indent="-285750" algn="just">
                <a:buFontTx/>
                <a:buChar char="-"/>
              </a:pPr>
              <a:r>
                <a:rPr lang="tr-TR" sz="1600" dirty="0" smtClean="0"/>
                <a:t>Ürün Dönemleri Teorisi</a:t>
              </a:r>
            </a:p>
            <a:p>
              <a:pPr marL="285750" indent="-285750" algn="just">
                <a:buFontTx/>
                <a:buChar char="-"/>
              </a:pPr>
              <a:r>
                <a:rPr lang="tr-TR" sz="1600" dirty="0" smtClean="0"/>
                <a:t>Tercihlerde Benzerlik Teorisi</a:t>
              </a:r>
            </a:p>
            <a:p>
              <a:pPr marL="285750" indent="-285750" algn="just">
                <a:buFontTx/>
                <a:buChar char="-"/>
              </a:pPr>
              <a:r>
                <a:rPr lang="tr-TR" sz="1600" dirty="0" smtClean="0"/>
                <a:t>Ölçek Ekonomileri Teorisi</a:t>
              </a:r>
            </a:p>
            <a:p>
              <a:pPr marL="285750" indent="-285750" algn="just">
                <a:buFontTx/>
                <a:buChar char="-"/>
              </a:pPr>
              <a:r>
                <a:rPr lang="tr-TR" sz="1600" dirty="0" err="1" smtClean="0"/>
                <a:t>Monopolcü</a:t>
              </a:r>
              <a:r>
                <a:rPr lang="tr-TR" sz="1600" dirty="0" smtClean="0"/>
                <a:t> Rekabet Teorisi </a:t>
              </a:r>
              <a:endParaRPr lang="tr-TR" sz="1600" dirty="0"/>
            </a:p>
          </p:txBody>
        </p:sp>
      </p:grpSp>
    </p:spTree>
    <p:extLst>
      <p:ext uri="{BB962C8B-B14F-4D97-AF65-F5344CB8AC3E}">
        <p14:creationId xmlns:p14="http://schemas.microsoft.com/office/powerpoint/2010/main" val="3739846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16832"/>
            <a:ext cx="8496944" cy="3744416"/>
          </a:xfrm>
        </p:spPr>
        <p:txBody>
          <a:bodyPr>
            <a:normAutofit/>
          </a:bodyPr>
          <a:lstStyle/>
          <a:p>
            <a:pPr algn="just"/>
            <a:r>
              <a:rPr lang="tr-TR" sz="2000" dirty="0" smtClean="0">
                <a:solidFill>
                  <a:srgbClr val="FF0000"/>
                </a:solidFill>
              </a:rPr>
              <a:t>DIŞ TİCARETİN İÇ TİCARETTEN FARKI</a:t>
            </a:r>
          </a:p>
          <a:p>
            <a:pPr algn="just"/>
            <a:r>
              <a:rPr lang="tr-TR" sz="2000" dirty="0" smtClean="0">
                <a:solidFill>
                  <a:schemeClr val="tx1"/>
                </a:solidFill>
              </a:rPr>
              <a:t>• Bankacılık sistemi kullanılır. </a:t>
            </a:r>
          </a:p>
          <a:p>
            <a:pPr algn="just"/>
            <a:r>
              <a:rPr lang="tr-TR" sz="2000" dirty="0" smtClean="0">
                <a:solidFill>
                  <a:schemeClr val="tx1"/>
                </a:solidFill>
              </a:rPr>
              <a:t>• Bürokratik işlemler fazladır. </a:t>
            </a:r>
          </a:p>
          <a:p>
            <a:pPr algn="just"/>
            <a:r>
              <a:rPr lang="tr-TR" sz="2000" dirty="0" smtClean="0">
                <a:solidFill>
                  <a:schemeClr val="tx1"/>
                </a:solidFill>
              </a:rPr>
              <a:t>• Farklı taşıma sistemleri kullanılır. </a:t>
            </a:r>
          </a:p>
          <a:p>
            <a:pPr algn="just"/>
            <a:r>
              <a:rPr lang="tr-TR" sz="2000" dirty="0" smtClean="0">
                <a:solidFill>
                  <a:schemeClr val="tx1"/>
                </a:solidFill>
              </a:rPr>
              <a:t>• Ticari işlemler yabancı para birimleri ile gerçekleştirilir. </a:t>
            </a:r>
          </a:p>
          <a:p>
            <a:pPr algn="just"/>
            <a:r>
              <a:rPr lang="tr-TR" sz="2000" dirty="0" smtClean="0">
                <a:solidFill>
                  <a:schemeClr val="tx1"/>
                </a:solidFill>
              </a:rPr>
              <a:t>• Hatalar yüksek maliyetlerle telafi edilebilir. </a:t>
            </a:r>
          </a:p>
          <a:p>
            <a:pPr algn="just"/>
            <a:r>
              <a:rPr lang="tr-TR" sz="2000" dirty="0" smtClean="0">
                <a:solidFill>
                  <a:schemeClr val="tx1"/>
                </a:solidFill>
              </a:rPr>
              <a:t>• Farklı ödeme sistemleri kullanılır. </a:t>
            </a:r>
          </a:p>
          <a:p>
            <a:pPr algn="just"/>
            <a:r>
              <a:rPr lang="tr-TR" sz="2000" dirty="0" smtClean="0">
                <a:solidFill>
                  <a:schemeClr val="tx1"/>
                </a:solidFill>
              </a:rPr>
              <a:t>• Örf ve âdet, ticari ahlak, kültür farkı gibi etkenler sürece dâhil edilir. </a:t>
            </a:r>
          </a:p>
          <a:p>
            <a:pPr algn="just"/>
            <a:r>
              <a:rPr lang="tr-TR" sz="2000" dirty="0" smtClean="0">
                <a:solidFill>
                  <a:schemeClr val="tx1"/>
                </a:solidFill>
              </a:rPr>
              <a:t>• Uluslararası anlaşmalara uygun olarak süreç yönetilir. </a:t>
            </a:r>
          </a:p>
          <a:p>
            <a:pPr algn="just"/>
            <a:r>
              <a:rPr lang="tr-TR" sz="2000" dirty="0" smtClean="0">
                <a:solidFill>
                  <a:schemeClr val="tx1"/>
                </a:solidFill>
              </a:rPr>
              <a:t>• Risk oranı yüksektir</a:t>
            </a:r>
          </a:p>
          <a:p>
            <a:pPr algn="just"/>
            <a:endParaRPr lang="tr-TR" sz="2000" dirty="0" smtClean="0">
              <a:solidFill>
                <a:srgbClr val="FF0000"/>
              </a:solidFill>
            </a:endParaRPr>
          </a:p>
        </p:txBody>
      </p:sp>
    </p:spTree>
    <p:extLst>
      <p:ext uri="{BB962C8B-B14F-4D97-AF65-F5344CB8AC3E}">
        <p14:creationId xmlns:p14="http://schemas.microsoft.com/office/powerpoint/2010/main" val="1565293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1. Bölüm </a:t>
            </a:r>
            <a:br>
              <a:rPr lang="tr-TR" dirty="0" smtClean="0"/>
            </a:br>
            <a:r>
              <a:rPr lang="tr-TR" dirty="0" smtClean="0"/>
              <a:t>Dış Ticaret İle İlgili Kavramlar</a:t>
            </a:r>
            <a:endParaRPr lang="tr-TR" dirty="0"/>
          </a:p>
        </p:txBody>
      </p:sp>
      <p:sp>
        <p:nvSpPr>
          <p:cNvPr id="3" name="Alt Başlık 2"/>
          <p:cNvSpPr>
            <a:spLocks noGrp="1"/>
          </p:cNvSpPr>
          <p:nvPr>
            <p:ph type="subTitle" idx="1"/>
          </p:nvPr>
        </p:nvSpPr>
        <p:spPr>
          <a:xfrm>
            <a:off x="395536" y="1916832"/>
            <a:ext cx="8496944" cy="4248472"/>
          </a:xfrm>
        </p:spPr>
        <p:txBody>
          <a:bodyPr>
            <a:normAutofit lnSpcReduction="10000"/>
          </a:bodyPr>
          <a:lstStyle/>
          <a:p>
            <a:pPr algn="just"/>
            <a:r>
              <a:rPr lang="tr-TR" sz="2000" dirty="0" smtClean="0">
                <a:solidFill>
                  <a:srgbClr val="FF0000"/>
                </a:solidFill>
              </a:rPr>
              <a:t>1. Dış Ticaretle İlgili Temel Kavramlar</a:t>
            </a:r>
          </a:p>
          <a:p>
            <a:pPr algn="just"/>
            <a:r>
              <a:rPr lang="tr-TR" sz="2000" dirty="0" smtClean="0">
                <a:solidFill>
                  <a:schemeClr val="tx1"/>
                </a:solidFill>
              </a:rPr>
              <a:t>Dış ticaretle ilgili temel kavramlar mevzuatlarda tanımlanmıştır. </a:t>
            </a:r>
          </a:p>
          <a:p>
            <a:pPr algn="just"/>
            <a:r>
              <a:rPr lang="tr-TR" sz="2000" dirty="0" smtClean="0">
                <a:solidFill>
                  <a:srgbClr val="FF0000"/>
                </a:solidFill>
              </a:rPr>
              <a:t>İhracat:</a:t>
            </a:r>
            <a:r>
              <a:rPr lang="tr-TR" sz="2000" dirty="0" smtClean="0">
                <a:solidFill>
                  <a:schemeClr val="tx1"/>
                </a:solidFill>
              </a:rPr>
              <a:t> Üretimi gerçekleştirilen bir malın yürürlükteki ihracat ve gümrük mevzuatına uygun şekilde başka bir ülkeye gönderilip bedelinin yurda getirilmesidir. </a:t>
            </a:r>
          </a:p>
          <a:p>
            <a:pPr algn="just"/>
            <a:r>
              <a:rPr lang="tr-TR" sz="2000" dirty="0" smtClean="0">
                <a:solidFill>
                  <a:srgbClr val="FF0000"/>
                </a:solidFill>
              </a:rPr>
              <a:t>İhracatçı:</a:t>
            </a:r>
            <a:r>
              <a:rPr lang="tr-TR" sz="2000" dirty="0" smtClean="0">
                <a:solidFill>
                  <a:schemeClr val="tx1"/>
                </a:solidFill>
              </a:rPr>
              <a:t> İhraç edilecek mala uygun İhracatçı Birlikleri Genel Sekreterliğine üye olan, vergi numarasına sahip gerçek veya tüzel kişiler ile tüzel kişilik statüsüne sahip olmamakla birlikte yürürlükteki mevzuat hükümlerine istinaden hukuki tasarruf yapma yetkisi tanınan ortaklıkları ifade eder.</a:t>
            </a:r>
          </a:p>
          <a:p>
            <a:pPr algn="just"/>
            <a:r>
              <a:rPr lang="tr-TR" sz="2000" dirty="0" smtClean="0">
                <a:solidFill>
                  <a:srgbClr val="FF0000"/>
                </a:solidFill>
              </a:rPr>
              <a:t>Serbest Dolaşımdaki Eşya: </a:t>
            </a:r>
            <a:r>
              <a:rPr lang="tr-TR" sz="2000" dirty="0" smtClean="0">
                <a:solidFill>
                  <a:schemeClr val="tx1"/>
                </a:solidFill>
              </a:rPr>
              <a:t>Bütün olarak Türkiye Gümrük Bölgesi'nde elde edilen ve bünyesinde Türkiye Gümrük Bölgesi dışındaki ülke veya topraklardan ithal edilmiş girdileri bulundurmayan ya da şartlı muafiyet düzenlemelerine tabi bulunan eşyadan elde edilir</a:t>
            </a:r>
          </a:p>
        </p:txBody>
      </p:sp>
    </p:spTree>
    <p:extLst>
      <p:ext uri="{BB962C8B-B14F-4D97-AF65-F5344CB8AC3E}">
        <p14:creationId xmlns:p14="http://schemas.microsoft.com/office/powerpoint/2010/main" val="153803594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1773</Words>
  <Application>Microsoft Office PowerPoint</Application>
  <PresentationFormat>Ekran Gösterisi (4:3)</PresentationFormat>
  <Paragraphs>151</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lpstr>1. Bölüm  Dış Ticaret İle İlgili Kavramlar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Bölüm  Dış Ticaret İle İlgili Kavramlar</dc:title>
  <dc:creator>user</dc:creator>
  <cp:lastModifiedBy>user</cp:lastModifiedBy>
  <cp:revision>8</cp:revision>
  <dcterms:created xsi:type="dcterms:W3CDTF">2023-09-28T08:12:28Z</dcterms:created>
  <dcterms:modified xsi:type="dcterms:W3CDTF">2023-09-28T09:17:20Z</dcterms:modified>
</cp:coreProperties>
</file>