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1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47389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199253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170392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79291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1BB4CCB-1F99-4A33-B3C0-5A41CB58E2AB}" type="datetimeFigureOut">
              <a:rPr lang="tr-TR" smtClean="0"/>
              <a:t>12.10.2023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70828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1BB4CCB-1F99-4A33-B3C0-5A41CB58E2AB}"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18622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BB4CCB-1F99-4A33-B3C0-5A41CB58E2AB}" type="datetimeFigureOut">
              <a:rPr lang="tr-TR" smtClean="0"/>
              <a:t>12.10.2023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54170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BB4CCB-1F99-4A33-B3C0-5A41CB58E2AB}" type="datetimeFigureOut">
              <a:rPr lang="tr-TR" smtClean="0"/>
              <a:t>12.10.2023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847554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BB4CCB-1F99-4A33-B3C0-5A41CB58E2AB}" type="datetimeFigureOut">
              <a:rPr lang="tr-TR" smtClean="0"/>
              <a:t>12.10.2023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3890957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BB4CCB-1F99-4A33-B3C0-5A41CB58E2AB}"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2221784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1BB4CCB-1F99-4A33-B3C0-5A41CB58E2AB}" type="datetimeFigureOut">
              <a:rPr lang="tr-TR" smtClean="0"/>
              <a:t>12.10.2023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EA7CC43-3B5B-481E-B30C-27951E95D880}" type="slidenum">
              <a:rPr lang="tr-TR" smtClean="0"/>
              <a:t>‹#›</a:t>
            </a:fld>
            <a:endParaRPr lang="tr-TR"/>
          </a:p>
        </p:txBody>
      </p:sp>
    </p:spTree>
    <p:extLst>
      <p:ext uri="{BB962C8B-B14F-4D97-AF65-F5344CB8AC3E}">
        <p14:creationId xmlns:p14="http://schemas.microsoft.com/office/powerpoint/2010/main" val="400667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B4CCB-1F99-4A33-B3C0-5A41CB58E2AB}" type="datetimeFigureOut">
              <a:rPr lang="tr-TR" smtClean="0"/>
              <a:t>12.10.2023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7CC43-3B5B-481E-B30C-27951E95D880}" type="slidenum">
              <a:rPr lang="tr-TR" smtClean="0"/>
              <a:t>‹#›</a:t>
            </a:fld>
            <a:endParaRPr lang="tr-TR"/>
          </a:p>
        </p:txBody>
      </p:sp>
    </p:spTree>
    <p:extLst>
      <p:ext uri="{BB962C8B-B14F-4D97-AF65-F5344CB8AC3E}">
        <p14:creationId xmlns:p14="http://schemas.microsoft.com/office/powerpoint/2010/main" val="3361236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988840"/>
            <a:ext cx="8640960" cy="4392488"/>
          </a:xfrm>
        </p:spPr>
        <p:txBody>
          <a:bodyPr>
            <a:normAutofit/>
          </a:bodyPr>
          <a:lstStyle/>
          <a:p>
            <a:pPr algn="just"/>
            <a:r>
              <a:rPr lang="tr-TR" sz="2000" dirty="0">
                <a:solidFill>
                  <a:schemeClr val="tx1"/>
                </a:solidFill>
              </a:rPr>
              <a:t> </a:t>
            </a:r>
            <a:r>
              <a:rPr lang="tr-TR" sz="2000" dirty="0">
                <a:solidFill>
                  <a:srgbClr val="FF0000"/>
                </a:solidFill>
              </a:rPr>
              <a:t>İTHALAT VE İTHALATÇI KAVRAMLARI</a:t>
            </a:r>
            <a:endParaRPr lang="tr-TR" sz="2000" dirty="0" smtClean="0">
              <a:solidFill>
                <a:srgbClr val="FF0000"/>
              </a:solidFill>
            </a:endParaRPr>
          </a:p>
          <a:p>
            <a:pPr algn="just"/>
            <a:r>
              <a:rPr lang="tr-TR" sz="2000" dirty="0">
                <a:solidFill>
                  <a:schemeClr val="tx1"/>
                </a:solidFill>
              </a:rPr>
              <a:t>Yabancı bir ülkedeki ürünün satın alınarak bulunulan ülkeye getirilmesine </a:t>
            </a:r>
            <a:r>
              <a:rPr lang="tr-TR" sz="2000" dirty="0">
                <a:solidFill>
                  <a:srgbClr val="FF0000"/>
                </a:solidFill>
              </a:rPr>
              <a:t>ithalat</a:t>
            </a:r>
            <a:r>
              <a:rPr lang="tr-TR" sz="2000" dirty="0">
                <a:solidFill>
                  <a:schemeClr val="tx1"/>
                </a:solidFill>
              </a:rPr>
              <a:t> denir. İthalat dış alımdır. İthalat sayesinde yurt dışında üretilmiş bir malın ülkedeki alıcılar tarafından satın alınması sağlanır. </a:t>
            </a:r>
            <a:endParaRPr lang="tr-TR" sz="2000" dirty="0" smtClean="0">
              <a:solidFill>
                <a:schemeClr val="tx1"/>
              </a:solidFill>
            </a:endParaRPr>
          </a:p>
          <a:p>
            <a:pPr algn="just"/>
            <a:r>
              <a:rPr lang="tr-TR" sz="2000" dirty="0" smtClean="0">
                <a:solidFill>
                  <a:schemeClr val="tx1"/>
                </a:solidFill>
              </a:rPr>
              <a:t>İthalat </a:t>
            </a:r>
            <a:r>
              <a:rPr lang="tr-TR" sz="2000" dirty="0">
                <a:solidFill>
                  <a:schemeClr val="tx1"/>
                </a:solidFill>
              </a:rPr>
              <a:t>işlemi, İthalat Yönetmeliği'nde belirtilen nitelikteki gerçek ve tüzel kişiler tarafından yapılır. Bu yönetmeliğe göre ithalat; eşyanın ülke dışından vergileri ödenerek veya ödenmeksizin geçici veya kati (kesin) olarak yurda sokulması işlemidir. </a:t>
            </a:r>
            <a:endParaRPr lang="tr-TR" sz="2000" dirty="0" smtClean="0">
              <a:solidFill>
                <a:schemeClr val="tx1"/>
              </a:solidFill>
            </a:endParaRPr>
          </a:p>
          <a:p>
            <a:pPr algn="just"/>
            <a:r>
              <a:rPr lang="tr-TR" sz="2000" dirty="0" smtClean="0">
                <a:solidFill>
                  <a:schemeClr val="tx1"/>
                </a:solidFill>
              </a:rPr>
              <a:t>Yasal </a:t>
            </a:r>
            <a:r>
              <a:rPr lang="tr-TR" sz="2000" dirty="0">
                <a:solidFill>
                  <a:schemeClr val="tx1"/>
                </a:solidFill>
              </a:rPr>
              <a:t>anlamda ithalat işlemi bir malın yürürlükteki ithalat mevzuatı ile gümrük mevzuatına uygun şekilde başka ülkelerden veya serbest bölgelerden Türkiye Gümrük Bölgesi'ne sokulmasını veya T.C. Ticaret Bakanlığı tarafından ithalat olarak kabul edilecek sair (başka) giriş ve işlemi ifade eder</a:t>
            </a:r>
            <a:endParaRPr lang="tr-TR" sz="2000" dirty="0" smtClean="0">
              <a:solidFill>
                <a:schemeClr val="tx1"/>
              </a:solidFill>
            </a:endParaRPr>
          </a:p>
        </p:txBody>
      </p:sp>
    </p:spTree>
    <p:extLst>
      <p:ext uri="{BB962C8B-B14F-4D97-AF65-F5344CB8AC3E}">
        <p14:creationId xmlns:p14="http://schemas.microsoft.com/office/powerpoint/2010/main" val="360605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a:bodyPr>
          <a:lstStyle/>
          <a:p>
            <a:pPr algn="just"/>
            <a:r>
              <a:rPr lang="tr-TR" sz="2000" dirty="0">
                <a:solidFill>
                  <a:schemeClr val="tx1"/>
                </a:solidFill>
              </a:rPr>
              <a:t> </a:t>
            </a:r>
            <a:r>
              <a:rPr lang="tr-TR" sz="2000" dirty="0">
                <a:solidFill>
                  <a:srgbClr val="FF0000"/>
                </a:solidFill>
              </a:rPr>
              <a:t>İTHALAT </a:t>
            </a:r>
            <a:r>
              <a:rPr lang="tr-TR" sz="2000" dirty="0" smtClean="0">
                <a:solidFill>
                  <a:srgbClr val="FF0000"/>
                </a:solidFill>
              </a:rPr>
              <a:t>ÇEŞİTLERİ</a:t>
            </a:r>
          </a:p>
          <a:p>
            <a:pPr algn="just"/>
            <a:r>
              <a:rPr lang="tr-TR" sz="2000" dirty="0">
                <a:solidFill>
                  <a:srgbClr val="FF0000"/>
                </a:solidFill>
              </a:rPr>
              <a:t>Mal Karşılığı İthalat:</a:t>
            </a:r>
            <a:r>
              <a:rPr lang="tr-TR" sz="2000" dirty="0">
                <a:solidFill>
                  <a:schemeClr val="tx1"/>
                </a:solidFill>
              </a:rPr>
              <a:t> Malın gümrüklenmesi işlemi yapılır. Ardından bedeli ödenir ve bedelin ödendiğine dair belge alınır. </a:t>
            </a:r>
            <a:endParaRPr lang="tr-TR" sz="2000" dirty="0" smtClean="0">
              <a:solidFill>
                <a:schemeClr val="tx1"/>
              </a:solidFill>
            </a:endParaRPr>
          </a:p>
          <a:p>
            <a:pPr algn="just"/>
            <a:r>
              <a:rPr lang="tr-TR" sz="2000" dirty="0" smtClean="0">
                <a:solidFill>
                  <a:srgbClr val="FF0000"/>
                </a:solidFill>
              </a:rPr>
              <a:t>Akreditifli </a:t>
            </a:r>
            <a:r>
              <a:rPr lang="tr-TR" sz="2000" dirty="0">
                <a:solidFill>
                  <a:srgbClr val="FF0000"/>
                </a:solidFill>
              </a:rPr>
              <a:t>İthalat: </a:t>
            </a:r>
            <a:r>
              <a:rPr lang="tr-TR" sz="2000" dirty="0">
                <a:solidFill>
                  <a:schemeClr val="tx1"/>
                </a:solidFill>
              </a:rPr>
              <a:t>Bu ithalat çeşidinde alıcı, malın sevkinden önce bankadan kredi açtırır. Satıcının bulunduğu yerdeki bankaya malın sevk belgesinin teslimi karşılığında mal bedelinin ödenmesi şarttır. </a:t>
            </a:r>
            <a:endParaRPr lang="tr-TR" sz="2000" dirty="0" smtClean="0">
              <a:solidFill>
                <a:schemeClr val="tx1"/>
              </a:solidFill>
            </a:endParaRPr>
          </a:p>
          <a:p>
            <a:pPr algn="just"/>
            <a:r>
              <a:rPr lang="tr-TR" sz="2000" dirty="0" smtClean="0">
                <a:solidFill>
                  <a:srgbClr val="FF0000"/>
                </a:solidFill>
              </a:rPr>
              <a:t>Belge </a:t>
            </a:r>
            <a:r>
              <a:rPr lang="tr-TR" sz="2000" dirty="0">
                <a:solidFill>
                  <a:srgbClr val="FF0000"/>
                </a:solidFill>
              </a:rPr>
              <a:t>Karşılığı İthalat: </a:t>
            </a:r>
            <a:r>
              <a:rPr lang="tr-TR" sz="2000" dirty="0">
                <a:solidFill>
                  <a:schemeClr val="tx1"/>
                </a:solidFill>
              </a:rPr>
              <a:t>Bu ithalatta ithalat bedelinin ödenmesi için malın gelmiş olması şart değildir. Malın ithal edilen ülkeden yola çıkmış olduğunu gösteren belgenin bedeli bankaya ödenir. Bankadan ödeme belgesi alınır ve ithalat gerçekleşir. </a:t>
            </a:r>
            <a:endParaRPr lang="tr-TR" sz="2000" dirty="0" smtClean="0">
              <a:solidFill>
                <a:schemeClr val="tx1"/>
              </a:solidFill>
            </a:endParaRPr>
          </a:p>
          <a:p>
            <a:pPr algn="just"/>
            <a:r>
              <a:rPr lang="tr-TR" sz="2000" dirty="0" smtClean="0">
                <a:solidFill>
                  <a:srgbClr val="FF0000"/>
                </a:solidFill>
              </a:rPr>
              <a:t>Kredili </a:t>
            </a:r>
            <a:r>
              <a:rPr lang="tr-TR" sz="2000" dirty="0">
                <a:solidFill>
                  <a:srgbClr val="FF0000"/>
                </a:solidFill>
              </a:rPr>
              <a:t>İthalat: </a:t>
            </a:r>
            <a:r>
              <a:rPr lang="tr-TR" sz="2000" dirty="0">
                <a:solidFill>
                  <a:schemeClr val="tx1"/>
                </a:solidFill>
              </a:rPr>
              <a:t>Bedeli ileri tarihlerde ödenmek üzere yapılan ithalattır. </a:t>
            </a:r>
            <a:endParaRPr lang="tr-TR" sz="2000" dirty="0" smtClean="0">
              <a:solidFill>
                <a:schemeClr val="tx1"/>
              </a:solidFill>
            </a:endParaRPr>
          </a:p>
          <a:p>
            <a:pPr algn="just"/>
            <a:r>
              <a:rPr lang="tr-TR" sz="2000" dirty="0" smtClean="0">
                <a:solidFill>
                  <a:srgbClr val="FF0000"/>
                </a:solidFill>
              </a:rPr>
              <a:t>Geçici </a:t>
            </a:r>
            <a:r>
              <a:rPr lang="tr-TR" sz="2000" dirty="0">
                <a:solidFill>
                  <a:srgbClr val="FF0000"/>
                </a:solidFill>
              </a:rPr>
              <a:t>Kabullü İthalat: </a:t>
            </a:r>
            <a:r>
              <a:rPr lang="tr-TR" sz="2000" dirty="0">
                <a:solidFill>
                  <a:schemeClr val="tx1"/>
                </a:solidFill>
              </a:rPr>
              <a:t>İhraç amacıyla yapılan ithalattır. </a:t>
            </a:r>
            <a:endParaRPr lang="tr-TR" sz="2000" dirty="0" smtClean="0">
              <a:solidFill>
                <a:schemeClr val="tx1"/>
              </a:solidFill>
            </a:endParaRPr>
          </a:p>
          <a:p>
            <a:pPr algn="just"/>
            <a:r>
              <a:rPr lang="tr-TR" sz="2000" dirty="0" err="1" smtClean="0">
                <a:solidFill>
                  <a:srgbClr val="FF0000"/>
                </a:solidFill>
              </a:rPr>
              <a:t>Ankonsinyasyon</a:t>
            </a:r>
            <a:r>
              <a:rPr lang="tr-TR" sz="2000" dirty="0" smtClean="0">
                <a:solidFill>
                  <a:srgbClr val="FF0000"/>
                </a:solidFill>
              </a:rPr>
              <a:t> </a:t>
            </a:r>
            <a:r>
              <a:rPr lang="tr-TR" sz="2000" dirty="0">
                <a:solidFill>
                  <a:srgbClr val="FF0000"/>
                </a:solidFill>
              </a:rPr>
              <a:t>İthalat: </a:t>
            </a:r>
            <a:r>
              <a:rPr lang="tr-TR" sz="2000" dirty="0">
                <a:solidFill>
                  <a:schemeClr val="tx1"/>
                </a:solidFill>
              </a:rPr>
              <a:t>Bu ithalatta malın satışı yapılır. Ancak mal bedeli belirli bir vade sonunda ihracatçıya transfer edilir</a:t>
            </a:r>
            <a:endParaRPr lang="tr-TR" sz="2000" dirty="0" smtClean="0">
              <a:solidFill>
                <a:schemeClr val="tx1"/>
              </a:solidFill>
            </a:endParaRPr>
          </a:p>
        </p:txBody>
      </p:sp>
    </p:spTree>
    <p:extLst>
      <p:ext uri="{BB962C8B-B14F-4D97-AF65-F5344CB8AC3E}">
        <p14:creationId xmlns:p14="http://schemas.microsoft.com/office/powerpoint/2010/main" val="199137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lnSpcReduction="10000"/>
          </a:bodyPr>
          <a:lstStyle/>
          <a:p>
            <a:pPr algn="just"/>
            <a:r>
              <a:rPr lang="tr-TR" sz="2000" dirty="0">
                <a:solidFill>
                  <a:schemeClr val="tx1"/>
                </a:solidFill>
              </a:rPr>
              <a:t> </a:t>
            </a:r>
            <a:r>
              <a:rPr lang="tr-TR" sz="2000" dirty="0">
                <a:solidFill>
                  <a:srgbClr val="FF0000"/>
                </a:solidFill>
              </a:rPr>
              <a:t>İTHALAT ÖNCESİ DEĞERLENDİRME</a:t>
            </a:r>
          </a:p>
          <a:p>
            <a:pPr marL="457200" indent="-457200" algn="just">
              <a:buAutoNum type="arabicPeriod"/>
            </a:pPr>
            <a:r>
              <a:rPr lang="tr-TR" sz="2000" dirty="0" smtClean="0">
                <a:solidFill>
                  <a:srgbClr val="FF0000"/>
                </a:solidFill>
              </a:rPr>
              <a:t>Pazarın </a:t>
            </a:r>
            <a:r>
              <a:rPr lang="tr-TR" sz="2000" dirty="0">
                <a:solidFill>
                  <a:srgbClr val="FF0000"/>
                </a:solidFill>
              </a:rPr>
              <a:t>Genel </a:t>
            </a:r>
            <a:r>
              <a:rPr lang="tr-TR" sz="2000" dirty="0" smtClean="0">
                <a:solidFill>
                  <a:srgbClr val="FF0000"/>
                </a:solidFill>
              </a:rPr>
              <a:t>Durumu:</a:t>
            </a:r>
            <a:r>
              <a:rPr lang="tr-TR" sz="2000" dirty="0" smtClean="0"/>
              <a:t> </a:t>
            </a:r>
            <a:r>
              <a:rPr lang="tr-TR" sz="2000" dirty="0">
                <a:solidFill>
                  <a:schemeClr val="tx1"/>
                </a:solidFill>
              </a:rPr>
              <a:t>İthal edilecek ürün için pazar araştırması, masa başı araştırma veya saha araştırması şeklinde yapılır. Pazar araştırmasında öncelikle tanınmış ülkelerin değerlendirilmesi ithalatçıya zaman kazandırır. Ürünün iç pazarda </a:t>
            </a:r>
            <a:r>
              <a:rPr lang="tr-TR" sz="2000" dirty="0" err="1">
                <a:solidFill>
                  <a:schemeClr val="tx1"/>
                </a:solidFill>
              </a:rPr>
              <a:t>satılabilirlik</a:t>
            </a:r>
            <a:r>
              <a:rPr lang="tr-TR" sz="2000" dirty="0">
                <a:solidFill>
                  <a:schemeClr val="tx1"/>
                </a:solidFill>
              </a:rPr>
              <a:t> durumunun analizi ve fizibilitesi önemlidir. İthal eşya, iç piyasadaki hedef müşteri istek ve gereksinimlerine uygun olmalıdır. Rakip malların pazardaki yeri, kalitesi, dağıtımı, tanıtımı, fiyatı, ambalajı ve rakip firmanın müşteri hizmetleri gözlemlenmelidir. </a:t>
            </a:r>
          </a:p>
          <a:p>
            <a:pPr marL="457200" indent="-457200" algn="just">
              <a:buAutoNum type="arabicPeriod"/>
            </a:pPr>
            <a:r>
              <a:rPr lang="tr-TR" sz="2000" dirty="0" smtClean="0">
                <a:solidFill>
                  <a:srgbClr val="FF0000"/>
                </a:solidFill>
              </a:rPr>
              <a:t>Maliyet:</a:t>
            </a:r>
            <a:r>
              <a:rPr lang="tr-TR" sz="2000" dirty="0" smtClean="0"/>
              <a:t> </a:t>
            </a:r>
            <a:r>
              <a:rPr lang="tr-TR" sz="2000" dirty="0">
                <a:solidFill>
                  <a:schemeClr val="tx1"/>
                </a:solidFill>
              </a:rPr>
              <a:t>İthalatı yapılan ürünün yurda getirilmesinde maliyet ortaya çıkar. Bu maliyetin iyi hesaplanması gerekir. Ödenecek vergi, nakliye, gümrük ve komisyon masrafları bilinmelidir. Tüm bunlara göre ürünün maliyeti hesaplanmalıdır. </a:t>
            </a:r>
          </a:p>
          <a:p>
            <a:pPr marL="457200" indent="-457200" algn="just">
              <a:buAutoNum type="arabicPeriod"/>
            </a:pPr>
            <a:r>
              <a:rPr lang="tr-TR" sz="2000" dirty="0" smtClean="0">
                <a:solidFill>
                  <a:srgbClr val="FF0000"/>
                </a:solidFill>
              </a:rPr>
              <a:t>Satıcılarla </a:t>
            </a:r>
            <a:r>
              <a:rPr lang="tr-TR" sz="2000" dirty="0">
                <a:solidFill>
                  <a:srgbClr val="FF0000"/>
                </a:solidFill>
              </a:rPr>
              <a:t>İletişime Geçme </a:t>
            </a:r>
            <a:r>
              <a:rPr lang="tr-TR" sz="2000" dirty="0" smtClean="0">
                <a:solidFill>
                  <a:srgbClr val="FF0000"/>
                </a:solidFill>
              </a:rPr>
              <a:t>Yolları:</a:t>
            </a:r>
            <a:r>
              <a:rPr lang="tr-TR" sz="2000" dirty="0" smtClean="0"/>
              <a:t> </a:t>
            </a:r>
            <a:r>
              <a:rPr lang="tr-TR" sz="2000" dirty="0">
                <a:solidFill>
                  <a:schemeClr val="tx1"/>
                </a:solidFill>
              </a:rPr>
              <a:t>Satıcılarla iletişime geçilebilmesi için fuar ve sergilerden faydalanılabilir. Bu sayede satıcılarla yüz yüze görüşme yapılabilir. Ayrıca çevreden ya da internetten faydalanılarak satıcılarla iletişim kurulabilir ve ithalat kararı verilebilir. </a:t>
            </a:r>
            <a:endParaRPr lang="tr-TR" sz="2000" dirty="0" smtClean="0">
              <a:solidFill>
                <a:schemeClr val="tx1"/>
              </a:solidFill>
            </a:endParaRPr>
          </a:p>
        </p:txBody>
      </p:sp>
    </p:spTree>
    <p:extLst>
      <p:ext uri="{BB962C8B-B14F-4D97-AF65-F5344CB8AC3E}">
        <p14:creationId xmlns:p14="http://schemas.microsoft.com/office/powerpoint/2010/main" val="24164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a:bodyPr>
          <a:lstStyle/>
          <a:p>
            <a:pPr algn="just"/>
            <a:r>
              <a:rPr lang="tr-TR" sz="2000" dirty="0">
                <a:solidFill>
                  <a:schemeClr val="tx1"/>
                </a:solidFill>
              </a:rPr>
              <a:t> </a:t>
            </a:r>
            <a:r>
              <a:rPr lang="tr-TR" sz="2000" dirty="0">
                <a:solidFill>
                  <a:srgbClr val="FF0000"/>
                </a:solidFill>
              </a:rPr>
              <a:t>İTHALAT ÖNCESİ DEĞERLENDİRME</a:t>
            </a:r>
          </a:p>
          <a:p>
            <a:pPr algn="just"/>
            <a:r>
              <a:rPr lang="tr-TR" sz="2000" dirty="0" smtClean="0">
                <a:solidFill>
                  <a:srgbClr val="FF0000"/>
                </a:solidFill>
              </a:rPr>
              <a:t>4</a:t>
            </a:r>
            <a:r>
              <a:rPr lang="tr-TR" sz="2000" dirty="0">
                <a:solidFill>
                  <a:srgbClr val="FF0000"/>
                </a:solidFill>
              </a:rPr>
              <a:t>. Ürün </a:t>
            </a:r>
            <a:r>
              <a:rPr lang="tr-TR" sz="2000" dirty="0" smtClean="0">
                <a:solidFill>
                  <a:srgbClr val="FF0000"/>
                </a:solidFill>
              </a:rPr>
              <a:t>Belirleme:</a:t>
            </a:r>
            <a:r>
              <a:rPr lang="tr-TR" sz="2000" dirty="0" smtClean="0">
                <a:solidFill>
                  <a:schemeClr val="tx1"/>
                </a:solidFill>
              </a:rPr>
              <a:t> </a:t>
            </a:r>
            <a:r>
              <a:rPr lang="tr-TR" sz="2000" dirty="0">
                <a:solidFill>
                  <a:schemeClr val="tx1"/>
                </a:solidFill>
              </a:rPr>
              <a:t>İthal eşya gümrük tarife istatistik pozisyon numarası, ithalat öncesinde eldeki tüm bilgi ve belgelerle belirlenir. İthalatçı tarafından katalog, teknik içerik, numune durumları göz önünde bulundurulur. Bu işlemler için bir gümrük müşavirinden destek alınır. T.C. Ticaret Bakanlığının web sayfasından da bilgi alınabilir. </a:t>
            </a:r>
            <a:r>
              <a:rPr lang="tr-TR" sz="2000" dirty="0" smtClean="0">
                <a:solidFill>
                  <a:schemeClr val="tx1"/>
                </a:solidFill>
              </a:rPr>
              <a:t>İthal </a:t>
            </a:r>
            <a:r>
              <a:rPr lang="tr-TR" sz="2000" dirty="0">
                <a:solidFill>
                  <a:schemeClr val="tx1"/>
                </a:solidFill>
              </a:rPr>
              <a:t>Eşyanın Gümrük Tarife İstatistik Pozisyon (GTİP) </a:t>
            </a:r>
            <a:r>
              <a:rPr lang="tr-TR" sz="2000" dirty="0" smtClean="0">
                <a:solidFill>
                  <a:schemeClr val="tx1"/>
                </a:solidFill>
              </a:rPr>
              <a:t>numarasının </a:t>
            </a:r>
            <a:r>
              <a:rPr lang="tr-TR" sz="2000" dirty="0">
                <a:solidFill>
                  <a:schemeClr val="tx1"/>
                </a:solidFill>
              </a:rPr>
              <a:t>belirlenmesi, ithal eşyanın gümrüklenmesi aşamasındaki mali yükümlülüklerin (gümrük vergisi, KDV, vb.) belirlenmesinde önem teşkil eder. </a:t>
            </a:r>
            <a:endParaRPr lang="tr-TR" sz="2000" dirty="0" smtClean="0">
              <a:solidFill>
                <a:schemeClr val="tx1"/>
              </a:solidFill>
            </a:endParaRPr>
          </a:p>
          <a:p>
            <a:pPr algn="just"/>
            <a:r>
              <a:rPr lang="tr-TR" sz="2000" dirty="0" smtClean="0">
                <a:solidFill>
                  <a:srgbClr val="FF0000"/>
                </a:solidFill>
              </a:rPr>
              <a:t>5</a:t>
            </a:r>
            <a:r>
              <a:rPr lang="tr-TR" sz="2000" dirty="0">
                <a:solidFill>
                  <a:srgbClr val="FF0000"/>
                </a:solidFill>
              </a:rPr>
              <a:t>. Yasal </a:t>
            </a:r>
            <a:r>
              <a:rPr lang="tr-TR" sz="2000" dirty="0" smtClean="0">
                <a:solidFill>
                  <a:srgbClr val="FF0000"/>
                </a:solidFill>
              </a:rPr>
              <a:t>Düzenlemeler: </a:t>
            </a:r>
            <a:r>
              <a:rPr lang="tr-TR" sz="2000" dirty="0">
                <a:solidFill>
                  <a:schemeClr val="tx1"/>
                </a:solidFill>
              </a:rPr>
              <a:t>Dış ticaret mevzuatı sık değişir. İthalat faaliyetinden önce ürün daha önce ithal edilmiş olsa bile mutlaka mevzuat tekrar gözden geçirilir. Her yılın başında dış ticaret mevzuatı güncellenir. </a:t>
            </a:r>
            <a:endParaRPr lang="tr-TR" sz="2000" dirty="0" smtClean="0">
              <a:solidFill>
                <a:schemeClr val="tx1"/>
              </a:solidFill>
            </a:endParaRPr>
          </a:p>
          <a:p>
            <a:pPr algn="just"/>
            <a:r>
              <a:rPr lang="tr-TR" sz="2000" dirty="0" smtClean="0">
                <a:solidFill>
                  <a:srgbClr val="FF0000"/>
                </a:solidFill>
              </a:rPr>
              <a:t>6</a:t>
            </a:r>
            <a:r>
              <a:rPr lang="tr-TR" sz="2000" dirty="0">
                <a:solidFill>
                  <a:srgbClr val="FF0000"/>
                </a:solidFill>
              </a:rPr>
              <a:t>. Nakliye ve </a:t>
            </a:r>
            <a:r>
              <a:rPr lang="tr-TR" sz="2000" dirty="0" smtClean="0">
                <a:solidFill>
                  <a:srgbClr val="FF0000"/>
                </a:solidFill>
              </a:rPr>
              <a:t>Ambalaj:</a:t>
            </a:r>
            <a:r>
              <a:rPr lang="tr-TR" sz="2000" dirty="0" smtClean="0"/>
              <a:t> </a:t>
            </a:r>
            <a:r>
              <a:rPr lang="tr-TR" sz="2000" dirty="0">
                <a:solidFill>
                  <a:schemeClr val="tx1"/>
                </a:solidFill>
              </a:rPr>
              <a:t>İthalat yapılacak ürünlerle ilgili nakliye ve ambalajlama durumlarında nelerin dikkate alınacağı önemlidir</a:t>
            </a:r>
            <a:endParaRPr lang="tr-TR" sz="2000" dirty="0" smtClean="0">
              <a:solidFill>
                <a:schemeClr val="tx1"/>
              </a:solidFill>
            </a:endParaRPr>
          </a:p>
        </p:txBody>
      </p:sp>
    </p:spTree>
    <p:extLst>
      <p:ext uri="{BB962C8B-B14F-4D97-AF65-F5344CB8AC3E}">
        <p14:creationId xmlns:p14="http://schemas.microsoft.com/office/powerpoint/2010/main" val="668209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968552"/>
          </a:xfrm>
        </p:spPr>
        <p:txBody>
          <a:bodyPr>
            <a:normAutofit lnSpcReduction="10000"/>
          </a:bodyPr>
          <a:lstStyle/>
          <a:p>
            <a:pPr algn="just"/>
            <a:r>
              <a:rPr lang="tr-TR" sz="2000" dirty="0">
                <a:solidFill>
                  <a:schemeClr val="tx1"/>
                </a:solidFill>
              </a:rPr>
              <a:t> </a:t>
            </a:r>
            <a:r>
              <a:rPr lang="tr-TR" sz="2000" dirty="0">
                <a:solidFill>
                  <a:srgbClr val="FF0000"/>
                </a:solidFill>
              </a:rPr>
              <a:t>İTHALAT </a:t>
            </a:r>
            <a:r>
              <a:rPr lang="tr-TR" sz="2000" dirty="0" smtClean="0">
                <a:solidFill>
                  <a:srgbClr val="FF0000"/>
                </a:solidFill>
              </a:rPr>
              <a:t>SÜRECİ</a:t>
            </a:r>
          </a:p>
          <a:p>
            <a:pPr algn="just"/>
            <a:r>
              <a:rPr lang="tr-TR" sz="2000" dirty="0" smtClean="0">
                <a:solidFill>
                  <a:srgbClr val="FF0000"/>
                </a:solidFill>
              </a:rPr>
              <a:t>İthalat </a:t>
            </a:r>
            <a:r>
              <a:rPr lang="tr-TR" sz="2000" dirty="0">
                <a:solidFill>
                  <a:srgbClr val="FF0000"/>
                </a:solidFill>
              </a:rPr>
              <a:t>Öncesi İşlemler </a:t>
            </a:r>
            <a:endParaRPr lang="tr-TR" sz="2000" dirty="0" smtClean="0">
              <a:solidFill>
                <a:srgbClr val="FF0000"/>
              </a:solidFill>
            </a:endParaRPr>
          </a:p>
          <a:p>
            <a:pPr algn="just"/>
            <a:r>
              <a:rPr lang="tr-TR" sz="2000" dirty="0" smtClean="0">
                <a:solidFill>
                  <a:schemeClr val="tx1"/>
                </a:solidFill>
              </a:rPr>
              <a:t>• </a:t>
            </a:r>
            <a:r>
              <a:rPr lang="tr-TR" sz="2000" dirty="0">
                <a:solidFill>
                  <a:schemeClr val="tx1"/>
                </a:solidFill>
              </a:rPr>
              <a:t>İthalatçı sıfatının kazanılması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Gümrük idaresine başvurarak kayıt olunması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 edilecek ürüne uygun pazar araştırmasının yürütülmesi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İhracatçının bulunması ve proforma faturanın gelmesi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İhracatçı ile ayrıntılı sözleşmenin hazırlanması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Ödeme şekline bağlı olarak banka ile ilgili yükümlülüklerin yerine getirilmesi ve ödeme şeklinin akreditif olması hâlinde açılan akreditifin alıcıya bildirilmesi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İthalat işleminin yürütülmesi için gerekli belgelerin (vesaikin) hazırlanması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Sigorta işlemlerinin tamamlanması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İthalatın tamamlanması sürecinde gümrük  giriş  işlemlerinin yürütülmesi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İthalata ilişkin mali yükümlülüklerin yerine getirilmesi ve malın gümrükten çekilmesi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Mal bedeline ilişkin ödeme işlemlerinin tamamlanması</a:t>
            </a:r>
            <a:endParaRPr lang="tr-TR" sz="2000" dirty="0" smtClean="0">
              <a:solidFill>
                <a:schemeClr val="tx1"/>
              </a:solidFill>
            </a:endParaRPr>
          </a:p>
        </p:txBody>
      </p:sp>
    </p:spTree>
    <p:extLst>
      <p:ext uri="{BB962C8B-B14F-4D97-AF65-F5344CB8AC3E}">
        <p14:creationId xmlns:p14="http://schemas.microsoft.com/office/powerpoint/2010/main" val="3883128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628800"/>
            <a:ext cx="8640960" cy="4968552"/>
          </a:xfrm>
        </p:spPr>
        <p:txBody>
          <a:bodyPr>
            <a:normAutofit/>
          </a:bodyPr>
          <a:lstStyle/>
          <a:p>
            <a:pPr algn="just"/>
            <a:r>
              <a:rPr lang="tr-TR" sz="2000" dirty="0">
                <a:solidFill>
                  <a:schemeClr val="tx1"/>
                </a:solidFill>
              </a:rPr>
              <a:t> </a:t>
            </a:r>
            <a:r>
              <a:rPr lang="tr-TR" sz="2000" dirty="0">
                <a:solidFill>
                  <a:srgbClr val="FF0000"/>
                </a:solidFill>
              </a:rPr>
              <a:t>İthalatın Gerçekleşme </a:t>
            </a:r>
            <a:r>
              <a:rPr lang="tr-TR" sz="2000" dirty="0" smtClean="0">
                <a:solidFill>
                  <a:srgbClr val="FF0000"/>
                </a:solidFill>
              </a:rPr>
              <a:t>Süreci</a:t>
            </a:r>
          </a:p>
          <a:p>
            <a:pPr algn="just"/>
            <a:r>
              <a:rPr lang="tr-TR" sz="2000" dirty="0" smtClean="0">
                <a:solidFill>
                  <a:schemeClr val="tx1"/>
                </a:solidFill>
              </a:rPr>
              <a:t>Gerekli </a:t>
            </a:r>
            <a:r>
              <a:rPr lang="tr-TR" sz="2000" dirty="0">
                <a:solidFill>
                  <a:schemeClr val="tx1"/>
                </a:solidFill>
              </a:rPr>
              <a:t>belgeler ihracatçı tarafından ithalatçıya ulaştırılır. Gümrük giriş işlemleri yapılır. Teslimat için ihracatçı tarafından ithalatçıya banka aracılığı ile belgeler gönderilir. Gümrük müşaviri yetkilendirilir. İthal ürünün gümrük giriş işlemlerinin yapılabilmesi için yetkilendirilmiş gümrük müşaviri, gerekli belgeleri hazırlayıp onay ve izinler alınır. Lojistik hizmet sağlayan firmalar ile anlaşma yapılır. Teslim şekline göre ithalatçının taşıma ve sigortalama yükümlülüğü varsa lojistik firması ile bu konuda da anlaşma yapılır. Aracı banka ile görüşülür ve ödeme şekline göre banka kefaleti alınır. Satış sözleşmesinde belirtilen ödeme şekline göre (özellikle akreditifli ödemede) gerekli güvenceler ve teminat sunularak ithalatçının bankasından kefalet alınır. Gümrük giriş işlemleri tamamlanır, mali yükümlülükler yerine getirilir ve ürün teslim alınır. Gümrüğe gelen ürünün gümrük mevzuatı ve sair mevzuata göre belge ve izin ile ilgili yükümlülükleri tamamlanır. Mal gümrükten çekilir. İthalatçı, ithalatla ilgili ödeme yükümlülüğünü yerine getirir. </a:t>
            </a:r>
            <a:endParaRPr lang="tr-TR" sz="2000" dirty="0" smtClean="0">
              <a:solidFill>
                <a:schemeClr val="tx1"/>
              </a:solidFill>
            </a:endParaRPr>
          </a:p>
        </p:txBody>
      </p:sp>
    </p:spTree>
    <p:extLst>
      <p:ext uri="{BB962C8B-B14F-4D97-AF65-F5344CB8AC3E}">
        <p14:creationId xmlns:p14="http://schemas.microsoft.com/office/powerpoint/2010/main" val="266915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628800"/>
            <a:ext cx="8640960" cy="4968552"/>
          </a:xfrm>
        </p:spPr>
        <p:txBody>
          <a:bodyPr>
            <a:normAutofit/>
          </a:bodyPr>
          <a:lstStyle/>
          <a:p>
            <a:pPr algn="just"/>
            <a:r>
              <a:rPr lang="tr-TR" sz="2000" dirty="0">
                <a:solidFill>
                  <a:schemeClr val="tx1"/>
                </a:solidFill>
              </a:rPr>
              <a:t> </a:t>
            </a:r>
            <a:r>
              <a:rPr lang="tr-TR" sz="2000" dirty="0">
                <a:solidFill>
                  <a:srgbClr val="FF0000"/>
                </a:solidFill>
              </a:rPr>
              <a:t>İTHALAT REJIM KARARLARI</a:t>
            </a:r>
          </a:p>
          <a:p>
            <a:pPr algn="just"/>
            <a:r>
              <a:rPr lang="tr-TR" sz="2000" dirty="0">
                <a:solidFill>
                  <a:schemeClr val="tx1"/>
                </a:solidFill>
              </a:rPr>
              <a:t>İthalat Rejimi Kararı ile ithalatın ülke ekonomisi yararına ve uluslararası ticaretin gereklerine uygun olarak düzenlemesi sağlanır. Yönetmelik ve tebliğler çıkarmak, karar metninde sözü edilen izinleri ve talimatları vermek, ithalatın her aşamasında gerekli görülecek değişiklikleri yapmak ve önlemleri almak, ithal malları fiyatlarının gerektiğinde kontrolünü yapmak T.C. Ticaret Bakanlığının yetkisindedir. </a:t>
            </a:r>
            <a:endParaRPr lang="tr-TR" sz="2000" dirty="0" smtClean="0">
              <a:solidFill>
                <a:schemeClr val="tx1"/>
              </a:solidFill>
            </a:endParaRPr>
          </a:p>
          <a:p>
            <a:pPr algn="just"/>
            <a:r>
              <a:rPr lang="tr-TR" sz="2000" dirty="0" smtClean="0">
                <a:solidFill>
                  <a:schemeClr val="tx1"/>
                </a:solidFill>
              </a:rPr>
              <a:t>T.C</a:t>
            </a:r>
            <a:r>
              <a:rPr lang="tr-TR" sz="2000" dirty="0">
                <a:solidFill>
                  <a:schemeClr val="tx1"/>
                </a:solidFill>
              </a:rPr>
              <a:t>. Ticaret Bakanlığı, Türkiye ile ticari ilişkilerinde ticaret ve ödemeler dengesini bozacak nitelikte uygulama yapanları, anlaşmalar ile kararlaştırılan yükümlülüklerini yerine getirmeyenleri tespit eder. İthalat rejimi genellik ilkesine aykırı ayırıcı işlemler uygulayan ülkeler, kuruluşlar ve firmalar hakkında taraf olunan uluslararası anlaşmalar doğrultusunda uygun görülen gerekli önlemleri alır. </a:t>
            </a:r>
            <a:endParaRPr lang="tr-TR" sz="2000" dirty="0" smtClean="0">
              <a:solidFill>
                <a:schemeClr val="tx1"/>
              </a:solidFill>
            </a:endParaRPr>
          </a:p>
        </p:txBody>
      </p:sp>
    </p:spTree>
    <p:extLst>
      <p:ext uri="{BB962C8B-B14F-4D97-AF65-F5344CB8AC3E}">
        <p14:creationId xmlns:p14="http://schemas.microsoft.com/office/powerpoint/2010/main" val="3824180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236224" y="1628800"/>
            <a:ext cx="8640960" cy="1800200"/>
          </a:xfrm>
        </p:spPr>
        <p:txBody>
          <a:bodyPr>
            <a:normAutofit/>
          </a:bodyPr>
          <a:lstStyle/>
          <a:p>
            <a:pPr algn="just"/>
            <a:r>
              <a:rPr lang="tr-TR" sz="2000" dirty="0">
                <a:solidFill>
                  <a:srgbClr val="FF0000"/>
                </a:solidFill>
              </a:rPr>
              <a:t>İTHALATIN VERGİLENDİRİLMESİ</a:t>
            </a:r>
          </a:p>
          <a:p>
            <a:pPr algn="just"/>
            <a:r>
              <a:rPr lang="tr-TR" sz="2000" dirty="0" smtClean="0">
                <a:solidFill>
                  <a:schemeClr val="tx1"/>
                </a:solidFill>
              </a:rPr>
              <a:t>İthalat </a:t>
            </a:r>
            <a:r>
              <a:rPr lang="tr-TR" sz="2000" dirty="0">
                <a:solidFill>
                  <a:schemeClr val="tx1"/>
                </a:solidFill>
              </a:rPr>
              <a:t>işlemlerinden mali mevzuatla, dış ticaret mevzuatıyla ve bunların dışındaki farklı kanunlarla belirlenmiş farklı vergiler alınmaktadır. İthalattan alınan vergiler, fonlar ve kesintiler ve </a:t>
            </a:r>
            <a:r>
              <a:rPr lang="tr-TR" sz="2000" dirty="0" smtClean="0">
                <a:solidFill>
                  <a:schemeClr val="tx1"/>
                </a:solidFill>
              </a:rPr>
              <a:t>bunları </a:t>
            </a:r>
            <a:r>
              <a:rPr lang="tr-TR" sz="2000" dirty="0">
                <a:solidFill>
                  <a:schemeClr val="tx1"/>
                </a:solidFill>
              </a:rPr>
              <a:t>belirlemekle yetkili olan kurumlar </a:t>
            </a:r>
            <a:r>
              <a:rPr lang="tr-TR" sz="2000" dirty="0" smtClean="0">
                <a:solidFill>
                  <a:schemeClr val="tx1"/>
                </a:solidFill>
              </a:rPr>
              <a:t>şunlardır: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86" y="3429000"/>
            <a:ext cx="8744373" cy="2024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823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236224" y="1628800"/>
            <a:ext cx="8640960" cy="576064"/>
          </a:xfrm>
        </p:spPr>
        <p:txBody>
          <a:bodyPr>
            <a:normAutofit/>
          </a:bodyPr>
          <a:lstStyle/>
          <a:p>
            <a:pPr algn="just"/>
            <a:r>
              <a:rPr lang="tr-TR" sz="2000" dirty="0">
                <a:solidFill>
                  <a:srgbClr val="FF0000"/>
                </a:solidFill>
              </a:rPr>
              <a:t>İTHALATIN </a:t>
            </a:r>
            <a:r>
              <a:rPr lang="tr-TR" sz="2000" dirty="0" smtClean="0">
                <a:solidFill>
                  <a:srgbClr val="FF0000"/>
                </a:solidFill>
              </a:rPr>
              <a:t>VERGİLENDİRİLMESİ</a:t>
            </a:r>
          </a:p>
          <a:p>
            <a:pPr algn="just"/>
            <a:endParaRPr lang="tr-TR" sz="2000" dirty="0">
              <a:solidFill>
                <a:srgbClr val="FF0000"/>
              </a:solidFill>
            </a:endParaRPr>
          </a:p>
        </p:txBody>
      </p:sp>
      <p:sp>
        <p:nvSpPr>
          <p:cNvPr id="4" name="Dikdörtgen 3"/>
          <p:cNvSpPr/>
          <p:nvPr/>
        </p:nvSpPr>
        <p:spPr>
          <a:xfrm>
            <a:off x="21122" y="2060848"/>
            <a:ext cx="9015373" cy="1200329"/>
          </a:xfrm>
          <a:prstGeom prst="rect">
            <a:avLst/>
          </a:prstGeom>
        </p:spPr>
        <p:txBody>
          <a:bodyPr wrap="square">
            <a:spAutoFit/>
          </a:bodyPr>
          <a:lstStyle/>
          <a:p>
            <a:r>
              <a:rPr lang="tr-TR" b="1" dirty="0" smtClean="0"/>
              <a:t>1</a:t>
            </a:r>
            <a:r>
              <a:rPr lang="tr-TR" b="1" dirty="0"/>
              <a:t>. Gümrük Vergileri</a:t>
            </a:r>
          </a:p>
          <a:p>
            <a:pPr algn="just"/>
            <a:r>
              <a:rPr lang="tr-TR" dirty="0"/>
              <a:t>Gümrük vergisi, İthalat Rejim Kararı </a:t>
            </a:r>
            <a:r>
              <a:rPr lang="tr-TR" dirty="0" smtClean="0"/>
              <a:t>ile belirlenir</a:t>
            </a:r>
            <a:r>
              <a:rPr lang="tr-TR" dirty="0"/>
              <a:t>. Ürünün ilgili gümrük tarife </a:t>
            </a:r>
            <a:r>
              <a:rPr lang="tr-TR" dirty="0" smtClean="0"/>
              <a:t>istatistik pozisyon </a:t>
            </a:r>
            <a:r>
              <a:rPr lang="tr-TR" dirty="0"/>
              <a:t>numarasının karşısında </a:t>
            </a:r>
            <a:r>
              <a:rPr lang="tr-TR" dirty="0" smtClean="0"/>
              <a:t>ticaret yapılan </a:t>
            </a:r>
            <a:r>
              <a:rPr lang="tr-TR" dirty="0"/>
              <a:t>ülke belirtilir. Ülkeye göre </a:t>
            </a:r>
            <a:r>
              <a:rPr lang="tr-TR" dirty="0" smtClean="0"/>
              <a:t>farklılık gösteren </a:t>
            </a:r>
            <a:r>
              <a:rPr lang="tr-TR" dirty="0"/>
              <a:t>ve ürünün CIF kıymeti </a:t>
            </a:r>
            <a:r>
              <a:rPr lang="tr-TR" dirty="0" smtClean="0"/>
              <a:t>üzerinden hesaplanan vergidir.</a:t>
            </a:r>
            <a:endParaRPr lang="tr-TR" dirty="0"/>
          </a:p>
        </p:txBody>
      </p:sp>
      <p:sp>
        <p:nvSpPr>
          <p:cNvPr id="5" name="Dikdörtgen 4"/>
          <p:cNvSpPr/>
          <p:nvPr/>
        </p:nvSpPr>
        <p:spPr>
          <a:xfrm>
            <a:off x="0" y="3429000"/>
            <a:ext cx="9036495" cy="1754326"/>
          </a:xfrm>
          <a:prstGeom prst="rect">
            <a:avLst/>
          </a:prstGeom>
        </p:spPr>
        <p:txBody>
          <a:bodyPr wrap="square">
            <a:spAutoFit/>
          </a:bodyPr>
          <a:lstStyle/>
          <a:p>
            <a:r>
              <a:rPr lang="tr-TR" b="1" dirty="0" smtClean="0"/>
              <a:t>2</a:t>
            </a:r>
            <a:r>
              <a:rPr lang="tr-TR" b="1" dirty="0"/>
              <a:t>. Katma Değer Vergisi (KDV)</a:t>
            </a:r>
          </a:p>
          <a:p>
            <a:r>
              <a:rPr lang="tr-TR" dirty="0"/>
              <a:t>KDV, mal ve hizmet teslimlerinden alınan dolaylı bir vergi niteliği taşır. KDV, mal veya hizmeti </a:t>
            </a:r>
            <a:r>
              <a:rPr lang="tr-TR" dirty="0" smtClean="0"/>
              <a:t>teslim alanlar </a:t>
            </a:r>
            <a:r>
              <a:rPr lang="tr-TR" dirty="0"/>
              <a:t>tarafından mal veya hizmeti teslim edenlere ödenir. 3065 sayılı KDV Kanunu kapsamında </a:t>
            </a:r>
            <a:r>
              <a:rPr lang="tr-TR" dirty="0" smtClean="0"/>
              <a:t>belirtilen ithalat </a:t>
            </a:r>
            <a:r>
              <a:rPr lang="tr-TR" dirty="0"/>
              <a:t>istisnaları dışında kalan her türlü mal ve hizmet ithalatından KDV alınır. İthalata ilişkin </a:t>
            </a:r>
            <a:r>
              <a:rPr lang="tr-TR" dirty="0" smtClean="0"/>
              <a:t>KDV, gümrük </a:t>
            </a:r>
            <a:r>
              <a:rPr lang="tr-TR" dirty="0"/>
              <a:t>idaresi tarafından hesaplanır, gümrük vergisi ile birlikte ödenir. 3065 sayılı KDV </a:t>
            </a:r>
            <a:r>
              <a:rPr lang="tr-TR" dirty="0" smtClean="0"/>
              <a:t>Kanunu'nun ekli </a:t>
            </a:r>
            <a:r>
              <a:rPr lang="tr-TR" dirty="0"/>
              <a:t>listelerinde ithalatta uygulanan KDV oranları sıralanır. </a:t>
            </a:r>
          </a:p>
        </p:txBody>
      </p:sp>
    </p:spTree>
    <p:extLst>
      <p:ext uri="{BB962C8B-B14F-4D97-AF65-F5344CB8AC3E}">
        <p14:creationId xmlns:p14="http://schemas.microsoft.com/office/powerpoint/2010/main" val="416873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113866" y="1556792"/>
            <a:ext cx="8640960" cy="576064"/>
          </a:xfrm>
        </p:spPr>
        <p:txBody>
          <a:bodyPr>
            <a:normAutofit/>
          </a:bodyPr>
          <a:lstStyle/>
          <a:p>
            <a:pPr algn="just"/>
            <a:r>
              <a:rPr lang="tr-TR" sz="2000" dirty="0">
                <a:solidFill>
                  <a:srgbClr val="FF0000"/>
                </a:solidFill>
              </a:rPr>
              <a:t>İTHALATIN </a:t>
            </a:r>
            <a:r>
              <a:rPr lang="tr-TR" sz="2000" dirty="0" smtClean="0">
                <a:solidFill>
                  <a:srgbClr val="FF0000"/>
                </a:solidFill>
              </a:rPr>
              <a:t>VERGİLENDİRİLMESİ</a:t>
            </a:r>
          </a:p>
          <a:p>
            <a:pPr algn="just"/>
            <a:endParaRPr lang="tr-TR" sz="2000" dirty="0">
              <a:solidFill>
                <a:srgbClr val="FF0000"/>
              </a:solidFill>
            </a:endParaRPr>
          </a:p>
        </p:txBody>
      </p:sp>
      <p:sp>
        <p:nvSpPr>
          <p:cNvPr id="5" name="Dikdörtgen 4"/>
          <p:cNvSpPr/>
          <p:nvPr/>
        </p:nvSpPr>
        <p:spPr>
          <a:xfrm>
            <a:off x="107505" y="1916832"/>
            <a:ext cx="9036495" cy="4801314"/>
          </a:xfrm>
          <a:prstGeom prst="rect">
            <a:avLst/>
          </a:prstGeom>
        </p:spPr>
        <p:txBody>
          <a:bodyPr wrap="square">
            <a:spAutoFit/>
          </a:bodyPr>
          <a:lstStyle/>
          <a:p>
            <a:r>
              <a:rPr lang="tr-TR" b="1" dirty="0" smtClean="0"/>
              <a:t>3</a:t>
            </a:r>
            <a:r>
              <a:rPr lang="tr-TR" b="1" dirty="0"/>
              <a:t>. Özel Tüketim Vergisi (ÖTV)</a:t>
            </a:r>
          </a:p>
          <a:p>
            <a:r>
              <a:rPr lang="tr-TR" dirty="0"/>
              <a:t>Bu vergi, 4760 Sayılı ÖTV Kanunu'na göre alınır. ÖTV’ye tabi mallar, ÖTV Kanunu’na ekli dört ayrı </a:t>
            </a:r>
            <a:r>
              <a:rPr lang="tr-TR" dirty="0" smtClean="0"/>
              <a:t>liste ile </a:t>
            </a:r>
            <a:r>
              <a:rPr lang="tr-TR" dirty="0"/>
              <a:t>gösterilir. ÖTV kanununa ekli listeler şunlardır:</a:t>
            </a:r>
          </a:p>
          <a:p>
            <a:r>
              <a:rPr lang="tr-TR" dirty="0"/>
              <a:t>• I sayılı listenin A cetvelinde akaryakıt ürünleri, doğal gaz, LPG; listenin B cetvelinde akaryakıta </a:t>
            </a:r>
            <a:r>
              <a:rPr lang="tr-TR" dirty="0" smtClean="0"/>
              <a:t>katılabilen yağlar</a:t>
            </a:r>
            <a:endParaRPr lang="tr-TR" dirty="0"/>
          </a:p>
          <a:p>
            <a:r>
              <a:rPr lang="tr-TR" dirty="0"/>
              <a:t>• II sayılı listede yarı römorklar için çekiciler, binek otomobiller, motorlu taşıtlar, motosiklet, </a:t>
            </a:r>
            <a:r>
              <a:rPr lang="tr-TR" dirty="0" smtClean="0"/>
              <a:t>helikopter, uçak</a:t>
            </a:r>
            <a:r>
              <a:rPr lang="tr-TR" dirty="0"/>
              <a:t>, gemi, yat, eğlence ve spor tekneleri</a:t>
            </a:r>
          </a:p>
          <a:p>
            <a:r>
              <a:rPr lang="tr-TR" dirty="0"/>
              <a:t>• III sayılı listenin A cetvelinde içecekler; listenin B cetvelinde tütün gibi tütün mamulleri</a:t>
            </a:r>
          </a:p>
          <a:p>
            <a:r>
              <a:rPr lang="tr-TR" dirty="0"/>
              <a:t>• IV sayılı liste havyar ve havyar yerine kullanılan ürünler, kozmetik ürünleri, kürkler ve kürkten </a:t>
            </a:r>
            <a:r>
              <a:rPr lang="tr-TR" dirty="0" smtClean="0"/>
              <a:t>giyim eşyası</a:t>
            </a:r>
            <a:r>
              <a:rPr lang="tr-TR" dirty="0"/>
              <a:t>, muzır neşriyat, sofra, mutfak, tuvalet, yazıhane, ev tezyinatı (süsleme) ve benzeri </a:t>
            </a:r>
            <a:r>
              <a:rPr lang="tr-TR" dirty="0" smtClean="0"/>
              <a:t>işler için </a:t>
            </a:r>
            <a:r>
              <a:rPr lang="tr-TR" dirty="0"/>
              <a:t>bazı cam eşyalar, manikür ve pedikür takım ve aletleri, altın veya gümüş kaplama </a:t>
            </a:r>
            <a:r>
              <a:rPr lang="tr-TR" dirty="0" smtClean="0"/>
              <a:t>kaşık-çatal ve </a:t>
            </a:r>
            <a:r>
              <a:rPr lang="tr-TR" dirty="0"/>
              <a:t>kaşık-çatal takımları, klimalar, ısıtıcılar, beyaz eşyalar, elektrik motorlu araçların </a:t>
            </a:r>
            <a:r>
              <a:rPr lang="tr-TR" dirty="0" smtClean="0"/>
              <a:t>motorunu çalıştırmaya </a:t>
            </a:r>
            <a:r>
              <a:rPr lang="tr-TR" dirty="0"/>
              <a:t>mahsus araç pilleri, küçük ev aletleri, cep telefonu, telsiz-telefon cihazları, </a:t>
            </a:r>
            <a:r>
              <a:rPr lang="tr-TR" dirty="0" smtClean="0"/>
              <a:t>mikrofon, hoparlör</a:t>
            </a:r>
            <a:r>
              <a:rPr lang="tr-TR" dirty="0"/>
              <a:t>, kulaklık, amplifikatörler, ses kayıt ve çalma cihazları, televizyon, projektör, kamera, </a:t>
            </a:r>
            <a:r>
              <a:rPr lang="tr-TR" dirty="0" smtClean="0"/>
              <a:t>ses ve </a:t>
            </a:r>
            <a:r>
              <a:rPr lang="tr-TR" dirty="0"/>
              <a:t>görüntü cihazları, uzaktan kumanda cihazı, inci ve kıymetli taşlardan mamul saat kayışları, </a:t>
            </a:r>
            <a:r>
              <a:rPr lang="tr-TR" dirty="0" smtClean="0"/>
              <a:t>tabancalar ve </a:t>
            </a:r>
            <a:r>
              <a:rPr lang="tr-TR" dirty="0"/>
              <a:t>diğer ateşli silahlar ile sürgülü silahlar, kristal avizeler, bazı oyun eşyaları, </a:t>
            </a:r>
            <a:r>
              <a:rPr lang="tr-TR" dirty="0" smtClean="0"/>
              <a:t>hayvansal maddelerden </a:t>
            </a:r>
            <a:r>
              <a:rPr lang="tr-TR" dirty="0"/>
              <a:t>süs eşyaları</a:t>
            </a:r>
          </a:p>
        </p:txBody>
      </p:sp>
    </p:spTree>
    <p:extLst>
      <p:ext uri="{BB962C8B-B14F-4D97-AF65-F5344CB8AC3E}">
        <p14:creationId xmlns:p14="http://schemas.microsoft.com/office/powerpoint/2010/main" val="2118375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116632"/>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113866" y="1556792"/>
            <a:ext cx="8640960" cy="576064"/>
          </a:xfrm>
        </p:spPr>
        <p:txBody>
          <a:bodyPr>
            <a:normAutofit/>
          </a:bodyPr>
          <a:lstStyle/>
          <a:p>
            <a:pPr algn="just"/>
            <a:r>
              <a:rPr lang="tr-TR" sz="2000" dirty="0">
                <a:solidFill>
                  <a:srgbClr val="FF0000"/>
                </a:solidFill>
              </a:rPr>
              <a:t>İTHALATIN </a:t>
            </a:r>
            <a:r>
              <a:rPr lang="tr-TR" sz="2000" dirty="0" smtClean="0">
                <a:solidFill>
                  <a:srgbClr val="FF0000"/>
                </a:solidFill>
              </a:rPr>
              <a:t>VERGİLENDİRİLMESİ</a:t>
            </a:r>
          </a:p>
          <a:p>
            <a:pPr algn="just"/>
            <a:endParaRPr lang="tr-TR" sz="2000" dirty="0">
              <a:solidFill>
                <a:srgbClr val="FF0000"/>
              </a:solidFill>
            </a:endParaRPr>
          </a:p>
        </p:txBody>
      </p:sp>
      <p:sp>
        <p:nvSpPr>
          <p:cNvPr id="5" name="Dikdörtgen 4"/>
          <p:cNvSpPr/>
          <p:nvPr/>
        </p:nvSpPr>
        <p:spPr>
          <a:xfrm>
            <a:off x="107505" y="1916832"/>
            <a:ext cx="9036495" cy="2031325"/>
          </a:xfrm>
          <a:prstGeom prst="rect">
            <a:avLst/>
          </a:prstGeom>
        </p:spPr>
        <p:txBody>
          <a:bodyPr wrap="square">
            <a:spAutoFit/>
          </a:bodyPr>
          <a:lstStyle/>
          <a:p>
            <a:r>
              <a:rPr lang="tr-TR" b="1" dirty="0"/>
              <a:t>6.8.4. Diğer Vergi ve Fonlar</a:t>
            </a:r>
          </a:p>
          <a:p>
            <a:r>
              <a:rPr lang="tr-TR" dirty="0"/>
              <a:t>İthalata konu olan ürünlerde sıklıkla değişiklik olur. Güncel bilgi T.C. Ticaret Bakanlığından alınır. </a:t>
            </a:r>
            <a:r>
              <a:rPr lang="tr-TR" dirty="0" smtClean="0"/>
              <a:t>İthalattan alınan </a:t>
            </a:r>
            <a:r>
              <a:rPr lang="tr-TR" dirty="0"/>
              <a:t>diğer vergiler </a:t>
            </a:r>
            <a:endParaRPr lang="tr-TR" dirty="0" smtClean="0"/>
          </a:p>
          <a:p>
            <a:r>
              <a:rPr lang="tr-TR" dirty="0" smtClean="0"/>
              <a:t>i)toplu </a:t>
            </a:r>
            <a:r>
              <a:rPr lang="tr-TR" dirty="0"/>
              <a:t>konut fonu, </a:t>
            </a:r>
            <a:endParaRPr lang="tr-TR" dirty="0" smtClean="0"/>
          </a:p>
          <a:p>
            <a:r>
              <a:rPr lang="tr-TR" dirty="0" smtClean="0"/>
              <a:t>ii) dampinge </a:t>
            </a:r>
            <a:r>
              <a:rPr lang="tr-TR" dirty="0"/>
              <a:t>karşı vergi, </a:t>
            </a:r>
            <a:endParaRPr lang="tr-TR" dirty="0" smtClean="0"/>
          </a:p>
          <a:p>
            <a:r>
              <a:rPr lang="tr-TR" dirty="0" smtClean="0"/>
              <a:t>iii) ek </a:t>
            </a:r>
            <a:r>
              <a:rPr lang="tr-TR" dirty="0"/>
              <a:t>mali yükümlülük ve </a:t>
            </a:r>
            <a:endParaRPr lang="tr-TR" dirty="0" smtClean="0"/>
          </a:p>
          <a:p>
            <a:r>
              <a:rPr lang="tr-TR" dirty="0" smtClean="0"/>
              <a:t>iv) kaynak kullanımını destekleme </a:t>
            </a:r>
            <a:r>
              <a:rPr lang="tr-TR" dirty="0"/>
              <a:t>fonudur.</a:t>
            </a:r>
          </a:p>
        </p:txBody>
      </p:sp>
    </p:spTree>
    <p:extLst>
      <p:ext uri="{BB962C8B-B14F-4D97-AF65-F5344CB8AC3E}">
        <p14:creationId xmlns:p14="http://schemas.microsoft.com/office/powerpoint/2010/main" val="1955606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988840"/>
            <a:ext cx="8640960" cy="4392488"/>
          </a:xfrm>
        </p:spPr>
        <p:txBody>
          <a:bodyPr>
            <a:normAutofit/>
          </a:bodyPr>
          <a:lstStyle/>
          <a:p>
            <a:pPr algn="just"/>
            <a:r>
              <a:rPr lang="tr-TR" sz="2000" dirty="0">
                <a:solidFill>
                  <a:schemeClr val="tx1"/>
                </a:solidFill>
              </a:rPr>
              <a:t> </a:t>
            </a:r>
            <a:r>
              <a:rPr lang="tr-TR" sz="2000" dirty="0">
                <a:solidFill>
                  <a:srgbClr val="FF0000"/>
                </a:solidFill>
              </a:rPr>
              <a:t>İTHALAT VE İTHALATÇI KAVRAMLARI</a:t>
            </a:r>
            <a:endParaRPr lang="tr-TR" sz="2000" dirty="0" smtClean="0">
              <a:solidFill>
                <a:srgbClr val="FF0000"/>
              </a:solidFill>
            </a:endParaRPr>
          </a:p>
          <a:p>
            <a:pPr algn="just"/>
            <a:r>
              <a:rPr lang="tr-TR" sz="2000" dirty="0">
                <a:solidFill>
                  <a:srgbClr val="FF0000"/>
                </a:solidFill>
              </a:rPr>
              <a:t>Kimler İthalat Yapabilir? </a:t>
            </a:r>
            <a:r>
              <a:rPr lang="tr-TR" sz="2000" dirty="0">
                <a:solidFill>
                  <a:schemeClr val="tx1"/>
                </a:solidFill>
              </a:rPr>
              <a:t>Vergi Usul Kanunu'na göre vergi numarası verilen her gerçek ve tüzel kişi ithalat işlemlerini yürütebilir. Gerçek veya tüzel kişinin vergi numarası yoksa T.C. Hazine ve Maliye Bakanlığına bağlı vergi dairelerine başvurularak vergi numarası alınır. Türkiye'de ithalat yapabilmek için ithalat yapmaya hak kazandıran nitelikte özel bir izin veya belge alınması şartı yoktur. </a:t>
            </a:r>
            <a:endParaRPr lang="tr-TR" sz="2000" dirty="0" smtClean="0">
              <a:solidFill>
                <a:schemeClr val="tx1"/>
              </a:solidFill>
            </a:endParaRPr>
          </a:p>
          <a:p>
            <a:pPr algn="just"/>
            <a:r>
              <a:rPr lang="tr-TR" sz="2000" dirty="0" smtClean="0">
                <a:solidFill>
                  <a:schemeClr val="tx1"/>
                </a:solidFill>
              </a:rPr>
              <a:t>Vergi </a:t>
            </a:r>
            <a:r>
              <a:rPr lang="tr-TR" sz="2000" dirty="0">
                <a:solidFill>
                  <a:schemeClr val="tx1"/>
                </a:solidFill>
              </a:rPr>
              <a:t>numarası aranmaksızın ithalat yapılabilecek istisnai durumlar şunlardır: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Özel anlaşmalara dayalı olarak yapılan ithalatlar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Kitap ve diğer yayınların ithalatı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Türkiye'de açılan uluslararası fuar ve sergilerde perakende satışına izin verilen malların ithalatı </a:t>
            </a:r>
            <a:endParaRPr lang="tr-TR" sz="2000" dirty="0" smtClean="0">
              <a:solidFill>
                <a:schemeClr val="tx1"/>
              </a:solidFill>
            </a:endParaRPr>
          </a:p>
        </p:txBody>
      </p:sp>
    </p:spTree>
    <p:extLst>
      <p:ext uri="{BB962C8B-B14F-4D97-AF65-F5344CB8AC3E}">
        <p14:creationId xmlns:p14="http://schemas.microsoft.com/office/powerpoint/2010/main" val="207117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404664"/>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988840"/>
            <a:ext cx="8640960" cy="4392488"/>
          </a:xfrm>
        </p:spPr>
        <p:txBody>
          <a:bodyPr>
            <a:normAutofit/>
          </a:bodyPr>
          <a:lstStyle/>
          <a:p>
            <a:pPr algn="just"/>
            <a:r>
              <a:rPr lang="tr-TR" sz="2000" dirty="0">
                <a:solidFill>
                  <a:schemeClr val="tx1"/>
                </a:solidFill>
              </a:rPr>
              <a:t> </a:t>
            </a:r>
            <a:r>
              <a:rPr lang="tr-TR" sz="2000" dirty="0">
                <a:solidFill>
                  <a:srgbClr val="FF0000"/>
                </a:solidFill>
              </a:rPr>
              <a:t>İTHALAT VE İTHALATÇI KAVRAMLARI</a:t>
            </a:r>
            <a:endParaRPr lang="tr-TR" sz="2000" dirty="0" smtClean="0">
              <a:solidFill>
                <a:srgbClr val="FF0000"/>
              </a:solidFill>
            </a:endParaRPr>
          </a:p>
          <a:p>
            <a:pPr algn="just"/>
            <a:r>
              <a:rPr lang="tr-TR" sz="2000" dirty="0">
                <a:solidFill>
                  <a:schemeClr val="tx1"/>
                </a:solidFill>
              </a:rPr>
              <a:t>İthalat Yönetmeliği'ne göre ithalat işlemlerini gerçekleştirmek üzere gümrük idaresine kayıtlı, kimlik numarasına sahip gerçek kişiler ile Türkiye'de vergi numarasına sahip tüzel kişilere </a:t>
            </a:r>
            <a:r>
              <a:rPr lang="tr-TR" sz="2000" dirty="0">
                <a:solidFill>
                  <a:srgbClr val="FF0000"/>
                </a:solidFill>
              </a:rPr>
              <a:t>ithalatçı</a:t>
            </a:r>
            <a:r>
              <a:rPr lang="tr-TR" sz="2000" dirty="0">
                <a:solidFill>
                  <a:schemeClr val="tx1"/>
                </a:solidFill>
              </a:rPr>
              <a:t> </a:t>
            </a:r>
            <a:r>
              <a:rPr lang="tr-TR" sz="2000" dirty="0" smtClean="0">
                <a:solidFill>
                  <a:schemeClr val="tx1"/>
                </a:solidFill>
              </a:rPr>
              <a:t>denir. İthalatçılar</a:t>
            </a:r>
            <a:r>
              <a:rPr lang="tr-TR" sz="2000" dirty="0">
                <a:solidFill>
                  <a:schemeClr val="tx1"/>
                </a:solidFill>
              </a:rPr>
              <a:t>, yurt dışından alınan ürünleri kambiyo mevzuatına uygun bedelini ödeyerek ve yurda getirenlerdir. </a:t>
            </a:r>
            <a:endParaRPr lang="tr-TR" sz="2000" dirty="0" smtClean="0">
              <a:solidFill>
                <a:schemeClr val="tx1"/>
              </a:solidFill>
            </a:endParaRPr>
          </a:p>
          <a:p>
            <a:pPr algn="just"/>
            <a:r>
              <a:rPr lang="tr-TR" sz="2000" dirty="0" smtClean="0">
                <a:solidFill>
                  <a:schemeClr val="tx1"/>
                </a:solidFill>
              </a:rPr>
              <a:t>İthalatçı </a:t>
            </a:r>
            <a:r>
              <a:rPr lang="tr-TR" sz="2000" dirty="0">
                <a:solidFill>
                  <a:schemeClr val="tx1"/>
                </a:solidFill>
              </a:rPr>
              <a:t>sıfatı kazanabilmek için gümrük idaresine verilecek </a:t>
            </a:r>
            <a:r>
              <a:rPr lang="tr-TR" sz="2000" dirty="0">
                <a:solidFill>
                  <a:srgbClr val="FF0000"/>
                </a:solidFill>
              </a:rPr>
              <a:t>belgeler</a:t>
            </a:r>
            <a:r>
              <a:rPr lang="tr-TR" sz="2000" dirty="0">
                <a:solidFill>
                  <a:schemeClr val="tx1"/>
                </a:solidFill>
              </a:rPr>
              <a:t> şunlardır: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Vergi dairesinden tasdikli tek vergi numarası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İmza sirküleri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Oda kayıt belgesi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Ticaret Sicil Gazetesi (özel ve tüzel firmalar için)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Faaliyet belgesi (esnaf ve sanatkârlar için)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Ortaklık sözleşmesi</a:t>
            </a:r>
            <a:endParaRPr lang="tr-TR" sz="2000" dirty="0" smtClean="0">
              <a:solidFill>
                <a:schemeClr val="tx1"/>
              </a:solidFill>
            </a:endParaRPr>
          </a:p>
        </p:txBody>
      </p:sp>
    </p:spTree>
    <p:extLst>
      <p:ext uri="{BB962C8B-B14F-4D97-AF65-F5344CB8AC3E}">
        <p14:creationId xmlns:p14="http://schemas.microsoft.com/office/powerpoint/2010/main" val="1268390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32048"/>
          </a:xfrm>
        </p:spPr>
        <p:txBody>
          <a:bodyPr>
            <a:normAutofit/>
          </a:bodyPr>
          <a:lstStyle/>
          <a:p>
            <a:pPr algn="just"/>
            <a:r>
              <a:rPr lang="tr-TR" sz="2000" dirty="0">
                <a:solidFill>
                  <a:schemeClr val="tx1"/>
                </a:solidFill>
              </a:rPr>
              <a:t> </a:t>
            </a:r>
            <a:r>
              <a:rPr lang="tr-TR" sz="2000" dirty="0">
                <a:solidFill>
                  <a:srgbClr val="FF0000"/>
                </a:solidFill>
              </a:rPr>
              <a:t>İTHALAT İŞLEMİNİN </a:t>
            </a:r>
            <a:r>
              <a:rPr lang="tr-TR" sz="2000" dirty="0" smtClean="0">
                <a:solidFill>
                  <a:srgbClr val="FF0000"/>
                </a:solidFill>
              </a:rPr>
              <a:t>TARAFLARI</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132856"/>
            <a:ext cx="6042978" cy="4412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407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a:bodyPr>
          <a:lstStyle/>
          <a:p>
            <a:pPr algn="just"/>
            <a:r>
              <a:rPr lang="tr-TR" sz="2000" dirty="0">
                <a:solidFill>
                  <a:schemeClr val="tx1"/>
                </a:solidFill>
              </a:rPr>
              <a:t> </a:t>
            </a:r>
            <a:r>
              <a:rPr lang="tr-TR" sz="2000" dirty="0">
                <a:solidFill>
                  <a:srgbClr val="FF0000"/>
                </a:solidFill>
              </a:rPr>
              <a:t>İTHALAT İŞLEMİNDE DİKKAT EDİLECEK </a:t>
            </a:r>
            <a:r>
              <a:rPr lang="tr-TR" sz="2000" dirty="0" smtClean="0">
                <a:solidFill>
                  <a:srgbClr val="FF0000"/>
                </a:solidFill>
              </a:rPr>
              <a:t>KONULAR</a:t>
            </a:r>
          </a:p>
          <a:p>
            <a:pPr algn="just"/>
            <a:r>
              <a:rPr lang="tr-TR" sz="2000" dirty="0" smtClean="0">
                <a:solidFill>
                  <a:schemeClr val="tx1"/>
                </a:solidFill>
              </a:rPr>
              <a:t>• </a:t>
            </a:r>
            <a:r>
              <a:rPr lang="tr-TR" sz="2000" dirty="0">
                <a:solidFill>
                  <a:schemeClr val="tx1"/>
                </a:solidFill>
              </a:rPr>
              <a:t>İthal edilmek istenen ürünün "gümrük tarife istatistik pozisyon" (GTİP) numarasının tespit edilmesi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Ürünün tabi olduğu kısıtlama, vergi vb. durumlarının öğrenilmesi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Gümrük müşavirinden destek alınması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 edilmesi düşünülen malın iç pazarda satılabilme durumunun analizi ve fizibilitesinin yapılması (rakip ürünlerle karşılaştırma yapılması vb.)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Malın yurda getirilme maliyetinin iyi </a:t>
            </a:r>
            <a:r>
              <a:rPr lang="tr-TR" sz="2000" dirty="0" smtClean="0">
                <a:solidFill>
                  <a:schemeClr val="tx1"/>
                </a:solidFill>
              </a:rPr>
              <a:t>hesaplanması</a:t>
            </a:r>
          </a:p>
          <a:p>
            <a:pPr algn="just"/>
            <a:r>
              <a:rPr lang="tr-TR" sz="2000" dirty="0">
                <a:solidFill>
                  <a:schemeClr val="tx1"/>
                </a:solidFill>
              </a:rPr>
              <a:t>• Ödenmesi gerekebilecek vergi, nakliye ve gümrük komisyon masraflarının belirlenmesi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Malın yurda girişi konusunda kota ve yasakların olup olmadığının </a:t>
            </a:r>
            <a:r>
              <a:rPr lang="tr-TR" sz="2000" dirty="0" smtClean="0">
                <a:solidFill>
                  <a:schemeClr val="tx1"/>
                </a:solidFill>
              </a:rPr>
              <a:t>araştırılması</a:t>
            </a:r>
          </a:p>
        </p:txBody>
      </p:sp>
    </p:spTree>
    <p:extLst>
      <p:ext uri="{BB962C8B-B14F-4D97-AF65-F5344CB8AC3E}">
        <p14:creationId xmlns:p14="http://schemas.microsoft.com/office/powerpoint/2010/main" val="56652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a:bodyPr>
          <a:lstStyle/>
          <a:p>
            <a:pPr algn="just"/>
            <a:r>
              <a:rPr lang="tr-TR" sz="2000" dirty="0">
                <a:solidFill>
                  <a:schemeClr val="tx1"/>
                </a:solidFill>
              </a:rPr>
              <a:t> </a:t>
            </a:r>
            <a:r>
              <a:rPr lang="tr-TR" sz="2000" dirty="0">
                <a:solidFill>
                  <a:srgbClr val="FF0000"/>
                </a:solidFill>
              </a:rPr>
              <a:t>İTHALAT İŞLEMİNDE DİKKAT EDİLECEK </a:t>
            </a:r>
            <a:r>
              <a:rPr lang="tr-TR" sz="2000" dirty="0" smtClean="0">
                <a:solidFill>
                  <a:srgbClr val="FF0000"/>
                </a:solidFill>
              </a:rPr>
              <a:t>KONULAR</a:t>
            </a:r>
          </a:p>
          <a:p>
            <a:pPr algn="just"/>
            <a:r>
              <a:rPr lang="tr-TR" sz="2000" dirty="0" smtClean="0">
                <a:solidFill>
                  <a:schemeClr val="tx1"/>
                </a:solidFill>
              </a:rPr>
              <a:t>• </a:t>
            </a:r>
            <a:r>
              <a:rPr lang="tr-TR" sz="2000" dirty="0">
                <a:solidFill>
                  <a:schemeClr val="tx1"/>
                </a:solidFill>
              </a:rPr>
              <a:t>Malın yurda girişi konusunda kota ve yasakların olup olmadığının araştırılması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Malı yurda sokmak için tabi olunan izinler olup olmadığını araştırılması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Ürüne bağlı olarak belli standartlara uygunluk konusunda mevzuat araştırması yapılması ve ilgili kuruluşlardan onay alınması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Yurt dışında düzenlenen fuarlar ziyaret edilip ihracatçılarla temas kurularak pazar araştırması yapılması </a:t>
            </a:r>
            <a:endParaRPr lang="tr-TR" sz="2000" dirty="0" smtClean="0">
              <a:solidFill>
                <a:schemeClr val="tx1"/>
              </a:solidFill>
            </a:endParaRPr>
          </a:p>
          <a:p>
            <a:pPr algn="just"/>
            <a:r>
              <a:rPr lang="tr-TR" sz="2000" dirty="0" smtClean="0">
                <a:solidFill>
                  <a:schemeClr val="tx1"/>
                </a:solidFill>
              </a:rPr>
              <a:t>• </a:t>
            </a:r>
            <a:r>
              <a:rPr lang="tr-TR" sz="2000" dirty="0">
                <a:solidFill>
                  <a:schemeClr val="tx1"/>
                </a:solidFill>
              </a:rPr>
              <a:t>İthalat için gerekli finansal kaynağa sahip olunması </a:t>
            </a:r>
            <a:endParaRPr lang="tr-TR" sz="2000" dirty="0" smtClean="0">
              <a:solidFill>
                <a:schemeClr val="tx1"/>
              </a:solidFill>
            </a:endParaRPr>
          </a:p>
        </p:txBody>
      </p:sp>
    </p:spTree>
    <p:extLst>
      <p:ext uri="{BB962C8B-B14F-4D97-AF65-F5344CB8AC3E}">
        <p14:creationId xmlns:p14="http://schemas.microsoft.com/office/powerpoint/2010/main" val="76381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a:bodyPr>
          <a:lstStyle/>
          <a:p>
            <a:pPr algn="just"/>
            <a:r>
              <a:rPr lang="tr-TR" sz="2000" dirty="0">
                <a:solidFill>
                  <a:schemeClr val="tx1"/>
                </a:solidFill>
              </a:rPr>
              <a:t> </a:t>
            </a:r>
            <a:r>
              <a:rPr lang="tr-TR" sz="2000" dirty="0">
                <a:solidFill>
                  <a:srgbClr val="FF0000"/>
                </a:solidFill>
              </a:rPr>
              <a:t>İTHALAT </a:t>
            </a:r>
            <a:r>
              <a:rPr lang="tr-TR" sz="2000" dirty="0" smtClean="0">
                <a:solidFill>
                  <a:srgbClr val="FF0000"/>
                </a:solidFill>
              </a:rPr>
              <a:t>ÇEŞİTLERİ</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060848"/>
            <a:ext cx="8861630" cy="4395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7528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fontScale="92500" lnSpcReduction="20000"/>
          </a:bodyPr>
          <a:lstStyle/>
          <a:p>
            <a:pPr algn="just"/>
            <a:r>
              <a:rPr lang="tr-TR" sz="2000" dirty="0">
                <a:solidFill>
                  <a:schemeClr val="tx1"/>
                </a:solidFill>
              </a:rPr>
              <a:t> </a:t>
            </a:r>
            <a:r>
              <a:rPr lang="tr-TR" sz="2000" dirty="0">
                <a:solidFill>
                  <a:srgbClr val="FF0000"/>
                </a:solidFill>
              </a:rPr>
              <a:t>İTHALAT </a:t>
            </a:r>
            <a:r>
              <a:rPr lang="tr-TR" sz="2000" dirty="0" smtClean="0">
                <a:solidFill>
                  <a:srgbClr val="FF0000"/>
                </a:solidFill>
              </a:rPr>
              <a:t>ÇEŞİTLERİ</a:t>
            </a:r>
          </a:p>
          <a:p>
            <a:pPr algn="just"/>
            <a:r>
              <a:rPr lang="tr-TR" sz="2000" dirty="0" smtClean="0">
                <a:solidFill>
                  <a:srgbClr val="FF0000"/>
                </a:solidFill>
              </a:rPr>
              <a:t>Ön İzne </a:t>
            </a:r>
            <a:r>
              <a:rPr lang="tr-TR" sz="2000" dirty="0">
                <a:solidFill>
                  <a:srgbClr val="FF0000"/>
                </a:solidFill>
              </a:rPr>
              <a:t>Bağlı İthalat: </a:t>
            </a:r>
            <a:r>
              <a:rPr lang="tr-TR" sz="2000" dirty="0">
                <a:solidFill>
                  <a:schemeClr val="tx1"/>
                </a:solidFill>
              </a:rPr>
              <a:t>İthalat Mevzuatı gereği ön izne bağlı eşyaların ithalatıdır. İlaç, silah, kimyevi maddeler vb. bazı ürünlerin ithalatı bu gruba girer</a:t>
            </a:r>
            <a:r>
              <a:rPr lang="tr-TR" sz="2000" dirty="0" smtClean="0">
                <a:solidFill>
                  <a:schemeClr val="tx1"/>
                </a:solidFill>
              </a:rPr>
              <a:t>.</a:t>
            </a:r>
          </a:p>
          <a:p>
            <a:pPr algn="just"/>
            <a:r>
              <a:rPr lang="tr-TR" sz="2000" dirty="0">
                <a:solidFill>
                  <a:srgbClr val="FF0000"/>
                </a:solidFill>
              </a:rPr>
              <a:t>Geçici İthalat: </a:t>
            </a:r>
            <a:r>
              <a:rPr lang="tr-TR" sz="2000" dirty="0">
                <a:solidFill>
                  <a:schemeClr val="tx1"/>
                </a:solidFill>
              </a:rPr>
              <a:t>Teknolojik yetersizlikler ve ham madde eksikliği gibi sebeplerle ülkede üretilemeyen veya montajı yapılamayan parçalar, işlem görmeleri için yurt dışına gönderilir. Bu parçalar, orada işlem gördükten sonra yurda geri getirilir. </a:t>
            </a:r>
            <a:endParaRPr lang="tr-TR" sz="2000" dirty="0" smtClean="0">
              <a:solidFill>
                <a:schemeClr val="tx1"/>
              </a:solidFill>
            </a:endParaRPr>
          </a:p>
          <a:p>
            <a:pPr algn="just"/>
            <a:r>
              <a:rPr lang="tr-TR" sz="2000" dirty="0" smtClean="0">
                <a:solidFill>
                  <a:srgbClr val="FF0000"/>
                </a:solidFill>
              </a:rPr>
              <a:t>Teşvikli </a:t>
            </a:r>
            <a:r>
              <a:rPr lang="tr-TR" sz="2000" dirty="0">
                <a:solidFill>
                  <a:srgbClr val="FF0000"/>
                </a:solidFill>
              </a:rPr>
              <a:t>İthalat: </a:t>
            </a:r>
            <a:r>
              <a:rPr lang="tr-TR" sz="2000" dirty="0">
                <a:solidFill>
                  <a:schemeClr val="tx1"/>
                </a:solidFill>
              </a:rPr>
              <a:t>İhracat taahhütlü üretim için bazı vergilerden muaf tutulan ithalattır. Örneğin başka bir ülkeye satılması planlanarak Türkiye'de üretilen bir otomobilin içerisindeki bazı parçalar ithal olabilir. Bu parçalar, yeni bir araba üretmek ve ihracat yapmak için ithal edildiğinden her türlü ithalat vergisinden ve KDV'den muaf olur. </a:t>
            </a:r>
            <a:r>
              <a:rPr lang="tr-TR" sz="2000" dirty="0">
                <a:solidFill>
                  <a:srgbClr val="FF0000"/>
                </a:solidFill>
              </a:rPr>
              <a:t>Bedelsiz İthalat: </a:t>
            </a:r>
            <a:r>
              <a:rPr lang="tr-TR" sz="2000" dirty="0">
                <a:solidFill>
                  <a:schemeClr val="tx1"/>
                </a:solidFill>
              </a:rPr>
              <a:t>Ticari kazanç sağlama amacı olmayan ürünlerin ithalatıdır. Bunlar, yurt dışından kişisel kullanım için alınan ve yurda getirilen eşyalardır. Yurt dışından temelli dönüş yapan bir gurbetçinin getirdiği elektronik vb. şahsi eşyalar bu ithalat çeşidine örnektir. </a:t>
            </a:r>
            <a:endParaRPr lang="tr-TR" sz="2000" dirty="0" smtClean="0">
              <a:solidFill>
                <a:schemeClr val="tx1"/>
              </a:solidFill>
            </a:endParaRPr>
          </a:p>
          <a:p>
            <a:pPr algn="just"/>
            <a:r>
              <a:rPr lang="tr-TR" sz="2000" dirty="0" smtClean="0">
                <a:solidFill>
                  <a:srgbClr val="FF0000"/>
                </a:solidFill>
              </a:rPr>
              <a:t>Ticari </a:t>
            </a:r>
            <a:r>
              <a:rPr lang="tr-TR" sz="2000" dirty="0">
                <a:solidFill>
                  <a:srgbClr val="FF0000"/>
                </a:solidFill>
              </a:rPr>
              <a:t>İthalat: </a:t>
            </a:r>
            <a:r>
              <a:rPr lang="tr-TR" sz="2000" dirty="0">
                <a:solidFill>
                  <a:schemeClr val="tx1"/>
                </a:solidFill>
              </a:rPr>
              <a:t>Vergi numarasına sahip her gerçek ve tüzel kişi ticari ithalat yapabilir. Ticari ithalat, kambiyo mevzuatı ve ilgili mevzuata göre gerekli belgeler alınıp doğrudan gümrük idaresine başvurarak yapılır</a:t>
            </a:r>
            <a:endParaRPr lang="tr-TR" sz="2000" dirty="0" smtClean="0">
              <a:solidFill>
                <a:schemeClr val="tx1"/>
              </a:solidFill>
            </a:endParaRPr>
          </a:p>
        </p:txBody>
      </p:sp>
    </p:spTree>
    <p:extLst>
      <p:ext uri="{BB962C8B-B14F-4D97-AF65-F5344CB8AC3E}">
        <p14:creationId xmlns:p14="http://schemas.microsoft.com/office/powerpoint/2010/main" val="289978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60648"/>
            <a:ext cx="7772400" cy="1470025"/>
          </a:xfrm>
        </p:spPr>
        <p:txBody>
          <a:bodyPr/>
          <a:lstStyle/>
          <a:p>
            <a:r>
              <a:rPr lang="tr-TR" dirty="0" smtClean="0"/>
              <a:t>3. Bölüm </a:t>
            </a:r>
            <a:br>
              <a:rPr lang="tr-TR" dirty="0" smtClean="0"/>
            </a:br>
            <a:r>
              <a:rPr lang="tr-TR" dirty="0" smtClean="0"/>
              <a:t>Dış Ticarette İthalat İşlemleri</a:t>
            </a:r>
            <a:endParaRPr lang="tr-TR" dirty="0"/>
          </a:p>
        </p:txBody>
      </p:sp>
      <p:sp>
        <p:nvSpPr>
          <p:cNvPr id="3" name="Alt Başlık 2"/>
          <p:cNvSpPr>
            <a:spLocks noGrp="1"/>
          </p:cNvSpPr>
          <p:nvPr>
            <p:ph type="subTitle" idx="1"/>
          </p:nvPr>
        </p:nvSpPr>
        <p:spPr>
          <a:xfrm>
            <a:off x="395536" y="1700808"/>
            <a:ext cx="8640960" cy="4752528"/>
          </a:xfrm>
        </p:spPr>
        <p:txBody>
          <a:bodyPr>
            <a:normAutofit fontScale="92500" lnSpcReduction="10000"/>
          </a:bodyPr>
          <a:lstStyle/>
          <a:p>
            <a:pPr algn="just"/>
            <a:r>
              <a:rPr lang="tr-TR" sz="2000" dirty="0">
                <a:solidFill>
                  <a:schemeClr val="tx1"/>
                </a:solidFill>
              </a:rPr>
              <a:t> </a:t>
            </a:r>
            <a:r>
              <a:rPr lang="tr-TR" sz="2000" dirty="0">
                <a:solidFill>
                  <a:srgbClr val="FF0000"/>
                </a:solidFill>
              </a:rPr>
              <a:t>İTHALAT </a:t>
            </a:r>
            <a:r>
              <a:rPr lang="tr-TR" sz="2000" dirty="0" smtClean="0">
                <a:solidFill>
                  <a:srgbClr val="FF0000"/>
                </a:solidFill>
              </a:rPr>
              <a:t>ÇEŞİTLERİ</a:t>
            </a:r>
          </a:p>
          <a:p>
            <a:pPr algn="just"/>
            <a:r>
              <a:rPr lang="tr-TR" sz="2000" dirty="0">
                <a:solidFill>
                  <a:srgbClr val="FF0000"/>
                </a:solidFill>
              </a:rPr>
              <a:t>Vergi Numarası Şartı Aranmayan İthalat: </a:t>
            </a:r>
            <a:r>
              <a:rPr lang="tr-TR" sz="2000" dirty="0">
                <a:solidFill>
                  <a:schemeClr val="tx1"/>
                </a:solidFill>
              </a:rPr>
              <a:t>Kitap ve diğer yayınların özel anlaşmalarla yapılan ithalatıdır. Fuar ve sergilerde perakende satışına izin verilen mal ithalatı bu ithalat çeşidine girer. </a:t>
            </a:r>
            <a:endParaRPr lang="tr-TR" sz="2000" dirty="0" smtClean="0">
              <a:solidFill>
                <a:schemeClr val="tx1"/>
              </a:solidFill>
            </a:endParaRPr>
          </a:p>
          <a:p>
            <a:pPr algn="just"/>
            <a:r>
              <a:rPr lang="tr-TR" sz="2000" dirty="0" smtClean="0">
                <a:solidFill>
                  <a:srgbClr val="FF0000"/>
                </a:solidFill>
              </a:rPr>
              <a:t>Özelliği </a:t>
            </a:r>
            <a:r>
              <a:rPr lang="tr-TR" sz="2000" dirty="0">
                <a:solidFill>
                  <a:srgbClr val="FF0000"/>
                </a:solidFill>
              </a:rPr>
              <a:t>Olan İthalat:</a:t>
            </a:r>
            <a:r>
              <a:rPr lang="tr-TR" sz="2000" dirty="0">
                <a:solidFill>
                  <a:schemeClr val="tx1"/>
                </a:solidFill>
              </a:rPr>
              <a:t> Kanuna ve kararnamelere göre sadece belirli kuruluşlar tarafından yapılan ithalattır. </a:t>
            </a:r>
            <a:endParaRPr lang="tr-TR" sz="2000" dirty="0" smtClean="0">
              <a:solidFill>
                <a:schemeClr val="tx1"/>
              </a:solidFill>
            </a:endParaRPr>
          </a:p>
          <a:p>
            <a:pPr algn="just"/>
            <a:r>
              <a:rPr lang="tr-TR" sz="2000" dirty="0" smtClean="0">
                <a:solidFill>
                  <a:srgbClr val="FF0000"/>
                </a:solidFill>
              </a:rPr>
              <a:t>Özel </a:t>
            </a:r>
            <a:r>
              <a:rPr lang="tr-TR" sz="2000" dirty="0">
                <a:solidFill>
                  <a:srgbClr val="FF0000"/>
                </a:solidFill>
              </a:rPr>
              <a:t>Anlaşmalara Dayanan İthalat: </a:t>
            </a:r>
            <a:r>
              <a:rPr lang="tr-TR" sz="2000" dirty="0">
                <a:solidFill>
                  <a:schemeClr val="tx1"/>
                </a:solidFill>
              </a:rPr>
              <a:t>Bu ithalat çeşidi yalnızca NATO ülkelerinden yapılan ithalat için geçerlidir. NATO ithalatı için ilgili kamu kurum ve kuruluşlarınca müracaat mektubu ile gümrük idarelerine başvurulur. Başvurular gümrük beyannamesine eklenir. </a:t>
            </a:r>
            <a:endParaRPr lang="tr-TR" sz="2000" dirty="0" smtClean="0">
              <a:solidFill>
                <a:schemeClr val="tx1"/>
              </a:solidFill>
            </a:endParaRPr>
          </a:p>
          <a:p>
            <a:pPr algn="just"/>
            <a:r>
              <a:rPr lang="tr-TR" sz="2000" dirty="0" smtClean="0">
                <a:solidFill>
                  <a:srgbClr val="FF0000"/>
                </a:solidFill>
              </a:rPr>
              <a:t>Uluslararası </a:t>
            </a:r>
            <a:r>
              <a:rPr lang="tr-TR" sz="2000" dirty="0">
                <a:solidFill>
                  <a:srgbClr val="FF0000"/>
                </a:solidFill>
              </a:rPr>
              <a:t>Fuarlar Yoluyla Yapılan İthalat: </a:t>
            </a:r>
            <a:r>
              <a:rPr lang="tr-TR" sz="2000" dirty="0">
                <a:solidFill>
                  <a:schemeClr val="tx1"/>
                </a:solidFill>
              </a:rPr>
              <a:t>İthalatçı ülkede düzenlenen uluslararası fuarlar yoluyla yurt dışından mal getirme işlemidir. Uluslararası fuarlar T.C. Ticaret Bakanlığı tarafından duyurulur. </a:t>
            </a:r>
            <a:endParaRPr lang="tr-TR" sz="2000" dirty="0" smtClean="0">
              <a:solidFill>
                <a:schemeClr val="tx1"/>
              </a:solidFill>
            </a:endParaRPr>
          </a:p>
          <a:p>
            <a:pPr algn="just"/>
            <a:r>
              <a:rPr lang="tr-TR" sz="2000" dirty="0" smtClean="0">
                <a:solidFill>
                  <a:srgbClr val="FF0000"/>
                </a:solidFill>
              </a:rPr>
              <a:t>Kesin </a:t>
            </a:r>
            <a:r>
              <a:rPr lang="tr-TR" sz="2000" dirty="0">
                <a:solidFill>
                  <a:srgbClr val="FF0000"/>
                </a:solidFill>
              </a:rPr>
              <a:t>İthalat: </a:t>
            </a:r>
            <a:r>
              <a:rPr lang="tr-TR" sz="2000" dirty="0">
                <a:solidFill>
                  <a:schemeClr val="tx1"/>
                </a:solidFill>
              </a:rPr>
              <a:t>A.T.A. karnesi kapsamında gelenler de dâhil olmak üzere geçici olarak yurda giren malların bedellerinin ödenmesi yoluyla gümrük idarelerince sonuçlandırılan ithalattır. </a:t>
            </a:r>
            <a:endParaRPr lang="tr-TR" sz="2000" dirty="0" smtClean="0">
              <a:solidFill>
                <a:schemeClr val="tx1"/>
              </a:solidFill>
            </a:endParaRPr>
          </a:p>
        </p:txBody>
      </p:sp>
    </p:spTree>
    <p:extLst>
      <p:ext uri="{BB962C8B-B14F-4D97-AF65-F5344CB8AC3E}">
        <p14:creationId xmlns:p14="http://schemas.microsoft.com/office/powerpoint/2010/main" val="34375425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2064</Words>
  <Application>Microsoft Office PowerPoint</Application>
  <PresentationFormat>Ekran Gösterisi (4:3)</PresentationFormat>
  <Paragraphs>119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lpstr>3. Bölüm  Dış Ticarette İthalat İşlemleri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Bölüm  Dış Ticaret İle İlgili Kavramlar</dc:title>
  <dc:creator>user</dc:creator>
  <cp:lastModifiedBy>user</cp:lastModifiedBy>
  <cp:revision>23</cp:revision>
  <dcterms:created xsi:type="dcterms:W3CDTF">2023-09-28T08:12:28Z</dcterms:created>
  <dcterms:modified xsi:type="dcterms:W3CDTF">2023-10-12T11:49:09Z</dcterms:modified>
</cp:coreProperties>
</file>