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1" autoAdjust="0"/>
    <p:restoredTop sz="9466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89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53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92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9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28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22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7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9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7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67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23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52347" y="1819284"/>
            <a:ext cx="88569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Finansman belgeleri, </a:t>
            </a:r>
            <a:r>
              <a:rPr lang="tr-TR" dirty="0"/>
              <a:t>dış ticaret işlemlerinde, bankaların kredi verme ya da krediye aracılık </a:t>
            </a:r>
            <a:r>
              <a:rPr lang="tr-TR" dirty="0" smtClean="0"/>
              <a:t>etme durumlarında </a:t>
            </a:r>
            <a:r>
              <a:rPr lang="tr-TR" dirty="0"/>
              <a:t>kullanılan belgelerdir. Dış ticaret işlemlerinde kullanılan bazı finansman belgeleri </a:t>
            </a:r>
            <a:r>
              <a:rPr lang="tr-TR" dirty="0" smtClean="0"/>
              <a:t>vardır: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6. FİNANSMAN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2" y="3356991"/>
            <a:ext cx="8841188" cy="165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223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60848"/>
            <a:ext cx="88569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7.1</a:t>
            </a:r>
            <a:r>
              <a:rPr lang="tr-TR" b="1" dirty="0"/>
              <a:t>. Sigorta Poliçesi</a:t>
            </a:r>
          </a:p>
          <a:p>
            <a:pPr algn="just"/>
            <a:r>
              <a:rPr lang="tr-TR" dirty="0" smtClean="0"/>
              <a:t>Dış </a:t>
            </a:r>
            <a:r>
              <a:rPr lang="tr-TR" dirty="0"/>
              <a:t>ticarette kullanılan sigorta poliçeleri, sevk edilen ürün çeşidi açısından iki şekilde </a:t>
            </a:r>
            <a:r>
              <a:rPr lang="tr-TR" dirty="0" smtClean="0"/>
              <a:t>sınıflandırılır. </a:t>
            </a:r>
          </a:p>
          <a:p>
            <a:pPr algn="just"/>
            <a:r>
              <a:rPr lang="tr-TR" b="1" dirty="0" smtClean="0"/>
              <a:t>(i) Emtia </a:t>
            </a:r>
            <a:r>
              <a:rPr lang="tr-TR" b="1" dirty="0"/>
              <a:t>Nakliye Sigortaları: </a:t>
            </a:r>
            <a:r>
              <a:rPr lang="tr-TR" dirty="0"/>
              <a:t>Emtianın bir noktadan başka bir noktaya gidişi sırasında oluşabilecek </a:t>
            </a:r>
            <a:r>
              <a:rPr lang="tr-TR" dirty="0" smtClean="0"/>
              <a:t>risklere karşı </a:t>
            </a:r>
            <a:r>
              <a:rPr lang="tr-TR" dirty="0"/>
              <a:t>poliçede belirtilen koşullara bağlı olarak teminat sağlar. Yükün satıcısı, alıcısı veya taşınan </a:t>
            </a:r>
            <a:r>
              <a:rPr lang="tr-TR" dirty="0" smtClean="0"/>
              <a:t>yükle menfaat </a:t>
            </a:r>
            <a:r>
              <a:rPr lang="tr-TR" dirty="0"/>
              <a:t>ilişkisi olan herkes bu sigortayı </a:t>
            </a:r>
            <a:r>
              <a:rPr lang="tr-TR" dirty="0" smtClean="0"/>
              <a:t>yaptırabilir. Emtia </a:t>
            </a:r>
            <a:r>
              <a:rPr lang="tr-TR" dirty="0"/>
              <a:t>(yük) sigortası, yük bedelinin yanında navlun, sigorta ücreti, öngörülen kâr gibi bazı </a:t>
            </a:r>
            <a:r>
              <a:rPr lang="tr-TR" dirty="0" smtClean="0"/>
              <a:t>gider kalemlerinin </a:t>
            </a:r>
            <a:r>
              <a:rPr lang="tr-TR" dirty="0"/>
              <a:t>de sigortalatılmasına imkân sunmaktadır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 smtClean="0"/>
              <a:t>(ii) Kıymet </a:t>
            </a:r>
            <a:r>
              <a:rPr lang="tr-TR" b="1" dirty="0"/>
              <a:t>Sigortaları: </a:t>
            </a:r>
            <a:r>
              <a:rPr lang="tr-TR" dirty="0"/>
              <a:t>Kişilerin deniz, kara veya hava yolu ile beraberinde taşıdıkları nakit para, </a:t>
            </a:r>
            <a:r>
              <a:rPr lang="tr-TR" dirty="0" smtClean="0"/>
              <a:t>külçe altın</a:t>
            </a:r>
            <a:r>
              <a:rPr lang="tr-TR" dirty="0"/>
              <a:t>, gümüş ve bunlardan basılmış para veya sikke, mücevher, tahvil, bono, senet, çek gibi </a:t>
            </a:r>
            <a:r>
              <a:rPr lang="tr-TR" dirty="0" smtClean="0"/>
              <a:t>değerli kâğıtlar </a:t>
            </a:r>
            <a:r>
              <a:rPr lang="tr-TR" dirty="0"/>
              <a:t>ile döviz ve efektiflere kıymet poliçeleri yaptırılır.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7. SİGORTA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1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60848"/>
            <a:ext cx="8856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7.1</a:t>
            </a:r>
            <a:r>
              <a:rPr lang="tr-TR" b="1" dirty="0"/>
              <a:t>. Sigorta </a:t>
            </a:r>
            <a:r>
              <a:rPr lang="tr-TR" b="1" dirty="0" smtClean="0"/>
              <a:t>Poliçesi</a:t>
            </a:r>
          </a:p>
          <a:p>
            <a:pPr algn="just"/>
            <a:r>
              <a:rPr lang="tr-TR" dirty="0"/>
              <a:t>Emtia nakliye sigortalarında sigorta poliçe türleri üç farklı şekilde </a:t>
            </a:r>
            <a:r>
              <a:rPr lang="tr-TR" dirty="0" smtClean="0"/>
              <a:t>yapılır: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7. SİGORTA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07179"/>
            <a:ext cx="83153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03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6120680" cy="663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93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60848"/>
            <a:ext cx="88569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7.2</a:t>
            </a:r>
            <a:r>
              <a:rPr lang="tr-TR" b="1" dirty="0"/>
              <a:t>. Sigorta Sertifikası</a:t>
            </a:r>
          </a:p>
          <a:p>
            <a:pPr algn="just"/>
            <a:r>
              <a:rPr lang="tr-TR" dirty="0"/>
              <a:t>Bir defadan fazla yüklemesi olan firmaların kesin sigorta öncesi hazırladıkları belgedir. Sigorta </a:t>
            </a:r>
            <a:r>
              <a:rPr lang="tr-TR" dirty="0" smtClean="0"/>
              <a:t>belgesi veya </a:t>
            </a:r>
            <a:r>
              <a:rPr lang="tr-TR" dirty="0"/>
              <a:t>sertifikası, daha önce düzenlenmiş olan açık veya </a:t>
            </a:r>
            <a:r>
              <a:rPr lang="tr-TR" dirty="0" err="1"/>
              <a:t>flotan</a:t>
            </a:r>
            <a:r>
              <a:rPr lang="tr-TR" dirty="0"/>
              <a:t> poliçelerle bağlantılı olarak boş </a:t>
            </a:r>
            <a:r>
              <a:rPr lang="tr-TR" dirty="0" smtClean="0"/>
              <a:t>sertifika formlarının </a:t>
            </a:r>
            <a:r>
              <a:rPr lang="tr-TR" dirty="0"/>
              <a:t>önce bizzat sigortalı, sonra da sigorta şirketi tarafından doldurulup imzalanması ile </a:t>
            </a:r>
            <a:r>
              <a:rPr lang="tr-TR" dirty="0" smtClean="0"/>
              <a:t>geçerli olur</a:t>
            </a:r>
            <a:r>
              <a:rPr lang="tr-TR" dirty="0"/>
              <a:t>. Belgede genel sigorta şartları yazılı değildir. Ancak ilgili açık ya da </a:t>
            </a:r>
            <a:r>
              <a:rPr lang="tr-TR" dirty="0" err="1"/>
              <a:t>flotan</a:t>
            </a:r>
            <a:r>
              <a:rPr lang="tr-TR" dirty="0"/>
              <a:t> sigortaya </a:t>
            </a:r>
            <a:r>
              <a:rPr lang="tr-TR" dirty="0" smtClean="0"/>
              <a:t>değinildiğinde bütünlük </a:t>
            </a:r>
            <a:r>
              <a:rPr lang="tr-TR" dirty="0"/>
              <a:t>kazanır. Akreditifte sigorta sertifikası istenmişse sigorta sertifikasının yerine sigorta </a:t>
            </a:r>
            <a:r>
              <a:rPr lang="tr-TR" dirty="0" smtClean="0"/>
              <a:t>poliçesi ibraz </a:t>
            </a:r>
            <a:r>
              <a:rPr lang="tr-TR" dirty="0"/>
              <a:t>edilebilir.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7. SİGORTA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9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60848"/>
            <a:ext cx="88569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Döviz belgeleri, ihracat ve ithalat yapan firmaların talebi üzerine Türkiye’de faaliyet gösteren </a:t>
            </a:r>
            <a:r>
              <a:rPr lang="tr-TR" dirty="0" smtClean="0"/>
              <a:t>bankalar, finans </a:t>
            </a:r>
            <a:r>
              <a:rPr lang="tr-TR" dirty="0"/>
              <a:t>kuruluşları ve diğer yetkili kuruluşlar tarafından düzenlenmesi zorunlu belgelerdir. İlgili </a:t>
            </a:r>
            <a:r>
              <a:rPr lang="tr-TR" dirty="0" smtClean="0"/>
              <a:t>finans kuruluşlarınca </a:t>
            </a:r>
            <a:r>
              <a:rPr lang="tr-TR" dirty="0"/>
              <a:t>ihracat veya ithalat bedeline karşılık olarak efektif ve döviz alım satım işlemlerinde </a:t>
            </a:r>
            <a:r>
              <a:rPr lang="tr-TR" dirty="0" smtClean="0"/>
              <a:t>kullanılan belgeler </a:t>
            </a:r>
            <a:r>
              <a:rPr lang="tr-TR" dirty="0"/>
              <a:t>mevcuttur.</a:t>
            </a:r>
          </a:p>
          <a:p>
            <a:pPr algn="just"/>
            <a:r>
              <a:rPr lang="tr-TR" dirty="0"/>
              <a:t>Döviz belgeleri beş grupta </a:t>
            </a:r>
            <a:r>
              <a:rPr lang="tr-TR" dirty="0" smtClean="0"/>
              <a:t>incelenir: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8. DÖVİZ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83820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85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60848"/>
            <a:ext cx="88569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8.1</a:t>
            </a:r>
            <a:r>
              <a:rPr lang="tr-TR" b="1" dirty="0"/>
              <a:t>. Döviz Alım Belgesi</a:t>
            </a:r>
          </a:p>
          <a:p>
            <a:pPr algn="just"/>
            <a:r>
              <a:rPr lang="tr-TR" dirty="0"/>
              <a:t>Döviz cinsinden ifade edilen ihracat bedelinin Türk lirasına çevrilmesinde kullanılan döviz alım </a:t>
            </a:r>
            <a:r>
              <a:rPr lang="tr-TR" dirty="0" smtClean="0"/>
              <a:t>belgesi, üç </a:t>
            </a:r>
            <a:r>
              <a:rPr lang="tr-TR" dirty="0"/>
              <a:t>nüsha olarak düzenlenir. Döviz alım belgesi ithalatçıya gönderilmez, sadece ihracatçıya verilir.</a:t>
            </a:r>
          </a:p>
          <a:p>
            <a:pPr algn="just"/>
            <a:r>
              <a:rPr lang="tr-TR" dirty="0"/>
              <a:t>İhracat bedeli ihracatçı bankasına döviz olarak ulaştığında ya da ödeme havalesi geldiğinde bu </a:t>
            </a:r>
            <a:r>
              <a:rPr lang="tr-TR" dirty="0" smtClean="0"/>
              <a:t>belge düzenlenir</a:t>
            </a:r>
            <a:r>
              <a:rPr lang="tr-TR" dirty="0"/>
              <a:t>.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8. DÖVİZ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92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790575"/>
            <a:ext cx="59150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523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60848"/>
            <a:ext cx="88569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8.2</a:t>
            </a:r>
            <a:r>
              <a:rPr lang="tr-TR" b="1" dirty="0"/>
              <a:t>. Döviz Satım Belgesi</a:t>
            </a:r>
          </a:p>
          <a:p>
            <a:pPr algn="just"/>
            <a:r>
              <a:rPr lang="tr-TR" dirty="0"/>
              <a:t>İthalat bedelinin banka kaynaklarından döviz olarak ödendiği işlemlerde, ithalat bedeli haricinde </a:t>
            </a:r>
            <a:r>
              <a:rPr lang="tr-TR" dirty="0" smtClean="0"/>
              <a:t>aracı komisyonlarının </a:t>
            </a:r>
            <a:r>
              <a:rPr lang="tr-TR" dirty="0"/>
              <a:t>ve ithalatçı bankanın yurt dışı muhabir şubeleri tarafından talep edilen </a:t>
            </a:r>
            <a:r>
              <a:rPr lang="tr-TR" dirty="0" smtClean="0"/>
              <a:t>komisyonun ödenmesi </a:t>
            </a:r>
            <a:r>
              <a:rPr lang="tr-TR" dirty="0"/>
              <a:t>için düzenlenen belgedir. Bedeli kredi kartından, döviz tevdiat hesabından veya </a:t>
            </a:r>
            <a:r>
              <a:rPr lang="tr-TR" dirty="0" smtClean="0"/>
              <a:t>krediden karşılanan </a:t>
            </a:r>
            <a:r>
              <a:rPr lang="tr-TR" dirty="0"/>
              <a:t>ithalatta DSB (Döviz satım belgesi) düzenlenmez, ithalatçı firmanın talep etmesi </a:t>
            </a:r>
            <a:r>
              <a:rPr lang="tr-TR" dirty="0" smtClean="0"/>
              <a:t>hâlinde vadeli </a:t>
            </a:r>
            <a:r>
              <a:rPr lang="tr-TR" dirty="0"/>
              <a:t>ithalat bildirim formu düzenlenir. </a:t>
            </a:r>
            <a:endParaRPr lang="tr-TR" dirty="0" smtClean="0"/>
          </a:p>
          <a:p>
            <a:pPr algn="just"/>
            <a:r>
              <a:rPr lang="tr-TR" dirty="0" smtClean="0"/>
              <a:t>Döviz </a:t>
            </a:r>
            <a:r>
              <a:rPr lang="tr-TR" dirty="0"/>
              <a:t>satım belgesi iki nüsha olarak düzenlenir.</a:t>
            </a:r>
          </a:p>
          <a:p>
            <a:pPr algn="just"/>
            <a:r>
              <a:rPr lang="tr-TR" dirty="0"/>
              <a:t>Döviz alım ve döviz satım belgelerinin ihracatçı tarafından kaybedilmesi durumunda banka </a:t>
            </a:r>
            <a:r>
              <a:rPr lang="tr-TR" dirty="0" smtClean="0"/>
              <a:t>tarafından ihracatçıya </a:t>
            </a:r>
            <a:r>
              <a:rPr lang="tr-TR" dirty="0"/>
              <a:t>bu belgelerde yer alan bilgileri içeren bir yazı verilir. Döviz alım satım belgesi </a:t>
            </a:r>
            <a:r>
              <a:rPr lang="tr-TR" dirty="0" smtClean="0"/>
              <a:t>yeniden düzenlenmez</a:t>
            </a:r>
            <a:r>
              <a:rPr lang="tr-TR" dirty="0"/>
              <a:t>.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8. DÖVİZ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4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87015" y="1772816"/>
            <a:ext cx="88569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8.3</a:t>
            </a:r>
            <a:r>
              <a:rPr lang="tr-TR" b="1" dirty="0"/>
              <a:t>. Nakit Beyan Formu</a:t>
            </a:r>
          </a:p>
          <a:p>
            <a:pPr algn="just"/>
            <a:r>
              <a:rPr lang="tr-TR" b="1" dirty="0"/>
              <a:t>Nakit beyan formu, </a:t>
            </a:r>
            <a:r>
              <a:rPr lang="tr-TR" dirty="0"/>
              <a:t>efektif olarak ihracat bedelinin yurt dışından geldiğini ispatlayan, gümrük </a:t>
            </a:r>
            <a:r>
              <a:rPr lang="tr-TR" dirty="0" smtClean="0"/>
              <a:t>müdürlüğü tarafından </a:t>
            </a:r>
            <a:r>
              <a:rPr lang="tr-TR" dirty="0"/>
              <a:t>onaylanan belgedir.</a:t>
            </a:r>
          </a:p>
          <a:p>
            <a:pPr algn="just"/>
            <a:r>
              <a:rPr lang="tr-TR" dirty="0"/>
              <a:t>Nakit beyan formunun konusunu teşkil eden efektifin ihracat bedeli olarak kabulü için bazı şartlar </a:t>
            </a:r>
            <a:r>
              <a:rPr lang="tr-TR" dirty="0" smtClean="0"/>
              <a:t>vardır: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8. DÖVİZ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338176"/>
            <a:ext cx="82677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33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87015" y="1772816"/>
            <a:ext cx="88569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8</a:t>
            </a:r>
            <a:r>
              <a:rPr lang="tr-TR" b="1" dirty="0" smtClean="0"/>
              <a:t>.4</a:t>
            </a:r>
            <a:r>
              <a:rPr lang="tr-TR" b="1" dirty="0"/>
              <a:t>. İhracat Bedeli Kabul Belgesi</a:t>
            </a:r>
          </a:p>
          <a:p>
            <a:pPr algn="just"/>
            <a:r>
              <a:rPr lang="tr-TR" dirty="0"/>
              <a:t>İhracatçı ile ithalatçı arasındaki sözleşmeye ve uluslararası kurallar ile bankacılık teamüllerine </a:t>
            </a:r>
            <a:r>
              <a:rPr lang="tr-TR" dirty="0" smtClean="0"/>
              <a:t>göre ihracat </a:t>
            </a:r>
            <a:r>
              <a:rPr lang="tr-TR" dirty="0"/>
              <a:t>bedellerinin fiili ihraç tarihinden itibaren 180 gün içerisinde yurda getirilerek ihracat </a:t>
            </a:r>
            <a:r>
              <a:rPr lang="tr-TR" dirty="0" smtClean="0"/>
              <a:t>bedeli kabul </a:t>
            </a:r>
            <a:r>
              <a:rPr lang="tr-TR" dirty="0"/>
              <a:t>belgesi (İBKB) düzenlenmesi zorunludur.</a:t>
            </a:r>
          </a:p>
          <a:p>
            <a:pPr algn="just"/>
            <a:r>
              <a:rPr lang="tr-TR" dirty="0"/>
              <a:t>Vadeli ihracat, peşin ihracat işlemleri ve özelliği olan ihracat işlemlerinde söz konusu sürelerle </a:t>
            </a:r>
            <a:r>
              <a:rPr lang="tr-TR" dirty="0" smtClean="0"/>
              <a:t>ilgili kurallar </a:t>
            </a:r>
            <a:r>
              <a:rPr lang="tr-TR" dirty="0"/>
              <a:t>farklılıklar göstermektedir. İhracat hesabının kapatılabilmesi için gümrük beyannamesi </a:t>
            </a:r>
            <a:r>
              <a:rPr lang="tr-TR" dirty="0" smtClean="0"/>
              <a:t>örneği ya </a:t>
            </a:r>
            <a:r>
              <a:rPr lang="tr-TR" dirty="0"/>
              <a:t>da gümrük beyannamesi bilgileri, ilgili </a:t>
            </a:r>
            <a:r>
              <a:rPr lang="tr-TR" dirty="0" err="1"/>
              <a:t>İBKB’ler</a:t>
            </a:r>
            <a:r>
              <a:rPr lang="tr-TR" dirty="0"/>
              <a:t>, satış faturası ile indirim ve mahsup konusu </a:t>
            </a:r>
            <a:r>
              <a:rPr lang="tr-TR" dirty="0" smtClean="0"/>
              <a:t>belgelerin aracı </a:t>
            </a:r>
            <a:r>
              <a:rPr lang="tr-TR" dirty="0"/>
              <a:t>bankaya ibrazı zorunludur. İki nüsha olarak düzenlenen ihracat bedeli kabul belgesinin </a:t>
            </a:r>
            <a:r>
              <a:rPr lang="tr-TR" dirty="0" smtClean="0"/>
              <a:t>bir nüshası </a:t>
            </a:r>
            <a:r>
              <a:rPr lang="tr-TR" dirty="0"/>
              <a:t>ihracatçıya veya ihracatçının temsilcisine verilir, diğer nüsha bankada kalır.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8. DÖVİZ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74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700808"/>
            <a:ext cx="88569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6.1</a:t>
            </a:r>
            <a:r>
              <a:rPr lang="tr-TR" b="1" dirty="0"/>
              <a:t>. Poliçe</a:t>
            </a:r>
          </a:p>
          <a:p>
            <a:pPr algn="just"/>
            <a:r>
              <a:rPr lang="tr-TR" dirty="0"/>
              <a:t>Belirli bir vade ya da tarihte, tutarı ve birimi belirlenmiş bir meblağın belirli bir lehtar emrine </a:t>
            </a:r>
            <a:r>
              <a:rPr lang="tr-TR" dirty="0" smtClean="0"/>
              <a:t>ödenmesi amacıyla </a:t>
            </a:r>
            <a:r>
              <a:rPr lang="tr-TR" dirty="0"/>
              <a:t>keşideci tarafından düzenlenerek muhataba verilen ödeme emrine </a:t>
            </a:r>
            <a:r>
              <a:rPr lang="tr-TR" b="1" dirty="0"/>
              <a:t>poliçe </a:t>
            </a:r>
            <a:r>
              <a:rPr lang="tr-TR" dirty="0"/>
              <a:t>denir.</a:t>
            </a:r>
          </a:p>
          <a:p>
            <a:pPr algn="just"/>
            <a:r>
              <a:rPr lang="tr-TR" dirty="0"/>
              <a:t>Dış ticarette poliçe; ihracatçı tarafından hazırlanan, tutarı ve birimi belirli bir meblağın vadesinde </a:t>
            </a:r>
            <a:r>
              <a:rPr lang="tr-TR" dirty="0" smtClean="0"/>
              <a:t>kendisine ödenmesini </a:t>
            </a:r>
            <a:r>
              <a:rPr lang="tr-TR" dirty="0"/>
              <a:t>ithalatçıdan talep eden bir ödeme emridir.</a:t>
            </a:r>
          </a:p>
          <a:p>
            <a:pPr algn="just"/>
            <a:r>
              <a:rPr lang="tr-TR" dirty="0" smtClean="0"/>
              <a:t>Dış </a:t>
            </a:r>
            <a:r>
              <a:rPr lang="tr-TR" dirty="0"/>
              <a:t>ticaret işlemlerinde kullanılan poliçeler üzerinde “poliçe” kelimesi (hangi dilde düzenlenmişse </a:t>
            </a:r>
            <a:r>
              <a:rPr lang="tr-TR" dirty="0" smtClean="0"/>
              <a:t>o dildeki </a:t>
            </a:r>
            <a:r>
              <a:rPr lang="tr-TR" dirty="0"/>
              <a:t>karşılığı), ödeme tutarı ve para birimi, keşidecinin adı soyadı, unvanı ve imzası, muhatabın </a:t>
            </a:r>
            <a:r>
              <a:rPr lang="tr-TR" dirty="0" smtClean="0"/>
              <a:t>adı soyadı </a:t>
            </a:r>
            <a:r>
              <a:rPr lang="tr-TR" dirty="0"/>
              <a:t>ve unvanı, lehtarın adı soyadı, düzenlenme yeri ve tarihi ile ödeme yerinin bulunması gerekir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Poliçenin tarafları üç başlık altında </a:t>
            </a:r>
            <a:r>
              <a:rPr lang="tr-TR" dirty="0" smtClean="0"/>
              <a:t>toplanır: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6. FİNANSMAN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4941168"/>
            <a:ext cx="68389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710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61938"/>
            <a:ext cx="7896225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64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87015" y="1772816"/>
            <a:ext cx="8856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8</a:t>
            </a:r>
            <a:r>
              <a:rPr lang="de-DE" b="1" dirty="0" smtClean="0"/>
              <a:t>.5</a:t>
            </a:r>
            <a:r>
              <a:rPr lang="de-DE" b="1" dirty="0"/>
              <a:t>. Türk </a:t>
            </a:r>
            <a:r>
              <a:rPr lang="de-DE" b="1" dirty="0" err="1"/>
              <a:t>Parası</a:t>
            </a:r>
            <a:r>
              <a:rPr lang="de-DE" b="1" dirty="0"/>
              <a:t> Transfer </a:t>
            </a:r>
            <a:r>
              <a:rPr lang="de-DE" b="1" dirty="0" err="1"/>
              <a:t>Belgesi</a:t>
            </a:r>
            <a:endParaRPr lang="de-DE" b="1" dirty="0"/>
          </a:p>
          <a:p>
            <a:r>
              <a:rPr lang="tr-TR" dirty="0"/>
              <a:t>İthalat işlemi ile ilgili olarak ithalat bedelinin yurt dışına Türk lirası olarak transfer edilmesi </a:t>
            </a:r>
            <a:r>
              <a:rPr lang="tr-TR" dirty="0" smtClean="0"/>
              <a:t>işleminde düzenlenir</a:t>
            </a:r>
            <a:r>
              <a:rPr lang="tr-TR" dirty="0"/>
              <a:t>. İki nüsha olarak düzenlenen bu belgenin bir nüshası transferi yapana verilir, diğer </a:t>
            </a:r>
            <a:r>
              <a:rPr lang="tr-TR" dirty="0" smtClean="0"/>
              <a:t>nüshası bankada </a:t>
            </a:r>
            <a:r>
              <a:rPr lang="tr-TR" dirty="0"/>
              <a:t>kalır.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8. DÖVİZ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58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57" y="476672"/>
            <a:ext cx="6667500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66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700808"/>
            <a:ext cx="8856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6.1</a:t>
            </a:r>
            <a:r>
              <a:rPr lang="tr-TR" b="1" dirty="0"/>
              <a:t>. Poliçe</a:t>
            </a:r>
          </a:p>
          <a:p>
            <a:pPr algn="just"/>
            <a:r>
              <a:rPr lang="tr-TR" dirty="0"/>
              <a:t>Dış ticaret işlemlerinde poliçeler, </a:t>
            </a:r>
            <a:r>
              <a:rPr lang="tr-TR" b="1" dirty="0"/>
              <a:t>vadelerine göre sınıflandırılmıştır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6. FİNANSMAN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327" y="2564904"/>
            <a:ext cx="3936549" cy="362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92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700808"/>
            <a:ext cx="8856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6.1</a:t>
            </a:r>
            <a:r>
              <a:rPr lang="tr-TR" b="1" dirty="0"/>
              <a:t>. Poliçe</a:t>
            </a:r>
          </a:p>
          <a:p>
            <a:pPr algn="just"/>
            <a:r>
              <a:rPr lang="tr-TR" dirty="0"/>
              <a:t>Taraflar açısından poliçenin işlem basamakları </a:t>
            </a:r>
            <a:r>
              <a:rPr lang="tr-TR" dirty="0" smtClean="0"/>
              <a:t>aşağıdaki gibidir: 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6. FİNANSMAN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36" y="2636912"/>
            <a:ext cx="8305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94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81088"/>
            <a:ext cx="82010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02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44824"/>
            <a:ext cx="88569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6.2</a:t>
            </a:r>
            <a:r>
              <a:rPr lang="tr-TR" b="1" dirty="0"/>
              <a:t>. Antrepo (Ambar) Makbuzu</a:t>
            </a:r>
          </a:p>
          <a:p>
            <a:pPr algn="just"/>
            <a:r>
              <a:rPr lang="tr-TR" dirty="0"/>
              <a:t>Malların depolanmak üzere antrepoya </a:t>
            </a:r>
            <a:r>
              <a:rPr lang="tr-TR" dirty="0" smtClean="0"/>
              <a:t>alındığını gösteren</a:t>
            </a:r>
            <a:r>
              <a:rPr lang="tr-TR" dirty="0"/>
              <a:t>, antrepo firması </a:t>
            </a:r>
            <a:r>
              <a:rPr lang="tr-TR" dirty="0" smtClean="0"/>
              <a:t>tarafından düzenlenen </a:t>
            </a:r>
            <a:r>
              <a:rPr lang="tr-TR" dirty="0"/>
              <a:t>belgedir (Görsel 2.29). Nama </a:t>
            </a:r>
            <a:r>
              <a:rPr lang="tr-TR" dirty="0" smtClean="0"/>
              <a:t>veya emre </a:t>
            </a:r>
            <a:r>
              <a:rPr lang="tr-TR" dirty="0"/>
              <a:t>yazılı olarak düzenlenebilir. Bu </a:t>
            </a:r>
            <a:r>
              <a:rPr lang="tr-TR" dirty="0" smtClean="0"/>
              <a:t>belgede; malın </a:t>
            </a:r>
            <a:r>
              <a:rPr lang="tr-TR" dirty="0"/>
              <a:t>cinsi, miktarı, teslim tarihi, teslim </a:t>
            </a:r>
            <a:r>
              <a:rPr lang="tr-TR" dirty="0" smtClean="0"/>
              <a:t>alınan mallar </a:t>
            </a:r>
            <a:r>
              <a:rPr lang="tr-TR" dirty="0"/>
              <a:t>üzerinde haciz bulunup </a:t>
            </a:r>
            <a:r>
              <a:rPr lang="tr-TR" dirty="0" smtClean="0"/>
              <a:t>bulunmadığı, </a:t>
            </a:r>
            <a:r>
              <a:rPr lang="de-DE" dirty="0" err="1" smtClean="0"/>
              <a:t>antreponun</a:t>
            </a:r>
            <a:r>
              <a:rPr lang="de-DE" dirty="0" smtClean="0"/>
              <a:t> </a:t>
            </a:r>
            <a:r>
              <a:rPr lang="de-DE" dirty="0" err="1"/>
              <a:t>bulunduğu</a:t>
            </a:r>
            <a:r>
              <a:rPr lang="de-DE" dirty="0"/>
              <a:t> </a:t>
            </a:r>
            <a:r>
              <a:rPr lang="de-DE" dirty="0" err="1"/>
              <a:t>bölge</a:t>
            </a:r>
            <a:r>
              <a:rPr lang="de-DE" dirty="0"/>
              <a:t>, </a:t>
            </a:r>
            <a:r>
              <a:rPr lang="de-DE" dirty="0" err="1"/>
              <a:t>tahsil</a:t>
            </a:r>
            <a:r>
              <a:rPr lang="de-DE" dirty="0"/>
              <a:t> </a:t>
            </a:r>
            <a:r>
              <a:rPr lang="de-DE" dirty="0" err="1" smtClean="0"/>
              <a:t>edilecek</a:t>
            </a:r>
            <a:r>
              <a:rPr lang="tr-TR" dirty="0" smtClean="0"/>
              <a:t> ücret </a:t>
            </a:r>
            <a:r>
              <a:rPr lang="tr-TR" dirty="0"/>
              <a:t>ve diğer masraflara ilişkin bilgiler yer </a:t>
            </a:r>
            <a:r>
              <a:rPr lang="tr-TR" dirty="0" smtClean="0"/>
              <a:t>alır. Antrepo </a:t>
            </a:r>
            <a:r>
              <a:rPr lang="tr-TR" dirty="0"/>
              <a:t>makbuzu, kıymetli evrak </a:t>
            </a:r>
            <a:r>
              <a:rPr lang="tr-TR" dirty="0" smtClean="0"/>
              <a:t>hükmünde yer </a:t>
            </a:r>
            <a:r>
              <a:rPr lang="tr-TR" dirty="0"/>
              <a:t>almadığı için ciro işlemi ile devredilemez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 smtClean="0"/>
              <a:t>6.3</a:t>
            </a:r>
            <a:r>
              <a:rPr lang="tr-TR" b="1" dirty="0"/>
              <a:t>. Rehin Senedi</a:t>
            </a:r>
          </a:p>
          <a:p>
            <a:pPr algn="just"/>
            <a:r>
              <a:rPr lang="tr-TR" dirty="0"/>
              <a:t>Dış ticaret işlemlerinde ithalatçının aldığı mal bedeli karşılığında ihracatçıya yapması gereken </a:t>
            </a:r>
            <a:r>
              <a:rPr lang="tr-TR" dirty="0" smtClean="0"/>
              <a:t>ödemenin ithalatçı </a:t>
            </a:r>
            <a:r>
              <a:rPr lang="tr-TR" dirty="0"/>
              <a:t>bankası tarafından yapılması durumunda düzenlenen belgedir.</a:t>
            </a:r>
          </a:p>
          <a:p>
            <a:pPr algn="just"/>
            <a:r>
              <a:rPr lang="tr-TR" dirty="0"/>
              <a:t>Rehin senedi sadece muteber müşterilere, borcunu ödeyene dek açılan </a:t>
            </a:r>
            <a:r>
              <a:rPr lang="tr-TR" dirty="0" err="1"/>
              <a:t>gayrinakdî</a:t>
            </a:r>
            <a:r>
              <a:rPr lang="tr-TR" dirty="0"/>
              <a:t> (nakit olmayan) </a:t>
            </a:r>
            <a:r>
              <a:rPr lang="tr-TR" dirty="0" smtClean="0"/>
              <a:t>krediler karşılığında </a:t>
            </a:r>
            <a:r>
              <a:rPr lang="tr-TR" dirty="0"/>
              <a:t>düzenlenir. İthalatçı bankası ithal edilen malların bedelini ihracatçıya ithalatçı </a:t>
            </a:r>
            <a:r>
              <a:rPr lang="tr-TR" dirty="0" smtClean="0"/>
              <a:t>adına öder</a:t>
            </a:r>
            <a:r>
              <a:rPr lang="tr-TR" dirty="0"/>
              <a:t>. Ödediği bu bedel karşılığında teminat olarak ithal edilen malların veya mallar üzerindeki </a:t>
            </a:r>
            <a:r>
              <a:rPr lang="tr-TR" dirty="0" smtClean="0"/>
              <a:t>hakların ya </a:t>
            </a:r>
            <a:r>
              <a:rPr lang="tr-TR" dirty="0"/>
              <a:t>da ithal edilen malların satışından elde edilecek gelirin kontrolünü elinde tutmak ister.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6. FİNANSMAN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9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44824"/>
            <a:ext cx="88569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6.4</a:t>
            </a:r>
            <a:r>
              <a:rPr lang="tr-TR" b="1" dirty="0"/>
              <a:t>. Teslim Emri</a:t>
            </a:r>
          </a:p>
          <a:p>
            <a:pPr algn="just"/>
            <a:r>
              <a:rPr lang="tr-TR" dirty="0"/>
              <a:t>İthalatçı, bedeli kendi bankası tarafından ödenmiş bulunan, ithal edilmiş ancak antrepoda </a:t>
            </a:r>
            <a:r>
              <a:rPr lang="tr-TR" dirty="0" smtClean="0"/>
              <a:t>bekletilen mala </a:t>
            </a:r>
            <a:r>
              <a:rPr lang="tr-TR" dirty="0"/>
              <a:t>ilişkin olarak kendi bankasına (ithalatçı banka) olan </a:t>
            </a:r>
            <a:r>
              <a:rPr lang="tr-TR" dirty="0" err="1"/>
              <a:t>gayrinakdî</a:t>
            </a:r>
            <a:r>
              <a:rPr lang="tr-TR" dirty="0"/>
              <a:t> kredinin tamamını ya da bir </a:t>
            </a:r>
            <a:r>
              <a:rPr lang="tr-TR" dirty="0" smtClean="0"/>
              <a:t>kısmını ödeyebilir</a:t>
            </a:r>
            <a:r>
              <a:rPr lang="tr-TR" dirty="0"/>
              <a:t>. Bu durumda yapılan ödeme karşılığında banka emrinde hazır bulunan malın </a:t>
            </a:r>
            <a:r>
              <a:rPr lang="tr-TR" dirty="0" smtClean="0"/>
              <a:t>tamamını ya </a:t>
            </a:r>
            <a:r>
              <a:rPr lang="tr-TR" dirty="0"/>
              <a:t>da bir kısmını teslim alma hakkını elde etmiş olur.</a:t>
            </a:r>
          </a:p>
          <a:p>
            <a:pPr algn="just"/>
            <a:r>
              <a:rPr lang="tr-TR" dirty="0"/>
              <a:t>Tüm bu şartların oluşması hâlinde ithalatçı bankası tarafından antrepo görevlisine iletilmek üzere </a:t>
            </a:r>
            <a:r>
              <a:rPr lang="tr-TR" dirty="0" smtClean="0"/>
              <a:t>verilen ve </a:t>
            </a:r>
            <a:r>
              <a:rPr lang="tr-TR" dirty="0"/>
              <a:t>depoda bekletilen malın ithalatçıya teslim edilmesine yönelik talimata </a:t>
            </a:r>
            <a:r>
              <a:rPr lang="tr-TR" b="1" dirty="0"/>
              <a:t>teslim emri </a:t>
            </a:r>
            <a:r>
              <a:rPr lang="tr-TR" dirty="0"/>
              <a:t>denir. </a:t>
            </a:r>
            <a:r>
              <a:rPr lang="tr-TR" dirty="0" smtClean="0"/>
              <a:t>İthalatçı, teslim </a:t>
            </a:r>
            <a:r>
              <a:rPr lang="tr-TR" dirty="0"/>
              <a:t>emrini antrepo görevlisine ibraz ederek antrepodan ithal edilen malı çekip alabilir.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6. FİNANSMAN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5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44824"/>
            <a:ext cx="88569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İhracat ve ithalat işlemlerinde risklere karşı teminat amacıyla mala sigorta yapılır. Malın ihracatçı </a:t>
            </a:r>
            <a:r>
              <a:rPr lang="tr-TR" dirty="0" smtClean="0"/>
              <a:t>tarafından yükletilmesi </a:t>
            </a:r>
            <a:r>
              <a:rPr lang="tr-TR" dirty="0"/>
              <a:t>ile başlayan ve ithalatçıya teslimine kadar geçen süreçte oluşabilecek </a:t>
            </a:r>
            <a:r>
              <a:rPr lang="tr-TR" dirty="0" smtClean="0"/>
              <a:t>hasarlara karşı </a:t>
            </a:r>
            <a:r>
              <a:rPr lang="tr-TR" dirty="0"/>
              <a:t>sigortalanması önemlidir. Sigorta belgesi, söz konusu malları sigorta yapan sigorta şirketleri </a:t>
            </a:r>
            <a:r>
              <a:rPr lang="tr-TR" dirty="0" smtClean="0"/>
              <a:t>ve sigorta </a:t>
            </a:r>
            <a:r>
              <a:rPr lang="tr-TR" dirty="0"/>
              <a:t>komisyoncuları tarafından düzenlenen ve malı sigortalatan kişiye verilen belgelerdir.</a:t>
            </a:r>
          </a:p>
          <a:p>
            <a:pPr algn="just"/>
            <a:r>
              <a:rPr lang="tr-TR" dirty="0" smtClean="0"/>
              <a:t>Sevkiyatın </a:t>
            </a:r>
            <a:r>
              <a:rPr lang="tr-TR" dirty="0"/>
              <a:t>hangi bölümü için sigortanın kimin tarafından yaptırılacağı, hangi tür sigorta sözleşmesi </a:t>
            </a:r>
            <a:r>
              <a:rPr lang="tr-TR" dirty="0" smtClean="0"/>
              <a:t>sağlanacağı, bu </a:t>
            </a:r>
            <a:r>
              <a:rPr lang="tr-TR" dirty="0"/>
              <a:t>konudaki giderlerin hangi tarafça karşılanacağı gibi hususlar genel satış sözleşmesinde </a:t>
            </a:r>
            <a:r>
              <a:rPr lang="tr-TR" dirty="0" smtClean="0"/>
              <a:t>ya da </a:t>
            </a:r>
            <a:r>
              <a:rPr lang="tr-TR" dirty="0"/>
              <a:t>taraflar arasında belirtilir.</a:t>
            </a:r>
          </a:p>
          <a:p>
            <a:pPr algn="just"/>
            <a:r>
              <a:rPr lang="tr-TR" dirty="0"/>
              <a:t>Dış ticaret işlemlerinde sigorta belgeleri ikiye </a:t>
            </a:r>
            <a:r>
              <a:rPr lang="tr-TR" dirty="0" smtClean="0"/>
              <a:t>ayrılır: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7. SİGORTA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99845"/>
            <a:ext cx="6804544" cy="203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95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7055" y="1844824"/>
            <a:ext cx="88569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7.1</a:t>
            </a:r>
            <a:r>
              <a:rPr lang="tr-TR" b="1" dirty="0"/>
              <a:t>. Sigorta Poliçesi</a:t>
            </a:r>
          </a:p>
          <a:p>
            <a:pPr algn="just"/>
            <a:r>
              <a:rPr lang="tr-TR" dirty="0"/>
              <a:t>Dış ticaret işlemlerinde </a:t>
            </a:r>
            <a:r>
              <a:rPr lang="tr-TR" b="1" dirty="0"/>
              <a:t>sigorta poliçesi; </a:t>
            </a:r>
            <a:r>
              <a:rPr lang="tr-TR" dirty="0"/>
              <a:t>tarafların haklarının tanımlandığı, sigorta şirketi veya </a:t>
            </a:r>
            <a:r>
              <a:rPr lang="tr-TR" dirty="0" smtClean="0"/>
              <a:t>temsilcisi tarafından </a:t>
            </a:r>
            <a:r>
              <a:rPr lang="tr-TR" dirty="0"/>
              <a:t>düzenlenen belgedir. Belgede; sigortalının ismi, sigorta edilen risklerin dökümü, </a:t>
            </a:r>
            <a:r>
              <a:rPr lang="tr-TR" dirty="0" smtClean="0"/>
              <a:t>sigorta edilen </a:t>
            </a:r>
            <a:r>
              <a:rPr lang="tr-TR" dirty="0"/>
              <a:t>değer, malın tanımı, sigortacının ismi ve imzası, düzenlenme tarihi, tazminat talebinin </a:t>
            </a:r>
            <a:r>
              <a:rPr lang="tr-TR" dirty="0" smtClean="0"/>
              <a:t>yapılacağı yer</a:t>
            </a:r>
            <a:r>
              <a:rPr lang="tr-TR" dirty="0"/>
              <a:t>, sigorta temsilcisinin ismi ve adresi gibi ayrıntılar yer alır. Sigortanın amacı, sevk esnasındaki </a:t>
            </a:r>
            <a:r>
              <a:rPr lang="tr-TR" dirty="0" smtClean="0"/>
              <a:t>malların kayıp </a:t>
            </a:r>
            <a:r>
              <a:rPr lang="tr-TR" dirty="0"/>
              <a:t>veya tahrip risklerini teminat altına almaktır.</a:t>
            </a:r>
          </a:p>
          <a:p>
            <a:pPr algn="just"/>
            <a:r>
              <a:rPr lang="tr-TR" dirty="0"/>
              <a:t>Sigorta poliçesi nama, emre veya hamiline yazılı şekilde düzenlenebilir, ciro ile devredilebilir. </a:t>
            </a:r>
            <a:r>
              <a:rPr lang="tr-TR" dirty="0" smtClean="0"/>
              <a:t>Ortaya çıkabilecek </a:t>
            </a:r>
            <a:r>
              <a:rPr lang="tr-TR" dirty="0"/>
              <a:t>her türlü risk ve hasarın gerçekleşmesi hâlinde sigorta şirketine başvurularak zarar </a:t>
            </a:r>
            <a:r>
              <a:rPr lang="tr-TR" dirty="0" smtClean="0"/>
              <a:t>tazmin edilir.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7. SİGORTA BELGELERİ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7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1381</Words>
  <Application>Microsoft Office PowerPoint</Application>
  <PresentationFormat>Ekran Gösterisi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PowerPoint Sunusu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PowerPoint Sunusu</vt:lpstr>
      <vt:lpstr>4. Bölüm  Dış Ticarette Kullanılan Belgeler</vt:lpstr>
      <vt:lpstr>4. Bölüm  Dış Ticarette Kullanılan Belgeler</vt:lpstr>
      <vt:lpstr>4. Bölüm  Dış Ticarette Kullanılan Belgeler</vt:lpstr>
      <vt:lpstr>PowerPoint Sunusu</vt:lpstr>
      <vt:lpstr>4. Bölüm  Dış Ticarette Kullanılan Belgeler</vt:lpstr>
      <vt:lpstr>4. Bölüm  Dış Ticarette Kullanılan Belgeler</vt:lpstr>
      <vt:lpstr>4. Bölüm  Dış Ticarette Kullanılan Belgeler</vt:lpstr>
      <vt:lpstr>PowerPoint Sunusu</vt:lpstr>
      <vt:lpstr>4. Bölüm  Dış Ticarette Kullanılan Belgeler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Bölüm  Dış Ticaret İle İlgili Kavramlar</dc:title>
  <dc:creator>user</dc:creator>
  <cp:lastModifiedBy>user</cp:lastModifiedBy>
  <cp:revision>52</cp:revision>
  <dcterms:created xsi:type="dcterms:W3CDTF">2023-09-28T08:12:28Z</dcterms:created>
  <dcterms:modified xsi:type="dcterms:W3CDTF">2023-10-11T09:58:28Z</dcterms:modified>
</cp:coreProperties>
</file>