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9" r:id="rId2"/>
    <p:sldId id="324" r:id="rId3"/>
    <p:sldId id="442" r:id="rId4"/>
    <p:sldId id="443" r:id="rId5"/>
    <p:sldId id="384" r:id="rId6"/>
    <p:sldId id="377" r:id="rId7"/>
    <p:sldId id="411" r:id="rId8"/>
    <p:sldId id="444" r:id="rId9"/>
    <p:sldId id="378" r:id="rId10"/>
    <p:sldId id="379" r:id="rId11"/>
    <p:sldId id="439" r:id="rId12"/>
    <p:sldId id="380" r:id="rId13"/>
    <p:sldId id="449" r:id="rId14"/>
    <p:sldId id="381" r:id="rId15"/>
    <p:sldId id="403" r:id="rId16"/>
    <p:sldId id="404" r:id="rId17"/>
    <p:sldId id="405" r:id="rId18"/>
    <p:sldId id="450" r:id="rId19"/>
    <p:sldId id="451" r:id="rId20"/>
    <p:sldId id="406" r:id="rId21"/>
    <p:sldId id="416" r:id="rId22"/>
    <p:sldId id="446" r:id="rId23"/>
    <p:sldId id="417" r:id="rId24"/>
    <p:sldId id="419" r:id="rId25"/>
    <p:sldId id="385" r:id="rId26"/>
    <p:sldId id="386" r:id="rId27"/>
    <p:sldId id="432" r:id="rId28"/>
    <p:sldId id="440" r:id="rId29"/>
    <p:sldId id="453" r:id="rId30"/>
    <p:sldId id="387" r:id="rId31"/>
    <p:sldId id="388" r:id="rId32"/>
    <p:sldId id="447" r:id="rId33"/>
    <p:sldId id="454" r:id="rId34"/>
    <p:sldId id="434" r:id="rId35"/>
    <p:sldId id="438" r:id="rId36"/>
    <p:sldId id="410" r:id="rId37"/>
    <p:sldId id="389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25" autoAdjust="0"/>
    <p:restoredTop sz="94660"/>
  </p:normalViewPr>
  <p:slideViewPr>
    <p:cSldViewPr snapToGrid="0">
      <p:cViewPr>
        <p:scale>
          <a:sx n="75" d="100"/>
          <a:sy n="75" d="100"/>
        </p:scale>
        <p:origin x="60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92C72-EFA3-46BE-A870-F7A29A29D760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6448-24B1-45E6-A103-D18E10EC8F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33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5490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566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455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135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65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65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657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65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657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657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8526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381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0913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988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6130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6130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566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566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56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04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365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622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18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6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9039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332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022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125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640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698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323A-0B49-4C24-99E9-80A0F5EFF3C6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996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24114" y="5084763"/>
            <a:ext cx="6840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altLang="tr-T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Dr. Mualla YALÇINKAYA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133601" y="2921000"/>
            <a:ext cx="831691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rgbClr val="996633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JEODEZİK VERİLERİN İSTATİSTİK </a:t>
            </a:r>
            <a:r>
              <a:rPr lang="tr-TR" altLang="tr-TR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ANALİZİ</a:t>
            </a:r>
            <a:endParaRPr lang="tr-TR" altLang="tr-TR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/>
          <p:cNvSpPr txBox="1"/>
          <p:nvPr/>
        </p:nvSpPr>
        <p:spPr>
          <a:xfrm>
            <a:off x="155575" y="876202"/>
            <a:ext cx="110719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İrdelenen örnek küme normal dağılımlı ise bu kümenin elemanlarından türetilen PEARSON rasgele değişkeni de standartlaştırılmış normal dağılımdadır.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Metin kutusu 18"/>
              <p:cNvSpPr txBox="1"/>
              <p:nvPr/>
            </p:nvSpPr>
            <p:spPr>
              <a:xfrm>
                <a:off x="878830" y="1857194"/>
                <a:ext cx="1846531" cy="5400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𝒏𝒑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30" y="1857194"/>
                <a:ext cx="1846531" cy="5400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kdörtgen 1"/>
          <p:cNvSpPr/>
          <p:nvPr/>
        </p:nvSpPr>
        <p:spPr>
          <a:xfrm>
            <a:off x="237355" y="3244428"/>
            <a:ext cx="7635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PEARSON rasgele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değişkeni ile hesaplanan örnek küme fonksiyonu 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460375" y="4127378"/>
                <a:ext cx="4268348" cy="7898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>
                              <a:solidFill>
                                <a:schemeClr val="tx1"/>
                              </a:solidFill>
                              <a:effectLst/>
                            </a:rPr>
                            <m:t>χ</m:t>
                          </m:r>
                        </m:e>
                        <m:sub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f>
                            <m:fPr>
                              <m:ctrlPr>
                                <a:rPr lang="tr-TR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𝒏𝒑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</m:e>
                                <m:sub>
                                  <m: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127378"/>
                <a:ext cx="4268348" cy="789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Dikdörtgen 21"/>
              <p:cNvSpPr/>
              <p:nvPr/>
            </p:nvSpPr>
            <p:spPr>
              <a:xfrm>
                <a:off x="5357189" y="4334518"/>
                <a:ext cx="419108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 büyüklüğü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Dağılımına uyar.  </a:t>
                </a:r>
                <a:endParaRPr lang="tr-TR" dirty="0"/>
              </a:p>
            </p:txBody>
          </p:sp>
        </mc:Choice>
        <mc:Fallback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89" y="4334518"/>
                <a:ext cx="4191084" cy="375552"/>
              </a:xfrm>
              <a:prstGeom prst="rect">
                <a:avLst/>
              </a:prstGeom>
              <a:blipFill rotWithShape="0">
                <a:blip r:embed="rId5"/>
                <a:stretch>
                  <a:fillRect l="-1310" t="-8065" r="-437" b="-225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7524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10953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86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/>
          <p:cNvSpPr txBox="1"/>
          <p:nvPr/>
        </p:nvSpPr>
        <p:spPr>
          <a:xfrm>
            <a:off x="155575" y="876202"/>
            <a:ext cx="1107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İrdelenen örnek küme normal dağılımlı ise bu kümenin elemanlarından türetilen PEARSON rasgele değişkeni de standartlaştırılmış normal dağılımdadır.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Metin kutusu 18"/>
              <p:cNvSpPr txBox="1"/>
              <p:nvPr/>
            </p:nvSpPr>
            <p:spPr>
              <a:xfrm>
                <a:off x="878830" y="1857194"/>
                <a:ext cx="1846531" cy="5400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𝒏𝒑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30" y="1857194"/>
                <a:ext cx="1846531" cy="5400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kdörtgen 1"/>
          <p:cNvSpPr/>
          <p:nvPr/>
        </p:nvSpPr>
        <p:spPr>
          <a:xfrm>
            <a:off x="237355" y="3244428"/>
            <a:ext cx="763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PEARSON rasgele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değişkeni ile hesaplanan örnek küme fonksiyonu 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460375" y="4127378"/>
                <a:ext cx="4268348" cy="7898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>
                              <a:solidFill>
                                <a:schemeClr val="tx1"/>
                              </a:solidFill>
                              <a:effectLst/>
                            </a:rPr>
                            <m:t>χ</m:t>
                          </m:r>
                        </m:e>
                        <m:sub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f>
                            <m:fPr>
                              <m:ctrlPr>
                                <a:rPr lang="tr-TR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𝒏𝒑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</m:e>
                                <m:sub>
                                  <m: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127378"/>
                <a:ext cx="4268348" cy="789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Dikdörtgen 21"/>
              <p:cNvSpPr/>
              <p:nvPr/>
            </p:nvSpPr>
            <p:spPr>
              <a:xfrm>
                <a:off x="5357189" y="4334518"/>
                <a:ext cx="419108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 büyüklüğü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Dağılımına uyar.  </a:t>
                </a:r>
                <a:endParaRPr lang="tr-TR" dirty="0"/>
              </a:p>
            </p:txBody>
          </p:sp>
        </mc:Choice>
        <mc:Fallback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89" y="4334518"/>
                <a:ext cx="4191084" cy="375552"/>
              </a:xfrm>
              <a:prstGeom prst="rect">
                <a:avLst/>
              </a:prstGeom>
              <a:blipFill rotWithShape="0">
                <a:blip r:embed="rId5"/>
                <a:stretch>
                  <a:fillRect l="-1310" t="-8065" r="-437" b="-225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347" name="Resi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263" y="5342021"/>
            <a:ext cx="209550" cy="295275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773" y="5378789"/>
            <a:ext cx="190500" cy="342900"/>
          </a:xfrm>
          <a:prstGeom prst="rect">
            <a:avLst/>
          </a:prstGeom>
          <a:noFill/>
        </p:spPr>
      </p:pic>
      <p:pic>
        <p:nvPicPr>
          <p:cNvPr id="57345" name="Resim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8406" y="5345616"/>
            <a:ext cx="733425" cy="352425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7524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10953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111370" y="5280831"/>
            <a:ext cx="4066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ise veriler Normal Dağılımdadır.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Resi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474" y="5951621"/>
            <a:ext cx="209550" cy="295275"/>
          </a:xfrm>
          <a:prstGeom prst="rect">
            <a:avLst/>
          </a:prstGeom>
          <a:noFill/>
        </p:spPr>
      </p:pic>
      <p:pic>
        <p:nvPicPr>
          <p:cNvPr id="18" name="Resim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49680" y="6012279"/>
            <a:ext cx="733425" cy="352425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150" y="5981413"/>
            <a:ext cx="171450" cy="304800"/>
          </a:xfrm>
          <a:prstGeom prst="rect">
            <a:avLst/>
          </a:prstGeom>
          <a:noFill/>
        </p:spPr>
      </p:pic>
      <p:sp>
        <p:nvSpPr>
          <p:cNvPr id="20" name="19 Metin kutusu"/>
          <p:cNvSpPr txBox="1"/>
          <p:nvPr/>
        </p:nvSpPr>
        <p:spPr>
          <a:xfrm>
            <a:off x="2146204" y="5968809"/>
            <a:ext cx="44374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ise veriler Normal Dağılımda değildir.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Dikdörtgen 23"/>
              <p:cNvSpPr/>
              <p:nvPr/>
            </p:nvSpPr>
            <p:spPr>
              <a:xfrm>
                <a:off x="155575" y="805548"/>
                <a:ext cx="397730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tr-TR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Dağılımının Serbestlik Derecesi</a:t>
                </a:r>
                <a:endParaRPr lang="tr-T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05548"/>
                <a:ext cx="3977307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9677" r="-1227" b="-306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Dikdörtgen 3"/>
              <p:cNvSpPr/>
              <p:nvPr/>
            </p:nvSpPr>
            <p:spPr>
              <a:xfrm>
                <a:off x="107643" y="1403102"/>
                <a:ext cx="7535461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a) Ana kümenin umut değeri (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tr-TR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b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ve standart sapması (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  <m:r>
                      <a:rPr lang="tr-TR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tr-TR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biliniyorsa</a:t>
                </a:r>
                <a:endParaRPr lang="tr-TR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3" y="1403102"/>
                <a:ext cx="753546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46" t="-7937" r="-323" b="-30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etin kutusu 4"/>
              <p:cNvSpPr txBox="1"/>
              <p:nvPr/>
            </p:nvSpPr>
            <p:spPr>
              <a:xfrm>
                <a:off x="936434" y="1894908"/>
                <a:ext cx="1024063" cy="47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34" y="1894908"/>
                <a:ext cx="1024063" cy="474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Metin kutusu 5"/>
              <p:cNvSpPr txBox="1"/>
              <p:nvPr/>
            </p:nvSpPr>
            <p:spPr>
              <a:xfrm>
                <a:off x="3107921" y="1992611"/>
                <a:ext cx="1024961" cy="2769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21" y="1992611"/>
                <a:ext cx="102496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7692" t="-2174" r="-4142" b="-32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kdörtgen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643" y="2693490"/>
            <a:ext cx="7817589" cy="369332"/>
          </a:xfrm>
          <a:prstGeom prst="rect">
            <a:avLst/>
          </a:prstGeom>
          <a:blipFill rotWithShape="0">
            <a:blip r:embed="rId8"/>
            <a:stretch>
              <a:fillRect l="-623" t="-9677" b="-29032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0" name="Metin kutusu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0375" y="3235600"/>
            <a:ext cx="1007007" cy="51155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1" name="Metin kutusu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1862" y="3333303"/>
            <a:ext cx="1024961" cy="276999"/>
          </a:xfrm>
          <a:prstGeom prst="rect">
            <a:avLst/>
          </a:prstGeom>
          <a:blipFill rotWithShape="0">
            <a:blip r:embed="rId10"/>
            <a:stretch>
              <a:fillRect l="-7692" t="-2174" r="-4142" b="-32609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2" name="Dikdörtgen 10"/>
          <p:cNvSpPr/>
          <p:nvPr/>
        </p:nvSpPr>
        <p:spPr>
          <a:xfrm>
            <a:off x="4218397" y="3240970"/>
            <a:ext cx="490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(Hesaplanan parametre sayısı kadar azalır.)</a:t>
            </a:r>
            <a:endParaRPr lang="tr-TR" i="1" dirty="0"/>
          </a:p>
        </p:txBody>
      </p:sp>
      <p:sp>
        <p:nvSpPr>
          <p:cNvPr id="13" name="Dikdörtgen 11"/>
          <p:cNvSpPr/>
          <p:nvPr/>
        </p:nvSpPr>
        <p:spPr>
          <a:xfrm>
            <a:off x="0" y="4207521"/>
            <a:ext cx="98259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Bilinmeyen sayısının fazla olduğu bir dengeleme probleminde, </a:t>
            </a:r>
            <a:r>
              <a:rPr lang="tr-T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bilinmeyen sayısı u ise </a:t>
            </a:r>
            <a:endParaRPr lang="tr-T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ikdörtgen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75" y="4852558"/>
            <a:ext cx="10281484" cy="338554"/>
          </a:xfrm>
          <a:prstGeom prst="rect">
            <a:avLst/>
          </a:prstGeom>
          <a:blipFill rotWithShape="0">
            <a:blip r:embed="rId11"/>
            <a:stretch>
              <a:fillRect l="-415" t="-8929" b="-26786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5" name="Dikdörtgen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74" y="5534573"/>
            <a:ext cx="11638635" cy="719621"/>
          </a:xfrm>
          <a:prstGeom prst="rect">
            <a:avLst/>
          </a:prstGeom>
          <a:blipFill rotWithShape="0">
            <a:blip r:embed="rId12"/>
            <a:stretch>
              <a:fillRect l="-419" t="-2500" b="-11667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460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9" grpId="0" build="p" animBg="1"/>
      <p:bldP spid="10" grpId="0" build="p" animBg="1"/>
      <p:bldP spid="11" grpId="0" build="p" animBg="1"/>
      <p:bldP spid="12" grpId="0" build="p"/>
      <p:bldP spid="13" grpId="0" build="p" animBg="1"/>
      <p:bldP spid="14" grpId="0" build="p" animBg="1"/>
      <p:bldP spid="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066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Uygulama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575" y="848146"/>
            <a:ext cx="116300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açı 30 kez ölçülmüş ve saniye değerleri aşağıda verilmiştir. Bu değerlerin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 dağılımda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olup olmadıklarını irdeleyiniz.</a:t>
            </a:r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8234217"/>
              </p:ext>
            </p:extLst>
          </p:nvPr>
        </p:nvGraphicFramePr>
        <p:xfrm>
          <a:off x="155575" y="2185882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98,</a:t>
                      </a:r>
                      <a:r>
                        <a:rPr lang="tr-TR" sz="1400" b="1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085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086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088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094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095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Dikdörtgen 9"/>
              <p:cNvSpPr/>
              <p:nvPr/>
            </p:nvSpPr>
            <p:spPr>
              <a:xfrm>
                <a:off x="5528764" y="1932477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64" y="1932477"/>
                <a:ext cx="174470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5545217" y="2539898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17" y="2539898"/>
                <a:ext cx="12571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27" b="-15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Dikdörtgen 11"/>
              <p:cNvSpPr/>
              <p:nvPr/>
            </p:nvSpPr>
            <p:spPr>
              <a:xfrm>
                <a:off x="4528558" y="1908984"/>
                <a:ext cx="70301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58" y="1908984"/>
                <a:ext cx="7030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4528558" y="2493731"/>
                <a:ext cx="70301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58" y="2493731"/>
                <a:ext cx="7030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etin kutusu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44305" y="3393784"/>
            <a:ext cx="2791020" cy="309637"/>
          </a:xfrm>
          <a:prstGeom prst="rect">
            <a:avLst/>
          </a:prstGeom>
          <a:blipFill rotWithShape="0">
            <a:blip r:embed="rId7"/>
            <a:stretch>
              <a:fillRect l="-1961" r="-1307" b="-5769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5" name="Metin kutusu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39954" y="3407571"/>
            <a:ext cx="2478692" cy="282065"/>
          </a:xfrm>
          <a:prstGeom prst="rect">
            <a:avLst/>
          </a:prstGeom>
          <a:blipFill rotWithShape="0">
            <a:blip r:embed="rId8"/>
            <a:stretch>
              <a:fillRect l="-2211" r="-1966" b="-31915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6" name="Metin kutusu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912" y="4409527"/>
            <a:ext cx="3571298" cy="525978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9" name="Metin kutusu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81490" y="4409527"/>
            <a:ext cx="3585789" cy="478336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6776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16" grpId="0" build="p" animBg="1"/>
      <p:bldP spid="1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43520396"/>
              </p:ext>
            </p:extLst>
          </p:nvPr>
        </p:nvGraphicFramePr>
        <p:xfrm>
          <a:off x="202347" y="2011886"/>
          <a:ext cx="7447898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40"/>
                <a:gridCol w="434341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Sınıf No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254622" t="-3226" r="-677311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289041" t="-3226" r="-4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389041" t="-3226" r="-3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489041" t="-3226" r="-2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589041" t="-3226" r="-1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463594" t="-3226" r="-2304" b="-394194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45070" t="-262295" r="-1484507" b="-90163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145070" t="-1160656" r="-1484507" b="-327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8557260" y="2987918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98,</a:t>
                      </a:r>
                      <a:r>
                        <a:rPr lang="tr-TR" sz="1400" b="1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085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086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088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094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Metin kutusu 14"/>
              <p:cNvSpPr txBox="1"/>
              <p:nvPr/>
            </p:nvSpPr>
            <p:spPr>
              <a:xfrm>
                <a:off x="248652" y="899574"/>
                <a:ext cx="985783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=~</m:t>
                      </m:r>
                      <m:sSup>
                        <m:sSupPr>
                          <m:ctrlP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𝒄𝒄</m:t>
                          </m:r>
                        </m:sup>
                      </m:sSup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2" y="899574"/>
                <a:ext cx="98578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173" t="-2174" r="-617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155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663394076"/>
              </p:ext>
            </p:extLst>
          </p:nvPr>
        </p:nvGraphicFramePr>
        <p:xfrm>
          <a:off x="202347" y="2011886"/>
          <a:ext cx="7447898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40"/>
                <a:gridCol w="434341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Sınıf No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254622" t="-3226" r="-677311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289041" t="-3226" r="-4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389041" t="-3226" r="-3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89041" t="-3226" r="-2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589041" t="-3226" r="-152055" b="-3941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3594" t="-3226" r="-2304" b="-394194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45070" t="-262295" r="-1484507" b="-90163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717054" b="-90163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145070" t="-1160656" r="-1484507" b="-327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717054" b="-327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Dikdörtgen 3"/>
              <p:cNvSpPr/>
              <p:nvPr/>
            </p:nvSpPr>
            <p:spPr>
              <a:xfrm>
                <a:off x="5098847" y="668245"/>
                <a:ext cx="1216423" cy="5503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tr-TR" sz="1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tr-TR" sz="1600" dirty="0"/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47" y="668245"/>
                <a:ext cx="1216423" cy="5503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3501619" y="928299"/>
                <a:ext cx="1257139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19" y="928299"/>
                <a:ext cx="125713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404" b="-1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8557260" y="2987918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98,</a:t>
                      </a:r>
                      <a:r>
                        <a:rPr lang="tr-TR" sz="1400" b="1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085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086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088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094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095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Dikdörtgen 17"/>
              <p:cNvSpPr/>
              <p:nvPr/>
            </p:nvSpPr>
            <p:spPr>
              <a:xfrm>
                <a:off x="1471607" y="849256"/>
                <a:ext cx="174470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07" y="849256"/>
                <a:ext cx="174470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Metin kutusu 14"/>
              <p:cNvSpPr txBox="1"/>
              <p:nvPr/>
            </p:nvSpPr>
            <p:spPr>
              <a:xfrm>
                <a:off x="248652" y="899574"/>
                <a:ext cx="985783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=~</m:t>
                      </m:r>
                      <m:sSup>
                        <m:sSupPr>
                          <m:ctrlP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𝒄𝒄</m:t>
                          </m:r>
                        </m:sup>
                      </m:sSup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2" y="899574"/>
                <a:ext cx="98578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173" t="-2174" r="-617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591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872662931"/>
              </p:ext>
            </p:extLst>
          </p:nvPr>
        </p:nvGraphicFramePr>
        <p:xfrm>
          <a:off x="202347" y="2011886"/>
          <a:ext cx="7447898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40"/>
                <a:gridCol w="434341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Sınıf No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254622" t="-3226" r="-677311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289041" t="-3226" r="-4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389041" t="-3226" r="-3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489041" t="-3226" r="-2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589041" t="-3226" r="-1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463594" t="-3226" r="-2304" b="-40258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45070" t="-262295" r="-1484507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717054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0.359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0.749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0.883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0.955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45070" t="-1160656" r="-1484507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717054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05" y="3743012"/>
            <a:ext cx="7142721" cy="2924821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673100" y="304800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= 0.15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700" y="342900"/>
            <a:ext cx="1428750" cy="3429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74700" y="9144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= -0.36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0600" y="927100"/>
            <a:ext cx="3219450" cy="342900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0"/>
            <a:ext cx="8612083" cy="65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8953500" y="19050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= 1.19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1900" y="2336800"/>
            <a:ext cx="1581150" cy="3429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9080500" y="32385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= -1.91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8839200" y="36830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 = 1.91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3683000"/>
            <a:ext cx="1733550" cy="3429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3800" y="4152900"/>
            <a:ext cx="321945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872662931"/>
              </p:ext>
            </p:extLst>
          </p:nvPr>
        </p:nvGraphicFramePr>
        <p:xfrm>
          <a:off x="1904147" y="1338786"/>
          <a:ext cx="7447898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40"/>
                <a:gridCol w="434341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Sınıf No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254622" t="-3226" r="-677311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289041" t="-3226" r="-4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389041" t="-3226" r="-3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489041" t="-3226" r="-2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589041" t="-3226" r="-1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463594" t="-3226" r="-2304" b="-40258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45070" t="-262295" r="-1484507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717054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0.359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0.749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0.883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0.955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45070" t="-1160656" r="-1484507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717054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2003425"/>
            <a:ext cx="10515600" cy="19208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Verilerin Normal Dağılımda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Olup Olmadıklarının İrdelenmesi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101372232"/>
              </p:ext>
            </p:extLst>
          </p:nvPr>
        </p:nvGraphicFramePr>
        <p:xfrm>
          <a:off x="155575" y="804827"/>
          <a:ext cx="7620417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92"/>
                <a:gridCol w="524208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Sınıf 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278151" t="-3226" r="-677311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308219" t="-3226" r="-4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8219" t="-3226" r="-3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508219" t="-3226" r="-2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608219" t="-3226" r="-1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74312" t="-3226" r="-1835" b="-40258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1225581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262295" r="-717054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0.359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0.749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0.883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0.955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122558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1160656" r="-717054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8557260" y="2987918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98,</a:t>
                      </a:r>
                      <a:r>
                        <a:rPr lang="tr-TR" sz="1400" b="1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085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086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088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094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97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101372232"/>
              </p:ext>
            </p:extLst>
          </p:nvPr>
        </p:nvGraphicFramePr>
        <p:xfrm>
          <a:off x="155575" y="804827"/>
          <a:ext cx="7620417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92"/>
                <a:gridCol w="524208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Sınıf 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278151" t="-3226" r="-677311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308219" t="-3226" r="-4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8219" t="-3226" r="-3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508219" t="-3226" r="-2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608219" t="-3226" r="-1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74312" t="-3226" r="-1835" b="-40258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1225581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262295" r="-717054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0.359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0.201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0.749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0.883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0.134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0.955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0.072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122558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56589" t="-1160656" r="-717054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7409784" y="80329"/>
                <a:ext cx="2872197" cy="64556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b="1" i="1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tr-TR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600" b="1" i="1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tr-TR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1600" dirty="0"/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84" y="80329"/>
                <a:ext cx="2872197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AutoShape 4" descr="Matematik olarak normal daÄÄ±lÄ±m fonksiyonu Ï Î¼ Ï Åeklinde ifa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870" name="AutoShape 6" descr="Matematik olarak normal daÄÄ±lÄ±m fonksiyonu Ï Î¼ Ï Åeklinde ifa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872" name="AutoShape 8" descr="Matematik olarak normal daÄÄ±lÄ±m fonksiyonu Ï Î¼ Ï Åeklinde ifa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7937500" y="901700"/>
            <a:ext cx="39497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Pi değerleri; olasılık fonksiyonu değerlerinden bir öncekinden bir sonraki çıkartılarak hesaplanıyor.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8432800" y="1866900"/>
            <a:ext cx="26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0.189 – 0.082 = 0.107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0.359 – 0.189 = 0.170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0.560 – 0.359 = 0.201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…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101372232"/>
              </p:ext>
            </p:extLst>
          </p:nvPr>
        </p:nvGraphicFramePr>
        <p:xfrm>
          <a:off x="155575" y="804827"/>
          <a:ext cx="7620417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92"/>
                <a:gridCol w="524208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Sınıf 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278151" t="-3226" r="-677311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308219" t="-3226" r="-4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408219" t="-3226" r="-3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508219" t="-3226" r="-2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608219" t="-3226" r="-1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474312" t="-3226" r="-1835" b="-40258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1225581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262295" r="-717054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2.46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3.21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0.359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5.1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-2.1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0.201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6.03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0.749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0.883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0.134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4.02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0.955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0.072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2.16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2.84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122558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1160656" r="-717054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8293789" y="1366432"/>
                <a:ext cx="2261709" cy="8821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𝒏𝒑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789" y="1366432"/>
                <a:ext cx="2261709" cy="882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Metin kutusu"/>
          <p:cNvSpPr txBox="1"/>
          <p:nvPr/>
        </p:nvSpPr>
        <p:spPr>
          <a:xfrm>
            <a:off x="8504149" y="2380877"/>
            <a:ext cx="19853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101372232"/>
              </p:ext>
            </p:extLst>
          </p:nvPr>
        </p:nvGraphicFramePr>
        <p:xfrm>
          <a:off x="155575" y="804827"/>
          <a:ext cx="7620417" cy="46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92"/>
                <a:gridCol w="524208"/>
                <a:gridCol w="786631"/>
                <a:gridCol w="723020"/>
                <a:gridCol w="889805"/>
                <a:gridCol w="889805"/>
                <a:gridCol w="889805"/>
                <a:gridCol w="889805"/>
                <a:gridCol w="1325346"/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Sınıf 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278151" t="-3226" r="-677311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308219" t="-3226" r="-4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408219" t="-3226" r="-3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508219" t="-3226" r="-2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608219" t="-3226" r="-152055" b="-4025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474312" t="-3226" r="-1835" b="-40258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34884" t="-262295" r="-1225581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262295" r="-717054" b="-9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-1.91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-1.39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0.082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2.46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0.119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-0.88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3.21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0.194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-0.36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0.359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5.1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-2.1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0.865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0.560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0.201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6.03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-0.03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0.000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0.749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0.189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-1.67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0.492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1.19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0.883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0.134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4.02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0.239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1.70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0.955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0.072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2.16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2.84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3.734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34884" t="-1160656" r="-122558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56589" t="-1160656" r="-717054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1.00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8293789" y="1366432"/>
                <a:ext cx="2261709" cy="8821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𝒏𝒑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789" y="1366432"/>
                <a:ext cx="2261709" cy="882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Metin kutusu"/>
          <p:cNvSpPr txBox="1"/>
          <p:nvPr/>
        </p:nvSpPr>
        <p:spPr>
          <a:xfrm>
            <a:off x="7929383" y="5071826"/>
            <a:ext cx="19853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696366" y="511123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χ2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5.643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Metin kutusu 1"/>
              <p:cNvSpPr txBox="1"/>
              <p:nvPr/>
            </p:nvSpPr>
            <p:spPr>
              <a:xfrm>
                <a:off x="307975" y="1059574"/>
                <a:ext cx="9205212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tr-TR" b="1" dirty="0" smtClean="0"/>
                  <a:t> irdelenen veriler ortalama değer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tr-TR" b="1" dirty="0" smtClean="0"/>
                  <a:t> ve standart sapma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tr-TR" b="1" dirty="0" smtClean="0"/>
                  <a:t> olan normal dağılımdadır.</a:t>
                </a:r>
              </a:p>
              <a:p>
                <a:endParaRPr lang="tr-TR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b="1" dirty="0" smtClean="0"/>
                  <a:t> N</a:t>
                </a:r>
                <a:r>
                  <a:rPr lang="tr-TR" b="1" dirty="0"/>
                  <a:t>ormal </a:t>
                </a:r>
                <a:r>
                  <a:rPr lang="tr-TR" b="1" dirty="0" smtClean="0"/>
                  <a:t>dağılımda değildir.</a:t>
                </a:r>
                <a:endParaRPr lang="tr-TR" b="1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59574"/>
                <a:ext cx="920521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27" t="-9489" r="-728" b="-153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Metin kutusu"/>
          <p:cNvSpPr txBox="1"/>
          <p:nvPr/>
        </p:nvSpPr>
        <p:spPr>
          <a:xfrm>
            <a:off x="1905000" y="2413000"/>
            <a:ext cx="2184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438400"/>
            <a:ext cx="1047750" cy="323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" name="Metin kutusu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25060" y="3588418"/>
            <a:ext cx="2288127" cy="276999"/>
          </a:xfrm>
          <a:prstGeom prst="rect">
            <a:avLst/>
          </a:prstGeom>
          <a:blipFill rotWithShape="0">
            <a:blip r:embed="rId5"/>
            <a:stretch>
              <a:fillRect l="-3183" t="-4348" r="-1592" b="-32609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1" name="Dikdörtgen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943" y="3543501"/>
            <a:ext cx="2871171" cy="442622"/>
          </a:xfrm>
          <a:prstGeom prst="rect">
            <a:avLst/>
          </a:prstGeom>
          <a:blipFill rotWithShape="0">
            <a:blip r:embed="rId6"/>
            <a:stretch>
              <a:fillRect t="-2703" b="-6757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2" name="Dikdörtgen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2482" y="3615342"/>
            <a:ext cx="1831399" cy="375552"/>
          </a:xfrm>
          <a:prstGeom prst="rect">
            <a:avLst/>
          </a:prstGeom>
          <a:blipFill rotWithShape="0">
            <a:blip r:embed="rId7"/>
            <a:stretch>
              <a:fillRect t="-7937" r="-1993" b="-20635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3" name="Dikdörtgen 18"/>
          <p:cNvSpPr/>
          <p:nvPr/>
        </p:nvSpPr>
        <p:spPr>
          <a:xfrm>
            <a:off x="3787775" y="5206220"/>
            <a:ext cx="43656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İrdelenen veriler normal dağılımdadır.</a:t>
            </a:r>
            <a:endParaRPr lang="tr-TR" b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00" y="5232400"/>
            <a:ext cx="2981325" cy="352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7576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1" grpId="0" build="p" animBg="1"/>
      <p:bldP spid="12" grpId="0" build="p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3049146" y="2580532"/>
            <a:ext cx="5718810" cy="1325563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Mann-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392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83005"/>
            <a:ext cx="5718810" cy="1325563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Mann-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55575" y="848146"/>
            <a:ext cx="1203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Veriler, her sınıfın sınıf yığılmaları sabit, 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Metin kutusu 1"/>
              <p:cNvSpPr txBox="1"/>
              <p:nvPr/>
            </p:nvSpPr>
            <p:spPr>
              <a:xfrm>
                <a:off x="4869455" y="743117"/>
                <a:ext cx="698973" cy="47436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55" y="743117"/>
                <a:ext cx="698973" cy="4743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kdörtgen 2"/>
          <p:cNvSpPr/>
          <p:nvPr/>
        </p:nvSpPr>
        <p:spPr>
          <a:xfrm>
            <a:off x="5677801" y="895352"/>
            <a:ext cx="464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içiminde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farklı genişlikli sınıflara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ayrılır.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Dikdörtgen 5"/>
              <p:cNvSpPr/>
              <p:nvPr/>
            </p:nvSpPr>
            <p:spPr>
              <a:xfrm>
                <a:off x="155575" y="1601776"/>
                <a:ext cx="2714654" cy="3743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𝒔𝒂𝒚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601776"/>
                <a:ext cx="2714654" cy="374398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573" y="2497330"/>
            <a:ext cx="5908669" cy="520399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0" name="Metin kutusu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17728" y="2511659"/>
            <a:ext cx="1224694" cy="276999"/>
          </a:xfrm>
          <a:prstGeom prst="rect">
            <a:avLst/>
          </a:prstGeom>
          <a:blipFill rotWithShape="0">
            <a:blip r:embed="rId5"/>
            <a:stretch>
              <a:fillRect l="-3941" r="-4926" b="-23404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951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83005"/>
            <a:ext cx="5718810" cy="1325563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Mann-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55575" y="848146"/>
            <a:ext cx="1203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Veriler, her sınıfın sınıf yığılmaları sabit, 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Metin kutusu 1"/>
              <p:cNvSpPr txBox="1"/>
              <p:nvPr/>
            </p:nvSpPr>
            <p:spPr>
              <a:xfrm>
                <a:off x="4869455" y="743117"/>
                <a:ext cx="698973" cy="47436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55" y="743117"/>
                <a:ext cx="698973" cy="4743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kdörtgen 2"/>
          <p:cNvSpPr/>
          <p:nvPr/>
        </p:nvSpPr>
        <p:spPr>
          <a:xfrm>
            <a:off x="5677801" y="895352"/>
            <a:ext cx="464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içiminde farklı genişlikli sınıflara ayrılır.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Dikdörtgen 5"/>
              <p:cNvSpPr/>
              <p:nvPr/>
            </p:nvSpPr>
            <p:spPr>
              <a:xfrm>
                <a:off x="155575" y="1601776"/>
                <a:ext cx="2714654" cy="3743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𝒔𝒂𝒚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601776"/>
                <a:ext cx="2714654" cy="374398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Metin kutusu 6"/>
              <p:cNvSpPr txBox="1"/>
              <p:nvPr/>
            </p:nvSpPr>
            <p:spPr>
              <a:xfrm>
                <a:off x="265573" y="2497330"/>
                <a:ext cx="5908669" cy="5203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𝒃𝒂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𝒌𝒖𝒓𝒂𝒎𝒔𝒂𝒍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𝒆𝒓𝒍𝒆𝒓𝒊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3" y="2497330"/>
                <a:ext cx="5908669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etin kutusu 8"/>
              <p:cNvSpPr txBox="1"/>
              <p:nvPr/>
            </p:nvSpPr>
            <p:spPr>
              <a:xfrm>
                <a:off x="6817728" y="2511659"/>
                <a:ext cx="1224694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𝒔𝒂𝒃𝒊𝒕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8" y="2511659"/>
                <a:ext cx="122469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941" r="-4926" b="-234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kdörtgen 9"/>
          <p:cNvSpPr/>
          <p:nvPr/>
        </p:nvSpPr>
        <p:spPr>
          <a:xfrm>
            <a:off x="102921" y="3406355"/>
            <a:ext cx="27366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Dağılım fonksiyonunun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Metin kutusu 10"/>
              <p:cNvSpPr txBox="1"/>
              <p:nvPr/>
            </p:nvSpPr>
            <p:spPr>
              <a:xfrm>
                <a:off x="3020799" y="3452521"/>
                <a:ext cx="1288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99" y="3452521"/>
                <a:ext cx="12880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265" r="-4739" b="-239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Metin kutusu 11"/>
              <p:cNvSpPr txBox="1"/>
              <p:nvPr/>
            </p:nvSpPr>
            <p:spPr>
              <a:xfrm>
                <a:off x="4555390" y="3449421"/>
                <a:ext cx="1450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90" y="3449421"/>
                <a:ext cx="14503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462" t="-2222" r="-5462" b="-35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ikdörtgen 13"/>
          <p:cNvSpPr/>
          <p:nvPr/>
        </p:nvSpPr>
        <p:spPr>
          <a:xfrm>
            <a:off x="78378" y="3900260"/>
            <a:ext cx="117696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değerlerine karşılık gelen standartlaştırılmış rastgele değişkenin elemanları normal dağılım cetvellerinden alındıktan sonra,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Metin kutusu 12"/>
              <p:cNvSpPr txBox="1"/>
              <p:nvPr/>
            </p:nvSpPr>
            <p:spPr>
              <a:xfrm>
                <a:off x="265573" y="4683475"/>
                <a:ext cx="2998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𝒓𝒍𝒂𝒓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3" y="4683475"/>
                <a:ext cx="299864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11" t="-2174" r="-1833" b="-32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1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4" grpId="0" build="p" animBg="1"/>
      <p:bldP spid="1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7" y="4101050"/>
            <a:ext cx="209550" cy="2952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527" y="4137818"/>
            <a:ext cx="190500" cy="342900"/>
          </a:xfrm>
          <a:prstGeom prst="rect">
            <a:avLst/>
          </a:prstGeom>
          <a:noFill/>
        </p:spPr>
      </p:pic>
      <p:pic>
        <p:nvPicPr>
          <p:cNvPr id="6" name="Resim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5160" y="4104645"/>
            <a:ext cx="733425" cy="352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6 Metin kutusu"/>
          <p:cNvSpPr txBox="1"/>
          <p:nvPr/>
        </p:nvSpPr>
        <p:spPr>
          <a:xfrm>
            <a:off x="2268124" y="4039860"/>
            <a:ext cx="4066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ise veriler Normal Dağılımdadır.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228" y="4710650"/>
            <a:ext cx="209550" cy="295275"/>
          </a:xfrm>
          <a:prstGeom prst="rect">
            <a:avLst/>
          </a:prstGeom>
          <a:noFill/>
        </p:spPr>
      </p:pic>
      <p:pic>
        <p:nvPicPr>
          <p:cNvPr id="9" name="Resim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434" y="4771308"/>
            <a:ext cx="733425" cy="352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904" y="4740442"/>
            <a:ext cx="171450" cy="304800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2302958" y="4727838"/>
            <a:ext cx="44374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ise veriler Normal Dağılımda değildir.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8912" y="1244373"/>
            <a:ext cx="2369682" cy="8355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13 Metin kutusu"/>
          <p:cNvSpPr txBox="1"/>
          <p:nvPr/>
        </p:nvSpPr>
        <p:spPr>
          <a:xfrm>
            <a:off x="3648433" y="1422934"/>
            <a:ext cx="19947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Resim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840" y="2454370"/>
            <a:ext cx="733425" cy="352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15 Metin kutusu"/>
          <p:cNvSpPr txBox="1"/>
          <p:nvPr/>
        </p:nvSpPr>
        <p:spPr>
          <a:xfrm>
            <a:off x="3578765" y="2424420"/>
            <a:ext cx="26783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Chi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-kare tablo değeri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066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Uygulama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2642478"/>
            <a:ext cx="4807131" cy="31966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264" y="2638698"/>
            <a:ext cx="5468935" cy="32248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5 Dikdörtgen"/>
          <p:cNvSpPr/>
          <p:nvPr/>
        </p:nvSpPr>
        <p:spPr>
          <a:xfrm>
            <a:off x="274320" y="903406"/>
            <a:ext cx="1191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Normal dağılım, Gauss dağılımı olarak da bilinmektedir. </a:t>
            </a:r>
          </a:p>
          <a:p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Standart normal dağılım bir veri setinde ortalamanın 0,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varyansın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ise 1 olduğunu durumda sağlanmaktadır. 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4669641" y="0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Dağılım</a:t>
            </a:r>
            <a:endParaRPr lang="tr-T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575" y="832913"/>
            <a:ext cx="116076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açı 30 kez ölçülmüş ve saniye değerleri aşağıda verilmiştir. Bu değerlerin normal dağılımda olup olmadıklarını irdeleyiniz.</a:t>
            </a:r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/>
        </p:nvGraphicFramePr>
        <p:xfrm>
          <a:off x="155575" y="1736431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98,</a:t>
                      </a:r>
                      <a:r>
                        <a:rPr lang="tr-TR" sz="1400" b="1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085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086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088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094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095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Dikdörtgen 9"/>
              <p:cNvSpPr/>
              <p:nvPr/>
            </p:nvSpPr>
            <p:spPr>
              <a:xfrm>
                <a:off x="5073289" y="1682874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89" y="1682874"/>
                <a:ext cx="174470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5066824" y="2176239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824" y="2176239"/>
                <a:ext cx="12571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27" r="-485" b="-15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4205058" y="1654188"/>
                <a:ext cx="70301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58" y="1654188"/>
                <a:ext cx="7030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Dikdörtgen 13"/>
              <p:cNvSpPr/>
              <p:nvPr/>
            </p:nvSpPr>
            <p:spPr>
              <a:xfrm>
                <a:off x="4205058" y="2135835"/>
                <a:ext cx="70301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58" y="2135835"/>
                <a:ext cx="7030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256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255408408"/>
              </p:ext>
            </p:extLst>
          </p:nvPr>
        </p:nvGraphicFramePr>
        <p:xfrm>
          <a:off x="155574" y="1115254"/>
          <a:ext cx="4924425" cy="49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95"/>
                <a:gridCol w="856094"/>
                <a:gridCol w="841937"/>
                <a:gridCol w="712031"/>
                <a:gridCol w="538749"/>
                <a:gridCol w="1205219"/>
              </a:tblGrid>
              <a:tr h="609725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91525" t="-2105" r="-390678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588000" t="-2105" r="-228000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308982" t="-2105" r="-2395" b="-712632"/>
                      </a:stretch>
                    </a:blipFill>
                  </a:tcPr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193162" t="-159016" r="-294017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350000" t="-159016" r="-251020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0.6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90438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193162" t="-1159016" r="-294017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350000" t="-1159016" r="-251020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5692737" y="1796834"/>
                <a:ext cx="1472711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37" y="1796834"/>
                <a:ext cx="147271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Dikdörtgen 6"/>
              <p:cNvSpPr/>
              <p:nvPr/>
            </p:nvSpPr>
            <p:spPr>
              <a:xfrm>
                <a:off x="7298458" y="1796834"/>
                <a:ext cx="1634998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58" y="1796834"/>
                <a:ext cx="163499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Metin kutusu 18"/>
              <p:cNvSpPr txBox="1"/>
              <p:nvPr/>
            </p:nvSpPr>
            <p:spPr>
              <a:xfrm>
                <a:off x="6403468" y="439631"/>
                <a:ext cx="5554406" cy="520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𝒌𝒖𝒓𝒂𝒎𝒔𝒂𝒍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𝒆𝒓𝒊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8" y="439631"/>
                <a:ext cx="5554406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Metin kutusu 22"/>
              <p:cNvSpPr txBox="1"/>
              <p:nvPr/>
            </p:nvSpPr>
            <p:spPr>
              <a:xfrm>
                <a:off x="9198818" y="3377"/>
                <a:ext cx="1775421" cy="309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rad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18" y="3377"/>
                <a:ext cx="1775421" cy="309637"/>
              </a:xfrm>
              <a:prstGeom prst="rect">
                <a:avLst/>
              </a:prstGeom>
              <a:blipFill rotWithShape="0">
                <a:blip r:embed="rId7"/>
                <a:stretch>
                  <a:fillRect l="-3082" r="-2397" b="-7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Metin kutusu 24"/>
              <p:cNvSpPr txBox="1"/>
              <p:nvPr/>
            </p:nvSpPr>
            <p:spPr>
              <a:xfrm>
                <a:off x="6403468" y="1040388"/>
                <a:ext cx="1378519" cy="520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𝒄𝒄</m:t>
                          </m:r>
                        </m:sup>
                      </m:sSup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5" name="Metin kutus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68" y="1040388"/>
                <a:ext cx="1378519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1116" y="24063"/>
            <a:ext cx="2581275" cy="33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05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build="p" animBg="1"/>
      <p:bldP spid="19" grpId="0" build="p" animBg="1"/>
      <p:bldP spid="23" grpId="0" animBg="1"/>
      <p:bldP spid="2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255408408"/>
              </p:ext>
            </p:extLst>
          </p:nvPr>
        </p:nvGraphicFramePr>
        <p:xfrm>
          <a:off x="155575" y="1115254"/>
          <a:ext cx="415232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721868"/>
                <a:gridCol w="709930"/>
                <a:gridCol w="600392"/>
                <a:gridCol w="454279"/>
                <a:gridCol w="1016254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Sınıf</a:t>
                      </a:r>
                    </a:p>
                    <a:p>
                      <a:pPr algn="ctr"/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91525" t="-2105" r="-390678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588000" t="-2105" r="-228000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308982" t="-2105" r="-2395" b="-712632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93162" t="-159016" r="-294017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350000" t="-159016" r="-251020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0.6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93162" t="-1159016" r="-294017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350000" t="-1159016" r="-251020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62" y="2650210"/>
            <a:ext cx="5784853" cy="3866028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5200" y="406400"/>
            <a:ext cx="1428750" cy="3429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2100" y="368300"/>
            <a:ext cx="1009650" cy="3429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0" y="1041400"/>
            <a:ext cx="1428750" cy="342900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8600" y="990600"/>
            <a:ext cx="1009650" cy="342900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255408408"/>
              </p:ext>
            </p:extLst>
          </p:nvPr>
        </p:nvGraphicFramePr>
        <p:xfrm>
          <a:off x="-479425" y="213554"/>
          <a:ext cx="415232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721868"/>
                <a:gridCol w="709930"/>
                <a:gridCol w="600392"/>
                <a:gridCol w="454279"/>
                <a:gridCol w="1016254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Sınıf</a:t>
                      </a:r>
                    </a:p>
                    <a:p>
                      <a:pPr algn="ctr"/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91525" t="-2105" r="-390678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588000" t="-2105" r="-228000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blipFill rotWithShape="0">
                      <a:blip r:embed="rId3"/>
                      <a:stretch>
                        <a:fillRect l="-308982" t="-2105" r="-2395" b="-712632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93162" t="-159016" r="-294017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350000" t="-159016" r="-251020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0.6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93162" t="-1159016" r="-294017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350000" t="-1159016" r="-251020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400"/>
            <a:ext cx="8612083" cy="65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2900" y="292100"/>
            <a:ext cx="1428750" cy="34290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0" y="800100"/>
            <a:ext cx="1009650" cy="342900"/>
          </a:xfrm>
          <a:prstGeom prst="rect">
            <a:avLst/>
          </a:prstGeo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7500" y="1955800"/>
            <a:ext cx="1428750" cy="342900"/>
          </a:xfrm>
          <a:prstGeom prst="rect">
            <a:avLst/>
          </a:prstGeom>
          <a:noFill/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2438400"/>
            <a:ext cx="1200150" cy="342900"/>
          </a:xfrm>
          <a:prstGeom prst="rect">
            <a:avLst/>
          </a:prstGeom>
          <a:noFill/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3265318" y="494692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18" y="494692"/>
                <a:ext cx="125713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27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255408408"/>
              </p:ext>
            </p:extLst>
          </p:nvPr>
        </p:nvGraphicFramePr>
        <p:xfrm>
          <a:off x="155575" y="1115254"/>
          <a:ext cx="415232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721868"/>
                <a:gridCol w="709930"/>
                <a:gridCol w="600392"/>
                <a:gridCol w="454279"/>
                <a:gridCol w="1016254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91525" t="-2105" r="-390678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588000" t="-2105" r="-228000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308982" t="-2105" r="-2395" b="-712632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4"/>
                      <a:stretch>
                        <a:fillRect l="-193162" t="-159016" r="-294017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4"/>
                      <a:stretch>
                        <a:fillRect l="-350000" t="-159016" r="-251020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4.22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5.07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5.69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6.22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6.70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0.6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7.19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7.71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8.33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9.18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4"/>
                      <a:stretch>
                        <a:fillRect l="-193162" t="-1159016" r="-294017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4"/>
                      <a:stretch>
                        <a:fillRect l="-350000" t="-1159016" r="-251020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4822848" y="2357240"/>
                <a:ext cx="2998641" cy="2769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𝒓𝒍𝒂𝒓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48" y="2357240"/>
                <a:ext cx="299864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609" t="-4348" r="-1623" b="-32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Dikdörtgen 25"/>
              <p:cNvSpPr/>
              <p:nvPr/>
            </p:nvSpPr>
            <p:spPr>
              <a:xfrm>
                <a:off x="1443107" y="478814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07" y="478814"/>
                <a:ext cx="174470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05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255408408"/>
              </p:ext>
            </p:extLst>
          </p:nvPr>
        </p:nvGraphicFramePr>
        <p:xfrm>
          <a:off x="155575" y="1115254"/>
          <a:ext cx="415232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721868"/>
                <a:gridCol w="709930"/>
                <a:gridCol w="600392"/>
                <a:gridCol w="454279"/>
                <a:gridCol w="1016254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Sınıf</a:t>
                      </a:r>
                    </a:p>
                    <a:p>
                      <a:r>
                        <a:rPr lang="tr-TR" sz="1600" b="1" dirty="0" smtClean="0"/>
                        <a:t>No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91525" t="-2105" r="-390678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z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588000" t="-2105" r="-228000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308982" t="-2105" r="-2395" b="-712632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blipFill rotWithShape="0">
                      <a:blip r:embed="rId3"/>
                      <a:stretch>
                        <a:fillRect l="-193162" t="-159016" r="-294017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350000" t="-159016" r="-251020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4.22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5.07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5.69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6.22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6.70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0.6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7.19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7.71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8.33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9.18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93162" t="-1159016" r="-294017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350000" t="-1159016" r="-251020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/>
        </p:nvGraphicFramePr>
        <p:xfrm>
          <a:off x="6099175" y="1605803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98,</a:t>
                      </a:r>
                      <a:r>
                        <a:rPr lang="tr-TR" sz="1400" b="1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034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085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086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088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069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047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091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092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094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059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078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        095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05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1255408408"/>
              </p:ext>
            </p:extLst>
          </p:nvPr>
        </p:nvGraphicFramePr>
        <p:xfrm>
          <a:off x="155575" y="1115254"/>
          <a:ext cx="415232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721868"/>
                <a:gridCol w="709930"/>
                <a:gridCol w="600392"/>
                <a:gridCol w="454279"/>
                <a:gridCol w="1016254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91525" t="-2105" r="-390678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588000" t="-2105" r="-228000" b="-7126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308982" t="-2105" r="-2395" b="-712632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93162" t="-159016" r="-294017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350000" t="-159016" r="-251020" b="-100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4.22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0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5.07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-2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5.69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-0.25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6.22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0.00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6.70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-2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0.6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0.25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7.19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-1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0.7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0.52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7.71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0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0.84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8.33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5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0.9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1.28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9.18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0</a:t>
                      </a:r>
                      <a:endParaRPr lang="tr-T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1.0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193162" t="-1159016" r="-294017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>
                    <a:blipFill rotWithShape="0">
                      <a:blip r:embed="rId3"/>
                      <a:stretch>
                        <a:fillRect l="-350000" t="-1159016" r="-251020" b="-98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4822848" y="4884444"/>
                <a:ext cx="3605346" cy="7150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𝒏𝒑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𝒏𝒑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=5.33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48" y="4884444"/>
                <a:ext cx="3605346" cy="7150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Metin kutusu 20"/>
              <p:cNvSpPr txBox="1"/>
              <p:nvPr/>
            </p:nvSpPr>
            <p:spPr>
              <a:xfrm>
                <a:off x="4622137" y="2854667"/>
                <a:ext cx="5289461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𝑲𝒖𝒓𝒂𝒎𝒔𝒂𝒍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1" name="Metin kutus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137" y="2854667"/>
                <a:ext cx="5289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30" t="-4255" r="-1151" b="-319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05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Metin kutusu 1"/>
              <p:cNvSpPr txBox="1"/>
              <p:nvPr/>
            </p:nvSpPr>
            <p:spPr>
              <a:xfrm>
                <a:off x="307975" y="1059574"/>
                <a:ext cx="9205212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tr-TR" b="1" dirty="0" smtClean="0"/>
                  <a:t> irdelenen veriler ortalama değer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tr-TR" b="1" dirty="0" smtClean="0"/>
                  <a:t> ve standart sapma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tr-TR" b="1" dirty="0" smtClean="0"/>
                  <a:t> olan normal dağılımdadır.</a:t>
                </a:r>
              </a:p>
              <a:p>
                <a:endParaRPr lang="tr-TR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b="1" dirty="0" smtClean="0"/>
                  <a:t> N</a:t>
                </a:r>
                <a:r>
                  <a:rPr lang="tr-TR" b="1" dirty="0"/>
                  <a:t>ormal </a:t>
                </a:r>
                <a:r>
                  <a:rPr lang="tr-TR" b="1" dirty="0" smtClean="0"/>
                  <a:t>dağılımda değildir.</a:t>
                </a:r>
                <a:endParaRPr lang="tr-TR" b="1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59574"/>
                <a:ext cx="920521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60" t="-8696" r="-728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kdörtgen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943" y="2556946"/>
            <a:ext cx="3049681" cy="407227"/>
          </a:xfrm>
          <a:prstGeom prst="rect">
            <a:avLst/>
          </a:prstGeom>
          <a:blipFill rotWithShape="0">
            <a:blip r:embed="rId4"/>
            <a:stretch>
              <a:fillRect t="-4412" r="-599" b="-14706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9" name="Dikdörtgen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943" y="3543501"/>
            <a:ext cx="3009029" cy="442622"/>
          </a:xfrm>
          <a:prstGeom prst="rect">
            <a:avLst/>
          </a:prstGeom>
          <a:blipFill rotWithShape="0">
            <a:blip r:embed="rId5"/>
            <a:stretch>
              <a:fillRect t="-2703" b="-6757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0" name="Dikdörtgen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2482" y="3615342"/>
            <a:ext cx="1831399" cy="375552"/>
          </a:xfrm>
          <a:prstGeom prst="rect">
            <a:avLst/>
          </a:prstGeom>
          <a:blipFill rotWithShape="0">
            <a:blip r:embed="rId6"/>
            <a:stretch>
              <a:fillRect t="-7937" r="-1993" b="-20635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1" name="Metin kutusu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8559" y="3664618"/>
            <a:ext cx="2288127" cy="276999"/>
          </a:xfrm>
          <a:prstGeom prst="rect">
            <a:avLst/>
          </a:prstGeom>
          <a:blipFill rotWithShape="0">
            <a:blip r:embed="rId7"/>
            <a:stretch>
              <a:fillRect l="-2918" r="-1592" b="-29167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2" name="Dikdörtgen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75" y="4523930"/>
            <a:ext cx="9000990" cy="428579"/>
          </a:xfrm>
          <a:prstGeom prst="rect">
            <a:avLst/>
          </a:prstGeom>
          <a:blipFill rotWithShape="0">
            <a:blip r:embed="rId8"/>
            <a:stretch>
              <a:fillRect l="-677" t="-5634" b="-16901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3" name="Dikdörtgen 18"/>
          <p:cNvSpPr/>
          <p:nvPr/>
        </p:nvSpPr>
        <p:spPr>
          <a:xfrm>
            <a:off x="155575" y="5269720"/>
            <a:ext cx="91418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Yorum: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İrdelenen veriler normal dağılımdadır.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0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069771" y="1434629"/>
            <a:ext cx="5538650" cy="3447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Normal Dağılım için Analitik Test Yöntemleri</a:t>
            </a:r>
          </a:p>
          <a:p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-Kare Uyum Testi</a:t>
            </a:r>
          </a:p>
          <a:p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Mann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  <a:p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Smirnoff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  <a:p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tr-TR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Çarpıklık Basıklık</a:t>
            </a:r>
          </a:p>
          <a:p>
            <a:endParaRPr lang="tr-T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3049146" y="2580532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9146" y="2580532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597141" y="3583968"/>
            <a:ext cx="339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-Kare Uyum Testi)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Metin kutusu 9"/>
              <p:cNvSpPr txBox="1"/>
              <p:nvPr/>
            </p:nvSpPr>
            <p:spPr>
              <a:xfrm>
                <a:off x="6244934" y="1195281"/>
                <a:ext cx="1776705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r-TR" b="1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r-TR" b="1" dirty="0" smtClean="0"/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934" y="1195281"/>
                <a:ext cx="177670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413" t="-27660" r="-341" b="-468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3475982" y="1698038"/>
                <a:ext cx="2572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2" y="1698038"/>
                <a:ext cx="257262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Dikdörtgen 13"/>
              <p:cNvSpPr/>
              <p:nvPr/>
            </p:nvSpPr>
            <p:spPr>
              <a:xfrm>
                <a:off x="3475981" y="2067370"/>
                <a:ext cx="2880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𝒐𝒓𝒕𝒂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𝒆𝒓𝒍𝒆𝒓𝒊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067370"/>
                <a:ext cx="288085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Dikdörtgen 14"/>
              <p:cNvSpPr/>
              <p:nvPr/>
            </p:nvSpPr>
            <p:spPr>
              <a:xfrm>
                <a:off x="3475981" y="2482869"/>
                <a:ext cx="4362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tr-T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𝑹𝒂𝒔𝒈𝒆𝒍𝒆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𝒌𝒆𝒏𝒊𝒏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𝒖𝒎𝒖𝒕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482869"/>
                <a:ext cx="436209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Dikdörtgen 15"/>
              <p:cNvSpPr/>
              <p:nvPr/>
            </p:nvSpPr>
            <p:spPr>
              <a:xfrm>
                <a:off x="3475981" y="2898368"/>
                <a:ext cx="4990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𝑹𝒂𝒔𝒈𝒆𝒍𝒆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𝒌𝒆𝒏𝒊𝒏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𝒔𝒕𝒂𝒏𝒅𝒂𝒓𝒕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𝒔𝒂𝒑𝒎𝒂𝒔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898368"/>
                <a:ext cx="499001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8"/>
          <a:srcRect t="43803" r="13588" b="15715"/>
          <a:stretch/>
        </p:blipFill>
        <p:spPr>
          <a:xfrm>
            <a:off x="307975" y="1811094"/>
            <a:ext cx="2804341" cy="1751682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9" name="18 Grup"/>
          <p:cNvGrpSpPr/>
          <p:nvPr/>
        </p:nvGrpSpPr>
        <p:grpSpPr>
          <a:xfrm>
            <a:off x="326571" y="809898"/>
            <a:ext cx="11612880" cy="646331"/>
            <a:chOff x="326571" y="809898"/>
            <a:chExt cx="11612880" cy="646331"/>
          </a:xfrm>
        </p:grpSpPr>
        <p:sp>
          <p:nvSpPr>
            <p:cNvPr id="11" name="10 Metin kutusu"/>
            <p:cNvSpPr txBox="1"/>
            <p:nvPr/>
          </p:nvSpPr>
          <p:spPr>
            <a:xfrm>
              <a:off x="326571" y="809898"/>
              <a:ext cx="1161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latin typeface="Arial" pitchFamily="34" charset="0"/>
                  <a:cs typeface="Arial" pitchFamily="34" charset="0"/>
                </a:rPr>
                <a:t>n sayıda verinin elemanları standartlaştırıldıktan sonra </a:t>
              </a:r>
              <a:r>
                <a:rPr lang="tr-T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 sayıda sınıfa </a:t>
              </a:r>
              <a:r>
                <a:rPr lang="tr-TR" b="1" dirty="0" smtClean="0">
                  <a:latin typeface="Arial" pitchFamily="34" charset="0"/>
                  <a:cs typeface="Arial" pitchFamily="34" charset="0"/>
                </a:rPr>
                <a:t>ayrılmış ve herhangi bir i numaralı sınıftaki eleman sayısı            olduğu varsayılırsa</a:t>
              </a:r>
              <a:endParaRPr lang="tr-TR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465" name="Picture 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8273" y="1104155"/>
              <a:ext cx="219075" cy="304800"/>
            </a:xfrm>
            <a:prstGeom prst="rect">
              <a:avLst/>
            </a:prstGeom>
            <a:noFill/>
          </p:spPr>
        </p:pic>
      </p:grp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762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833370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3475982" y="1698038"/>
                <a:ext cx="2572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2" y="1698038"/>
                <a:ext cx="257262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Dikdörtgen 13"/>
              <p:cNvSpPr/>
              <p:nvPr/>
            </p:nvSpPr>
            <p:spPr>
              <a:xfrm>
                <a:off x="3475981" y="2067370"/>
                <a:ext cx="2880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𝒐𝒓𝒕𝒂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𝒆𝒓𝒍𝒆𝒓𝒊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067370"/>
                <a:ext cx="288085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Dikdörtgen 14"/>
              <p:cNvSpPr/>
              <p:nvPr/>
            </p:nvSpPr>
            <p:spPr>
              <a:xfrm>
                <a:off x="3475981" y="2482869"/>
                <a:ext cx="4362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tr-T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𝑹𝒂𝒔𝒈𝒆𝒍𝒆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𝒌𝒆𝒏𝒊𝒏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𝒖𝒎𝒖𝒕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482869"/>
                <a:ext cx="436209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Dikdörtgen 15"/>
              <p:cNvSpPr/>
              <p:nvPr/>
            </p:nvSpPr>
            <p:spPr>
              <a:xfrm>
                <a:off x="3475981" y="2898368"/>
                <a:ext cx="4990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𝑹𝒂𝒔𝒈𝒆𝒍𝒆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𝒌𝒆𝒏𝒊𝒏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𝒔𝒕𝒂𝒏𝒅𝒂𝒓𝒕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𝒔𝒂𝒑𝒎𝒂𝒔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898368"/>
                <a:ext cx="499001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7"/>
          <a:srcRect t="43803" r="13588" b="15715"/>
          <a:stretch/>
        </p:blipFill>
        <p:spPr>
          <a:xfrm>
            <a:off x="425542" y="1510648"/>
            <a:ext cx="2804341" cy="1751682"/>
          </a:xfrm>
          <a:prstGeom prst="rect">
            <a:avLst/>
          </a:prstGeom>
        </p:spPr>
      </p:pic>
      <p:sp>
        <p:nvSpPr>
          <p:cNvPr id="22" name="Metin kutusu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6982" y="3413536"/>
            <a:ext cx="2683876" cy="282065"/>
          </a:xfrm>
          <a:prstGeom prst="rect">
            <a:avLst/>
          </a:prstGeom>
          <a:blipFill rotWithShape="0">
            <a:blip r:embed="rId8"/>
            <a:stretch>
              <a:fillRect l="-2041" r="-1814" b="-31915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326571" y="809898"/>
            <a:ext cx="1161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n sayıda verinin elemanları standartlaştırıldıktan sonra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 sayıda sınıfa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ayrılmış ve herhangi bir i numaralı sınıftaki eleman sayısı            olduğu varsayılırsa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8273" y="1104155"/>
            <a:ext cx="219075" cy="304800"/>
          </a:xfrm>
          <a:prstGeom prst="rect">
            <a:avLst/>
          </a:prstGeom>
          <a:noFill/>
        </p:spPr>
      </p:pic>
      <p:sp>
        <p:nvSpPr>
          <p:cNvPr id="26" name="Metin kutusu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4934" y="1195281"/>
            <a:ext cx="1776705" cy="276999"/>
          </a:xfrm>
          <a:prstGeom prst="rect">
            <a:avLst/>
          </a:prstGeom>
          <a:blipFill rotWithShape="0">
            <a:blip r:embed="rId10"/>
            <a:stretch>
              <a:fillRect l="-3413" t="-27660" r="-341" b="-46809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68833370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3475982" y="1698038"/>
                <a:ext cx="2572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2" y="1698038"/>
                <a:ext cx="257262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Dikdörtgen 13"/>
              <p:cNvSpPr/>
              <p:nvPr/>
            </p:nvSpPr>
            <p:spPr>
              <a:xfrm>
                <a:off x="3475981" y="2067370"/>
                <a:ext cx="2880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𝒐𝒓𝒕𝒂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𝒆𝒓𝒍𝒆𝒓𝒊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067370"/>
                <a:ext cx="288085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Dikdörtgen 14"/>
              <p:cNvSpPr/>
              <p:nvPr/>
            </p:nvSpPr>
            <p:spPr>
              <a:xfrm>
                <a:off x="3475981" y="2482869"/>
                <a:ext cx="4362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tr-T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𝑹𝒂𝒔𝒈𝒆𝒍𝒆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𝒌𝒆𝒏𝒊𝒏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𝒖𝒎𝒖𝒕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482869"/>
                <a:ext cx="436209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Dikdörtgen 15"/>
              <p:cNvSpPr/>
              <p:nvPr/>
            </p:nvSpPr>
            <p:spPr>
              <a:xfrm>
                <a:off x="3475981" y="2898368"/>
                <a:ext cx="4990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𝑹𝒂𝒔𝒈𝒆𝒍𝒆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𝒌𝒆𝒏𝒊𝒏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𝒔𝒕𝒂𝒏𝒅𝒂𝒓𝒕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𝒔𝒂𝒑𝒎𝒂𝒔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81" y="2898368"/>
                <a:ext cx="499001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7"/>
          <a:srcRect t="43803" r="13588" b="15715"/>
          <a:stretch/>
        </p:blipFill>
        <p:spPr>
          <a:xfrm>
            <a:off x="425542" y="1510648"/>
            <a:ext cx="2804341" cy="17516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Dikdörtgen 19"/>
              <p:cNvSpPr/>
              <p:nvPr/>
            </p:nvSpPr>
            <p:spPr>
              <a:xfrm>
                <a:off x="7727854" y="3738654"/>
                <a:ext cx="3681136" cy="539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𝑂𝑟𝑡𝑎𝑙𝑎𝑚𝑎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𝑒𝑟</m:t>
                      </m:r>
                    </m:oMath>
                  </m:oMathPara>
                </a14:m>
                <a:endParaRPr lang="tr-TR" sz="1600" dirty="0"/>
              </a:p>
            </p:txBody>
          </p:sp>
        </mc:Choice>
        <mc:Fallback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54" y="3738654"/>
                <a:ext cx="3681136" cy="5396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Dikdörtgen 20"/>
              <p:cNvSpPr/>
              <p:nvPr/>
            </p:nvSpPr>
            <p:spPr>
              <a:xfrm>
                <a:off x="7546735" y="4388146"/>
                <a:ext cx="4303742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tr-T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tr-T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tr-T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𝐷𝑒𝑛𝑒𝑦𝑠𝑒𝑙</m:t>
                      </m:r>
                      <m:r>
                        <a:rPr lang="tr-T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𝑠𝑡𝑎𝑛𝑑𝑎𝑟𝑡</m:t>
                      </m:r>
                      <m:r>
                        <a:rPr lang="tr-T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𝑠𝑎𝑝𝑚𝑎</m:t>
                      </m:r>
                    </m:oMath>
                  </m:oMathPara>
                </a14:m>
                <a:endParaRPr lang="tr-TR" sz="1600" dirty="0"/>
              </a:p>
            </p:txBody>
          </p:sp>
        </mc:Choice>
        <mc:Fallback>
          <p:sp>
            <p:nvSpPr>
              <p:cNvPr id="21" name="Dikdörtgen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735" y="4388146"/>
                <a:ext cx="4303742" cy="8198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Dikdörtgen 22"/>
              <p:cNvSpPr/>
              <p:nvPr/>
            </p:nvSpPr>
            <p:spPr>
              <a:xfrm>
                <a:off x="7614530" y="5328045"/>
                <a:ext cx="3476273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𝑆𝚤𝑛𝚤𝑓𝑙𝑎𝑟𝚤𝑛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𝑦𝚤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𝚤𝑙𝑚𝑎𝑙𝑎𝑟𝚤</m:t>
                      </m:r>
                    </m:oMath>
                  </m:oMathPara>
                </a14:m>
                <a:endParaRPr lang="tr-TR" sz="1600" dirty="0"/>
              </a:p>
            </p:txBody>
          </p:sp>
        </mc:Choice>
        <mc:Fallback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530" y="5328045"/>
                <a:ext cx="3476273" cy="5140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Metin kutusu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6982" y="3413536"/>
            <a:ext cx="2683876" cy="282065"/>
          </a:xfrm>
          <a:prstGeom prst="rect">
            <a:avLst/>
          </a:prstGeom>
          <a:blipFill rotWithShape="0">
            <a:blip r:embed="rId11"/>
            <a:stretch>
              <a:fillRect l="-2041" r="-1814" b="-31915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24" name="23 Metin kutusu"/>
          <p:cNvSpPr txBox="1"/>
          <p:nvPr/>
        </p:nvSpPr>
        <p:spPr>
          <a:xfrm>
            <a:off x="326571" y="809898"/>
            <a:ext cx="1161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n sayıda veri (x) standartlaştırıldıktan sonra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 sayıda sınıfa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ayrılmış ve herhangi bir i numaralı sınıftaki eleman sayısı        olduğu varsayılırsa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6306" y="1117218"/>
            <a:ext cx="219075" cy="304800"/>
          </a:xfrm>
          <a:prstGeom prst="rect">
            <a:avLst/>
          </a:prstGeom>
          <a:noFill/>
        </p:spPr>
      </p:pic>
      <p:sp>
        <p:nvSpPr>
          <p:cNvPr id="26" name="Metin kutusu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4934" y="1195281"/>
            <a:ext cx="1776705" cy="276999"/>
          </a:xfrm>
          <a:prstGeom prst="rect">
            <a:avLst/>
          </a:prstGeom>
          <a:blipFill rotWithShape="0">
            <a:blip r:embed="rId13"/>
            <a:stretch>
              <a:fillRect l="-3413" t="-27660" r="-341" b="-46809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886" y="4676503"/>
            <a:ext cx="5372100" cy="5524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868833370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8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1)   </m:t>
                        </m:r>
                        <m:r>
                          <m:rPr>
                            <m:nor/>
                          </m:rPr>
                          <a:rPr lang="tr-TR" sz="28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χ</m:t>
                        </m:r>
                      </m:e>
                      <m:sup>
                        <m:r>
                          <a:rPr lang="tr-TR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tr-TR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Uyum Testi</a:t>
                </a:r>
                <a:endPara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643" y="-383005"/>
                <a:ext cx="571881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3420897" y="1384807"/>
                <a:ext cx="5745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𝒏𝒑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𝒍𝒎𝒂𝒍𝒂𝒓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𝐤𝐮𝐫𝐚𝐦𝐬𝐚𝐥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𝐞𝐫𝐥𝐞𝐫𝐢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97" y="1384807"/>
                <a:ext cx="574513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Dikdörtgen 13"/>
              <p:cNvSpPr/>
              <p:nvPr/>
            </p:nvSpPr>
            <p:spPr>
              <a:xfrm>
                <a:off x="3883605" y="1754139"/>
                <a:ext cx="2233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𝒈𝒆𝒏𝒊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05" y="1754139"/>
                <a:ext cx="223330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Metin kutusu 18"/>
              <p:cNvSpPr txBox="1"/>
              <p:nvPr/>
            </p:nvSpPr>
            <p:spPr>
              <a:xfrm>
                <a:off x="719287" y="3912759"/>
                <a:ext cx="3483198" cy="4783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</m:sub>
                          </m:sSub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𝒈𝒆𝒏𝒊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7" y="3912759"/>
                <a:ext cx="3483198" cy="4783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3623965" y="978134"/>
                <a:ext cx="52061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𝑵𝒐𝒓𝒎𝒂𝒍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𝒐𝒍𝒂𝒔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𝒇𝒐𝒏𝒌𝒔𝒊𝒚𝒐𝒏𝒖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65" y="978134"/>
                <a:ext cx="520610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IMG_939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7"/>
          <a:srcRect t="18478" r="17443" b="22727"/>
          <a:stretch/>
        </p:blipFill>
        <p:spPr>
          <a:xfrm>
            <a:off x="460375" y="803519"/>
            <a:ext cx="2391158" cy="22705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Metin kutusu 5"/>
              <p:cNvSpPr txBox="1"/>
              <p:nvPr/>
            </p:nvSpPr>
            <p:spPr>
              <a:xfrm>
                <a:off x="612775" y="4631087"/>
                <a:ext cx="7730321" cy="6223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1" i="1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1" i="1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𝒍𝒎𝒂𝒔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𝒌𝒖𝒓𝒂𝒎𝒔𝒂𝒍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4631087"/>
                <a:ext cx="7730321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kutusu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6982" y="3413536"/>
            <a:ext cx="2683876" cy="282065"/>
          </a:xfrm>
          <a:prstGeom prst="rect">
            <a:avLst/>
          </a:prstGeom>
          <a:blipFill rotWithShape="0">
            <a:blip r:embed="rId9"/>
            <a:stretch>
              <a:fillRect l="-2041" r="-1814" b="-31915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65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1337</Words>
  <Application>Microsoft Office PowerPoint</Application>
  <PresentationFormat>Özel</PresentationFormat>
  <Paragraphs>851</Paragraphs>
  <Slides>37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Teması</vt:lpstr>
      <vt:lpstr>Slayt 1</vt:lpstr>
      <vt:lpstr>Verilerin Normal Dağılımda  Olup Olmadıklarının İrdelenmesi</vt:lpstr>
      <vt:lpstr>Slayt 3</vt:lpstr>
      <vt:lpstr>Slayt 4</vt:lpstr>
      <vt:lpstr> </vt:lpstr>
      <vt:lpstr> </vt:lpstr>
      <vt:lpstr> </vt:lpstr>
      <vt:lpstr> </vt:lpstr>
      <vt:lpstr> </vt:lpstr>
      <vt:lpstr> </vt:lpstr>
      <vt:lpstr> </vt:lpstr>
      <vt:lpstr> </vt:lpstr>
      <vt:lpstr>Uygulama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2) Mann-Wald Uyum Testi</vt:lpstr>
      <vt:lpstr>2) Mann-Wald Uyum Testi</vt:lpstr>
      <vt:lpstr>2) Mann-Wald Uyum Testi</vt:lpstr>
      <vt:lpstr>Slayt 28</vt:lpstr>
      <vt:lpstr>Uygulama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Acer</cp:lastModifiedBy>
  <cp:revision>218</cp:revision>
  <dcterms:created xsi:type="dcterms:W3CDTF">2019-11-22T12:30:03Z</dcterms:created>
  <dcterms:modified xsi:type="dcterms:W3CDTF">2021-03-30T07:08:53Z</dcterms:modified>
</cp:coreProperties>
</file>