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431" r:id="rId3"/>
    <p:sldId id="418" r:id="rId4"/>
    <p:sldId id="419" r:id="rId5"/>
    <p:sldId id="420" r:id="rId6"/>
    <p:sldId id="283" r:id="rId7"/>
    <p:sldId id="402" r:id="rId8"/>
    <p:sldId id="413" r:id="rId9"/>
    <p:sldId id="401" r:id="rId10"/>
    <p:sldId id="403" r:id="rId11"/>
    <p:sldId id="404" r:id="rId12"/>
    <p:sldId id="405" r:id="rId13"/>
    <p:sldId id="432" r:id="rId14"/>
    <p:sldId id="406" r:id="rId15"/>
    <p:sldId id="407" r:id="rId16"/>
    <p:sldId id="408" r:id="rId17"/>
    <p:sldId id="409" r:id="rId18"/>
    <p:sldId id="424" r:id="rId19"/>
    <p:sldId id="410" r:id="rId20"/>
    <p:sldId id="416" r:id="rId21"/>
    <p:sldId id="429" r:id="rId22"/>
    <p:sldId id="428" r:id="rId23"/>
    <p:sldId id="394" r:id="rId24"/>
    <p:sldId id="423" r:id="rId25"/>
    <p:sldId id="430" r:id="rId26"/>
    <p:sldId id="422" r:id="rId27"/>
    <p:sldId id="399" r:id="rId28"/>
    <p:sldId id="426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3" autoAdjust="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2C139-498E-4234-B9E4-A4F47A0FE77C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26C6-45EC-4FDC-86A3-5645F4F135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71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7.png"/><Relationship Id="rId7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07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81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2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2.png"/><Relationship Id="rId5" Type="http://schemas.openxmlformats.org/officeDocument/2006/relationships/image" Target="../media/image75.png"/><Relationship Id="rId15" Type="http://schemas.openxmlformats.org/officeDocument/2006/relationships/image" Target="../media/image86.png"/><Relationship Id="rId10" Type="http://schemas.openxmlformats.org/officeDocument/2006/relationships/image" Target="../media/image80.png"/><Relationship Id="rId19" Type="http://schemas.openxmlformats.org/officeDocument/2006/relationships/image" Target="../media/image9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DENGELEME HESABI-I</a:t>
            </a:r>
            <a:br>
              <a:rPr lang="tr-TR" b="1" dirty="0" smtClean="0"/>
            </a:br>
            <a:r>
              <a:rPr lang="tr-TR" b="1" dirty="0" smtClean="0"/>
              <a:t>DERS NOTLARI</a:t>
            </a:r>
            <a:endParaRPr lang="en-US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17340" y="3573016"/>
            <a:ext cx="7416824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Duyarlıkları Farklı </a:t>
            </a:r>
            <a:r>
              <a:rPr lang="tr-TR" b="1" dirty="0" err="1" smtClean="0">
                <a:solidFill>
                  <a:schemeClr val="tx1"/>
                </a:solidFill>
              </a:rPr>
              <a:t>Korelasyonlu</a:t>
            </a:r>
            <a:r>
              <a:rPr lang="tr-TR" b="1" dirty="0" smtClean="0">
                <a:solidFill>
                  <a:schemeClr val="tx1"/>
                </a:solidFill>
              </a:rPr>
              <a:t> Ölçülerle Dolaysız (Direkt) Ölçüler Dengelemesi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539552" y="4941169"/>
            <a:ext cx="7772400" cy="12390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/>
              <a:t>Prof. Dr. Mualla YALÇINKAYA 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Doç. Dr. Emine TANIR KAYIKÇI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Karadeniz Teknik Üniversitesi, Harita Mühendisliği Bölümü</a:t>
            </a:r>
          </a:p>
        </p:txBody>
      </p:sp>
    </p:spTree>
    <p:extLst>
      <p:ext uri="{BB962C8B-B14F-4D97-AF65-F5344CB8AC3E}">
        <p14:creationId xmlns:p14="http://schemas.microsoft.com/office/powerpoint/2010/main" val="2554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67544" y="2151624"/>
                <a:ext cx="2048966" cy="15696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tr-TR" sz="24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r-TR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>
                          <a:latin typeface="Cambria Math"/>
                        </a:rPr>
                        <m:t>⋮ </m:t>
                      </m:r>
                    </m:oMath>
                  </m:oMathPara>
                </a14:m>
                <a:endParaRPr lang="tr-TR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tr-TR" sz="2400" b="1" i="1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51624"/>
                <a:ext cx="2048966" cy="15696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385523" y="4039913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23" y="4039913"/>
                <a:ext cx="221300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/>
          <p:cNvSpPr txBox="1"/>
          <p:nvPr/>
        </p:nvSpPr>
        <p:spPr>
          <a:xfrm>
            <a:off x="467544" y="1700808"/>
            <a:ext cx="258227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Düzeltme Denklemi</a:t>
            </a:r>
            <a:endParaRPr lang="tr-TR" sz="2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85523" y="4834848"/>
            <a:ext cx="258227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Fonksiyonel Model (Düzeltme Denklemi)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4582344" y="1900862"/>
                <a:ext cx="1246495" cy="122623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44" y="1900862"/>
                <a:ext cx="1246495" cy="12262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4648066" y="3356992"/>
                <a:ext cx="1081578" cy="114948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>
                          <a:latin typeface="Cambria Math"/>
                        </a:rPr>
                        <m:t>𝒆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0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066" y="3356992"/>
                <a:ext cx="1081578" cy="11494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4648066" y="4693269"/>
                <a:ext cx="1115049" cy="127477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𝒍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𝒍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𝒍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066" y="4693269"/>
                <a:ext cx="1115049" cy="12747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etin kutusu 12"/>
          <p:cNvSpPr txBox="1"/>
          <p:nvPr/>
        </p:nvSpPr>
        <p:spPr>
          <a:xfrm>
            <a:off x="6108883" y="2140766"/>
            <a:ext cx="258227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Düzeltme vektörü</a:t>
            </a:r>
            <a:endParaRPr lang="tr-TR" sz="20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6114869" y="5150739"/>
            <a:ext cx="28496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Ötelenmiş ölçü vektörü</a:t>
            </a:r>
            <a:endParaRPr lang="tr-TR" sz="20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114868" y="3546354"/>
            <a:ext cx="258227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Bir vektörü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4786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70156" y="1925974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1925974"/>
                <a:ext cx="221300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etin kutusu 8"/>
          <p:cNvSpPr txBox="1"/>
          <p:nvPr/>
        </p:nvSpPr>
        <p:spPr>
          <a:xfrm>
            <a:off x="200889" y="2655313"/>
            <a:ext cx="258227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Fonksiyonel Model (Düzeltme Denklemi)</a:t>
            </a:r>
            <a:endParaRPr lang="tr-TR" sz="20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923928" y="3075816"/>
            <a:ext cx="222190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err="1" smtClean="0"/>
              <a:t>Stokastik</a:t>
            </a:r>
            <a:r>
              <a:rPr lang="tr-TR" sz="2000" b="1" dirty="0" smtClean="0"/>
              <a:t> Model</a:t>
            </a:r>
          </a:p>
          <a:p>
            <a:r>
              <a:rPr lang="tr-TR" sz="2000" b="1" dirty="0" smtClean="0"/>
              <a:t>(Ağırlık Matrisi)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347864" y="1412776"/>
                <a:ext cx="3947043" cy="159094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𝟑𝟑</m:t>
                                                </m:r>
                                              </m:sub>
                                            </m:sSub>
                                          </m:e>
                                          <m:e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412776"/>
                <a:ext cx="3947043" cy="1590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2267744" y="4293096"/>
                <a:ext cx="1914563" cy="40562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𝒎𝒊𝒏</m:t>
                      </m:r>
                      <m:r>
                        <a:rPr lang="tr-TR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293096"/>
                <a:ext cx="1914563" cy="405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etin kutusu 16"/>
          <p:cNvSpPr txBox="1"/>
          <p:nvPr/>
        </p:nvSpPr>
        <p:spPr>
          <a:xfrm>
            <a:off x="4680424" y="4339022"/>
            <a:ext cx="29308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EKK Amaç Fonksiyonu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9683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2" grpId="0" animBg="1"/>
      <p:bldP spid="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570156" y="1925974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1925974"/>
                <a:ext cx="221300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787478" y="1962586"/>
                <a:ext cx="1914563" cy="40562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𝒎𝒊𝒏</m:t>
                      </m:r>
                      <m:r>
                        <a:rPr lang="tr-TR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78" y="1962586"/>
                <a:ext cx="1914563" cy="4056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602919" y="2813094"/>
                <a:ext cx="5054397" cy="40709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𝒆</m:t>
                      </m:r>
                      <m:r>
                        <a:rPr lang="tr-TR" sz="2000" b="1" i="1"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r>
                        <a:rPr lang="tr-TR" sz="2000" b="1" i="1"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latin typeface="Cambria Math"/>
                        </a:rPr>
                        <m:t>𝒅𝒙</m:t>
                      </m:r>
                      <m:r>
                        <a:rPr lang="tr-TR" sz="20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19" y="2813094"/>
                <a:ext cx="5054397" cy="407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513426" y="3573016"/>
                <a:ext cx="4680640" cy="71628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>
                              <a:latin typeface="Cambria Math"/>
                            </a:rPr>
                            <m:t>𝝏</m:t>
                          </m:r>
                          <m:r>
                            <a:rPr lang="tr-TR" sz="2000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𝑽</m:t>
                          </m:r>
                          <m:r>
                            <a:rPr lang="tr-TR" sz="2000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tr-TR" sz="2000" b="1" i="1">
                              <a:latin typeface="Cambria Math"/>
                            </a:rPr>
                            <m:t>𝝏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𝒅𝒙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𝟐</m:t>
                      </m:r>
                      <m:r>
                        <a:rPr lang="tr-TR" sz="2000" b="1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𝒆</m:t>
                      </m:r>
                      <m:r>
                        <a:rPr lang="tr-TR" sz="2000" b="1" i="1"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latin typeface="Cambria Math"/>
                        </a:rPr>
                        <m:t>𝒅𝒙</m:t>
                      </m:r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26" y="3573016"/>
                <a:ext cx="4680640" cy="7162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869160" y="4739034"/>
                <a:ext cx="2885021" cy="4056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𝒆</m:t>
                      </m:r>
                      <m:r>
                        <a:rPr lang="tr-TR" sz="2000" b="1" i="1"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latin typeface="Cambria Math"/>
                        </a:rPr>
                        <m:t>𝒅𝒙</m:t>
                      </m:r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60" y="4739034"/>
                <a:ext cx="2885021" cy="4056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1649585" y="5733256"/>
                <a:ext cx="1624419" cy="76809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𝒅𝒙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85" y="5733256"/>
                <a:ext cx="1624419" cy="7680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etin kutusu 14"/>
          <p:cNvSpPr txBox="1"/>
          <p:nvPr/>
        </p:nvSpPr>
        <p:spPr>
          <a:xfrm>
            <a:off x="3419872" y="5891344"/>
            <a:ext cx="29308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Dengeleme bilinmeyeni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236633" y="4718772"/>
            <a:ext cx="29308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Normal Denklemler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8039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 animBg="1"/>
      <p:bldP spid="8" grpId="0" animBg="1"/>
      <p:bldP spid="10" grpId="0" animBg="1"/>
      <p:bldP spid="1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Dikdörtgen 6"/>
              <p:cNvSpPr/>
              <p:nvPr/>
            </p:nvSpPr>
            <p:spPr>
              <a:xfrm>
                <a:off x="1189978" y="3573016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78" y="3573016"/>
                <a:ext cx="221300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Metin kutusu 14"/>
          <p:cNvSpPr txBox="1"/>
          <p:nvPr/>
        </p:nvSpPr>
        <p:spPr>
          <a:xfrm>
            <a:off x="3779912" y="3558815"/>
            <a:ext cx="29308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Düzeltmeler</a:t>
            </a:r>
            <a:endParaRPr lang="tr-TR" sz="20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563888" y="1429858"/>
            <a:ext cx="29308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/>
              <a:t>Kesin Değer</a:t>
            </a:r>
            <a:endParaRPr lang="tr-TR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Dikdörtgen 10"/>
              <p:cNvSpPr/>
              <p:nvPr/>
            </p:nvSpPr>
            <p:spPr>
              <a:xfrm>
                <a:off x="971600" y="1340768"/>
                <a:ext cx="2213008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800" b="1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tr-TR" sz="28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800" b="1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tr-TR" sz="28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40768"/>
                <a:ext cx="221300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2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526455" y="1412776"/>
            <a:ext cx="2930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Denetim İşlemleri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526455" y="2303296"/>
                <a:ext cx="2930816" cy="40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1-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latin typeface="Cambria Math"/>
                          </a:rPr>
                          <m:t>   </m:t>
                        </m:r>
                        <m:r>
                          <a:rPr lang="tr-TR" sz="20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tr-TR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𝒍𝒍</m:t>
                        </m:r>
                      </m:sub>
                    </m:sSub>
                    <m:r>
                      <a:rPr lang="tr-TR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tr-TR" sz="2000" b="1" dirty="0" smtClean="0"/>
                  <a:t>    Denetimi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55" y="2303296"/>
                <a:ext cx="2930816" cy="4056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570156" y="2895327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2895327"/>
                <a:ext cx="221300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570156" y="3599440"/>
                <a:ext cx="4217868" cy="4056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3599440"/>
                <a:ext cx="4217868" cy="405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6044228" y="4055863"/>
                <a:ext cx="1624419" cy="7680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𝒅𝒙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228" y="4055863"/>
                <a:ext cx="1624419" cy="768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570156" y="4362432"/>
                <a:ext cx="5081964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 smtClean="0">
                          <a:latin typeface="Cambria Math"/>
                        </a:rPr>
                        <m:t>  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4362432"/>
                <a:ext cx="5081964" cy="768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806882" y="5448976"/>
                <a:ext cx="1604878" cy="405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82" y="5448976"/>
                <a:ext cx="1604878" cy="4056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ikdörtgen 17"/>
          <p:cNvSpPr/>
          <p:nvPr/>
        </p:nvSpPr>
        <p:spPr>
          <a:xfrm>
            <a:off x="2778778" y="5703641"/>
            <a:ext cx="128900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Denetim 1</a:t>
            </a:r>
            <a:endParaRPr lang="tr-T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 flipH="1" flipV="1">
            <a:off x="2964916" y="3970801"/>
            <a:ext cx="3240360" cy="3581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806882" y="5903696"/>
                <a:ext cx="1604878" cy="405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𝒆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82" y="5903696"/>
                <a:ext cx="1604878" cy="4056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19"/>
              <p:cNvSpPr txBox="1"/>
              <p:nvPr/>
            </p:nvSpPr>
            <p:spPr>
              <a:xfrm>
                <a:off x="3609419" y="2864673"/>
                <a:ext cx="2875088" cy="40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Soldan</a:t>
                </a:r>
                <a:r>
                  <a:rPr lang="tr-TR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>
                            <a:latin typeface="Cambria Math"/>
                          </a:rPr>
                          <m:t>   </m:t>
                        </m:r>
                        <m:r>
                          <a:rPr lang="tr-TR" sz="20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tr-TR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𝒍𝒍</m:t>
                        </m:r>
                      </m:sub>
                    </m:sSub>
                  </m:oMath>
                </a14:m>
                <a:r>
                  <a:rPr lang="tr-TR" sz="2000" b="1" dirty="0" smtClean="0"/>
                  <a:t>ile çarpılır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20" name="Metin kutusu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19" y="2864673"/>
                <a:ext cx="2875088" cy="405624"/>
              </a:xfrm>
              <a:prstGeom prst="rect">
                <a:avLst/>
              </a:prstGeom>
              <a:blipFill rotWithShape="1">
                <a:blip r:embed="rId9"/>
                <a:stretch>
                  <a:fillRect l="-1681" t="-2857" b="-22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526455" y="1412776"/>
            <a:ext cx="2930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Denetim İşlemleri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526455" y="2303296"/>
                <a:ext cx="2930816" cy="40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2-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latin typeface="Cambria Math"/>
                          </a:rPr>
                          <m:t>   </m:t>
                        </m:r>
                        <m:r>
                          <a:rPr lang="tr-TR" sz="20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tr-TR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𝒍𝒍</m:t>
                        </m:r>
                      </m:sub>
                    </m:sSub>
                    <m:r>
                      <a:rPr lang="tr-TR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tr-TR" sz="2000" b="1" dirty="0" smtClean="0"/>
                  <a:t>    Denetimi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55" y="2303296"/>
                <a:ext cx="2930816" cy="4056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570156" y="2895327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2895327"/>
                <a:ext cx="221300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570156" y="3599440"/>
                <a:ext cx="4012188" cy="4056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3599440"/>
                <a:ext cx="4012188" cy="405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5652120" y="4008858"/>
                <a:ext cx="1392754" cy="40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>
                            <a:latin typeface="Cambria Math"/>
                          </a:rPr>
                          <m:t>   </m:t>
                        </m:r>
                        <m:r>
                          <a:rPr lang="tr-TR" sz="2000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tr-TR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tr-TR" sz="2000" b="1" i="1" smtClean="0">
                        <a:latin typeface="Cambria Math"/>
                      </a:rPr>
                      <m:t>𝑷</m:t>
                    </m:r>
                    <m:r>
                      <a:rPr lang="tr-TR" sz="2000" b="1" i="1">
                        <a:latin typeface="Cambria Math"/>
                      </a:rPr>
                      <m:t>𝒆</m:t>
                    </m:r>
                    <m:r>
                      <a:rPr lang="tr-TR" sz="2000" b="1" i="1">
                        <a:latin typeface="Cambria Math"/>
                      </a:rPr>
                      <m:t>  </m:t>
                    </m:r>
                  </m:oMath>
                </a14:m>
                <a:r>
                  <a:rPr lang="tr-TR" sz="2000" b="1" dirty="0" smtClean="0"/>
                  <a:t>= 0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08858"/>
                <a:ext cx="1392754" cy="405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490424" y="4683293"/>
                <a:ext cx="2813545" cy="405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4" y="4683293"/>
                <a:ext cx="2813545" cy="4056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553459" y="5152981"/>
                <a:ext cx="2650389" cy="405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tr-TR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59" y="5152981"/>
                <a:ext cx="2650389" cy="4056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ikdörtgen 17"/>
          <p:cNvSpPr/>
          <p:nvPr/>
        </p:nvSpPr>
        <p:spPr>
          <a:xfrm>
            <a:off x="3937840" y="5023162"/>
            <a:ext cx="128900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Denetim 2</a:t>
            </a:r>
            <a:endParaRPr lang="tr-T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Düz Ok Bağlayıcısı 8"/>
          <p:cNvCxnSpPr>
            <a:stCxn id="13" idx="1"/>
          </p:cNvCxnSpPr>
          <p:nvPr/>
        </p:nvCxnSpPr>
        <p:spPr>
          <a:xfrm flipH="1" flipV="1">
            <a:off x="2411760" y="4008860"/>
            <a:ext cx="3240360" cy="20281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/>
              <p:cNvSpPr txBox="1"/>
              <p:nvPr/>
            </p:nvSpPr>
            <p:spPr>
              <a:xfrm>
                <a:off x="3609419" y="2864673"/>
                <a:ext cx="2875088" cy="40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Soldan</a:t>
                </a:r>
                <a:r>
                  <a:rPr lang="tr-TR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>
                            <a:latin typeface="Cambria Math"/>
                          </a:rPr>
                          <m:t>   </m:t>
                        </m:r>
                        <m:r>
                          <a:rPr lang="tr-TR" sz="20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tr-TR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𝒍𝒍</m:t>
                        </m:r>
                      </m:sub>
                    </m:sSub>
                  </m:oMath>
                </a14:m>
                <a:r>
                  <a:rPr lang="tr-TR" sz="2000" b="1" dirty="0" smtClean="0"/>
                  <a:t>ile çarpılır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19" y="2864673"/>
                <a:ext cx="2875088" cy="405624"/>
              </a:xfrm>
              <a:prstGeom prst="rect">
                <a:avLst/>
              </a:prstGeom>
              <a:blipFill rotWithShape="1">
                <a:blip r:embed="rId8"/>
                <a:stretch>
                  <a:fillRect l="-1681" t="-2857" b="-22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2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526455" y="1412776"/>
            <a:ext cx="2930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Denetim İşlemleri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526455" y="2303296"/>
                <a:ext cx="2930816" cy="40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2-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latin typeface="Cambria Math"/>
                          </a:rPr>
                          <m:t>   </m:t>
                        </m:r>
                        <m:r>
                          <a:rPr lang="tr-TR" sz="20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tr-TR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𝒍𝒍</m:t>
                        </m:r>
                      </m:sub>
                    </m:sSub>
                    <m:r>
                      <a:rPr lang="tr-TR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tr-TR" sz="2000" b="1" dirty="0" smtClean="0"/>
                  <a:t>    Denetimi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55" y="2303296"/>
                <a:ext cx="2930816" cy="4056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570156" y="2895327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2895327"/>
                <a:ext cx="221300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570156" y="3599440"/>
                <a:ext cx="4361884" cy="4056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3599440"/>
                <a:ext cx="4361884" cy="405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648576" y="4814836"/>
                <a:ext cx="5291576" cy="405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𝑽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−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𝒆</m:t>
                      </m:r>
                      <m:r>
                        <a:rPr lang="tr-TR" sz="2000" b="1" i="1">
                          <a:latin typeface="Cambria Math"/>
                        </a:rPr>
                        <m:t> </m:t>
                      </m:r>
                      <m:r>
                        <a:rPr lang="tr-TR" sz="2000" b="1" i="1"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tr-TR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76" y="4814836"/>
                <a:ext cx="5291576" cy="405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ikdörtgen 17"/>
          <p:cNvSpPr/>
          <p:nvPr/>
        </p:nvSpPr>
        <p:spPr>
          <a:xfrm>
            <a:off x="6156176" y="5220460"/>
            <a:ext cx="128900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Denetim </a:t>
            </a:r>
            <a:r>
              <a:rPr lang="tr-T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640520" y="5423272"/>
                <a:ext cx="5299631" cy="4056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−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𝒅𝒙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0" y="5423272"/>
                <a:ext cx="5299631" cy="4056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3313470" y="2911174"/>
                <a:ext cx="3706801" cy="4056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Soldan</a:t>
                </a:r>
                <a:r>
                  <a:rPr lang="tr-TR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>
                            <a:latin typeface="Cambria Math"/>
                          </a:rPr>
                          <m:t>  </m:t>
                        </m:r>
                        <m:r>
                          <a:rPr lang="tr-TR" sz="2000" b="1" i="1" smtClean="0">
                            <a:latin typeface="Cambria Math"/>
                          </a:rPr>
                          <m:t>−</m:t>
                        </m:r>
                        <m:r>
                          <a:rPr lang="tr-TR" sz="2000" b="1" i="1">
                            <a:latin typeface="Cambria Math"/>
                          </a:rPr>
                          <m:t> </m:t>
                        </m:r>
                        <m:r>
                          <a:rPr lang="tr-TR" sz="2000" b="1" i="1" smtClean="0">
                            <a:latin typeface="Cambria Math"/>
                          </a:rPr>
                          <m:t>𝒍</m:t>
                        </m:r>
                      </m:e>
                      <m:sup>
                        <m:r>
                          <a:rPr lang="tr-TR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𝒍𝒍</m:t>
                        </m:r>
                      </m:sub>
                    </m:sSub>
                  </m:oMath>
                </a14:m>
                <a:r>
                  <a:rPr lang="tr-TR" sz="2000" b="1" dirty="0" smtClean="0"/>
                  <a:t>ile çarpılır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470" y="2911174"/>
                <a:ext cx="3706801" cy="405624"/>
              </a:xfrm>
              <a:prstGeom prst="rect">
                <a:avLst/>
              </a:prstGeom>
              <a:blipFill rotWithShape="1">
                <a:blip r:embed="rId7"/>
                <a:stretch>
                  <a:fillRect l="-1471" t="-2857" b="-22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96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526455" y="1412776"/>
            <a:ext cx="2930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Denetim İşlemleri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526455" y="2303296"/>
                <a:ext cx="2930816" cy="40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tr-TR" sz="2000" b="1" dirty="0" smtClean="0"/>
                  <a:t>2-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1" i="1" smtClean="0">
                            <a:latin typeface="Cambria Math"/>
                          </a:rPr>
                          <m:t>   </m:t>
                        </m:r>
                        <m:r>
                          <a:rPr lang="tr-TR" sz="2000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tr-TR" sz="2000" b="1" i="1">
                            <a:latin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tr-TR" sz="2000" b="1" i="1">
                            <a:latin typeface="Cambria Math"/>
                          </a:rPr>
                          <m:t>𝒍𝒍</m:t>
                        </m:r>
                      </m:sub>
                    </m:sSub>
                    <m:r>
                      <a:rPr lang="tr-TR" sz="2000" b="1" i="1">
                        <a:latin typeface="Cambria Math"/>
                      </a:rPr>
                      <m:t>𝑽</m:t>
                    </m:r>
                  </m:oMath>
                </a14:m>
                <a:r>
                  <a:rPr lang="tr-TR" sz="2000" b="1" dirty="0" smtClean="0"/>
                  <a:t>    Denetimi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55" y="2303296"/>
                <a:ext cx="2930816" cy="4056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ikdörtgen 17"/>
          <p:cNvSpPr/>
          <p:nvPr/>
        </p:nvSpPr>
        <p:spPr>
          <a:xfrm>
            <a:off x="6772482" y="5580600"/>
            <a:ext cx="128900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Denetim 4</a:t>
            </a:r>
            <a:endParaRPr lang="tr-T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450592" y="3221530"/>
                <a:ext cx="5561568" cy="4056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−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𝒅𝒙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92" y="3221530"/>
                <a:ext cx="5561568" cy="4056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6437071" y="3161404"/>
                <a:ext cx="1624419" cy="7680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𝒅𝒙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 smtClean="0">
                              <a:latin typeface="Cambria Math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71" y="3161404"/>
                <a:ext cx="1624419" cy="7680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603242" y="3877690"/>
                <a:ext cx="5696950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−</m:t>
                          </m:r>
                          <m:f>
                            <m:f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𝒍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den>
                          </m:f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42" y="3877690"/>
                <a:ext cx="5696950" cy="768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ikdörtgen 19"/>
              <p:cNvSpPr/>
              <p:nvPr/>
            </p:nvSpPr>
            <p:spPr>
              <a:xfrm>
                <a:off x="544264" y="5351852"/>
                <a:ext cx="5892807" cy="8576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𝑽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𝒍</m:t>
                      </m:r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   −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1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𝒍</m:t>
                              </m:r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sz="20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den>
                          </m:f>
                        </m:e>
                        <m:sup/>
                      </m:sSup>
                    </m:oMath>
                  </m:oMathPara>
                </a14:m>
                <a:endParaRPr lang="tr-TR" sz="2000" b="1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64" y="5351852"/>
                <a:ext cx="5892807" cy="8576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5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10" grpId="0" animBg="1"/>
      <p:bldP spid="1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00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 smtClean="0"/>
              <a:t>Denetim İşlemleri</a:t>
            </a:r>
            <a:endParaRPr lang="tr-TR" sz="2800" b="1" dirty="0"/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>
          <a:xfrm>
            <a:off x="579066" y="1700808"/>
            <a:ext cx="665723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b="1" dirty="0" smtClean="0"/>
              <a:t>SONUÇ DENETİMİ</a:t>
            </a:r>
          </a:p>
          <a:p>
            <a:pPr marL="0" indent="0">
              <a:buFont typeface="Arial" pitchFamily="34" charset="0"/>
              <a:buNone/>
            </a:pPr>
            <a:endParaRPr lang="tr-TR" sz="2800" b="1" dirty="0" smtClean="0"/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583104" y="2996952"/>
            <a:ext cx="6393791" cy="6765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ÖLÇÜ + DÜZELTMESİ = KESİN DEĞER</a:t>
            </a:r>
            <a:endParaRPr lang="tr-TR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755576" y="3861048"/>
                <a:ext cx="3222357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𝑳</m:t>
                      </m:r>
                      <m:r>
                        <a:rPr lang="tr-TR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    +          </m:t>
                      </m:r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    =</m:t>
                      </m:r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tr-TR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861048"/>
                <a:ext cx="3222357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kdörtgen 11"/>
          <p:cNvSpPr/>
          <p:nvPr/>
        </p:nvSpPr>
        <p:spPr>
          <a:xfrm>
            <a:off x="3117932" y="4322713"/>
            <a:ext cx="44595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27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 smtClean="0"/>
              <a:t>Duyarlık Hesapları</a:t>
            </a:r>
            <a:endParaRPr lang="tr-T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251520" y="2781172"/>
                <a:ext cx="3240360" cy="11835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tr-TR" sz="2400" b="1" i="1" smtClean="0"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tr-TR" sz="24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tr-TR" sz="24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tr-TR" sz="24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81172"/>
                <a:ext cx="3240360" cy="11835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251520" y="2060848"/>
            <a:ext cx="4248472" cy="5030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Birim Ölçünün Ortalama Hatası 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193501" y="4293096"/>
            <a:ext cx="3493017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400" b="1" dirty="0" smtClean="0"/>
              <a:t>Ölçülerin</a:t>
            </a:r>
            <a:r>
              <a:rPr lang="tr-TR" sz="2400" b="1" dirty="0"/>
              <a:t> </a:t>
            </a:r>
            <a:r>
              <a:rPr lang="tr-TR" sz="2400" b="1" dirty="0" smtClean="0"/>
              <a:t>Ortalama Hatası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4900718" y="5085184"/>
                <a:ext cx="1971437" cy="81240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tr-TR" sz="2400" b="1" i="1" smtClean="0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tr-TR" sz="2400" b="1" i="1" smtClean="0">
                                      <a:latin typeface="Cambria Math"/>
                                    </a:rPr>
                                    <m:t>𝒍𝒍𝒊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718" y="5085184"/>
                <a:ext cx="1971437" cy="8124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1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 txBox="1">
            <a:spLocks/>
          </p:cNvSpPr>
          <p:nvPr/>
        </p:nvSpPr>
        <p:spPr>
          <a:xfrm>
            <a:off x="395536" y="234888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b="1" dirty="0">
                <a:solidFill>
                  <a:schemeClr val="tx1"/>
                </a:solidFill>
              </a:rPr>
              <a:t>Duyarlıkları Farklı </a:t>
            </a:r>
            <a:r>
              <a:rPr lang="tr-TR" sz="3600" b="1" dirty="0" err="1">
                <a:solidFill>
                  <a:schemeClr val="tx1"/>
                </a:solidFill>
              </a:rPr>
              <a:t>Korelasyonlu</a:t>
            </a:r>
            <a:r>
              <a:rPr lang="tr-TR" sz="3600" b="1" dirty="0">
                <a:solidFill>
                  <a:schemeClr val="tx1"/>
                </a:solidFill>
              </a:rPr>
              <a:t> Ölçülerle Dolaysız (Direkt) Ölçüler Dengelemesi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 smtClean="0"/>
              <a:t>Duyarlık Hesapları</a:t>
            </a:r>
            <a:endParaRPr lang="tr-TR" sz="3200" b="1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62919" y="908720"/>
            <a:ext cx="5796644" cy="5246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b="1" dirty="0" smtClean="0"/>
              <a:t>Kesin Değerin Ortalama Hatası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323528" y="2579555"/>
                <a:ext cx="4471930" cy="77091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 smtClean="0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den>
                      </m:f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𝒍𝒍</m:t>
                          </m:r>
                        </m:sub>
                      </m:sSub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 smtClean="0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 smtClean="0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num>
                        <m:den>
                          <m:r>
                            <a:rPr lang="tr-TR" sz="20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tr-TR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79555"/>
                <a:ext cx="4471930" cy="7709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5308954" y="2564904"/>
                <a:ext cx="1406411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954" y="2564904"/>
                <a:ext cx="1406411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İçerik Yer Tutucusu 2"/>
          <p:cNvSpPr txBox="1">
            <a:spLocks/>
          </p:cNvSpPr>
          <p:nvPr/>
        </p:nvSpPr>
        <p:spPr>
          <a:xfrm>
            <a:off x="6919694" y="2579555"/>
            <a:ext cx="1944216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000" b="1" dirty="0" smtClean="0">
                <a:solidFill>
                  <a:schemeClr val="bg1"/>
                </a:solidFill>
              </a:rPr>
              <a:t>Birim Matris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395536" y="3717032"/>
                <a:ext cx="2448272" cy="72231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717032"/>
                <a:ext cx="2448272" cy="7223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İçerik Yer Tutucusu 2"/>
          <p:cNvSpPr txBox="1">
            <a:spLocks/>
          </p:cNvSpPr>
          <p:nvPr/>
        </p:nvSpPr>
        <p:spPr>
          <a:xfrm>
            <a:off x="2915815" y="3826161"/>
            <a:ext cx="30963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3400" b="1" dirty="0" smtClean="0"/>
              <a:t>Kesin Değerin Ters Ağırlığı</a:t>
            </a:r>
            <a:endParaRPr lang="tr-TR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395536" y="4725144"/>
                <a:ext cx="2214581" cy="72250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den>
                      </m:f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25144"/>
                <a:ext cx="2214581" cy="722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İçerik Yer Tutucusu 2"/>
          <p:cNvSpPr txBox="1">
            <a:spLocks/>
          </p:cNvSpPr>
          <p:nvPr/>
        </p:nvSpPr>
        <p:spPr>
          <a:xfrm>
            <a:off x="2987824" y="4797152"/>
            <a:ext cx="309634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 dirty="0"/>
              <a:t>Kesin </a:t>
            </a:r>
            <a:r>
              <a:rPr lang="tr-TR" sz="2000" b="1" dirty="0" smtClean="0"/>
              <a:t>Değerin </a:t>
            </a:r>
            <a:r>
              <a:rPr lang="tr-TR" sz="2000" b="1" dirty="0"/>
              <a:t>Ağırlığı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ikdörtgen 17"/>
              <p:cNvSpPr/>
              <p:nvPr/>
            </p:nvSpPr>
            <p:spPr>
              <a:xfrm>
                <a:off x="323528" y="5733256"/>
                <a:ext cx="3755836" cy="88517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tr-TR" sz="2400" b="1" i="1" smtClean="0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tr-TR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tr-TR" sz="2400" b="1" i="0" smtClean="0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4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m:rPr>
                                  <m:nor/>
                                </m:rPr>
                                <a:rPr lang="tr-TR" sz="2400" b="1" dirty="0"/>
                                <m:t>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8" name="Dikdörtgen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733256"/>
                <a:ext cx="3755836" cy="8851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İçerik Yer Tutucusu 2"/>
          <p:cNvSpPr txBox="1">
            <a:spLocks/>
          </p:cNvSpPr>
          <p:nvPr/>
        </p:nvSpPr>
        <p:spPr>
          <a:xfrm>
            <a:off x="4211960" y="5945998"/>
            <a:ext cx="3528392" cy="4596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b="1" dirty="0" smtClean="0"/>
              <a:t>Kesin değerin Ortalama Hatası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ikdörtgen 19"/>
              <p:cNvSpPr/>
              <p:nvPr/>
            </p:nvSpPr>
            <p:spPr>
              <a:xfrm>
                <a:off x="395536" y="1508777"/>
                <a:ext cx="1624419" cy="76809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𝒅𝒙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8777"/>
                <a:ext cx="1624419" cy="7680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Dikdörtgen 20"/>
              <p:cNvSpPr/>
              <p:nvPr/>
            </p:nvSpPr>
            <p:spPr>
              <a:xfrm>
                <a:off x="2839335" y="1508777"/>
                <a:ext cx="2091983" cy="76809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𝒅𝒅𝒙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 smtClean="0">
                          <a:latin typeface="Cambria Math"/>
                        </a:rPr>
                        <m:t>𝒅𝒍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1" name="Dikdörtgen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335" y="1508777"/>
                <a:ext cx="2091983" cy="7680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5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526455" y="1412776"/>
            <a:ext cx="2930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Duyarlık hesapları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570156" y="2823319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2823319"/>
                <a:ext cx="2213008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570156" y="3452993"/>
                <a:ext cx="2213008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𝑽</m:t>
                      </m:r>
                      <m:r>
                        <a:rPr lang="tr-TR" sz="20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 smtClean="0">
                          <a:latin typeface="Cambria Math"/>
                        </a:rPr>
                        <m:t>−</m:t>
                      </m:r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6" y="3452993"/>
                <a:ext cx="2213008" cy="768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570157" y="4504772"/>
                <a:ext cx="2489676" cy="79643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𝑽</m:t>
                      </m:r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𝒆𝒆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den>
                          </m:f>
                          <m:r>
                            <a:rPr lang="tr-TR" sz="2000" b="1" i="1">
                              <a:latin typeface="Cambria Math"/>
                            </a:rPr>
                            <m:t>−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tr-TR" sz="20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57" y="4504772"/>
                <a:ext cx="2489676" cy="7964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526455" y="5613233"/>
                <a:ext cx="2668650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𝒅𝑽</m:t>
                      </m:r>
                      <m:r>
                        <a:rPr lang="tr-TR" sz="20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𝑬</m:t>
                      </m:r>
                      <m:r>
                        <a:rPr lang="tr-TR" sz="2000" b="1" i="1" smtClean="0">
                          <a:latin typeface="Cambria Math"/>
                        </a:rPr>
                        <m:t>)</m:t>
                      </m:r>
                      <m:r>
                        <a:rPr lang="tr-TR" sz="2000" b="1" i="1" smtClean="0">
                          <a:latin typeface="Cambria Math"/>
                        </a:rPr>
                        <m:t>𝒅𝒍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55" y="5613233"/>
                <a:ext cx="2668650" cy="768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4335694" y="3092953"/>
                <a:ext cx="4361450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𝒗𝒗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𝑬</m:t>
                      </m:r>
                      <m:r>
                        <a:rPr lang="tr-TR" sz="2000" b="1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𝑬</m:t>
                      </m:r>
                      <m:sSup>
                        <m:s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tr-TR" sz="2000" b="1" i="1">
                              <a:latin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94" y="3092953"/>
                <a:ext cx="4361450" cy="768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4430207" y="4605121"/>
                <a:ext cx="4289892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𝒗𝒗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𝑬</m:t>
                      </m:r>
                      <m:r>
                        <a:rPr lang="tr-TR" sz="2000" b="1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 smtClean="0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𝑬</m:t>
                      </m:r>
                      <m:r>
                        <a:rPr lang="tr-TR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07" y="4605121"/>
                <a:ext cx="4289892" cy="7680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etin kutusu 15"/>
          <p:cNvSpPr txBox="1"/>
          <p:nvPr/>
        </p:nvSpPr>
        <p:spPr>
          <a:xfrm>
            <a:off x="219782" y="2175247"/>
            <a:ext cx="42082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Düzeltmelerin Ortalama Hatası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7706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13" grpId="0" animBg="1"/>
      <p:bldP spid="2" grpId="0" animBg="1"/>
      <p:bldP spid="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526455" y="1259632"/>
            <a:ext cx="2930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/>
              <a:t>Duyarlık hesapları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589456" y="1952140"/>
                <a:ext cx="4289892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𝒗𝒗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=(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𝑬</m:t>
                      </m:r>
                      <m:r>
                        <a:rPr lang="tr-TR" sz="2000" b="1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r>
                        <a:rPr lang="tr-TR" sz="2000" b="1" i="1">
                          <a:latin typeface="Cambria Math"/>
                        </a:rPr>
                        <m:t>𝑬</m:t>
                      </m:r>
                      <m:r>
                        <a:rPr lang="tr-TR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56" y="1952140"/>
                <a:ext cx="4289892" cy="7680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367546" y="2827896"/>
                <a:ext cx="6541021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𝒗𝒗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𝒆𝒆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6" y="2827896"/>
                <a:ext cx="6541021" cy="7680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etin kutusu 15"/>
          <p:cNvSpPr txBox="1"/>
          <p:nvPr/>
        </p:nvSpPr>
        <p:spPr>
          <a:xfrm>
            <a:off x="4488942" y="5892481"/>
            <a:ext cx="420820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Düzeltmelerin Ortalama Hatası</a:t>
            </a:r>
            <a:endParaRPr lang="tr-T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ikdörtgen 19"/>
              <p:cNvSpPr/>
              <p:nvPr/>
            </p:nvSpPr>
            <p:spPr>
              <a:xfrm>
                <a:off x="952780" y="5811560"/>
                <a:ext cx="3086806" cy="52322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800" b="1" i="1" smtClean="0">
                              <a:latin typeface="Cambria Math"/>
                            </a:rPr>
                            <m:t>𝒗𝒊</m:t>
                          </m:r>
                        </m:sub>
                      </m:sSub>
                      <m:r>
                        <a:rPr lang="tr-TR" sz="2800" b="1" i="1" smtClean="0">
                          <a:latin typeface="Cambria Math"/>
                        </a:rPr>
                        <m:t>=</m:t>
                      </m:r>
                      <m:r>
                        <a:rPr lang="tr-TR" sz="2800" b="1" i="1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8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800" b="1" i="1">
                                  <a:latin typeface="Cambria Math"/>
                                </a:rPr>
                                <m:t>𝒗𝒊𝒗𝒊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tr-TR" sz="2800" b="1" dirty="0"/>
              </a:p>
            </p:txBody>
          </p:sp>
        </mc:Choice>
        <mc:Fallback xmlns=""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80" y="5811560"/>
                <a:ext cx="308680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466735" y="3789040"/>
                <a:ext cx="5292346" cy="7680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𝒗𝒗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  <m:r>
                        <a:rPr lang="tr-TR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35" y="3789040"/>
                <a:ext cx="5292346" cy="768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610186" y="4869160"/>
                <a:ext cx="2376868" cy="76809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𝒗𝒗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86" y="4869160"/>
                <a:ext cx="2376868" cy="768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ikdörtgen 17"/>
              <p:cNvSpPr/>
              <p:nvPr/>
            </p:nvSpPr>
            <p:spPr>
              <a:xfrm>
                <a:off x="7007331" y="2810502"/>
                <a:ext cx="1406411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8" name="Dikdörtgen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331" y="2810502"/>
                <a:ext cx="140641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7049848" y="3268710"/>
                <a:ext cx="1406411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848" y="3268710"/>
                <a:ext cx="140641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2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3250704" cy="517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Uygulama 1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 smtClean="0"/>
              <a:t>Bir nirengi kenarı değişik tarihlerde, farklı hava koşullarında, 3 farklı aletle karşılıklı olarak ölçülmüş ve karşılıklı ölçülerin ortalaması bir tek gözlem olarak verilmiştir. Ölçmede kullanılan aletlerin duyarlıkları, farklı zamanlarda yapılan ölçümler arasındaki korelasyon katsayıları ve ölçüm değerleri verilmektedir</a:t>
            </a:r>
            <a:r>
              <a:rPr lang="tr-TR" sz="2000" dirty="0" smtClean="0"/>
              <a:t>. </a:t>
            </a:r>
            <a:endParaRPr lang="tr-T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446400"/>
                  </p:ext>
                </p:extLst>
              </p:nvPr>
            </p:nvGraphicFramePr>
            <p:xfrm>
              <a:off x="6804248" y="2060848"/>
              <a:ext cx="2088232" cy="2026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8859"/>
                    <a:gridCol w="1109373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Ölçüm Aleti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Ters Ağırlık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tr-TR" sz="1800" b="1" i="1" smtClean="0">
                                      <a:latin typeface="Cambria Math"/>
                                    </a:rPr>
                                    <m:t>𝒊𝒊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tr-TR" b="1" dirty="0" smtClean="0"/>
                            <a:t>)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2.0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1.0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3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0.5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3446400"/>
                  </p:ext>
                </p:extLst>
              </p:nvPr>
            </p:nvGraphicFramePr>
            <p:xfrm>
              <a:off x="6804248" y="2060848"/>
              <a:ext cx="2088232" cy="2026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8859"/>
                    <a:gridCol w="1109373"/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Ölçüm Aleti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8462" t="-3333" b="-132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2.0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1.0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3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0.5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o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2966562"/>
                  </p:ext>
                </p:extLst>
              </p:nvPr>
            </p:nvGraphicFramePr>
            <p:xfrm>
              <a:off x="179512" y="1988840"/>
              <a:ext cx="5760640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0196"/>
                    <a:gridCol w="213044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Ölçüm Zamanları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Korelasyon Katsayısı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tr-TR" sz="1800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tr-TR" sz="1800" b="1" i="1" smtClean="0">
                                      <a:latin typeface="Cambria Math"/>
                                    </a:rPr>
                                    <m:t>𝒔𝒔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günde yapılan</a:t>
                          </a:r>
                          <a:r>
                            <a:rPr lang="tr-TR" b="1" baseline="0" dirty="0" smtClean="0"/>
                            <a:t>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0.8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573256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ölçme döneminde, farklı günlerde yapılan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0.6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yılda, farklı ölçme dönemlerinde yapılan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0.4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o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2966562"/>
                  </p:ext>
                </p:extLst>
              </p:nvPr>
            </p:nvGraphicFramePr>
            <p:xfrm>
              <a:off x="179512" y="1988840"/>
              <a:ext cx="5760640" cy="2291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0196"/>
                    <a:gridCol w="2130444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Ölçüm Zamanları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70774" t="-4762" r="-287" b="-27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günde yapılan</a:t>
                          </a:r>
                          <a:r>
                            <a:rPr lang="tr-TR" b="1" baseline="0" dirty="0" smtClean="0"/>
                            <a:t>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0.8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ölçme döneminde, farklı günlerde yapılan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0.6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yılda, farklı ölçme dönemlerinde yapılan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0.4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39908"/>
              </p:ext>
            </p:extLst>
          </p:nvPr>
        </p:nvGraphicFramePr>
        <p:xfrm>
          <a:off x="2051720" y="4437112"/>
          <a:ext cx="5184576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424384"/>
                <a:gridCol w="1728192"/>
              </a:tblGrid>
              <a:tr h="0">
                <a:tc>
                  <a:txBody>
                    <a:bodyPr/>
                    <a:lstStyle/>
                    <a:p>
                      <a:r>
                        <a:rPr lang="tr-TR" dirty="0" smtClean="0"/>
                        <a:t>Tarih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Ölçüm</a:t>
                      </a:r>
                      <a:r>
                        <a:rPr lang="tr-TR" baseline="0" dirty="0" smtClean="0"/>
                        <a:t> Aleti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Uzunluk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15.04.2009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2877.572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17.04.2009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2877.554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24.09.2009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2877.585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16.07.2011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2877.580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18.07.2011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2877.557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1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4624"/>
            <a:ext cx="3250704" cy="517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Uygulama 1</a:t>
            </a:r>
            <a:endParaRPr 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498550"/>
                  </p:ext>
                </p:extLst>
              </p:nvPr>
            </p:nvGraphicFramePr>
            <p:xfrm>
              <a:off x="4158249" y="55192"/>
              <a:ext cx="2088232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  <a:gridCol w="122413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Ölçüm Aleti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Ters Ağırlık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 smtClean="0"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tr-TR" sz="1800" b="1" i="1" smtClean="0">
                                      <a:latin typeface="Cambria Math"/>
                                    </a:rPr>
                                    <m:t>𝒊𝒊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tr-TR" b="1" dirty="0" smtClean="0"/>
                            <a:t>)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2.0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1.0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3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0.5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o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7498550"/>
                  </p:ext>
                </p:extLst>
              </p:nvPr>
            </p:nvGraphicFramePr>
            <p:xfrm>
              <a:off x="4158249" y="55192"/>
              <a:ext cx="2088232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  <a:gridCol w="1224136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Ölçüm Aleti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647" t="-4762" b="-18857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1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2.0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2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1.0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3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0.5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o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69446"/>
                  </p:ext>
                </p:extLst>
              </p:nvPr>
            </p:nvGraphicFramePr>
            <p:xfrm>
              <a:off x="255221" y="1276202"/>
              <a:ext cx="3231263" cy="2983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9175"/>
                    <a:gridCol w="792088"/>
                  </a:tblGrid>
                  <a:tr h="514856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Ölçüm Zamanları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tr-TR" sz="1800" b="1" i="1" smtClean="0"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tr-TR" sz="1800" b="1" i="1" smtClean="0">
                                        <a:latin typeface="Cambria Math"/>
                                      </a:rPr>
                                      <m:t>𝒔𝒔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günde yapılan</a:t>
                          </a:r>
                          <a:r>
                            <a:rPr lang="tr-TR" b="1" baseline="0" dirty="0" smtClean="0"/>
                            <a:t>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0.8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573256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ölçme döneminde, farklı günlerde yapılan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0.6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yılda, farklı ölçme dönemlerinde yapılan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0.4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o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69446"/>
                  </p:ext>
                </p:extLst>
              </p:nvPr>
            </p:nvGraphicFramePr>
            <p:xfrm>
              <a:off x="255221" y="1276202"/>
              <a:ext cx="3231263" cy="2983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9175"/>
                    <a:gridCol w="792088"/>
                  </a:tblGrid>
                  <a:tr h="514856">
                    <a:tc>
                      <a:txBody>
                        <a:bodyPr/>
                        <a:lstStyle/>
                        <a:p>
                          <a:r>
                            <a:rPr lang="tr-TR" dirty="0" smtClean="0"/>
                            <a:t>Ölçüm Zamanları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8462" t="-5882" b="-49529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günde yapılan</a:t>
                          </a:r>
                          <a:r>
                            <a:rPr lang="tr-TR" b="1" baseline="0" dirty="0" smtClean="0"/>
                            <a:t>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0.8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ölçme döneminde, farklı günlerde yapılan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0.6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tr-TR" b="1" dirty="0" smtClean="0"/>
                            <a:t>Aynı yılda, farklı ölçme dönemlerinde yapılan ölçüler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0.4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1386"/>
              </p:ext>
            </p:extLst>
          </p:nvPr>
        </p:nvGraphicFramePr>
        <p:xfrm>
          <a:off x="6599930" y="116632"/>
          <a:ext cx="230425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Tarih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Alet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15.04.2009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17.04.2009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24.09.2009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16.07.2011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18.07.2011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107504" y="731437"/>
            <a:ext cx="388099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/>
              <a:t>1- </a:t>
            </a:r>
            <a:r>
              <a:rPr lang="tr-TR" sz="2000" b="1" dirty="0" err="1" smtClean="0"/>
              <a:t>Stokastik</a:t>
            </a:r>
            <a:r>
              <a:rPr lang="tr-TR" sz="2000" b="1" dirty="0" smtClean="0"/>
              <a:t> Modelin oluşturulması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4179304" y="2420888"/>
                <a:ext cx="1423467" cy="675826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𝒊𝒌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𝒊𝒌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304" y="2420888"/>
                <a:ext cx="1423467" cy="6758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6556928" y="2455331"/>
                <a:ext cx="2123530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𝒊𝒌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𝒊𝒌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𝒊𝒊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𝒌𝒌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928" y="2455331"/>
                <a:ext cx="212353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Düz Ok Bağlayıcısı 11"/>
          <p:cNvCxnSpPr/>
          <p:nvPr/>
        </p:nvCxnSpPr>
        <p:spPr>
          <a:xfrm>
            <a:off x="5652120" y="2780928"/>
            <a:ext cx="79208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3855112" y="3189346"/>
                <a:ext cx="4982774" cy="4401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𝟏𝟐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𝟏𝟐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𝟏𝟏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𝟐𝟐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∗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</m:e>
                      </m:rad>
                      <m:r>
                        <a:rPr lang="tr-TR" sz="2000" b="1" i="0" smtClean="0">
                          <a:latin typeface="Cambria Math"/>
                        </a:rPr>
                        <m:t>=</m:t>
                      </m:r>
                      <m:r>
                        <a:rPr lang="tr-TR" sz="2000" b="1" i="0" smtClean="0">
                          <a:latin typeface="Cambria Math"/>
                        </a:rPr>
                        <m:t>𝟏</m:t>
                      </m:r>
                      <m:r>
                        <a:rPr lang="tr-TR" sz="2000" b="1" i="0" smtClean="0">
                          <a:latin typeface="Cambria Math"/>
                        </a:rPr>
                        <m:t>.</m:t>
                      </m:r>
                      <m:r>
                        <a:rPr lang="tr-TR" sz="2000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12" y="3189346"/>
                <a:ext cx="4982774" cy="4401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289866" y="4323244"/>
                <a:ext cx="1371209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𝟏𝟏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𝟐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66" y="4323244"/>
                <a:ext cx="1371209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303376" y="4754731"/>
                <a:ext cx="1371209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𝟐𝟐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𝟐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76" y="4754731"/>
                <a:ext cx="1371209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323133" y="5174521"/>
                <a:ext cx="1371209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𝟑𝟑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33" y="5174521"/>
                <a:ext cx="1371209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323132" y="5574631"/>
                <a:ext cx="1371209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𝟒𝟒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𝟏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32" y="5574631"/>
                <a:ext cx="1371209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ikdörtgen 17"/>
              <p:cNvSpPr/>
              <p:nvPr/>
            </p:nvSpPr>
            <p:spPr>
              <a:xfrm>
                <a:off x="315598" y="5974741"/>
                <a:ext cx="1371209" cy="40011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𝟓𝟓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𝟏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8" name="Dikdörtgen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8" y="5974741"/>
                <a:ext cx="1371209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3855112" y="3781862"/>
                <a:ext cx="4982774" cy="44640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𝟏𝟑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𝟏𝟑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𝟏𝟏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𝟑𝟑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∗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  <m:r>
                        <a:rPr lang="tr-TR" sz="2000" b="1" i="0" smtClean="0">
                          <a:latin typeface="Cambria Math"/>
                        </a:rPr>
                        <m:t>=</m:t>
                      </m:r>
                      <m:r>
                        <a:rPr lang="tr-TR" sz="2000" b="1" i="0" smtClean="0">
                          <a:latin typeface="Cambria Math"/>
                        </a:rPr>
                        <m:t>𝟎</m:t>
                      </m:r>
                      <m:r>
                        <a:rPr lang="tr-TR" sz="2000" b="1" i="0" smtClean="0">
                          <a:latin typeface="Cambria Math"/>
                        </a:rPr>
                        <m:t>.</m:t>
                      </m:r>
                      <m:r>
                        <a:rPr lang="tr-TR" sz="2000" b="1" i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12" y="3781862"/>
                <a:ext cx="4982774" cy="4464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ikdörtgen 19"/>
              <p:cNvSpPr/>
              <p:nvPr/>
            </p:nvSpPr>
            <p:spPr>
              <a:xfrm>
                <a:off x="2354051" y="4293096"/>
                <a:ext cx="2778966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𝟏𝟒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𝟏𝟏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𝟒𝟒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0" name="Dikdörtgen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051" y="4293096"/>
                <a:ext cx="277896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Dikdörtgen 20"/>
              <p:cNvSpPr/>
              <p:nvPr/>
            </p:nvSpPr>
            <p:spPr>
              <a:xfrm>
                <a:off x="2987824" y="4797152"/>
                <a:ext cx="4979568" cy="44640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𝟐𝟑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𝟐𝟑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𝟐𝟐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𝟑𝟑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∗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  <m:r>
                        <a:rPr lang="tr-TR" sz="2000" b="1" i="0" smtClean="0">
                          <a:latin typeface="Cambria Math"/>
                        </a:rPr>
                        <m:t>=</m:t>
                      </m:r>
                      <m:r>
                        <a:rPr lang="tr-TR" sz="2000" b="1" i="0" smtClean="0">
                          <a:latin typeface="Cambria Math"/>
                        </a:rPr>
                        <m:t>𝟎</m:t>
                      </m:r>
                      <m:r>
                        <a:rPr lang="tr-TR" sz="2000" b="1" i="0" smtClean="0">
                          <a:latin typeface="Cambria Math"/>
                        </a:rPr>
                        <m:t>.</m:t>
                      </m:r>
                      <m:r>
                        <a:rPr lang="tr-TR" sz="2000" b="1" i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1" name="Dikdörtgen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797152"/>
                <a:ext cx="4979568" cy="4464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ikdörtgen 21"/>
              <p:cNvSpPr/>
              <p:nvPr/>
            </p:nvSpPr>
            <p:spPr>
              <a:xfrm>
                <a:off x="5592953" y="4325034"/>
                <a:ext cx="2778966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𝟏𝟓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𝟏𝟏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𝟓𝟓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2" name="Dikdörtge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53" y="4325034"/>
                <a:ext cx="277896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Dikdörtgen 22"/>
              <p:cNvSpPr/>
              <p:nvPr/>
            </p:nvSpPr>
            <p:spPr>
              <a:xfrm>
                <a:off x="2465629" y="5373216"/>
                <a:ext cx="2778966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𝟐𝟒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𝟐𝟒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𝟐𝟐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𝟒𝟒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3" name="Dikdörtgen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629" y="5373216"/>
                <a:ext cx="277896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5437734" y="5373216"/>
                <a:ext cx="2778966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𝟐𝟓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𝟐𝟓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𝟐𝟐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𝟓𝟓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34" y="5373216"/>
                <a:ext cx="277896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2441106" y="5877272"/>
                <a:ext cx="2778966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𝟑𝟒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𝟑𝟒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𝟑𝟑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𝟒𝟒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106" y="5877272"/>
                <a:ext cx="2778966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ikdörtgen 25"/>
              <p:cNvSpPr/>
              <p:nvPr/>
            </p:nvSpPr>
            <p:spPr>
              <a:xfrm>
                <a:off x="5465442" y="5877272"/>
                <a:ext cx="2778966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𝟑𝟓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𝟑𝟓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𝟑𝟑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𝟓𝟓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6" name="Dikdörtge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42" y="5877272"/>
                <a:ext cx="2778966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ikdörtgen 26"/>
              <p:cNvSpPr/>
              <p:nvPr/>
            </p:nvSpPr>
            <p:spPr>
              <a:xfrm>
                <a:off x="2795633" y="6309320"/>
                <a:ext cx="4979568" cy="4401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𝟒𝟓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𝒓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𝟒𝟓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𝟒𝟒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tr-TR" sz="2000" b="1" i="1" smtClean="0">
                                  <a:latin typeface="Cambria Math"/>
                                </a:rPr>
                                <m:t>𝟓𝟓</m:t>
                              </m:r>
                            </m:sub>
                          </m:sSub>
                        </m:e>
                      </m:rad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𝟎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∗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</m:e>
                      </m:rad>
                      <m:r>
                        <a:rPr lang="tr-TR" sz="2000" b="1" i="0" smtClean="0">
                          <a:latin typeface="Cambria Math"/>
                        </a:rPr>
                        <m:t>=</m:t>
                      </m:r>
                      <m:r>
                        <a:rPr lang="tr-TR" sz="2000" b="1" i="0" smtClean="0">
                          <a:latin typeface="Cambria Math"/>
                        </a:rPr>
                        <m:t>𝟎</m:t>
                      </m:r>
                      <m:r>
                        <a:rPr lang="tr-TR" sz="2000" b="1" i="0" smtClean="0">
                          <a:latin typeface="Cambria Math"/>
                        </a:rPr>
                        <m:t>.</m:t>
                      </m:r>
                      <m:r>
                        <a:rPr lang="tr-TR" sz="2000" b="1" i="0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7" name="Dikdörtgen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33" y="6309320"/>
                <a:ext cx="4979568" cy="4401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8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179512" y="1356440"/>
                <a:ext cx="3513719" cy="13404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tr-TR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tr-T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tr-TR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tr-TR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tr-TR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e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tr-TR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tr-TR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tr-TR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tr-TR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tr-TR" b="1" i="1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tr-T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𝟒𝟎</m:t>
                                      </m:r>
                                    </m:e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 smtClean="0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𝟓</m:t>
                                            </m:r>
                                          </m:e>
                                          <m:e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𝟔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  <m:e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𝟔</m:t>
                                            </m:r>
                                          </m:e>
                                          <m:e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 smtClean="0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6440"/>
                <a:ext cx="3513719" cy="13404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ikdörtgen 25"/>
          <p:cNvSpPr/>
          <p:nvPr/>
        </p:nvSpPr>
        <p:spPr>
          <a:xfrm>
            <a:off x="4355976" y="1654544"/>
            <a:ext cx="29254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 </a:t>
            </a:r>
            <a:r>
              <a:rPr lang="tr-TR" sz="2000" b="1" dirty="0" smtClean="0"/>
              <a:t>Ters Ağırlık Matrisi</a:t>
            </a:r>
            <a:endParaRPr lang="tr-TR" sz="2000" dirty="0"/>
          </a:p>
        </p:txBody>
      </p:sp>
      <p:sp>
        <p:nvSpPr>
          <p:cNvPr id="28" name="Dikdörtgen 27"/>
          <p:cNvSpPr/>
          <p:nvPr/>
        </p:nvSpPr>
        <p:spPr>
          <a:xfrm>
            <a:off x="2411760" y="3394634"/>
            <a:ext cx="29254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/>
              <a:t>Ağırlık Matrisi</a:t>
            </a:r>
            <a:endParaRPr lang="tr-T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339880" y="3212976"/>
                <a:ext cx="1872208" cy="55957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8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800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8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800" b="1" i="1">
                              <a:latin typeface="Cambria Math"/>
                            </a:rPr>
                            <m:t>𝒍𝒍</m:t>
                          </m:r>
                        </m:sub>
                        <m:sup>
                          <m:r>
                            <a:rPr lang="tr-TR" sz="2800" b="1" i="1">
                              <a:latin typeface="Cambria Math"/>
                            </a:rPr>
                            <m:t>−</m:t>
                          </m:r>
                          <m:r>
                            <a:rPr lang="tr-TR" sz="28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80" y="3212976"/>
                <a:ext cx="1872208" cy="5595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ikdörtgen 15"/>
          <p:cNvSpPr/>
          <p:nvPr/>
        </p:nvSpPr>
        <p:spPr>
          <a:xfrm>
            <a:off x="107504" y="731437"/>
            <a:ext cx="388099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/>
              <a:t>1- </a:t>
            </a:r>
            <a:r>
              <a:rPr lang="tr-TR" sz="2000" b="1" dirty="0" err="1" smtClean="0"/>
              <a:t>Stokastik</a:t>
            </a:r>
            <a:r>
              <a:rPr lang="tr-TR" sz="2000" b="1" dirty="0" smtClean="0"/>
              <a:t> Modelin oluşturulması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1280730" y="4437112"/>
                <a:ext cx="4610173" cy="134325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𝟖</m:t>
                                </m:r>
                              </m:e>
                              <m:e>
                                <m:r>
                                  <a:rPr lang="tr-TR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𝟒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tr-TR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tr-TR" b="1" i="1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tr-TR" b="1" i="1">
                                    <a:latin typeface="Cambria Math"/>
                                  </a:rPr>
                                  <m:t>𝟖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𝟓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𝟓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𝟗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𝟎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𝟗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𝟏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.</m:t>
                                            </m:r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𝟓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b="1" dirty="0"/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730" y="4437112"/>
                <a:ext cx="4610173" cy="13432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9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8" grpId="0" animBg="1"/>
      <p:bldP spid="10" grpId="0" animBg="1"/>
      <p:bldP spid="16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273628" y="876782"/>
            <a:ext cx="460183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/>
              <a:t>2</a:t>
            </a:r>
            <a:r>
              <a:rPr lang="tr-TR" sz="2000" b="1" dirty="0" smtClean="0"/>
              <a:t>- Bilinmeyenin Yaklaşık </a:t>
            </a:r>
            <a:r>
              <a:rPr lang="tr-TR" sz="2000" b="1" dirty="0"/>
              <a:t>D</a:t>
            </a:r>
            <a:r>
              <a:rPr lang="tr-TR" sz="2000" b="1" dirty="0" smtClean="0"/>
              <a:t>eğerinin seçimi </a:t>
            </a:r>
            <a:endParaRPr lang="tr-TR" sz="2000" b="1" dirty="0"/>
          </a:p>
        </p:txBody>
      </p:sp>
      <p:sp>
        <p:nvSpPr>
          <p:cNvPr id="16" name="Dikdörtgen 15"/>
          <p:cNvSpPr/>
          <p:nvPr/>
        </p:nvSpPr>
        <p:spPr>
          <a:xfrm>
            <a:off x="277250" y="1556792"/>
            <a:ext cx="334424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/>
              <a:t>3- Ötelenmiş Ölçülerin Hesabı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o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2226710"/>
                  </p:ext>
                </p:extLst>
              </p:nvPr>
            </p:nvGraphicFramePr>
            <p:xfrm>
              <a:off x="323528" y="1988840"/>
              <a:ext cx="1420918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091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Uzunluk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tr-TR" sz="1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tr-TR" sz="1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tr-TR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tr-TR" dirty="0" smtClean="0"/>
                            <a:t>(m)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2877.572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2877.554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2877.585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2877.580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2877.557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o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2226710"/>
                  </p:ext>
                </p:extLst>
              </p:nvPr>
            </p:nvGraphicFramePr>
            <p:xfrm>
              <a:off x="323528" y="1988840"/>
              <a:ext cx="1420918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0918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762" r="-429" b="-30381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2877.572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2877.554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2877.585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2877.580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2877.557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Dikdörtgen 17"/>
              <p:cNvSpPr/>
              <p:nvPr/>
            </p:nvSpPr>
            <p:spPr>
              <a:xfrm>
                <a:off x="3839118" y="1556792"/>
                <a:ext cx="2079937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tr-TR" sz="20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2000" b="1" i="1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" name="Dikdörtgen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118" y="1556792"/>
                <a:ext cx="207993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o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092683"/>
                  </p:ext>
                </p:extLst>
              </p:nvPr>
            </p:nvGraphicFramePr>
            <p:xfrm>
              <a:off x="1907704" y="1988840"/>
              <a:ext cx="2391147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1147"/>
                  </a:tblGrid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dirty="0" smtClean="0"/>
                            <a:t>Ötelenmiş Ölçü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tr-TR" sz="1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tr-TR" sz="18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tr-TR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</a:p>
                        <a:p>
                          <a:pPr algn="ctr"/>
                          <a:r>
                            <a:rPr lang="tr-TR" dirty="0" smtClean="0"/>
                            <a:t>(mm)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22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4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35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30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7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o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092683"/>
                  </p:ext>
                </p:extLst>
              </p:nvPr>
            </p:nvGraphicFramePr>
            <p:xfrm>
              <a:off x="1907704" y="1988840"/>
              <a:ext cx="2391147" cy="2489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1147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55" t="-4762" r="-255" b="-30381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22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4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35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30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b="1" dirty="0" smtClean="0"/>
                            <a:t>7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2"/>
              <p:cNvSpPr/>
              <p:nvPr/>
            </p:nvSpPr>
            <p:spPr>
              <a:xfrm>
                <a:off x="5148064" y="896965"/>
                <a:ext cx="2666134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</a:rPr>
                        <m:t>𝟐𝟖𝟕𝟕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𝟓𝟓𝟎</m:t>
                      </m:r>
                      <m:r>
                        <a:rPr lang="tr-TR" sz="20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Dikdörtge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896965"/>
                <a:ext cx="266613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ikdörtgen 20"/>
          <p:cNvSpPr/>
          <p:nvPr/>
        </p:nvSpPr>
        <p:spPr>
          <a:xfrm>
            <a:off x="310272" y="4725144"/>
            <a:ext cx="437331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/>
              <a:t>4</a:t>
            </a:r>
            <a:r>
              <a:rPr lang="tr-TR" sz="2000" b="1" dirty="0" smtClean="0"/>
              <a:t>- Dengeleme Bilinmeyenlerinin Hesabı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Dikdörtgen 21"/>
              <p:cNvSpPr/>
              <p:nvPr/>
            </p:nvSpPr>
            <p:spPr>
              <a:xfrm>
                <a:off x="4856712" y="4357159"/>
                <a:ext cx="1624419" cy="7680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</a:rPr>
                        <m:t>𝒅𝒙</m:t>
                      </m:r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𝒍𝒍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2" name="Dikdörtge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712" y="4357159"/>
                <a:ext cx="1624419" cy="768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ikdörtgen 22"/>
          <p:cNvSpPr/>
          <p:nvPr/>
        </p:nvSpPr>
        <p:spPr>
          <a:xfrm>
            <a:off x="60012" y="5805264"/>
            <a:ext cx="462357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/>
              <a:t>5</a:t>
            </a:r>
            <a:r>
              <a:rPr lang="tr-TR" sz="2000" b="1" dirty="0" smtClean="0"/>
              <a:t>- Bilinmeyenlerin Kesin Değerinin Hesabı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4935484" y="5752709"/>
                <a:ext cx="1967141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</a:rPr>
                        <m:t>𝒙</m:t>
                      </m:r>
                      <m:r>
                        <a:rPr lang="tr-TR" sz="2400" b="1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tr-TR" sz="2400" b="1" i="1" smtClean="0">
                          <a:latin typeface="Cambria Math"/>
                        </a:rPr>
                        <m:t>+</m:t>
                      </m:r>
                      <m:r>
                        <a:rPr lang="tr-TR" sz="2400" b="1" i="1" smtClean="0"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484" y="5752709"/>
                <a:ext cx="196714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Dikdörtgen 25"/>
              <p:cNvSpPr/>
              <p:nvPr/>
            </p:nvSpPr>
            <p:spPr>
              <a:xfrm>
                <a:off x="310272" y="5139492"/>
                <a:ext cx="3017173" cy="61279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/>
                        </a:rPr>
                        <m:t>𝒅𝒙</m:t>
                      </m:r>
                      <m:r>
                        <a:rPr lang="tr-T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1" i="1" smtClean="0">
                              <a:latin typeface="Cambria Math"/>
                            </a:rPr>
                            <m:t>𝟗𝟎</m:t>
                          </m:r>
                          <m:r>
                            <a:rPr lang="tr-TR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b="1" i="1" smtClean="0">
                              <a:latin typeface="Cambria Math"/>
                            </a:rPr>
                            <m:t>𝟕𝟒𝟑</m:t>
                          </m:r>
                        </m:num>
                        <m:den>
                          <m:r>
                            <a:rPr lang="tr-TR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tr-TR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b="1" i="1" smtClean="0">
                              <a:latin typeface="Cambria Math"/>
                            </a:rPr>
                            <m:t>𝟐𝟖</m:t>
                          </m:r>
                        </m:den>
                      </m:f>
                      <m:r>
                        <a:rPr lang="tr-TR" b="1" i="1" smtClean="0">
                          <a:latin typeface="Cambria Math"/>
                        </a:rPr>
                        <m:t>=</m:t>
                      </m:r>
                      <m:r>
                        <a:rPr lang="tr-TR" b="1" i="1" smtClean="0">
                          <a:latin typeface="Cambria Math"/>
                        </a:rPr>
                        <m:t>𝟐𝟕</m:t>
                      </m:r>
                      <m:r>
                        <a:rPr lang="tr-TR" b="1" i="1" smtClean="0">
                          <a:latin typeface="Cambria Math"/>
                        </a:rPr>
                        <m:t>.</m:t>
                      </m:r>
                      <m:r>
                        <a:rPr lang="tr-TR" b="1" i="1" smtClean="0">
                          <a:latin typeface="Cambria Math"/>
                        </a:rPr>
                        <m:t>𝟔𝟕</m:t>
                      </m:r>
                      <m:r>
                        <a:rPr lang="tr-TR" b="1" i="1" smtClean="0">
                          <a:latin typeface="Cambria Math"/>
                        </a:rPr>
                        <m:t> </m:t>
                      </m:r>
                      <m:r>
                        <a:rPr lang="tr-TR" b="1" i="1" smtClean="0"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 xmlns="">
          <p:sp>
            <p:nvSpPr>
              <p:cNvPr id="26" name="Dikdörtgen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2" y="5139492"/>
                <a:ext cx="3017173" cy="6127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ikdörtgen 26"/>
              <p:cNvSpPr/>
              <p:nvPr/>
            </p:nvSpPr>
            <p:spPr>
              <a:xfrm>
                <a:off x="404657" y="6332748"/>
                <a:ext cx="5495287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1" i="1" smtClean="0">
                        <a:latin typeface="Cambria Math"/>
                      </a:rPr>
                      <m:t>𝒙</m:t>
                    </m:r>
                    <m:r>
                      <a:rPr lang="tr-TR" sz="2000" b="1" i="1" smtClean="0">
                        <a:latin typeface="Cambria Math"/>
                      </a:rPr>
                      <m:t>=</m:t>
                    </m:r>
                    <m:r>
                      <a:rPr lang="tr-TR" sz="2000" b="1" i="1" smtClean="0">
                        <a:latin typeface="Cambria Math"/>
                      </a:rPr>
                      <m:t>𝟐𝟖𝟕𝟕</m:t>
                    </m:r>
                    <m:r>
                      <a:rPr lang="tr-TR" sz="2000" b="1" i="1" smtClean="0">
                        <a:latin typeface="Cambria Math"/>
                      </a:rPr>
                      <m:t>.</m:t>
                    </m:r>
                    <m:r>
                      <a:rPr lang="tr-TR" sz="2000" b="1" i="1" smtClean="0">
                        <a:latin typeface="Cambria Math"/>
                      </a:rPr>
                      <m:t>𝟓𝟓𝟎</m:t>
                    </m:r>
                    <m:r>
                      <a:rPr lang="tr-TR" sz="2000" b="1" i="1" smtClean="0">
                        <a:latin typeface="Cambria Math"/>
                      </a:rPr>
                      <m:t>𝒎</m:t>
                    </m:r>
                    <m:r>
                      <a:rPr lang="tr-TR" sz="2000" b="1" i="1" smtClean="0">
                        <a:latin typeface="Cambria Math"/>
                      </a:rPr>
                      <m:t>+</m:t>
                    </m:r>
                    <m:r>
                      <a:rPr lang="tr-TR" sz="2000" b="1" i="1" smtClean="0">
                        <a:latin typeface="Cambria Math"/>
                      </a:rPr>
                      <m:t>𝟐𝟕</m:t>
                    </m:r>
                    <m:r>
                      <a:rPr lang="tr-TR" sz="2000" b="1" i="1" smtClean="0">
                        <a:latin typeface="Cambria Math"/>
                      </a:rPr>
                      <m:t>.</m:t>
                    </m:r>
                    <m:r>
                      <a:rPr lang="tr-TR" sz="2000" b="1" i="1" smtClean="0">
                        <a:latin typeface="Cambria Math"/>
                      </a:rPr>
                      <m:t>𝟔𝟕</m:t>
                    </m:r>
                    <m:r>
                      <a:rPr lang="tr-TR" sz="2000" b="1" i="1" smtClean="0">
                        <a:latin typeface="Cambria Math"/>
                      </a:rPr>
                      <m:t> </m:t>
                    </m:r>
                    <m:r>
                      <a:rPr lang="tr-TR" sz="2000" b="1" i="1" smtClean="0">
                        <a:latin typeface="Cambria Math"/>
                      </a:rPr>
                      <m:t>𝒎𝒎</m:t>
                    </m:r>
                    <m:r>
                      <a:rPr lang="tr-TR" sz="2000" b="1" i="1" smtClean="0">
                        <a:latin typeface="Cambria Math"/>
                      </a:rPr>
                      <m:t>=</m:t>
                    </m:r>
                    <m:r>
                      <a:rPr lang="tr-TR" sz="2000" b="1" i="1" smtClean="0">
                        <a:latin typeface="Cambria Math"/>
                      </a:rPr>
                      <m:t>𝟐𝟖𝟕𝟕</m:t>
                    </m:r>
                    <m:r>
                      <a:rPr lang="tr-TR" sz="2000" b="1" i="1" smtClean="0">
                        <a:latin typeface="Cambria Math"/>
                      </a:rPr>
                      <m:t>.</m:t>
                    </m:r>
                    <m:r>
                      <a:rPr lang="tr-TR" sz="2000" b="1" i="1" smtClean="0">
                        <a:latin typeface="Cambria Math"/>
                      </a:rPr>
                      <m:t>𝟓𝟕𝟕𝟖</m:t>
                    </m:r>
                  </m:oMath>
                </a14:m>
                <a:r>
                  <a:rPr lang="tr-TR" sz="2000" b="1" dirty="0" smtClean="0"/>
                  <a:t>m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27" name="Dikdörtgen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57" y="6332748"/>
                <a:ext cx="5495287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8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181472" y="2108755"/>
            <a:ext cx="492699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/>
              <a:t>7- Birim Ölçünün Ortalama Hatasının Hesabı 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ikdörtgen 28"/>
              <p:cNvSpPr/>
              <p:nvPr/>
            </p:nvSpPr>
            <p:spPr>
              <a:xfrm>
                <a:off x="181472" y="2708920"/>
                <a:ext cx="2662336" cy="10016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tr-T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tr-TR" sz="2000" b="1" i="1" smtClean="0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tr-TR" sz="2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tr-TR" sz="20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9" name="Dikdörtge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2" y="2708920"/>
                <a:ext cx="2662336" cy="10016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ikdörtgen 29"/>
          <p:cNvSpPr/>
          <p:nvPr/>
        </p:nvSpPr>
        <p:spPr>
          <a:xfrm>
            <a:off x="261793" y="4581128"/>
            <a:ext cx="369011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smtClean="0"/>
              <a:t>8- Kesin Değerin Ortalama Hatası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Dikdörtgen 30"/>
              <p:cNvSpPr/>
              <p:nvPr/>
            </p:nvSpPr>
            <p:spPr>
              <a:xfrm>
                <a:off x="467544" y="5229200"/>
                <a:ext cx="2150460" cy="75302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𝒍𝒍</m:t>
                                  </m:r>
                                </m:sub>
                              </m:sSub>
                              <m:r>
                                <a:rPr lang="tr-TR" sz="2000" b="1" i="1">
                                  <a:latin typeface="Cambria Math"/>
                                </a:rPr>
                                <m:t>𝒆</m:t>
                              </m:r>
                              <m:r>
                                <m:rPr>
                                  <m:nor/>
                                </m:rPr>
                                <a:rPr lang="tr-TR" sz="2000" b="1" dirty="0"/>
                                <m:t>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1" name="Dikdörtgen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29200"/>
                <a:ext cx="2150460" cy="7530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ikdörtgen 31"/>
          <p:cNvSpPr/>
          <p:nvPr/>
        </p:nvSpPr>
        <p:spPr>
          <a:xfrm>
            <a:off x="234697" y="836712"/>
            <a:ext cx="278800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/>
              <a:t>6</a:t>
            </a:r>
            <a:r>
              <a:rPr lang="tr-TR" sz="2000" b="1" dirty="0" smtClean="0"/>
              <a:t>- Düzeltmelerin Hesabı 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ikdörtgen 32"/>
              <p:cNvSpPr/>
              <p:nvPr/>
            </p:nvSpPr>
            <p:spPr>
              <a:xfrm>
                <a:off x="377125" y="1428781"/>
                <a:ext cx="2213008" cy="4616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dk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r>
                        <a:rPr lang="tr-TR" sz="2400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3" name="Dikdörtgen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25" y="1428781"/>
                <a:ext cx="221300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ikdörtgen 33"/>
          <p:cNvSpPr/>
          <p:nvPr/>
        </p:nvSpPr>
        <p:spPr>
          <a:xfrm>
            <a:off x="5540781" y="2052946"/>
            <a:ext cx="36032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/>
              <a:t>8</a:t>
            </a:r>
            <a:r>
              <a:rPr lang="tr-TR" sz="2000" b="1" dirty="0" smtClean="0"/>
              <a:t>- Ölçülerin Ortalama Hatasının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Dikdörtgen 34"/>
              <p:cNvSpPr/>
              <p:nvPr/>
            </p:nvSpPr>
            <p:spPr>
              <a:xfrm>
                <a:off x="6732240" y="2758723"/>
                <a:ext cx="1673727" cy="69243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tr-T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tr-TR" sz="2000" b="1" i="1" smtClean="0">
                                      <a:latin typeface="Cambria Math"/>
                                    </a:rPr>
                                    <m:t>𝒍𝒍𝒊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5" name="Dikdörtgen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2758723"/>
                <a:ext cx="1673727" cy="6924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022704" y="1463758"/>
                <a:ext cx="5725760" cy="3917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1" i="1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tr-TR" b="1" i="1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tr-TR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1" i="1">
                                  <a:latin typeface="Cambria Math"/>
                                </a:rPr>
                                <m:t>𝟓</m:t>
                              </m:r>
                              <m:r>
                                <a:rPr lang="tr-TR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tr-TR" b="1" i="1">
                                  <a:latin typeface="Cambria Math"/>
                                </a:rPr>
                                <m:t>𝟔𝟕</m:t>
                              </m:r>
                            </m:e>
                            <m:e>
                              <m:r>
                                <a:rPr lang="tr-TR" b="1" i="1">
                                  <a:latin typeface="Cambria Math"/>
                                </a:rPr>
                                <m:t>𝟐𝟑</m:t>
                              </m:r>
                              <m:r>
                                <a:rPr lang="tr-TR" b="1" i="1">
                                  <a:latin typeface="Cambria Math"/>
                                </a:rPr>
                                <m:t>.</m:t>
                              </m:r>
                              <m:r>
                                <a:rPr lang="tr-TR" b="1" i="1">
                                  <a:latin typeface="Cambria Math"/>
                                </a:rPr>
                                <m:t>𝟔𝟕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𝟑𝟑</m:t>
                                    </m:r>
                                  </m:e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𝟑𝟑</m:t>
                                    </m:r>
                                  </m:e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𝟐𝟎</m:t>
                                    </m:r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.</m:t>
                                    </m:r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𝟔𝟕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tr-TR" b="1" dirty="0"/>
                  <a:t>  mm</a:t>
                </a:r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04" y="1463758"/>
                <a:ext cx="5725760" cy="3917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Dikdörtgen 37"/>
              <p:cNvSpPr/>
              <p:nvPr/>
            </p:nvSpPr>
            <p:spPr>
              <a:xfrm>
                <a:off x="3022704" y="2708920"/>
                <a:ext cx="3205480" cy="71865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tr-T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tr-TR" sz="2000" b="1" i="1" smtClean="0">
                        <a:latin typeface="Cambria Math"/>
                      </a:rPr>
                      <m:t>=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tr-TR" sz="20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20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tr-TR" sz="2000" b="1" i="1" smtClean="0">
                                <a:latin typeface="Cambria Math"/>
                              </a:rPr>
                              <m:t>𝟏𝟒𝟎𝟔</m:t>
                            </m:r>
                            <m:r>
                              <a:rPr lang="tr-TR" sz="2000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tr-TR" sz="2000" b="1" i="1" smtClean="0">
                                <a:latin typeface="Cambria Math"/>
                              </a:rPr>
                              <m:t>𝟐𝟏</m:t>
                            </m:r>
                          </m:num>
                          <m:den>
                            <m:r>
                              <a:rPr lang="tr-TR" sz="2000" b="1" i="1" smtClean="0">
                                <a:latin typeface="Cambria Math"/>
                              </a:rPr>
                              <m:t>𝟓</m:t>
                            </m:r>
                            <m:r>
                              <a:rPr lang="tr-TR" sz="20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tr-TR" sz="20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r>
                  <a:rPr lang="tr-TR" sz="2000" b="1" dirty="0" smtClean="0"/>
                  <a:t>=</a:t>
                </a:r>
                <a14:m>
                  <m:oMath xmlns:m="http://schemas.openxmlformats.org/officeDocument/2006/math">
                    <m:r>
                      <a:rPr lang="tr-TR" sz="2000" b="1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tr-TR" sz="2000" b="1" dirty="0" smtClean="0"/>
                  <a:t>18.7 mm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38" name="Dikdörtgen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04" y="2708920"/>
                <a:ext cx="3205480" cy="7186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Dikdörtgen 39"/>
              <p:cNvSpPr/>
              <p:nvPr/>
            </p:nvSpPr>
            <p:spPr>
              <a:xfrm>
                <a:off x="3022704" y="5229200"/>
                <a:ext cx="3508525" cy="72808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</a:rPr>
                            <m:t>𝟏𝟖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.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tr-TR" sz="2000" b="1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tr-TR" sz="2000" b="1" i="1" smtClean="0">
                                  <a:latin typeface="Cambria Math"/>
                                </a:rPr>
                                <m:t>𝟐𝟖</m:t>
                              </m:r>
                            </m:e>
                          </m:rad>
                        </m:den>
                      </m:f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tr-TR" sz="2000" b="1" i="1" smtClean="0">
                          <a:latin typeface="Cambria Math"/>
                        </a:rPr>
                        <m:t>𝟏𝟎</m:t>
                      </m:r>
                      <m:r>
                        <a:rPr lang="tr-TR" sz="2000" b="1" i="1" smtClean="0">
                          <a:latin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</a:rPr>
                        <m:t>𝟒</m:t>
                      </m:r>
                      <m:r>
                        <a:rPr lang="tr-TR" sz="2000" b="1" i="1" smtClean="0">
                          <a:latin typeface="Cambria Math"/>
                        </a:rPr>
                        <m:t> </m:t>
                      </m:r>
                      <m:r>
                        <a:rPr lang="tr-TR" sz="2000" b="1" i="1" smtClean="0"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40" name="Dikdörtgen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04" y="5229200"/>
                <a:ext cx="3508525" cy="7280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Dikdörtgen 40"/>
              <p:cNvSpPr/>
              <p:nvPr/>
            </p:nvSpPr>
            <p:spPr>
              <a:xfrm>
                <a:off x="6804248" y="3601765"/>
                <a:ext cx="2217595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𝒎𝒎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41" name="Dikdörtgen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601765"/>
                <a:ext cx="2217595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Dikdörtgen 41"/>
              <p:cNvSpPr/>
              <p:nvPr/>
            </p:nvSpPr>
            <p:spPr>
              <a:xfrm>
                <a:off x="6804248" y="4077072"/>
                <a:ext cx="2276905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𝟐𝟔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𝒎𝒎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42" name="Dikdörtgen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077072"/>
                <a:ext cx="227690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Dikdörtgen 42"/>
              <p:cNvSpPr/>
              <p:nvPr/>
            </p:nvSpPr>
            <p:spPr>
              <a:xfrm>
                <a:off x="6876256" y="4602988"/>
                <a:ext cx="2217595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𝟏𝟑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𝒎𝒎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43" name="Dikdörtgen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602988"/>
                <a:ext cx="221759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Dikdörtgen 43"/>
              <p:cNvSpPr/>
              <p:nvPr/>
            </p:nvSpPr>
            <p:spPr>
              <a:xfrm>
                <a:off x="6876256" y="5193132"/>
                <a:ext cx="2276905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𝒎𝒎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44" name="Dikdörtgen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193132"/>
                <a:ext cx="2276905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Dikdörtgen 44"/>
              <p:cNvSpPr/>
              <p:nvPr/>
            </p:nvSpPr>
            <p:spPr>
              <a:xfrm>
                <a:off x="6876256" y="5782172"/>
                <a:ext cx="2276905" cy="4001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r>
                        <a:rPr lang="tr-TR" sz="2000" b="1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𝒎𝒎</m:t>
                      </m:r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45" name="Dikdörtgen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782172"/>
                <a:ext cx="227690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4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006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b="1" dirty="0" smtClean="0"/>
              <a:t>Denetim İşlemleri</a:t>
            </a:r>
            <a:endParaRPr lang="tr-TR" sz="2800" b="1" dirty="0"/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>
          <a:xfrm>
            <a:off x="579066" y="1700808"/>
            <a:ext cx="665723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b="1" dirty="0" smtClean="0"/>
              <a:t>SONUÇ DENETİMİ</a:t>
            </a:r>
          </a:p>
          <a:p>
            <a:pPr marL="0" indent="0">
              <a:buFont typeface="Arial" pitchFamily="34" charset="0"/>
              <a:buNone/>
            </a:pPr>
            <a:endParaRPr lang="tr-TR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Dikdörtgen 18"/>
              <p:cNvSpPr/>
              <p:nvPr/>
            </p:nvSpPr>
            <p:spPr>
              <a:xfrm>
                <a:off x="1403648" y="3212976"/>
                <a:ext cx="3222357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𝑳</m:t>
                      </m:r>
                      <m:r>
                        <a:rPr lang="tr-TR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    +          </m:t>
                      </m:r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𝑽</m:t>
                      </m:r>
                      <m:r>
                        <a:rPr lang="tr-TR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    =</m:t>
                      </m:r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𝒆</m:t>
                      </m:r>
                      <m:r>
                        <a:rPr lang="tr-TR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tr-TR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tr-TR" sz="2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Dikdörtge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12976"/>
                <a:ext cx="3222357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kdörtgen 11"/>
          <p:cNvSpPr/>
          <p:nvPr/>
        </p:nvSpPr>
        <p:spPr>
          <a:xfrm>
            <a:off x="3435214" y="3706324"/>
            <a:ext cx="44595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48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0613523"/>
                  </p:ext>
                </p:extLst>
              </p:nvPr>
            </p:nvGraphicFramePr>
            <p:xfrm>
              <a:off x="1691680" y="1916832"/>
              <a:ext cx="3168352" cy="2453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44216"/>
                    <a:gridCol w="1224136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smtClean="0">
                              <a:effectLst/>
                            </a:rPr>
                            <a:t>Ölçü</a:t>
                          </a:r>
                          <a14:m>
                            <m:oMath xmlns:m="http://schemas.openxmlformats.org/officeDocument/2006/math">
                              <m:r>
                                <a:rPr lang="tr-TR" sz="2000" b="1" spc="-5">
                                  <a:effectLst/>
                                  <a:latin typeface="Cambria Math"/>
                                </a:rPr>
                                <m:t>±</m:t>
                              </m:r>
                              <m:r>
                                <a:rPr lang="tr-TR" sz="2000" b="1" i="0" spc="-5" smtClean="0">
                                  <a:effectLst/>
                                  <a:latin typeface="Cambria Math"/>
                                </a:rPr>
                                <m:t>𝐎</m:t>
                              </m:r>
                            </m:oMath>
                          </a14:m>
                          <a:r>
                            <a:rPr lang="tr-TR" sz="2000" b="1" spc="-5" dirty="0" err="1">
                              <a:effectLst/>
                            </a:rPr>
                            <a:t>rtalama</a:t>
                          </a:r>
                          <a:r>
                            <a:rPr lang="tr-TR" sz="2000" b="1" spc="-5" dirty="0">
                              <a:effectLst/>
                            </a:rPr>
                            <a:t> </a:t>
                          </a:r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smtClean="0">
                              <a:effectLst/>
                            </a:rPr>
                            <a:t>Hata</a:t>
                          </a:r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err="1">
                              <a:effectLst/>
                            </a:rPr>
                            <a:t>Kovaryans</a:t>
                          </a:r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𝐥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tr-TR" sz="2000" b="1" spc="-5">
                                    <a:effectLst/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𝐥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tr-TR" sz="2000" b="1" spc="-5">
                                    <a:effectLst/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smtClean="0">
                              <a:effectLst/>
                            </a:rPr>
                            <a:t>.</a:t>
                          </a:r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𝐥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</m:sub>
                                </m:sSub>
                                <m:r>
                                  <a:rPr lang="tr-TR" sz="2000" b="1" spc="-5">
                                    <a:effectLst/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>
                              <a:effectLst/>
                            </a:rPr>
                            <a:t> </a:t>
                          </a:r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smtClean="0">
                              <a:effectLst/>
                            </a:rPr>
                            <a:t>.</a:t>
                          </a:r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0613523"/>
                  </p:ext>
                </p:extLst>
              </p:nvPr>
            </p:nvGraphicFramePr>
            <p:xfrm>
              <a:off x="1691680" y="1916832"/>
              <a:ext cx="3168352" cy="2453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44216"/>
                    <a:gridCol w="1224136"/>
                  </a:tblGrid>
                  <a:tr h="7010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4" t="-6957" r="-63522" b="-25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err="1">
                              <a:effectLst/>
                            </a:rPr>
                            <a:t>Kovaryans</a:t>
                          </a:r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75260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4" t="-42708" r="-63522" b="-1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58706" t="-42708" r="-498" b="-173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1151620" y="4941168"/>
                <a:ext cx="5148572" cy="163294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r-TR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tr-TR" b="1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𝒎</m:t>
                                          </m:r>
                                        </m:e>
                                        <m:sub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tr-TR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bSup>
                                          </m:e>
                                          <m:e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tr-TR" b="1" i="1"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tr-TR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tr-TR" b="1" i="1">
                                                    <a:latin typeface="Cambria Math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bSup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b="1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941168"/>
                <a:ext cx="5148572" cy="1632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ikdörtgen 10"/>
          <p:cNvSpPr/>
          <p:nvPr/>
        </p:nvSpPr>
        <p:spPr>
          <a:xfrm>
            <a:off x="899592" y="4417029"/>
            <a:ext cx="590465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err="1" smtClean="0"/>
              <a:t>Korelasyonlu</a:t>
            </a:r>
            <a:r>
              <a:rPr lang="tr-TR" sz="2000" b="1" dirty="0" smtClean="0"/>
              <a:t> Ölçülerin </a:t>
            </a:r>
            <a:r>
              <a:rPr lang="tr-TR" sz="2000" b="1" dirty="0" err="1" smtClean="0"/>
              <a:t>Varyans-Kovaryans</a:t>
            </a:r>
            <a:r>
              <a:rPr lang="tr-TR" sz="2000" b="1" dirty="0" smtClean="0"/>
              <a:t> </a:t>
            </a:r>
            <a:r>
              <a:rPr lang="tr-TR" sz="2000" b="1" dirty="0"/>
              <a:t>M</a:t>
            </a:r>
            <a:r>
              <a:rPr lang="tr-TR" sz="2000" b="1" dirty="0" smtClean="0"/>
              <a:t>atrisi</a:t>
            </a:r>
            <a:endParaRPr lang="tr-TR" sz="2000" b="1" dirty="0"/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327045" y="1143000"/>
            <a:ext cx="714815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Stokastik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Model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tr-TR" sz="2800" b="1" dirty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tr-TR" sz="800" dirty="0" smtClean="0"/>
          </a:p>
        </p:txBody>
      </p:sp>
    </p:spTree>
    <p:extLst>
      <p:ext uri="{BB962C8B-B14F-4D97-AF65-F5344CB8AC3E}">
        <p14:creationId xmlns:p14="http://schemas.microsoft.com/office/powerpoint/2010/main" val="7436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37863"/>
                  </p:ext>
                </p:extLst>
              </p:nvPr>
            </p:nvGraphicFramePr>
            <p:xfrm>
              <a:off x="1808964" y="1911464"/>
              <a:ext cx="3437840" cy="2453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44216"/>
                    <a:gridCol w="1493624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smtClean="0">
                              <a:effectLst/>
                            </a:rPr>
                            <a:t>Ölçü</a:t>
                          </a:r>
                          <a14:m>
                            <m:oMath xmlns:m="http://schemas.openxmlformats.org/officeDocument/2006/math">
                              <m:r>
                                <a:rPr lang="tr-TR" sz="2000" b="1" spc="-5">
                                  <a:effectLst/>
                                  <a:latin typeface="Cambria Math"/>
                                </a:rPr>
                                <m:t>±</m:t>
                              </m:r>
                              <m:r>
                                <a:rPr lang="tr-TR" sz="2000" b="1" i="0" spc="-5" smtClean="0">
                                  <a:effectLst/>
                                  <a:latin typeface="Cambria Math"/>
                                </a:rPr>
                                <m:t>𝐎</m:t>
                              </m:r>
                            </m:oMath>
                          </a14:m>
                          <a:r>
                            <a:rPr lang="tr-TR" sz="2000" b="1" spc="-5" dirty="0" err="1">
                              <a:effectLst/>
                            </a:rPr>
                            <a:t>rtalama</a:t>
                          </a:r>
                          <a:r>
                            <a:rPr lang="tr-TR" sz="2000" b="1" spc="-5" dirty="0">
                              <a:effectLst/>
                            </a:rPr>
                            <a:t> </a:t>
                          </a:r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smtClean="0">
                              <a:effectLst/>
                            </a:rPr>
                            <a:t>Hata</a:t>
                          </a:r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>
                              <a:effectLst/>
                            </a:rPr>
                            <a:t>Korelasyon</a:t>
                          </a:r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>
                              <a:effectLst/>
                            </a:rPr>
                            <a:t>Katsayısı</a:t>
                          </a:r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𝐥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tr-TR" sz="2000" b="1" spc="-5">
                                    <a:effectLst/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𝐥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tr-TR" sz="2000" b="1" spc="-5">
                                    <a:effectLst/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smtClean="0">
                              <a:effectLst/>
                            </a:rPr>
                            <a:t>.</a:t>
                          </a:r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𝐥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</m:sub>
                                </m:sSub>
                                <m:r>
                                  <a:rPr lang="tr-TR" sz="2000" b="1" spc="-5">
                                    <a:effectLst/>
                                    <a:latin typeface="Cambria Math"/>
                                  </a:rPr>
                                  <m:t>±</m:t>
                                </m:r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𝐦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>
                              <a:effectLst/>
                            </a:rPr>
                            <a:t> </a:t>
                          </a:r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 smtClean="0">
                              <a:effectLst/>
                            </a:rPr>
                            <a:t>.</a:t>
                          </a:r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2000" b="1" i="1" spc="-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tr-TR" sz="2000" b="1" i="1" spc="-5">
                                        <a:effectLst/>
                                        <a:latin typeface="Cambria Math"/>
                                      </a:rPr>
                                      <m:t>𝟏𝐧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o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37863"/>
                  </p:ext>
                </p:extLst>
              </p:nvPr>
            </p:nvGraphicFramePr>
            <p:xfrm>
              <a:off x="1808964" y="1911464"/>
              <a:ext cx="3437840" cy="2453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44216"/>
                    <a:gridCol w="1493624"/>
                  </a:tblGrid>
                  <a:tr h="7010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3" t="-7826" r="-76803" b="-25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>
                              <a:effectLst/>
                            </a:rPr>
                            <a:t>Korelasyon</a:t>
                          </a:r>
                          <a:endParaRPr lang="tr-TR" sz="2000" b="1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tr-TR" sz="2000" b="1" spc="-5" dirty="0">
                              <a:effectLst/>
                            </a:rPr>
                            <a:t>Katsayısı</a:t>
                          </a:r>
                          <a:endParaRPr lang="tr-TR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75260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313" t="-43206" r="-76803" b="-1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30612" t="-43206" b="-17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72008" y="4941168"/>
                <a:ext cx="9036496" cy="163294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tr-TR" b="1" i="1">
                            <a:latin typeface="Cambria Math"/>
                          </a:rPr>
                          <m:t>𝒍𝒍</m:t>
                        </m:r>
                      </m:sub>
                    </m:sSub>
                    <m:r>
                      <a:rPr lang="tr-TR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tr-TR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𝟏𝟑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tr-TR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𝟐𝟑</m:t>
                                        </m:r>
                                      </m:sub>
                                    </m:sSub>
                                  </m:e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𝟏𝟑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𝟐𝟑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  <m:e/>
                                        <m:e>
                                          <m:sSub>
                                            <m:sSubPr>
                                              <m:ctrlPr>
                                                <a:rPr lang="tr-TR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⋱</m:t>
                                          </m:r>
                                        </m:e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tr-TR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tr-TR" b="1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tr-TR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𝟏𝟐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𝟏𝟐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b="1" i="1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tr-TR" b="1" i="1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tr-TR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tr-TR" b="1" i="1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e>
                                      <m:sub>
                                        <m:r>
                                          <a:rPr lang="tr-TR" b="1" i="1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          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tr-TR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tr-TR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𝟑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tr-TR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⋱</m:t>
                                          </m:r>
                                        </m:e>
                                        <m:e/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>
                                          <m:r>
                                            <a:rPr lang="tr-TR" b="1" i="1">
                                              <a:latin typeface="Cambria Math"/>
                                            </a:rPr>
                                            <m:t>…</m:t>
                                          </m:r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tr-TR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sub>
                                            <m:sup>
                                              <m:r>
                                                <a:rPr lang="tr-TR" b="1" i="1"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tr-TR" b="1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4941168"/>
                <a:ext cx="9036496" cy="1632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ikdörtgen 10"/>
          <p:cNvSpPr/>
          <p:nvPr/>
        </p:nvSpPr>
        <p:spPr>
          <a:xfrm>
            <a:off x="899592" y="4417029"/>
            <a:ext cx="590465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err="1" smtClean="0"/>
              <a:t>Korelasyonlu</a:t>
            </a:r>
            <a:r>
              <a:rPr lang="tr-TR" sz="2000" b="1" dirty="0" smtClean="0"/>
              <a:t> Ölçülerin </a:t>
            </a:r>
            <a:r>
              <a:rPr lang="tr-TR" sz="2000" b="1" dirty="0" err="1" smtClean="0"/>
              <a:t>Varyans-Kovaryans</a:t>
            </a:r>
            <a:r>
              <a:rPr lang="tr-TR" sz="2000" b="1" dirty="0" smtClean="0"/>
              <a:t> </a:t>
            </a:r>
            <a:r>
              <a:rPr lang="tr-TR" sz="2000" b="1" dirty="0"/>
              <a:t>M</a:t>
            </a:r>
            <a:r>
              <a:rPr lang="tr-TR" sz="2000" b="1" dirty="0" smtClean="0"/>
              <a:t>atrisi</a:t>
            </a:r>
            <a:endParaRPr lang="tr-TR" sz="2000" b="1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27045" y="1143000"/>
            <a:ext cx="714815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Stokastik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Model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tr-TR" sz="2800" b="1" dirty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tr-TR" sz="800" dirty="0" smtClean="0"/>
          </a:p>
        </p:txBody>
      </p:sp>
    </p:spTree>
    <p:extLst>
      <p:ext uri="{BB962C8B-B14F-4D97-AF65-F5344CB8AC3E}">
        <p14:creationId xmlns:p14="http://schemas.microsoft.com/office/powerpoint/2010/main" val="33371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323528" y="2060848"/>
                <a:ext cx="3240360" cy="42146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1" i="1"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𝟎</m:t>
                          </m:r>
                          <m:r>
                            <a:rPr lang="tr-TR" sz="2000" b="1" i="1">
                              <a:latin typeface="Cambria Math"/>
                            </a:rPr>
                            <m:t>   </m:t>
                          </m:r>
                        </m:sub>
                        <m:sup>
                          <m:r>
                            <a:rPr lang="tr-TR" sz="2000" b="1" i="1">
                              <a:latin typeface="Cambria Math"/>
                            </a:rPr>
                            <m:t>𝟐</m:t>
                          </m:r>
                        </m:sup>
                      </m:sSubSup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60848"/>
                <a:ext cx="3240360" cy="4214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179512" y="2805246"/>
                <a:ext cx="5256584" cy="178568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tr-TR" sz="20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𝒒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𝟑𝟑</m:t>
                                                </m:r>
                                              </m:sub>
                                            </m:sSub>
                                          </m:e>
                                          <m:e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05246"/>
                <a:ext cx="5256584" cy="17856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179512" y="5105343"/>
                <a:ext cx="5256584" cy="163602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 smtClean="0">
                              <a:latin typeface="Cambria Math"/>
                            </a:rPr>
                            <m:t>𝒍𝒍</m:t>
                          </m:r>
                        </m:sub>
                        <m:sup>
                          <m:r>
                            <a:rPr lang="tr-TR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𝟏</m:t>
                          </m:r>
                        </m:sup>
                      </m:sSubSup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 smtClean="0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 smtClean="0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𝟏𝟐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tr-TR" sz="2000" b="1" i="1">
                                        <a:latin typeface="Cambria Math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 smtClean="0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 smtClean="0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 smtClean="0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 smtClean="0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 smtClean="0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/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1" i="1" smtClean="0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  <m:sub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tr-TR" sz="2000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 smtClean="0">
                                                    <a:latin typeface="Cambria Math"/>
                                                  </a:rPr>
                                                  <m:t>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𝟑𝟑</m:t>
                                                </m:r>
                                              </m:sub>
                                            </m:sSub>
                                          </m:e>
                                          <m:e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 smtClean="0">
                                                    <a:latin typeface="Cambria Math"/>
                                                  </a:rPr>
                                                  <m:t>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tr-T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 smtClean="0">
                                                    <a:latin typeface="Cambria Math"/>
                                                  </a:rPr>
                                                  <m:t>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𝟑</m:t>
                                                </m:r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tr-TR" sz="2000" b="1" i="1">
                                                <a:latin typeface="Cambria Math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tr-TR" sz="20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tr-TR" sz="2000" b="1" i="1" smtClean="0">
                                                    <a:latin typeface="Cambria Math"/>
                                                  </a:rPr>
                                                  <m:t>𝒑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tr-TR" sz="2000" b="1" i="1">
                                                    <a:latin typeface="Cambria Math"/>
                                                  </a:rPr>
                                                  <m:t>𝒏𝒏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05343"/>
                <a:ext cx="5256584" cy="16360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kdörtgen 11"/>
          <p:cNvSpPr/>
          <p:nvPr/>
        </p:nvSpPr>
        <p:spPr>
          <a:xfrm>
            <a:off x="5539211" y="3670014"/>
            <a:ext cx="264123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err="1" smtClean="0"/>
              <a:t>Korelasyonlu</a:t>
            </a:r>
            <a:r>
              <a:rPr lang="tr-TR" sz="2000" b="1" dirty="0" smtClean="0"/>
              <a:t> Ölçülerin </a:t>
            </a:r>
          </a:p>
          <a:p>
            <a:r>
              <a:rPr lang="tr-TR" sz="2000" b="1" dirty="0" smtClean="0"/>
              <a:t>Ters Ağırlık </a:t>
            </a:r>
            <a:r>
              <a:rPr lang="tr-TR" sz="2000" b="1" dirty="0"/>
              <a:t>M</a:t>
            </a:r>
            <a:r>
              <a:rPr lang="tr-TR" sz="2000" b="1" dirty="0" smtClean="0"/>
              <a:t>atrisi</a:t>
            </a:r>
            <a:endParaRPr lang="tr-TR" sz="2000" b="1" dirty="0"/>
          </a:p>
        </p:txBody>
      </p:sp>
      <p:sp>
        <p:nvSpPr>
          <p:cNvPr id="13" name="Dikdörtgen 12"/>
          <p:cNvSpPr/>
          <p:nvPr/>
        </p:nvSpPr>
        <p:spPr>
          <a:xfrm>
            <a:off x="5519981" y="5687172"/>
            <a:ext cx="264123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b="1" dirty="0" err="1" smtClean="0"/>
              <a:t>Korelasyonlu</a:t>
            </a:r>
            <a:r>
              <a:rPr lang="tr-TR" sz="2000" b="1" dirty="0" smtClean="0"/>
              <a:t> Ölçülerin </a:t>
            </a:r>
          </a:p>
          <a:p>
            <a:r>
              <a:rPr lang="tr-TR" sz="2000" b="1" dirty="0" smtClean="0"/>
              <a:t>Ağırlık </a:t>
            </a:r>
            <a:r>
              <a:rPr lang="tr-TR" sz="2000" b="1" dirty="0"/>
              <a:t>M</a:t>
            </a:r>
            <a:r>
              <a:rPr lang="tr-TR" sz="2000" b="1" dirty="0" smtClean="0"/>
              <a:t>atrisi</a:t>
            </a:r>
            <a:endParaRPr lang="tr-TR" sz="2000" b="1" dirty="0"/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327045" y="1268760"/>
            <a:ext cx="714815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Stokastik</a:t>
            </a: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Model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tr-TR" sz="2800" b="1" dirty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tr-TR" sz="800" dirty="0" smtClean="0"/>
          </a:p>
        </p:txBody>
      </p:sp>
    </p:spTree>
    <p:extLst>
      <p:ext uri="{BB962C8B-B14F-4D97-AF65-F5344CB8AC3E}">
        <p14:creationId xmlns:p14="http://schemas.microsoft.com/office/powerpoint/2010/main" val="139675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304165" y="1484784"/>
            <a:ext cx="7148156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Fonksiyonel Model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tr-TR" sz="2800" b="1" dirty="0">
              <a:solidFill>
                <a:srgbClr val="C0000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tr-TR" sz="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İçerik Yer Tutucus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6640909"/>
                  </p:ext>
                </p:extLst>
              </p:nvPr>
            </p:nvGraphicFramePr>
            <p:xfrm>
              <a:off x="302736" y="4077072"/>
              <a:ext cx="1512168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216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 b="1" i="1" dirty="0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İçerik Yer Tutucus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6640909"/>
                  </p:ext>
                </p:extLst>
              </p:nvPr>
            </p:nvGraphicFramePr>
            <p:xfrm>
              <a:off x="302736" y="4077072"/>
              <a:ext cx="1512168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2168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3" t="-1538" b="-3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3" t="-101538" b="-2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3" t="-201538" b="-1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3" t="-3015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Başlık 1"/>
          <p:cNvSpPr txBox="1">
            <a:spLocks/>
          </p:cNvSpPr>
          <p:nvPr/>
        </p:nvSpPr>
        <p:spPr>
          <a:xfrm>
            <a:off x="304165" y="3573016"/>
            <a:ext cx="1512168" cy="3890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/>
              <a:t>Ölçüler</a:t>
            </a:r>
            <a:endParaRPr lang="en-US" b="1" dirty="0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2123728" y="3578090"/>
            <a:ext cx="1512168" cy="3890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smtClean="0"/>
              <a:t>Düzeltmeler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İçerik Yer Tutucus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6931969"/>
                  </p:ext>
                </p:extLst>
              </p:nvPr>
            </p:nvGraphicFramePr>
            <p:xfrm>
              <a:off x="2195736" y="4149080"/>
              <a:ext cx="1512168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2168"/>
                  </a:tblGrid>
                  <a:tr h="3072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 b="1" i="1" dirty="0" smtClean="0">
                                    <a:latin typeface="Cambria Math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tr-TR" sz="20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İçerik Yer Tutucus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6931969"/>
                  </p:ext>
                </p:extLst>
              </p:nvPr>
            </p:nvGraphicFramePr>
            <p:xfrm>
              <a:off x="2195736" y="4149080"/>
              <a:ext cx="1512168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2168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538" r="-403" b="-3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1538" r="-403" b="-2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1538" r="-403" b="-10000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1538" r="-4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İçerik Yer Tutucusu 2"/>
              <p:cNvSpPr txBox="1">
                <a:spLocks/>
              </p:cNvSpPr>
              <p:nvPr/>
            </p:nvSpPr>
            <p:spPr>
              <a:xfrm>
                <a:off x="302736" y="2229980"/>
                <a:ext cx="4269264" cy="1044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tr-TR" sz="2400" b="1" dirty="0" smtClean="0"/>
                  <a:t>Ölçü </a:t>
                </a:r>
                <a:r>
                  <a:rPr lang="tr-TR" sz="2400" b="1" dirty="0"/>
                  <a:t>+ Düzeltmesi = Kesin </a:t>
                </a:r>
                <a:r>
                  <a:rPr lang="tr-TR" sz="2400" b="1" dirty="0" smtClean="0"/>
                  <a:t>değer</a:t>
                </a:r>
                <a:endParaRPr lang="tr-TR" sz="2400" b="1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/>
                          </a:rPr>
                          <m:t> </m:t>
                        </m:r>
                        <m:r>
                          <a:rPr lang="tr-TR" sz="2400" b="1" i="1" smtClean="0"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tr-TR" sz="24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tr-TR" sz="2400" b="1" i="1">
                        <a:latin typeface="Cambria Math"/>
                      </a:rPr>
                      <m:t>     +          </m:t>
                    </m:r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tr-TR" sz="2400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tr-TR" sz="2400" b="1" i="1">
                        <a:latin typeface="Cambria Math"/>
                      </a:rPr>
                      <m:t>     </m:t>
                    </m:r>
                    <m:r>
                      <a:rPr lang="tr-TR" sz="2400" b="1" i="1" smtClean="0">
                        <a:latin typeface="Cambria Math"/>
                      </a:rPr>
                      <m:t> </m:t>
                    </m:r>
                    <m:r>
                      <a:rPr lang="tr-TR" sz="2400" b="1" i="1">
                        <a:latin typeface="Cambria Math"/>
                      </a:rPr>
                      <m:t>=</m:t>
                    </m:r>
                    <m:r>
                      <a:rPr lang="tr-TR" sz="2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tr-TR" sz="2400" b="1" dirty="0"/>
                  <a:t>         </a:t>
                </a:r>
                <a:r>
                  <a:rPr lang="tr-TR" sz="2400" b="1" dirty="0" smtClean="0"/>
                  <a:t>     </a:t>
                </a:r>
                <a:endParaRPr lang="tr-TR" sz="2400" b="1" dirty="0"/>
              </a:p>
              <a:p>
                <a:pPr marL="0" indent="0">
                  <a:buFont typeface="Arial" pitchFamily="34" charset="0"/>
                  <a:buNone/>
                </a:pPr>
                <a:endParaRPr lang="tr-TR" sz="2400" dirty="0" smtClean="0"/>
              </a:p>
            </p:txBody>
          </p:sp>
        </mc:Choice>
        <mc:Fallback xmlns="">
          <p:sp>
            <p:nvSpPr>
              <p:cNvPr id="10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36" y="2229980"/>
                <a:ext cx="4269264" cy="10441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İçerik Yer Tutucusu 2"/>
              <p:cNvSpPr txBox="1">
                <a:spLocks/>
              </p:cNvSpPr>
              <p:nvPr/>
            </p:nvSpPr>
            <p:spPr>
              <a:xfrm>
                <a:off x="4355976" y="3446200"/>
                <a:ext cx="4077159" cy="45905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tr-TR" sz="2000" b="1" i="1" smtClean="0">
                        <a:latin typeface="Cambria Math"/>
                      </a:rPr>
                      <m:t>𝒊</m:t>
                    </m:r>
                    <m:r>
                      <a:rPr lang="tr-TR" sz="2000" b="1" i="1" smtClean="0">
                        <a:latin typeface="Cambria Math"/>
                      </a:rPr>
                      <m:t>=</m:t>
                    </m:r>
                    <m:r>
                      <a:rPr lang="tr-TR" sz="2000" b="1" i="1" smtClean="0">
                        <a:latin typeface="Cambria Math"/>
                      </a:rPr>
                      <m:t>𝟏</m:t>
                    </m:r>
                    <m:r>
                      <a:rPr lang="tr-TR" sz="2000" b="1" i="1" smtClean="0">
                        <a:latin typeface="Cambria Math"/>
                      </a:rPr>
                      <m:t>, </m:t>
                    </m:r>
                    <m:r>
                      <a:rPr lang="tr-TR" sz="2000" b="1" i="1" smtClean="0">
                        <a:latin typeface="Cambria Math"/>
                      </a:rPr>
                      <m:t>𝟐</m:t>
                    </m:r>
                    <m:r>
                      <a:rPr lang="tr-TR" sz="2000" b="1" i="1" smtClean="0">
                        <a:latin typeface="Cambria Math"/>
                      </a:rPr>
                      <m:t>, </m:t>
                    </m:r>
                    <m:r>
                      <a:rPr lang="tr-TR" sz="2000" b="1" i="1" smtClean="0">
                        <a:latin typeface="Cambria Math"/>
                      </a:rPr>
                      <m:t>𝟑</m:t>
                    </m:r>
                    <m:r>
                      <a:rPr lang="tr-TR" sz="2000" b="1" i="1" smtClean="0">
                        <a:latin typeface="Cambria Math"/>
                      </a:rPr>
                      <m:t>,…,</m:t>
                    </m:r>
                    <m:r>
                      <a:rPr lang="tr-TR" sz="2000" b="1" i="1" smtClean="0">
                        <a:latin typeface="Cambria Math"/>
                      </a:rPr>
                      <m:t>𝒏</m:t>
                    </m:r>
                    <m:r>
                      <a:rPr lang="tr-TR" sz="2000" b="1" i="1" smtClean="0">
                        <a:latin typeface="Cambria Math"/>
                      </a:rPr>
                      <m:t>  (</m:t>
                    </m:r>
                    <m:r>
                      <a:rPr lang="tr-TR" sz="2000" b="1" i="1" smtClean="0">
                        <a:latin typeface="Cambria Math"/>
                      </a:rPr>
                      <m:t>𝒏</m:t>
                    </m:r>
                    <m:r>
                      <a:rPr lang="tr-TR" sz="2000" b="1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tr-TR" sz="2000" b="1" dirty="0" smtClean="0"/>
                  <a:t>ölçü sayısı)</a:t>
                </a:r>
              </a:p>
            </p:txBody>
          </p:sp>
        </mc:Choice>
        <mc:Fallback xmlns="">
          <p:sp>
            <p:nvSpPr>
              <p:cNvPr id="11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446200"/>
                <a:ext cx="4077159" cy="4590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2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251520" y="1484784"/>
            <a:ext cx="6552728" cy="1017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 Model</a:t>
            </a:r>
          </a:p>
          <a:p>
            <a:pPr marL="0" indent="0" algn="ctr">
              <a:buFont typeface="Arial" pitchFamily="34" charset="0"/>
              <a:buNone/>
            </a:pP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(Fonksiyonel Model + </a:t>
            </a:r>
            <a:r>
              <a:rPr lang="tr-T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Stokastik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Model)</a:t>
            </a:r>
            <a:endParaRPr lang="tr-TR" sz="2800" b="1" dirty="0" smtClean="0">
              <a:solidFill>
                <a:srgbClr val="C0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53736" y="3184046"/>
            <a:ext cx="244827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Fonksiyonel Model </a:t>
            </a:r>
            <a:endParaRPr lang="tr-TR" sz="2000" dirty="0">
              <a:solidFill>
                <a:srgbClr val="C0000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987824" y="3244459"/>
            <a:ext cx="205227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err="1" smtClean="0">
                <a:solidFill>
                  <a:srgbClr val="C00000"/>
                </a:solidFill>
              </a:rPr>
              <a:t>Stokastik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>
                <a:solidFill>
                  <a:srgbClr val="C00000"/>
                </a:solidFill>
              </a:rPr>
              <a:t>Model </a:t>
            </a:r>
            <a:endParaRPr lang="tr-TR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3096671" y="3748970"/>
                <a:ext cx="1835369" cy="42614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</m:sSub>
                      <m:r>
                        <a:rPr lang="tr-TR" sz="2000" b="1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1" i="1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𝒍𝒍</m:t>
                          </m:r>
                        </m:sub>
                        <m:sup>
                          <m:r>
                            <a:rPr lang="tr-TR" sz="2000" b="1" i="1">
                              <a:latin typeface="Cambria Math"/>
                            </a:rPr>
                            <m:t>−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671" y="3748970"/>
                <a:ext cx="1835369" cy="4261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ikdörtgen 9"/>
              <p:cNvSpPr/>
              <p:nvPr/>
            </p:nvSpPr>
            <p:spPr>
              <a:xfrm>
                <a:off x="469084" y="3717032"/>
                <a:ext cx="1595757" cy="4001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tr-T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tr-TR" sz="20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2000" b="1" i="1">
                              <a:latin typeface="Cambria Math"/>
                            </a:rPr>
                            <m:t> = </m:t>
                          </m:r>
                          <m:r>
                            <a:rPr lang="tr-TR" sz="2000" b="1" i="1">
                              <a:latin typeface="Cambria Math"/>
                            </a:rPr>
                            <m:t>𝒙</m:t>
                          </m:r>
                          <m:r>
                            <a:rPr lang="tr-TR" sz="2000" b="1" i="1">
                              <a:latin typeface="Cambria Math"/>
                            </a:rPr>
                            <m:t> −</m:t>
                          </m:r>
                          <m:r>
                            <a:rPr lang="tr-TR" sz="2000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10" name="Dikdörtge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4" y="3717032"/>
                <a:ext cx="1595757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kdörtgen 13"/>
              <p:cNvSpPr/>
              <p:nvPr/>
            </p:nvSpPr>
            <p:spPr>
              <a:xfrm>
                <a:off x="469084" y="4221088"/>
                <a:ext cx="1595757" cy="125797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2000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1" i="1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tr-TR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tr-TR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tr-TR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tr-TR" sz="20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1" i="1"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tr-TR" sz="20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1" i="1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tr-TR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tr-TR" sz="2000" b="1" i="1">
                                <a:latin typeface="Cambria Math"/>
                              </a:rPr>
                              <m:t>=</m:t>
                            </m:r>
                            <m:r>
                              <a:rPr lang="tr-TR" sz="2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tr-TR" sz="20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1" i="1">
                                    <a:latin typeface="Cambria Math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tr-TR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sz="20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tr-TR" sz="2000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r>
                                        <a:rPr lang="tr-TR" sz="2000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4" name="Dikdörtgen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84" y="4221088"/>
                <a:ext cx="1595757" cy="12579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0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2"/>
              <p:cNvSpPr txBox="1">
                <a:spLocks/>
              </p:cNvSpPr>
              <p:nvPr/>
            </p:nvSpPr>
            <p:spPr>
              <a:xfrm>
                <a:off x="251520" y="1412776"/>
                <a:ext cx="8665614" cy="100811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tr-TR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Küçük sayılarla </a:t>
                </a:r>
                <a:r>
                  <a:rPr lang="tr-TR" sz="2400" b="1" dirty="0" smtClean="0"/>
                  <a:t>çalışıp kolaylığı sağlamak amacıyla bilinmeyen 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/>
                      </a:rPr>
                      <m:t>𝒙</m:t>
                    </m:r>
                    <m:r>
                      <a:rPr lang="tr-TR" sz="2400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tr-TR" sz="2400" b="1" dirty="0" smtClean="0"/>
                  <a:t> bilinmeyenin yaklaşık değeri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tr-TR" sz="24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sz="2400" b="1" dirty="0" smtClean="0"/>
                  <a:t> ve dengeleme bilinmeyeni 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/>
                      </a:rPr>
                      <m:t>𝒅𝒙</m:t>
                    </m:r>
                  </m:oMath>
                </a14:m>
                <a:r>
                  <a:rPr lang="tr-TR" sz="2400" b="1" i="1" dirty="0" smtClean="0"/>
                  <a:t> </a:t>
                </a:r>
                <a:r>
                  <a:rPr lang="tr-TR" sz="2400" b="1" dirty="0" smtClean="0"/>
                  <a:t>olarak iki bileşene ayrılır. </a:t>
                </a:r>
                <a:endParaRPr lang="tr-TR" sz="2400" b="1" dirty="0"/>
              </a:p>
            </p:txBody>
          </p:sp>
        </mc:Choice>
        <mc:Fallback xmlns="">
          <p:sp>
            <p:nvSpPr>
              <p:cNvPr id="6" name="İçerik Yer Tutuc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665614" cy="10081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439242" y="3117567"/>
                <a:ext cx="1967141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</a:rPr>
                        <m:t>𝒙</m:t>
                      </m:r>
                      <m:r>
                        <a:rPr lang="tr-TR" sz="2400" b="1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tr-TR" sz="2400" b="1" i="1" smtClean="0">
                          <a:latin typeface="Cambria Math"/>
                        </a:rPr>
                        <m:t>+</m:t>
                      </m:r>
                      <m:r>
                        <a:rPr lang="tr-TR" sz="2400" b="1" i="1" smtClean="0"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2" y="3117567"/>
                <a:ext cx="196714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ikdörtgen 7"/>
          <p:cNvSpPr/>
          <p:nvPr/>
        </p:nvSpPr>
        <p:spPr>
          <a:xfrm>
            <a:off x="2699792" y="3126688"/>
            <a:ext cx="196716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Kesin Değer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Dikdörtgen 8"/>
              <p:cNvSpPr/>
              <p:nvPr/>
            </p:nvSpPr>
            <p:spPr>
              <a:xfrm>
                <a:off x="1463144" y="5127575"/>
                <a:ext cx="972108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/>
                        </a:rPr>
                        <m:t>𝒅𝒙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Dikdörtge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44" y="5127575"/>
                <a:ext cx="97210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ikdörtgen 9"/>
          <p:cNvSpPr/>
          <p:nvPr/>
        </p:nvSpPr>
        <p:spPr>
          <a:xfrm>
            <a:off x="2753014" y="5152364"/>
            <a:ext cx="34073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</a:t>
            </a:r>
            <a:r>
              <a:rPr lang="tr-TR" sz="2400" b="1" dirty="0"/>
              <a:t>Dengeleme Bilinmeyeni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1439652" y="4077072"/>
                <a:ext cx="972108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tr-TR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4077072"/>
                <a:ext cx="97210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ikdörtgen 11"/>
          <p:cNvSpPr/>
          <p:nvPr/>
        </p:nvSpPr>
        <p:spPr>
          <a:xfrm>
            <a:off x="2699792" y="4077072"/>
            <a:ext cx="403936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Bilinmeyenin Yaklaşık Değeri</a:t>
            </a:r>
          </a:p>
        </p:txBody>
      </p:sp>
    </p:spTree>
    <p:extLst>
      <p:ext uri="{BB962C8B-B14F-4D97-AF65-F5344CB8AC3E}">
        <p14:creationId xmlns:p14="http://schemas.microsoft.com/office/powerpoint/2010/main" val="23768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179512" y="2650251"/>
                <a:ext cx="3119226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tr-TR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tr-TR" sz="2400" b="1" i="1" smtClean="0">
                          <a:latin typeface="Cambria Math"/>
                        </a:rPr>
                        <m:t>+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50251"/>
                <a:ext cx="311922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ikdörtgen 13"/>
          <p:cNvSpPr/>
          <p:nvPr/>
        </p:nvSpPr>
        <p:spPr>
          <a:xfrm>
            <a:off x="147666" y="1245003"/>
            <a:ext cx="377626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/>
              <a:t>Düzeltme Denklemleri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404522" y="4735979"/>
                <a:ext cx="2079937" cy="40011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0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tr-TR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tr-TR" sz="20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2000" b="1" i="1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2000" b="1" i="1" smtClean="0">
                                  <a:solidFill>
                                    <a:schemeClr val="dk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0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2" y="4735979"/>
                <a:ext cx="207993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ikdörtgen 15"/>
              <p:cNvSpPr/>
              <p:nvPr/>
            </p:nvSpPr>
            <p:spPr>
              <a:xfrm>
                <a:off x="5697744" y="4151204"/>
                <a:ext cx="2048966" cy="15696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tr-TR" sz="2400" b="1" i="1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tr-TR" sz="24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tr-TR" sz="2400" b="1" i="1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r-TR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>
                          <a:latin typeface="Cambria Math"/>
                        </a:rPr>
                        <m:t>⋮ </m:t>
                      </m:r>
                    </m:oMath>
                  </m:oMathPara>
                </a14:m>
                <a:endParaRPr lang="tr-TR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tr-TR" sz="2400" b="1" i="1"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6" name="Dikdörtgen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744" y="4151204"/>
                <a:ext cx="2048966" cy="1569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Dikdörtgen 16"/>
              <p:cNvSpPr/>
              <p:nvPr/>
            </p:nvSpPr>
            <p:spPr>
              <a:xfrm>
                <a:off x="5697744" y="3571766"/>
                <a:ext cx="2048966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/>
                            </a:rPr>
                            <m:t>𝒍</m:t>
                          </m:r>
                        </m:e>
                        <m:sub>
                          <m:r>
                            <a:rPr lang="tr-TR" sz="2400" b="1" i="1"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" name="Dikdörtgen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744" y="3571766"/>
                <a:ext cx="204896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ağ Ok 3"/>
          <p:cNvSpPr/>
          <p:nvPr/>
        </p:nvSpPr>
        <p:spPr>
          <a:xfrm>
            <a:off x="2843581" y="4467982"/>
            <a:ext cx="2160693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317768" y="4237149"/>
            <a:ext cx="20939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Ötelenmiş ölçüler</a:t>
            </a:r>
            <a:endParaRPr lang="tr-T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Dikdörtgen 23"/>
              <p:cNvSpPr/>
              <p:nvPr/>
            </p:nvSpPr>
            <p:spPr>
              <a:xfrm>
                <a:off x="404522" y="1844824"/>
                <a:ext cx="2007238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sSub>
                        <m:sSubPr>
                          <m:ctrlP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" name="Dikdörtge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2" y="1844824"/>
                <a:ext cx="200723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ikdörtgen 24"/>
              <p:cNvSpPr/>
              <p:nvPr/>
            </p:nvSpPr>
            <p:spPr>
              <a:xfrm>
                <a:off x="164704" y="3395835"/>
                <a:ext cx="3119226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tr-TR" sz="2400" b="1" i="1">
                              <a:solidFill>
                                <a:schemeClr val="dk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=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𝒅𝒙</m:t>
                      </m:r>
                      <m:r>
                        <a:rPr lang="tr-TR" sz="2400" b="1" i="1">
                          <a:solidFill>
                            <a:schemeClr val="dk1"/>
                          </a:solidFill>
                          <a:latin typeface="Cambria Math"/>
                        </a:rPr>
                        <m:t> −</m:t>
                      </m:r>
                      <m:d>
                        <m:d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2400" b="1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b="1" i="1" dirty="0">
                  <a:solidFill>
                    <a:schemeClr val="dk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5" name="Dikdörtge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04" y="3395835"/>
                <a:ext cx="311922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6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4" grpId="0" animBg="1"/>
      <p:bldP spid="18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613</Words>
  <Application>Microsoft Office PowerPoint</Application>
  <PresentationFormat>Ekran Gösterisi (4:3)</PresentationFormat>
  <Paragraphs>327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Ofis Teması</vt:lpstr>
      <vt:lpstr>DENGELEME HESABI-I DERS NOTLARI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Denetim İşlemleri</vt:lpstr>
      <vt:lpstr>Duyarlık Hesapları</vt:lpstr>
      <vt:lpstr>Duyarlık Hesapları</vt:lpstr>
      <vt:lpstr>PowerPoint Sunusu</vt:lpstr>
      <vt:lpstr>PowerPoint Sunusu</vt:lpstr>
      <vt:lpstr>Uygulama 1</vt:lpstr>
      <vt:lpstr>Uygulama 1</vt:lpstr>
      <vt:lpstr>PowerPoint Sunusu</vt:lpstr>
      <vt:lpstr>PowerPoint Sunusu</vt:lpstr>
      <vt:lpstr>PowerPoint Sunusu</vt:lpstr>
      <vt:lpstr>Denetim İşlemleri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DENGELEME HESABI I</dc:title>
  <dc:creator>hp</dc:creator>
  <cp:lastModifiedBy>hp</cp:lastModifiedBy>
  <cp:revision>211</cp:revision>
  <dcterms:created xsi:type="dcterms:W3CDTF">2016-08-05T08:06:45Z</dcterms:created>
  <dcterms:modified xsi:type="dcterms:W3CDTF">2019-12-09T08:47:40Z</dcterms:modified>
</cp:coreProperties>
</file>