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77" r:id="rId2"/>
    <p:sldId id="294" r:id="rId3"/>
    <p:sldId id="295" r:id="rId4"/>
    <p:sldId id="309" r:id="rId5"/>
    <p:sldId id="338" r:id="rId6"/>
    <p:sldId id="341" r:id="rId7"/>
    <p:sldId id="342" r:id="rId8"/>
    <p:sldId id="343" r:id="rId9"/>
    <p:sldId id="322" r:id="rId10"/>
    <p:sldId id="323" r:id="rId11"/>
    <p:sldId id="333" r:id="rId12"/>
    <p:sldId id="312" r:id="rId13"/>
    <p:sldId id="318" r:id="rId14"/>
    <p:sldId id="334" r:id="rId15"/>
    <p:sldId id="331" r:id="rId16"/>
    <p:sldId id="330" r:id="rId17"/>
    <p:sldId id="317" r:id="rId18"/>
    <p:sldId id="336" r:id="rId19"/>
    <p:sldId id="257" r:id="rId20"/>
    <p:sldId id="258" r:id="rId21"/>
    <p:sldId id="326" r:id="rId22"/>
    <p:sldId id="327" r:id="rId23"/>
    <p:sldId id="328" r:id="rId24"/>
    <p:sldId id="329" r:id="rId25"/>
    <p:sldId id="261" r:id="rId26"/>
    <p:sldId id="262" r:id="rId27"/>
    <p:sldId id="263" r:id="rId28"/>
    <p:sldId id="266" r:id="rId29"/>
    <p:sldId id="304" r:id="rId30"/>
    <p:sldId id="311" r:id="rId31"/>
    <p:sldId id="274" r:id="rId32"/>
    <p:sldId id="303" r:id="rId33"/>
    <p:sldId id="296" r:id="rId34"/>
    <p:sldId id="305" r:id="rId35"/>
    <p:sldId id="298" r:id="rId36"/>
    <p:sldId id="308" r:id="rId37"/>
    <p:sldId id="307" r:id="rId38"/>
    <p:sldId id="299" r:id="rId39"/>
    <p:sldId id="300" r:id="rId40"/>
    <p:sldId id="301" r:id="rId41"/>
    <p:sldId id="302" r:id="rId42"/>
    <p:sldId id="319" r:id="rId43"/>
    <p:sldId id="337" r:id="rId44"/>
    <p:sldId id="284" r:id="rId45"/>
    <p:sldId id="285" r:id="rId46"/>
    <p:sldId id="321" r:id="rId47"/>
    <p:sldId id="320" r:id="rId48"/>
    <p:sldId id="287" r:id="rId49"/>
    <p:sldId id="286" r:id="rId50"/>
    <p:sldId id="288" r:id="rId51"/>
    <p:sldId id="289" r:id="rId52"/>
    <p:sldId id="290" r:id="rId53"/>
    <p:sldId id="306" r:id="rId54"/>
    <p:sldId id="292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D0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2829" autoAdjust="0"/>
  </p:normalViewPr>
  <p:slideViewPr>
    <p:cSldViewPr>
      <p:cViewPr varScale="1">
        <p:scale>
          <a:sx n="67" d="100"/>
          <a:sy n="67" d="100"/>
        </p:scale>
        <p:origin x="15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2C139-498E-4234-B9E4-A4F47A0FE77C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926C6-45EC-4FDC-86A3-5645F4F1354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926C6-45EC-4FDC-86A3-5645F4F13544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00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19.09.2022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12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7.png"/><Relationship Id="rId5" Type="http://schemas.openxmlformats.org/officeDocument/2006/relationships/image" Target="../media/image18.png"/><Relationship Id="rId10" Type="http://schemas.openxmlformats.org/officeDocument/2006/relationships/image" Target="../media/image26.png"/><Relationship Id="rId4" Type="http://schemas.openxmlformats.org/officeDocument/2006/relationships/image" Target="../media/image24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smtClean="0"/>
              <a:t>DENGELEME HESABI-I</a:t>
            </a:r>
            <a:br>
              <a:rPr lang="tr-TR" b="1" dirty="0" smtClean="0"/>
            </a:br>
            <a:r>
              <a:rPr lang="tr-TR" b="1" dirty="0" smtClean="0"/>
              <a:t>DERS NOTLARI</a:t>
            </a:r>
            <a:endParaRPr lang="en-US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1569356"/>
          </a:xfr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Niçin Dengeleme Hesabı?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Hata ve Düzeltme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Duyarlık Ölçütleri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683568" y="5445224"/>
            <a:ext cx="7772400" cy="11819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Prof. Dr. Mualla YALÇINKAYA </a:t>
            </a:r>
          </a:p>
          <a:p>
            <a:endParaRPr lang="tr-T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Doç. Dr. Emine TANIR KAYIKÇI</a:t>
            </a:r>
          </a:p>
          <a:p>
            <a:endParaRPr lang="tr-T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Karadeniz Teknik Üniversitesi, Harita Mühendisliği Bölümü</a:t>
            </a:r>
          </a:p>
        </p:txBody>
      </p:sp>
    </p:spTree>
    <p:extLst>
      <p:ext uri="{BB962C8B-B14F-4D97-AF65-F5344CB8AC3E}">
        <p14:creationId xmlns:p14="http://schemas.microsoft.com/office/powerpoint/2010/main" val="34760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80" y="-7146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ve ikinci sınıfta görülen derslerde…</a:t>
            </a:r>
            <a:r>
              <a:rPr lang="tr-TR" sz="3600" b="1" dirty="0" smtClean="0"/>
              <a:t>.</a:t>
            </a:r>
            <a:endParaRPr lang="tr-TR" sz="36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1571612"/>
            <a:ext cx="364330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Örnek: Poligon Hesabı: 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57158" y="857232"/>
            <a:ext cx="692948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Nokta koordinatlarının hesabı yapıldı</a:t>
            </a: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5720" y="3214686"/>
            <a:ext cx="792961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Poligon noktalarının (1, 2, 3) koordinatları, kırılma açıları ve kenar uzunlukları ile temel ödeve göre hesaplandı. </a:t>
            </a:r>
          </a:p>
        </p:txBody>
      </p:sp>
      <p:grpSp>
        <p:nvGrpSpPr>
          <p:cNvPr id="34" name="33 Grup"/>
          <p:cNvGrpSpPr/>
          <p:nvPr/>
        </p:nvGrpSpPr>
        <p:grpSpPr>
          <a:xfrm>
            <a:off x="500034" y="1643050"/>
            <a:ext cx="8001056" cy="1428760"/>
            <a:chOff x="500034" y="1643050"/>
            <a:chExt cx="8001056" cy="1428760"/>
          </a:xfrm>
        </p:grpSpPr>
        <p:cxnSp>
          <p:nvCxnSpPr>
            <p:cNvPr id="16" name="15 Düz Bağlayıcı"/>
            <p:cNvCxnSpPr>
              <a:stCxn id="13" idx="5"/>
              <a:endCxn id="10" idx="2"/>
            </p:cNvCxnSpPr>
            <p:nvPr/>
          </p:nvCxnSpPr>
          <p:spPr>
            <a:xfrm>
              <a:off x="714348" y="2607463"/>
              <a:ext cx="1214446" cy="714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31 Grup"/>
            <p:cNvGrpSpPr/>
            <p:nvPr/>
          </p:nvGrpSpPr>
          <p:grpSpPr>
            <a:xfrm>
              <a:off x="500034" y="1643050"/>
              <a:ext cx="8001056" cy="1428760"/>
              <a:chOff x="357158" y="2357430"/>
              <a:chExt cx="8001056" cy="1428760"/>
            </a:xfrm>
          </p:grpSpPr>
          <p:sp>
            <p:nvSpPr>
              <p:cNvPr id="10" name="9 Akış Çizelgesi: Bağlayıcı"/>
              <p:cNvSpPr/>
              <p:nvPr/>
            </p:nvSpPr>
            <p:spPr>
              <a:xfrm>
                <a:off x="1785918" y="3286124"/>
                <a:ext cx="214314" cy="214314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" name="10 Akış Çizelgesi: Bağlayıcı"/>
              <p:cNvSpPr/>
              <p:nvPr/>
            </p:nvSpPr>
            <p:spPr>
              <a:xfrm>
                <a:off x="3857620" y="3571876"/>
                <a:ext cx="214314" cy="214314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2" name="11 Akış Çizelgesi: Bağlayıcı"/>
              <p:cNvSpPr/>
              <p:nvPr/>
            </p:nvSpPr>
            <p:spPr>
              <a:xfrm>
                <a:off x="5572132" y="2857496"/>
                <a:ext cx="214314" cy="214314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3" name="12 İkizkenar Üçgen"/>
              <p:cNvSpPr/>
              <p:nvPr/>
            </p:nvSpPr>
            <p:spPr>
              <a:xfrm>
                <a:off x="357158" y="3143248"/>
                <a:ext cx="285752" cy="357190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13 İkizkenar Üçgen"/>
              <p:cNvSpPr/>
              <p:nvPr/>
            </p:nvSpPr>
            <p:spPr>
              <a:xfrm>
                <a:off x="8072462" y="3000372"/>
                <a:ext cx="285752" cy="357190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cxnSp>
            <p:nvCxnSpPr>
              <p:cNvPr id="17" name="16 Düz Bağlayıcı"/>
              <p:cNvCxnSpPr>
                <a:endCxn id="11" idx="2"/>
              </p:cNvCxnSpPr>
              <p:nvPr/>
            </p:nvCxnSpPr>
            <p:spPr>
              <a:xfrm>
                <a:off x="2000232" y="3429000"/>
                <a:ext cx="1857388" cy="2500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18 Düz Bağlayıcı"/>
              <p:cNvCxnSpPr/>
              <p:nvPr/>
            </p:nvCxnSpPr>
            <p:spPr>
              <a:xfrm flipV="1">
                <a:off x="4071934" y="3071810"/>
                <a:ext cx="1603022" cy="60289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21 Düz Bağlayıcı"/>
              <p:cNvCxnSpPr>
                <a:endCxn id="14" idx="1"/>
              </p:cNvCxnSpPr>
              <p:nvPr/>
            </p:nvCxnSpPr>
            <p:spPr>
              <a:xfrm>
                <a:off x="5786446" y="3000372"/>
                <a:ext cx="2357454" cy="1785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27 Metin kutusu"/>
              <p:cNvSpPr txBox="1"/>
              <p:nvPr/>
            </p:nvSpPr>
            <p:spPr>
              <a:xfrm>
                <a:off x="3571868" y="3000372"/>
                <a:ext cx="714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2</a:t>
                </a:r>
                <a:endParaRPr lang="tr-T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28 Metin kutusu"/>
              <p:cNvSpPr txBox="1"/>
              <p:nvPr/>
            </p:nvSpPr>
            <p:spPr>
              <a:xfrm>
                <a:off x="1938318" y="3009896"/>
                <a:ext cx="714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1</a:t>
                </a:r>
                <a:endParaRPr lang="tr-T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29 Metin kutusu"/>
              <p:cNvSpPr txBox="1"/>
              <p:nvPr/>
            </p:nvSpPr>
            <p:spPr>
              <a:xfrm>
                <a:off x="5500694" y="2357430"/>
                <a:ext cx="714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tr-T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" name="30 Metin kutusu"/>
          <p:cNvSpPr txBox="1"/>
          <p:nvPr/>
        </p:nvSpPr>
        <p:spPr>
          <a:xfrm>
            <a:off x="285720" y="5572140"/>
            <a:ext cx="85010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Yanı bu noktaların hesaplanan koordinatlarına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 kadar güvenebiliriz?</a:t>
            </a:r>
          </a:p>
        </p:txBody>
      </p:sp>
      <p:sp>
        <p:nvSpPr>
          <p:cNvPr id="33" name="32 Metin kutusu"/>
          <p:cNvSpPr txBox="1"/>
          <p:nvPr/>
        </p:nvSpPr>
        <p:spPr>
          <a:xfrm>
            <a:off x="285720" y="4071942"/>
            <a:ext cx="871543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 duyarlığı iyi aletlerle uzman bir ölçmecinin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yaptığı ölçülerden hesaplanan koordinatlar ile </a:t>
            </a: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 duyarlığı iyi olmayan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aletlerle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uzman olmayan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bir ölçmecinin yaptığı ölçülerden hesaplanan koordinatları nasıl anlayacağız?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31" grpId="0" build="p" animBg="1"/>
      <p:bldP spid="3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Soru?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1071554"/>
            <a:ext cx="7143768" cy="1143000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İki nokta arasındaki uzunluğun belirlenm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15 Grup"/>
          <p:cNvGrpSpPr/>
          <p:nvPr/>
        </p:nvGrpSpPr>
        <p:grpSpPr>
          <a:xfrm>
            <a:off x="928662" y="2071678"/>
            <a:ext cx="6215106" cy="714380"/>
            <a:chOff x="1285852" y="750075"/>
            <a:chExt cx="6215106" cy="714380"/>
          </a:xfrm>
        </p:grpSpPr>
        <p:sp>
          <p:nvSpPr>
            <p:cNvPr id="5" name="4 Akış Çizelgesi: Bağlayıcı"/>
            <p:cNvSpPr/>
            <p:nvPr/>
          </p:nvSpPr>
          <p:spPr>
            <a:xfrm>
              <a:off x="1500166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Akış Çizelgesi: Bağlayıcı"/>
            <p:cNvSpPr/>
            <p:nvPr/>
          </p:nvSpPr>
          <p:spPr>
            <a:xfrm>
              <a:off x="6929454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" name="7 Düz Bağlayıcı"/>
            <p:cNvCxnSpPr>
              <a:stCxn id="5" idx="6"/>
              <a:endCxn id="6" idx="2"/>
            </p:cNvCxnSpPr>
            <p:nvPr/>
          </p:nvCxnSpPr>
          <p:spPr>
            <a:xfrm>
              <a:off x="1714480" y="1357298"/>
              <a:ext cx="521497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Metin kutusu"/>
            <p:cNvSpPr txBox="1"/>
            <p:nvPr/>
          </p:nvSpPr>
          <p:spPr>
            <a:xfrm>
              <a:off x="1285852" y="821513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6786578" y="75007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10 Metin kutusu"/>
          <p:cNvSpPr txBox="1"/>
          <p:nvPr/>
        </p:nvSpPr>
        <p:spPr>
          <a:xfrm>
            <a:off x="642910" y="3429000"/>
            <a:ext cx="221457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Matematikçi: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42910" y="4786322"/>
            <a:ext cx="242889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Harita Teknikeri: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000364" y="3429000"/>
            <a:ext cx="392909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Bir kez ölçer.  AB = 324.526m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3143240" y="4714884"/>
            <a:ext cx="54292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Birden fazla ölçer ve ortalamasını alır.  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AB = 324.538m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28596" y="214290"/>
            <a:ext cx="82868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1088" indent="-1081088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 1: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 Matematikçi ve bir Harita Teknikeri bir uzunluğu  nasıl belirler?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928662" y="5929330"/>
            <a:ext cx="70009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Hangisi daha doğru?.....</a:t>
            </a:r>
            <a:endParaRPr lang="tr-T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4" grpId="0" build="p" animBg="1"/>
      <p:bldP spid="15" grpId="0" build="p" animBg="1"/>
      <p:bldP spid="13" grpId="0" uiExpand="1" build="p" animBg="1"/>
      <p:bldP spid="1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kış Çizelgesi: Bağlayıcı"/>
          <p:cNvSpPr/>
          <p:nvPr/>
        </p:nvSpPr>
        <p:spPr>
          <a:xfrm>
            <a:off x="1500166" y="1535893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kış Çizelgesi: Bağlayıcı"/>
          <p:cNvSpPr/>
          <p:nvPr/>
        </p:nvSpPr>
        <p:spPr>
          <a:xfrm>
            <a:off x="6929454" y="1535893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7 Düz Bağlayıcı"/>
          <p:cNvCxnSpPr>
            <a:stCxn id="5" idx="6"/>
            <a:endCxn id="6" idx="2"/>
          </p:cNvCxnSpPr>
          <p:nvPr/>
        </p:nvCxnSpPr>
        <p:spPr>
          <a:xfrm>
            <a:off x="1714480" y="1643050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Metin kutusu"/>
          <p:cNvSpPr txBox="1"/>
          <p:nvPr/>
        </p:nvSpPr>
        <p:spPr>
          <a:xfrm>
            <a:off x="1285852" y="110726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6786578" y="1035827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285720" y="285728"/>
            <a:ext cx="86439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1088" indent="-1081088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 2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: Bir işverenin iki Harita Mühendisinden hangisinin daha  duyarlı ölçü yaptığını anlaması?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428596" y="3286124"/>
            <a:ext cx="271464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Harita Mühendisi: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3286116" y="3143248"/>
            <a:ext cx="54292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Birden fazla ölçer ve ortalamasını alır.  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AB = 324.532m</a:t>
            </a: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285720" y="4643446"/>
            <a:ext cx="271464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Harita Mühendisi: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3143240" y="4714884"/>
            <a:ext cx="54292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Birden fazla ölçer ve ortalamasını alır.  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AB = 324.525m</a:t>
            </a: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5357818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± 2cm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5214942" y="507207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± 1cm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1000100" y="2143116"/>
            <a:ext cx="60722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Aynı aletle aynı uzunluk ölçülmüş.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4" grpId="0" build="p" animBg="1"/>
      <p:bldP spid="15" grpId="0" build="p" animBg="1"/>
      <p:bldP spid="16" grpId="0" build="p" animBg="1"/>
      <p:bldP spid="17" grpId="0" build="p" animBg="1"/>
      <p:bldP spid="18" grpId="0" build="p"/>
      <p:bldP spid="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"/>
          <p:cNvGrpSpPr/>
          <p:nvPr/>
        </p:nvGrpSpPr>
        <p:grpSpPr>
          <a:xfrm>
            <a:off x="1142976" y="2071678"/>
            <a:ext cx="6215106" cy="714380"/>
            <a:chOff x="1285852" y="750075"/>
            <a:chExt cx="6215106" cy="714380"/>
          </a:xfrm>
        </p:grpSpPr>
        <p:sp>
          <p:nvSpPr>
            <p:cNvPr id="5" name="4 Akış Çizelgesi: Bağlayıcı"/>
            <p:cNvSpPr/>
            <p:nvPr/>
          </p:nvSpPr>
          <p:spPr>
            <a:xfrm>
              <a:off x="1500166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Akış Çizelgesi: Bağlayıcı"/>
            <p:cNvSpPr/>
            <p:nvPr/>
          </p:nvSpPr>
          <p:spPr>
            <a:xfrm>
              <a:off x="6929454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" name="7 Düz Bağlayıcı"/>
            <p:cNvCxnSpPr>
              <a:stCxn id="5" idx="6"/>
              <a:endCxn id="6" idx="2"/>
            </p:cNvCxnSpPr>
            <p:nvPr/>
          </p:nvCxnSpPr>
          <p:spPr>
            <a:xfrm>
              <a:off x="1714480" y="1357298"/>
              <a:ext cx="521497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Metin kutusu"/>
            <p:cNvSpPr txBox="1"/>
            <p:nvPr/>
          </p:nvSpPr>
          <p:spPr>
            <a:xfrm>
              <a:off x="1285852" y="821513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6786578" y="75007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12 Metin kutusu"/>
          <p:cNvSpPr txBox="1"/>
          <p:nvPr/>
        </p:nvSpPr>
        <p:spPr>
          <a:xfrm>
            <a:off x="785786" y="214290"/>
            <a:ext cx="771530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1088" indent="-1081088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 5: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İki kişi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 uzunluğu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aynı aletle, aynı zamanda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birden fazla ölçüp ortalamasını aldığında aynı değeri bulabilir mi?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357158" y="3786190"/>
            <a:ext cx="24288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Hayır.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Neden?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357554" y="3571876"/>
            <a:ext cx="52864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Ölçmecilerin ölçü tecrübelerinin farklı olmasından kaynaklanabilir. </a:t>
            </a:r>
            <a:endParaRPr 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21" grpId="0" build="p" animBg="1"/>
      <p:bldP spid="11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"/>
          <p:cNvGrpSpPr/>
          <p:nvPr/>
        </p:nvGrpSpPr>
        <p:grpSpPr>
          <a:xfrm>
            <a:off x="1142976" y="2071678"/>
            <a:ext cx="6215106" cy="714380"/>
            <a:chOff x="1285852" y="750075"/>
            <a:chExt cx="6215106" cy="714380"/>
          </a:xfrm>
        </p:grpSpPr>
        <p:sp>
          <p:nvSpPr>
            <p:cNvPr id="5" name="4 Akış Çizelgesi: Bağlayıcı"/>
            <p:cNvSpPr/>
            <p:nvPr/>
          </p:nvSpPr>
          <p:spPr>
            <a:xfrm>
              <a:off x="1500166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Akış Çizelgesi: Bağlayıcı"/>
            <p:cNvSpPr/>
            <p:nvPr/>
          </p:nvSpPr>
          <p:spPr>
            <a:xfrm>
              <a:off x="6929454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" name="7 Düz Bağlayıcı"/>
            <p:cNvCxnSpPr>
              <a:stCxn id="5" idx="6"/>
              <a:endCxn id="6" idx="2"/>
            </p:cNvCxnSpPr>
            <p:nvPr/>
          </p:nvCxnSpPr>
          <p:spPr>
            <a:xfrm>
              <a:off x="1714480" y="1357298"/>
              <a:ext cx="521497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Metin kutusu"/>
            <p:cNvSpPr txBox="1"/>
            <p:nvPr/>
          </p:nvSpPr>
          <p:spPr>
            <a:xfrm>
              <a:off x="1285852" y="821513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6786578" y="75007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12 Metin kutusu"/>
          <p:cNvSpPr txBox="1"/>
          <p:nvPr/>
        </p:nvSpPr>
        <p:spPr>
          <a:xfrm>
            <a:off x="785786" y="214290"/>
            <a:ext cx="771530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1088" indent="-1081088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 3: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Bir uzunluğu,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aynı kişi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farklı aletlerle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birden fazla ölçüp ortalamasını aldığında aynı değeri bulabilir mi?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357158" y="3786190"/>
            <a:ext cx="24288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Hayır.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Neden?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357554" y="3571876"/>
            <a:ext cx="52864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Aletlerin ölçü duyarlıklarının farklı olmasından kaynaklanabilir.</a:t>
            </a:r>
            <a:endParaRPr 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1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"/>
          <p:cNvGrpSpPr/>
          <p:nvPr/>
        </p:nvGrpSpPr>
        <p:grpSpPr>
          <a:xfrm>
            <a:off x="1142976" y="2071678"/>
            <a:ext cx="6215106" cy="714380"/>
            <a:chOff x="1285852" y="750075"/>
            <a:chExt cx="6215106" cy="714380"/>
          </a:xfrm>
        </p:grpSpPr>
        <p:sp>
          <p:nvSpPr>
            <p:cNvPr id="5" name="4 Akış Çizelgesi: Bağlayıcı"/>
            <p:cNvSpPr/>
            <p:nvPr/>
          </p:nvSpPr>
          <p:spPr>
            <a:xfrm>
              <a:off x="1500166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Akış Çizelgesi: Bağlayıcı"/>
            <p:cNvSpPr/>
            <p:nvPr/>
          </p:nvSpPr>
          <p:spPr>
            <a:xfrm>
              <a:off x="6929454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" name="7 Düz Bağlayıcı"/>
            <p:cNvCxnSpPr>
              <a:stCxn id="5" idx="6"/>
              <a:endCxn id="6" idx="2"/>
            </p:cNvCxnSpPr>
            <p:nvPr/>
          </p:nvCxnSpPr>
          <p:spPr>
            <a:xfrm>
              <a:off x="1714480" y="1357298"/>
              <a:ext cx="521497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Metin kutusu"/>
            <p:cNvSpPr txBox="1"/>
            <p:nvPr/>
          </p:nvSpPr>
          <p:spPr>
            <a:xfrm>
              <a:off x="1285852" y="821513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6786578" y="75007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12 Metin kutusu"/>
          <p:cNvSpPr txBox="1"/>
          <p:nvPr/>
        </p:nvSpPr>
        <p:spPr>
          <a:xfrm>
            <a:off x="785786" y="214290"/>
            <a:ext cx="77153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1088" indent="-1081088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 4: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Bir uzunluğu,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aynı kişi, farklı zamanlarda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farklı fiziksel çevre koşullarında)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birden fazla ölçüp ortalamasını aldığında aynı değeri bulabilir mi?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357158" y="3786190"/>
            <a:ext cx="24288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Hayır.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Neden?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357554" y="3571876"/>
            <a:ext cx="52864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Fiziksel çevre koşulları değişiminin ölçüyü etkilemesinden kaynaklanabilir. </a:t>
            </a:r>
            <a:endParaRPr 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21" grpId="0" build="p" animBg="1"/>
      <p:bldP spid="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"/>
          <p:cNvGrpSpPr/>
          <p:nvPr/>
        </p:nvGrpSpPr>
        <p:grpSpPr>
          <a:xfrm>
            <a:off x="1285852" y="1357298"/>
            <a:ext cx="6215106" cy="714380"/>
            <a:chOff x="1285852" y="750075"/>
            <a:chExt cx="6215106" cy="714380"/>
          </a:xfrm>
        </p:grpSpPr>
        <p:sp>
          <p:nvSpPr>
            <p:cNvPr id="5" name="4 Akış Çizelgesi: Bağlayıcı"/>
            <p:cNvSpPr/>
            <p:nvPr/>
          </p:nvSpPr>
          <p:spPr>
            <a:xfrm>
              <a:off x="1500166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Akış Çizelgesi: Bağlayıcı"/>
            <p:cNvSpPr/>
            <p:nvPr/>
          </p:nvSpPr>
          <p:spPr>
            <a:xfrm>
              <a:off x="6929454" y="1250141"/>
              <a:ext cx="214314" cy="21431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" name="7 Düz Bağlayıcı"/>
            <p:cNvCxnSpPr>
              <a:stCxn id="5" idx="6"/>
              <a:endCxn id="6" idx="2"/>
            </p:cNvCxnSpPr>
            <p:nvPr/>
          </p:nvCxnSpPr>
          <p:spPr>
            <a:xfrm>
              <a:off x="1714480" y="1357298"/>
              <a:ext cx="521497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Metin kutusu"/>
            <p:cNvSpPr txBox="1"/>
            <p:nvPr/>
          </p:nvSpPr>
          <p:spPr>
            <a:xfrm>
              <a:off x="1285852" y="821513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6786578" y="75007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12 Metin kutusu"/>
          <p:cNvSpPr txBox="1"/>
          <p:nvPr/>
        </p:nvSpPr>
        <p:spPr>
          <a:xfrm>
            <a:off x="785786" y="214290"/>
            <a:ext cx="771530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1088" indent="-1081088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Soru 6: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Bir uzunluğu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aynı kişi, aynı aletle, aynı zamanda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birden fazla ölçü yapsa aynı sonucu bulabilir mi?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714348" y="2285992"/>
            <a:ext cx="142876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324.525m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324.530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324.535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324.527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…..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357158" y="4643446"/>
            <a:ext cx="24288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Hayır.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Neden?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143240" y="4429133"/>
            <a:ext cx="528641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lçme işini yapanların duyu organlarının yetersizliğinden ve aletlerin yeterince gelişmiş olmamasından kaynaklanabilir.</a:t>
            </a:r>
            <a:endParaRPr 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20" grpId="0" build="allAtOnce" animBg="1"/>
      <p:bldP spid="21" grpId="0" build="p" animBg="1"/>
      <p:bldP spid="1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Sonuç?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928670"/>
            <a:ext cx="8340243" cy="30003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Geometrik ya da fiziksel büyüklüklerin ölçme işlemi;</a:t>
            </a:r>
          </a:p>
          <a:p>
            <a:pPr lvl="0"/>
            <a:r>
              <a:rPr lang="tr-TR" sz="2800" b="1" dirty="0">
                <a:latin typeface="Arial" pitchFamily="34" charset="0"/>
                <a:cs typeface="Arial" pitchFamily="34" charset="0"/>
              </a:rPr>
              <a:t>aynı kişi,</a:t>
            </a:r>
          </a:p>
          <a:p>
            <a:pPr lvl="0"/>
            <a:r>
              <a:rPr lang="tr-TR" sz="2800" b="1" dirty="0">
                <a:latin typeface="Arial" pitchFamily="34" charset="0"/>
                <a:cs typeface="Arial" pitchFamily="34" charset="0"/>
              </a:rPr>
              <a:t>aynı aletle,</a:t>
            </a:r>
          </a:p>
          <a:p>
            <a:pPr lvl="0"/>
            <a:r>
              <a:rPr lang="tr-TR" sz="2800" b="1" dirty="0">
                <a:latin typeface="Arial" pitchFamily="34" charset="0"/>
                <a:cs typeface="Arial" pitchFamily="34" charset="0"/>
              </a:rPr>
              <a:t>aynı fiziksel koşullarda </a:t>
            </a:r>
          </a:p>
          <a:p>
            <a:pPr marL="0" indent="0">
              <a:buNone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tekrarlı olarak yapılsa bile 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aynı değer elde edilemez</a:t>
            </a:r>
            <a:r>
              <a:rPr lang="tr-TR" dirty="0">
                <a:latin typeface="Arial" pitchFamily="34" charset="0"/>
                <a:cs typeface="Arial" pitchFamily="34" charset="0"/>
              </a:rPr>
              <a:t>.  </a:t>
            </a:r>
          </a:p>
        </p:txBody>
      </p:sp>
      <p:sp>
        <p:nvSpPr>
          <p:cNvPr id="6" name="Metin kutusu 3"/>
          <p:cNvSpPr txBox="1"/>
          <p:nvPr/>
        </p:nvSpPr>
        <p:spPr>
          <a:xfrm>
            <a:off x="1142976" y="4786322"/>
            <a:ext cx="742955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Her Ölçü Hata ile Yüklüdür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!”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8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828504"/>
              </p:ext>
            </p:extLst>
          </p:nvPr>
        </p:nvGraphicFramePr>
        <p:xfrm>
          <a:off x="108676" y="0"/>
          <a:ext cx="8892480" cy="6888734"/>
        </p:xfrm>
        <a:graphic>
          <a:graphicData uri="http://schemas.openxmlformats.org/drawingml/2006/table">
            <a:tbl>
              <a:tblPr/>
              <a:tblGrid>
                <a:gridCol w="101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6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7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HAFTALIK DERS İÇERİĞİ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800" b="1">
                          <a:effectLst/>
                          <a:latin typeface="Century Gothic"/>
                          <a:ea typeface="Times New Roman"/>
                        </a:rPr>
                        <a:t>Hafta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İşlenecek </a:t>
                      </a:r>
                      <a:r>
                        <a:rPr lang="tr-TR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Konu ve Yapılacak İşler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Dengeleme hesabının genel tanımı; hata ve düzeltme kavramları; duyarlık ölçütleri;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Dengeleme hesabının adımları; En Küçük Kareler İlkesi; Korelasyon; sayısal uygulama 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Hata yayılma kuramı;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Hata yayılma kuramı;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Ağırlık, ters ağırlık ve ters ağırlıkların yayılma kuralı;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Birim ölçünün ortalama hatası; duyarlıkları ve korelasyonları eşit ölçülerin ortalama hatası;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Çift ölçüler yardımıyla ortalama hata hesabı;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ARASINAV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Dengeleme hesabı türleri; Dolaysız (direkt) ölçüler dengelemesi, Ödev Duyurusu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Ağırlıkları eşit ve eşit olmayan dolaysız ölçüler dengelemesi;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Duyarlıkları ve korelasyonları farklı dolaysız ölçüler dengelemesi;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Birkaç kez belirlenen vektörlerin dengelenmesi;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Hipotez Testleri (Model hipotezinin testi, </a:t>
                      </a:r>
                      <a:r>
                        <a:rPr lang="tr-TR" sz="16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uyuşumsuz</a:t>
                      </a: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ölçüler testi, vd.); 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6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Sayısal Uygulama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Ödev incelemesi ve çeşitli uygulamalar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/>
                        </a:rPr>
                        <a:t>16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0" algn="l"/>
                          <a:tab pos="1257300" algn="l"/>
                          <a:tab pos="450215" algn="l"/>
                          <a:tab pos="1028700" algn="l"/>
                          <a:tab pos="1257300" algn="l"/>
                        </a:tabLst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FİNAL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4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9208" y="980728"/>
            <a:ext cx="8229600" cy="31626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Bu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hataların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kaynağı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tr-TR" sz="2800" b="1" dirty="0">
                <a:latin typeface="Arial" pitchFamily="34" charset="0"/>
                <a:cs typeface="Arial" pitchFamily="34" charset="0"/>
              </a:rPr>
              <a:t>Ölçme işini yapanların 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duyu organlarının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yetersizliği,</a:t>
            </a:r>
          </a:p>
          <a:p>
            <a:pPr lvl="0"/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tr-TR" sz="2800" b="1" dirty="0">
                <a:latin typeface="Arial" pitchFamily="34" charset="0"/>
                <a:cs typeface="Arial" pitchFamily="34" charset="0"/>
              </a:rPr>
              <a:t>Ölçü aletlerinin 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yeterince gelişmiş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maması,</a:t>
            </a:r>
          </a:p>
          <a:p>
            <a:pPr lvl="0"/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Değişen fiziksel çevre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koşulları.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4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357166"/>
            <a:ext cx="8468766" cy="15001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Ölçüler hata ile yüklü olduğundan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yalnızca </a:t>
            </a:r>
            <a:r>
              <a:rPr lang="tr-TR" sz="2800" b="1" dirty="0">
                <a:latin typeface="Arial" pitchFamily="34" charset="0"/>
                <a:cs typeface="Arial" pitchFamily="34" charset="0"/>
              </a:rPr>
              <a:t>gereği kadar ölçü ile yetinilmez, 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gereğinden fazla ölçü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yapılır.</a:t>
            </a:r>
          </a:p>
          <a:p>
            <a:pPr marL="0" indent="0" algn="just">
              <a:buNone/>
            </a:pPr>
            <a:endParaRPr lang="tr-TR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57158" y="2143116"/>
            <a:ext cx="8468766" cy="1571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Ölçüler kaba ve düzenli hatalardan ayıklanmış olsa bile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düzensiz hatalar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içermektedirler.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357158" y="4500570"/>
            <a:ext cx="8468766" cy="1571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Düzensiz hataların</a:t>
            </a: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etkisi </a:t>
            </a:r>
            <a:r>
              <a:rPr lang="tr-T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kumimoji="0" lang="tr-TR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engeleme</a:t>
            </a: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tr-T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kumimoji="0" lang="tr-TR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esabı</a:t>
            </a: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sonucu belirlenir. </a:t>
            </a: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4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p" animBg="1"/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359024" y="1285860"/>
            <a:ext cx="8213504" cy="371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b="1" dirty="0" smtClean="0"/>
              <a:t>Fiziksel anlamda bir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 değer</a:t>
            </a:r>
            <a:r>
              <a:rPr lang="tr-TR" sz="2800" b="1" dirty="0" smtClean="0"/>
              <a:t> kavramı olmadığından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gereğinden fazla sayıda </a:t>
            </a:r>
            <a:r>
              <a:rPr lang="tr-TR" sz="2800" b="1" dirty="0" smtClean="0"/>
              <a:t>yapılmış ölçülerle,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bilinmeyenlerin</a:t>
            </a:r>
            <a:r>
              <a:rPr lang="tr-TR" sz="2800" b="1" dirty="0" smtClean="0"/>
              <a:t>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değere en yakın</a:t>
            </a:r>
            <a:r>
              <a:rPr lang="tr-TR" sz="2800" b="1" dirty="0" smtClean="0">
                <a:solidFill>
                  <a:srgbClr val="C00000"/>
                </a:solidFill>
              </a:rPr>
              <a:t>,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 değer olma olasılığı en yüksek olan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Kesin Değerleri (Dengeli Değerleri) </a:t>
            </a:r>
            <a:r>
              <a:rPr lang="tr-TR" sz="2800" b="1" dirty="0" smtClean="0"/>
              <a:t> ve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Duyarlıkları</a:t>
            </a:r>
            <a:r>
              <a:rPr lang="tr-TR" sz="2800" b="1" dirty="0" smtClean="0"/>
              <a:t> 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Dengeleme Hesabı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smtClean="0"/>
              <a:t>ile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hesaplanır.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1864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0"/>
            <a:ext cx="8556267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Dengeleme hesabının amacı, </a:t>
            </a:r>
            <a:r>
              <a:rPr lang="tr-TR" sz="2800" b="1" dirty="0"/>
              <a:t>gereğinden fazla yapılmış ölçülerden hiç birini seçip ayıklamaksızın,</a:t>
            </a:r>
          </a:p>
          <a:p>
            <a:endParaRPr lang="tr-TR" sz="1400" b="1" dirty="0"/>
          </a:p>
          <a:p>
            <a:pPr marL="896938" lvl="0" indent="-263525" algn="just"/>
            <a:r>
              <a:rPr lang="tr-TR" sz="2800" b="1" dirty="0"/>
              <a:t>Bilinmeyenlerin gerçek değere en yakın, olasılığı en yüksek olan “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kesin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(dengeli) değerlerini </a:t>
            </a:r>
            <a:r>
              <a:rPr lang="tr-TR" sz="2800" b="1" dirty="0" smtClean="0"/>
              <a:t>” </a:t>
            </a:r>
            <a:r>
              <a:rPr lang="tr-TR" sz="2800" b="1" dirty="0"/>
              <a:t>belirlemek</a:t>
            </a:r>
            <a:r>
              <a:rPr lang="tr-TR" sz="2800" b="1" dirty="0" smtClean="0"/>
              <a:t>,</a:t>
            </a:r>
            <a:endParaRPr lang="tr-TR" sz="2800" b="1" dirty="0"/>
          </a:p>
          <a:p>
            <a:pPr marL="896938" indent="-263525" algn="just"/>
            <a:r>
              <a:rPr lang="tr-TR" sz="2800" b="1" dirty="0"/>
              <a:t>Ölçülerin, bilinmeyenlerin veya bunların fonksiyonlarının “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duyarlıklarını ve güvenirliklerini</a:t>
            </a:r>
            <a:r>
              <a:rPr lang="tr-TR" sz="2800" b="1" dirty="0"/>
              <a:t>” belirlemektir</a:t>
            </a:r>
            <a:r>
              <a:rPr lang="tr-TR" sz="2800" b="1" dirty="0" smtClean="0"/>
              <a:t>.</a:t>
            </a:r>
            <a:endParaRPr lang="tr-TR" sz="28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571472" y="214290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Sonuç Olarak…..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4282" y="2928934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2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700808"/>
            <a:ext cx="8607330" cy="3888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Hatalar oluşma nedenlerine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göre:</a:t>
            </a:r>
          </a:p>
          <a:p>
            <a:pPr lvl="0">
              <a:lnSpc>
                <a:spcPct val="160000"/>
              </a:lnSpc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Kaba hata</a:t>
            </a:r>
          </a:p>
          <a:p>
            <a:pPr lvl="0">
              <a:lnSpc>
                <a:spcPct val="160000"/>
              </a:lnSpc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Düzenli (sistematik) hata</a:t>
            </a:r>
          </a:p>
          <a:p>
            <a:pPr lvl="0">
              <a:lnSpc>
                <a:spcPct val="160000"/>
              </a:lnSpc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Düzensiz (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rasgele,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tesadüfî, rastlantı, kaçınılmaz) hata</a:t>
            </a:r>
          </a:p>
          <a:p>
            <a:pPr>
              <a:lnSpc>
                <a:spcPct val="160000"/>
              </a:lnSpc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Gerçek hata</a:t>
            </a:r>
          </a:p>
        </p:txBody>
      </p:sp>
    </p:spTree>
    <p:extLst>
      <p:ext uri="{BB962C8B-B14F-4D97-AF65-F5344CB8AC3E}">
        <p14:creationId xmlns:p14="http://schemas.microsoft.com/office/powerpoint/2010/main" val="20942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3662" y="836712"/>
            <a:ext cx="8686800" cy="5664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Ölçmecinin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dalgınlığı, yorgunluğu veya dikkatsizliği nedeniyle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 ortaya çıkan hatalardır.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endParaRPr lang="tr-TR" sz="1100" b="1" dirty="0" smtClean="0">
              <a:latin typeface="Arial" pitchFamily="34" charset="0"/>
              <a:cs typeface="Arial" pitchFamily="34" charset="0"/>
            </a:endParaRPr>
          </a:p>
          <a:p>
            <a:endParaRPr lang="tr-T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Kaba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hatalar genellikle ölçme araçlarında okunabilen en küçük birimin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 katından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daha büyük hatalardır.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marL="984250" indent="-174625">
              <a:buNone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- Çelik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şeritle uzunluk ölçerken yapılan metre hatası yada şerit boyunun unutulması,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marL="809625" indent="0">
              <a:buNone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- Açı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ölçüsü sırasındaki </a:t>
            </a:r>
            <a:r>
              <a:rPr lang="tr-TR" sz="3600" b="1" dirty="0" err="1">
                <a:latin typeface="Arial" pitchFamily="34" charset="0"/>
                <a:cs typeface="Arial" pitchFamily="34" charset="0"/>
              </a:rPr>
              <a:t>grad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 hatası,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marL="809625" indent="0">
              <a:buNone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- 35</a:t>
            </a:r>
            <a:r>
              <a:rPr lang="tr-TR" sz="3600" b="1" baseline="30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yerine 53</a:t>
            </a:r>
            <a:r>
              <a:rPr lang="tr-TR" sz="3600" b="1" baseline="30000" dirty="0">
                <a:latin typeface="Arial" pitchFamily="34" charset="0"/>
                <a:cs typeface="Arial" pitchFamily="34" charset="0"/>
              </a:rPr>
              <a:t>g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gibi okunması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ve yazılması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marL="809625" indent="0">
              <a:buNone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- GPS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ölçmelerinde anten boyunun yanlış ölçülmesi gibi hatalardır.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marL="1266825" indent="-457200">
              <a:buFontTx/>
              <a:buChar char="-"/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1266825" indent="-457200">
              <a:buFontTx/>
              <a:buChar char="-"/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Kaba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hatalar ölçülerin 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dikkatlice tekrarlanması</a:t>
            </a:r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sonucunda kolayca ortaya çıkabilirler.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33662" y="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Kaba Hata: </a:t>
            </a:r>
          </a:p>
        </p:txBody>
      </p:sp>
    </p:spTree>
    <p:extLst>
      <p:ext uri="{BB962C8B-B14F-4D97-AF65-F5344CB8AC3E}">
        <p14:creationId xmlns:p14="http://schemas.microsoft.com/office/powerpoint/2010/main" val="51394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0943" y="714356"/>
            <a:ext cx="8686800" cy="59405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5100" b="1" dirty="0">
                <a:latin typeface="Arial" pitchFamily="34" charset="0"/>
                <a:cs typeface="Arial" pitchFamily="34" charset="0"/>
              </a:rPr>
              <a:t>Düzenli hatalar </a:t>
            </a:r>
            <a:r>
              <a:rPr lang="tr-T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ölçüyü aynı yönde ve aynı miktarda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etkileyen 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hatalardır</a:t>
            </a:r>
            <a:r>
              <a:rPr lang="tr-TR" sz="40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r-TR" sz="1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5100" b="1" dirty="0">
                <a:latin typeface="Arial" pitchFamily="34" charset="0"/>
                <a:cs typeface="Arial" pitchFamily="34" charset="0"/>
              </a:rPr>
              <a:t>Ölçme aletlerinin </a:t>
            </a:r>
            <a:r>
              <a:rPr lang="tr-T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ayar hataları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, ölçme sırasında değişen </a:t>
            </a:r>
            <a:r>
              <a:rPr lang="tr-T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dış koşullar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gibi nedenlerle ortaya çıkan hatalardır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984250" indent="-174625">
              <a:buNone/>
            </a:pP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Ölçü yapılan çelik şerit metrenin uzunluğunun gerçek değerden 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örneğin 1cm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kısa 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olması, </a:t>
            </a:r>
          </a:p>
          <a:p>
            <a:pPr marL="809625" indent="0">
              <a:buNone/>
            </a:pP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çelik </a:t>
            </a:r>
            <a:r>
              <a:rPr lang="tr-TR" sz="5100" b="1" dirty="0" err="1">
                <a:latin typeface="Arial" pitchFamily="34" charset="0"/>
                <a:cs typeface="Arial" pitchFamily="34" charset="0"/>
              </a:rPr>
              <a:t>şeritin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 ısı düzeltmesinin dikkate alınmaması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984250" indent="-174625">
              <a:buNone/>
            </a:pP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5100" b="1" dirty="0" err="1">
                <a:latin typeface="Arial" pitchFamily="34" charset="0"/>
                <a:cs typeface="Arial" pitchFamily="34" charset="0"/>
              </a:rPr>
              <a:t>nivelmanda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 mira ölçek hatası, </a:t>
            </a:r>
            <a:r>
              <a:rPr lang="tr-TR" sz="5100" b="1" dirty="0" err="1">
                <a:latin typeface="Arial" pitchFamily="34" charset="0"/>
                <a:cs typeface="Arial" pitchFamily="34" charset="0"/>
              </a:rPr>
              <a:t>nivelman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 mirasının havanın neminden etkilenerek uzamasının hesaba 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katılmaması,</a:t>
            </a:r>
          </a:p>
          <a:p>
            <a:pPr marL="809625" indent="0">
              <a:buNone/>
            </a:pP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aletlerin açı ölçme tablasındaki bölümleme 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hataları,</a:t>
            </a:r>
          </a:p>
          <a:p>
            <a:pPr marL="809625" indent="0">
              <a:buNone/>
            </a:pP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5100" b="1" dirty="0" err="1" smtClean="0">
                <a:latin typeface="Arial" pitchFamily="34" charset="0"/>
                <a:cs typeface="Arial" pitchFamily="34" charset="0"/>
              </a:rPr>
              <a:t>refraksiyonun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dikkate alınmaması </a:t>
            </a:r>
            <a:endParaRPr lang="tr-TR" sz="5100" b="1" dirty="0" smtClean="0">
              <a:latin typeface="Arial" pitchFamily="34" charset="0"/>
              <a:cs typeface="Arial" pitchFamily="34" charset="0"/>
            </a:endParaRPr>
          </a:p>
          <a:p>
            <a:pPr marL="809625" indent="0">
              <a:buNone/>
            </a:pP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gibi </a:t>
            </a:r>
            <a:r>
              <a:rPr lang="tr-TR" sz="5100" b="1" dirty="0">
                <a:latin typeface="Arial" pitchFamily="34" charset="0"/>
                <a:cs typeface="Arial" pitchFamily="34" charset="0"/>
              </a:rPr>
              <a:t>hatalardır. </a:t>
            </a:r>
            <a:endParaRPr lang="tr-TR" sz="5100" b="1" dirty="0" smtClean="0">
              <a:latin typeface="Arial" pitchFamily="34" charset="0"/>
              <a:cs typeface="Arial" pitchFamily="34" charset="0"/>
            </a:endParaRPr>
          </a:p>
          <a:p>
            <a:pPr marL="1266825" indent="-457200">
              <a:buFontTx/>
              <a:buChar char="-"/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1266825" indent="-457200">
              <a:buFontTx/>
              <a:buChar char="-"/>
            </a:pPr>
            <a:endParaRPr lang="tr-TR" sz="1000" b="1" dirty="0">
              <a:latin typeface="Arial" pitchFamily="34" charset="0"/>
              <a:cs typeface="Arial" pitchFamily="34" charset="0"/>
            </a:endParaRPr>
          </a:p>
          <a:p>
            <a:pPr marL="1266825" indent="-457200">
              <a:buFontTx/>
              <a:buChar char="-"/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5100" b="1" dirty="0">
                <a:latin typeface="Arial" pitchFamily="34" charset="0"/>
                <a:cs typeface="Arial" pitchFamily="34" charset="0"/>
              </a:rPr>
              <a:t>Hata etkilerini giderici ölçme yöntemleri uygulanarak etkileri azaltılabilir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. Ölçü aletlerinin </a:t>
            </a:r>
            <a:r>
              <a:rPr lang="tr-TR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kalibrasyonu</a:t>
            </a:r>
            <a:r>
              <a:rPr lang="tr-TR" sz="5100" b="1" dirty="0" smtClean="0">
                <a:latin typeface="Arial" pitchFamily="34" charset="0"/>
                <a:cs typeface="Arial" pitchFamily="34" charset="0"/>
              </a:rPr>
              <a:t> ile bu hatalar giderilir. </a:t>
            </a:r>
            <a:endParaRPr lang="tr-TR" sz="5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14282" y="0"/>
            <a:ext cx="5330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Düzenli (Sistematik) Hata: </a:t>
            </a:r>
          </a:p>
        </p:txBody>
      </p:sp>
    </p:spTree>
    <p:extLst>
      <p:ext uri="{BB962C8B-B14F-4D97-AF65-F5344CB8AC3E}">
        <p14:creationId xmlns:p14="http://schemas.microsoft.com/office/powerpoint/2010/main" val="223856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24744"/>
                <a:ext cx="8784976" cy="5616624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r>
                  <a:rPr lang="tr-TR" sz="3000" b="1" dirty="0" smtClean="0"/>
                  <a:t>Ölçülerin </a:t>
                </a:r>
                <a:r>
                  <a:rPr lang="tr-TR" sz="3000" b="1" dirty="0"/>
                  <a:t>gerçek değerlerinin bilindiği durumlarda söz konusudurlar. Gerçi </a:t>
                </a:r>
                <a:r>
                  <a:rPr lang="tr-TR" sz="3000" b="1" dirty="0">
                    <a:solidFill>
                      <a:srgbClr val="FF0000"/>
                    </a:solidFill>
                  </a:rPr>
                  <a:t>fiziksel anlamda gerçek değerden </a:t>
                </a:r>
                <a:r>
                  <a:rPr lang="tr-TR" sz="3000" b="1" dirty="0"/>
                  <a:t>söz </a:t>
                </a:r>
                <a:r>
                  <a:rPr lang="tr-TR" sz="3000" b="1" dirty="0" smtClean="0"/>
                  <a:t>edilemez. </a:t>
                </a:r>
              </a:p>
              <a:p>
                <a:pPr marL="0" indent="0">
                  <a:buNone/>
                </a:pPr>
                <a:endParaRPr lang="tr-TR" sz="1100" b="1" dirty="0" smtClean="0"/>
              </a:p>
              <a:p>
                <a:pPr marL="0" indent="0">
                  <a:buNone/>
                </a:pPr>
                <a:endParaRPr lang="tr-TR" sz="1100" b="1" dirty="0" smtClean="0"/>
              </a:p>
              <a:p>
                <a:r>
                  <a:rPr lang="tr-TR" sz="3000" b="1" dirty="0"/>
                  <a:t>Bazı durumlarda </a:t>
                </a:r>
                <a:r>
                  <a:rPr lang="tr-TR" sz="3000" b="1" dirty="0">
                    <a:solidFill>
                      <a:srgbClr val="FF0000"/>
                    </a:solidFill>
                  </a:rPr>
                  <a:t>ölçülerden iki basamak</a:t>
                </a:r>
                <a:r>
                  <a:rPr lang="tr-TR" sz="3000" b="1" dirty="0"/>
                  <a:t> daha fazla incelikteki değerler gerçek değerler olarak kabul edilerek irdeleme yapılabilir</a:t>
                </a:r>
                <a:r>
                  <a:rPr lang="tr-TR" sz="3000" b="1" dirty="0" smtClean="0"/>
                  <a:t>.</a:t>
                </a:r>
              </a:p>
              <a:p>
                <a:endParaRPr lang="tr-TR" sz="1100" b="1" dirty="0" smtClean="0"/>
              </a:p>
              <a:p>
                <a:endParaRPr lang="tr-TR" sz="1100" b="1" dirty="0" smtClean="0"/>
              </a:p>
              <a:p>
                <a:endParaRPr lang="tr-TR" sz="1100" b="1" dirty="0"/>
              </a:p>
              <a:p>
                <a:r>
                  <a:rPr lang="tr-TR" sz="3000" b="1" dirty="0"/>
                  <a:t>Örneğin trigonometrik </a:t>
                </a:r>
                <a:r>
                  <a:rPr lang="tr-TR" sz="3000" b="1" dirty="0" err="1"/>
                  <a:t>nivelmanda</a:t>
                </a:r>
                <a:r>
                  <a:rPr lang="tr-TR" sz="3000" b="1" dirty="0"/>
                  <a:t> duyarlık </a:t>
                </a:r>
                <a14:m>
                  <m:oMath xmlns:m="http://schemas.openxmlformats.org/officeDocument/2006/math">
                    <m:r>
                      <a:rPr lang="tr-TR" sz="3000" b="1" i="1">
                        <a:latin typeface="Cambria Math"/>
                      </a:rPr>
                      <m:t>±</m:t>
                    </m:r>
                  </m:oMath>
                </a14:m>
                <a:r>
                  <a:rPr lang="tr-TR" sz="3000" b="1" dirty="0"/>
                  <a:t>1dm birimindedir. Bu yolla bulunan sonuçların denetlenmesi  </a:t>
                </a:r>
                <a14:m>
                  <m:oMath xmlns:m="http://schemas.openxmlformats.org/officeDocument/2006/math">
                    <m:r>
                      <a:rPr lang="tr-TR" sz="3000" b="1" i="1">
                        <a:latin typeface="Cambria Math"/>
                      </a:rPr>
                      <m:t>±</m:t>
                    </m:r>
                  </m:oMath>
                </a14:m>
                <a:r>
                  <a:rPr lang="tr-TR" sz="3000" b="1" dirty="0"/>
                  <a:t>1mm duyarlıklı geometrik </a:t>
                </a:r>
                <a:r>
                  <a:rPr lang="tr-TR" sz="3000" b="1" dirty="0" err="1"/>
                  <a:t>nivelman</a:t>
                </a:r>
                <a:r>
                  <a:rPr lang="tr-TR" sz="3000" b="1" dirty="0"/>
                  <a:t> sonuçlarından yararlanarak sağlanabilir</a:t>
                </a:r>
                <a:r>
                  <a:rPr lang="tr-TR" sz="3000" b="1" dirty="0" smtClean="0"/>
                  <a:t>. </a:t>
                </a:r>
              </a:p>
              <a:p>
                <a:pPr marL="1266825" indent="-457200">
                  <a:buFontTx/>
                  <a:buChar char="-"/>
                </a:pPr>
                <a:endParaRPr lang="tr-TR" sz="1100" b="1" dirty="0" smtClean="0"/>
              </a:p>
              <a:p>
                <a:pPr marL="1266825" indent="-457200">
                  <a:buFontTx/>
                  <a:buChar char="-"/>
                </a:pPr>
                <a:endParaRPr lang="tr-TR" sz="1100" b="1" dirty="0" smtClean="0"/>
              </a:p>
              <a:p>
                <a:pPr marL="1266825" indent="-457200">
                  <a:buFontTx/>
                  <a:buChar char="-"/>
                </a:pPr>
                <a:endParaRPr lang="tr-TR" sz="1100" b="1" dirty="0" smtClean="0"/>
              </a:p>
              <a:p>
                <a:r>
                  <a:rPr lang="tr-TR" sz="3000" b="1" dirty="0"/>
                  <a:t>Bir düzlem </a:t>
                </a:r>
                <a:r>
                  <a:rPr lang="tr-TR" sz="3000" b="1" dirty="0">
                    <a:solidFill>
                      <a:srgbClr val="FF0000"/>
                    </a:solidFill>
                  </a:rPr>
                  <a:t>üçgenin iç açılarının toplamının </a:t>
                </a:r>
                <a:r>
                  <a:rPr lang="tr-TR" sz="3000" b="1" dirty="0"/>
                  <a:t>gerçek değeri 200</a:t>
                </a:r>
                <a:r>
                  <a:rPr lang="tr-TR" sz="3000" b="1" baseline="30000" dirty="0"/>
                  <a:t>g</a:t>
                </a:r>
                <a:r>
                  <a:rPr lang="tr-TR" sz="3000" b="1" dirty="0" err="1"/>
                  <a:t>dır</a:t>
                </a:r>
                <a:r>
                  <a:rPr lang="tr-TR" sz="3000" b="1" dirty="0"/>
                  <a:t>. İç açıların ölçülen değerlerinin toplamından 200</a:t>
                </a:r>
                <a:r>
                  <a:rPr lang="tr-TR" sz="3000" b="1" baseline="30000" dirty="0"/>
                  <a:t>g</a:t>
                </a:r>
                <a:r>
                  <a:rPr lang="tr-TR" sz="3000" b="1" dirty="0"/>
                  <a:t> çıkarılırsa gerçek hata bulunur</a:t>
                </a:r>
                <a:r>
                  <a:rPr lang="tr-TR" sz="3000" b="1" dirty="0" smtClean="0"/>
                  <a:t>. </a:t>
                </a:r>
                <a:endParaRPr lang="tr-TR" sz="3000" b="1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24744"/>
                <a:ext cx="8784976" cy="5616624"/>
              </a:xfrm>
              <a:blipFill rotWithShape="1">
                <a:blip r:embed="rId3"/>
                <a:stretch>
                  <a:fillRect l="-899" t="-1946" b="-15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etin kutusu 3"/>
          <p:cNvSpPr txBox="1"/>
          <p:nvPr/>
        </p:nvSpPr>
        <p:spPr>
          <a:xfrm>
            <a:off x="179512" y="467961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Gerçek Hata: </a:t>
            </a:r>
          </a:p>
        </p:txBody>
      </p:sp>
    </p:spTree>
    <p:extLst>
      <p:ext uri="{BB962C8B-B14F-4D97-AF65-F5344CB8AC3E}">
        <p14:creationId xmlns:p14="http://schemas.microsoft.com/office/powerpoint/2010/main" val="1772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12168"/>
            <a:ext cx="8568952" cy="5157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r-TR" sz="2800" b="1" dirty="0" smtClean="0"/>
              <a:t>İnsan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duyu organlarının yetersizliği</a:t>
            </a:r>
            <a:r>
              <a:rPr lang="tr-TR" sz="2800" b="1" dirty="0"/>
              <a:t>, aletlerin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ölçme inceliklerinin sınırlı olması</a:t>
            </a:r>
            <a:r>
              <a:rPr lang="tr-TR" sz="2800" b="1" dirty="0"/>
              <a:t>, ölçme ortamındaki sıcaklık, rüzgâr gibi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dış etkenlerin değişken olması </a:t>
            </a:r>
            <a:r>
              <a:rPr lang="tr-TR" sz="2800" b="1" dirty="0"/>
              <a:t>gibi nedenlerden ortaya çıkan hatalardır</a:t>
            </a:r>
            <a:r>
              <a:rPr lang="tr-TR" sz="2800" b="1" dirty="0" smtClean="0"/>
              <a:t>. </a:t>
            </a:r>
          </a:p>
          <a:p>
            <a:pPr marL="0" indent="0">
              <a:buNone/>
            </a:pPr>
            <a:endParaRPr lang="tr-TR" sz="1600" b="1" dirty="0" smtClean="0"/>
          </a:p>
          <a:p>
            <a:r>
              <a:rPr lang="tr-TR" sz="2800" b="1" dirty="0"/>
              <a:t>Ö</a:t>
            </a:r>
            <a:r>
              <a:rPr lang="tr-TR" sz="2800" b="1" dirty="0" smtClean="0"/>
              <a:t>lçülerin </a:t>
            </a:r>
            <a:r>
              <a:rPr lang="tr-TR" sz="2800" b="1" dirty="0"/>
              <a:t>tekrarı ile ya da düzenli hatalarda olduğu gibi ölçü sonucuna düzeltme getirilerek giderilemezler</a:t>
            </a:r>
            <a:r>
              <a:rPr lang="tr-TR" sz="2800" b="1" dirty="0" smtClean="0"/>
              <a:t>.</a:t>
            </a:r>
          </a:p>
          <a:p>
            <a:endParaRPr lang="tr-TR" sz="1600" b="1" dirty="0"/>
          </a:p>
          <a:p>
            <a:r>
              <a:rPr lang="tr-TR" sz="2800" b="1" dirty="0" smtClean="0"/>
              <a:t>Ölçüleri </a:t>
            </a:r>
            <a:r>
              <a:rPr lang="tr-TR" sz="2800" b="1" dirty="0"/>
              <a:t>bazen (+) </a:t>
            </a:r>
            <a:r>
              <a:rPr lang="tr-TR" sz="2800" b="1" dirty="0" err="1"/>
              <a:t>bazende</a:t>
            </a:r>
            <a:r>
              <a:rPr lang="tr-TR" sz="2800" b="1" dirty="0"/>
              <a:t> (-) yönde </a:t>
            </a:r>
            <a:r>
              <a:rPr lang="tr-TR" sz="2800" b="1" dirty="0" smtClean="0"/>
              <a:t>etkileyen küçük hatalardır.</a:t>
            </a:r>
          </a:p>
          <a:p>
            <a:endParaRPr lang="tr-TR" sz="900" b="1" dirty="0" smtClean="0"/>
          </a:p>
          <a:p>
            <a:r>
              <a:rPr lang="tr-TR" sz="2800" b="1" dirty="0"/>
              <a:t>Düzensiz hatalar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dağılımdadır</a:t>
            </a:r>
            <a:r>
              <a:rPr lang="tr-TR" sz="2800" b="1" dirty="0"/>
              <a:t>.  </a:t>
            </a:r>
          </a:p>
          <a:p>
            <a:pPr marL="1266825" indent="-457200">
              <a:buFontTx/>
              <a:buChar char="-"/>
            </a:pPr>
            <a:endParaRPr lang="tr-TR" sz="1600" b="1" dirty="0" smtClean="0"/>
          </a:p>
          <a:p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Dengeleme hesabının konusu </a:t>
            </a:r>
            <a:r>
              <a:rPr lang="tr-TR" sz="2800" b="1" dirty="0"/>
              <a:t>bu tür düzensiz hataları belirlemesi ve fazla ölçüler arasındaki çelişkilerin giderilmesi yoluyla tek anlamlı çözüm bulunmasıdır</a:t>
            </a:r>
            <a:r>
              <a:rPr lang="tr-TR" sz="3000" b="1" dirty="0" smtClean="0"/>
              <a:t>. </a:t>
            </a:r>
            <a:endParaRPr lang="tr-TR" sz="30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214282" y="21429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Düzensiz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(Rasgele, Rastlantı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Tesadüfi, </a:t>
            </a:r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Kaçınılmaz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Hata: </a:t>
            </a:r>
          </a:p>
        </p:txBody>
      </p:sp>
    </p:spTree>
    <p:extLst>
      <p:ext uri="{BB962C8B-B14F-4D97-AF65-F5344CB8AC3E}">
        <p14:creationId xmlns:p14="http://schemas.microsoft.com/office/powerpoint/2010/main" val="143733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4402832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1268760"/>
            <a:ext cx="8280920" cy="52937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Harvey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B.V., 2006,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Squares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Monograph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13, School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Surveying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Spatial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New South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Ghilan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C. D., 2010,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Adjustment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Computations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Spatial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Data Analysis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5th Edition,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ISBN: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978-0-470-46491-5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John Wiley &amp; Sons,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ztürk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E.,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Şerbetçi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M., 1991,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Dengeleme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Hesabı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KTÜ Müh. Mim. Fak, Trabzon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Öztürk, E.,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Şerbetçi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M., 1987,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Dengeleme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Hesabı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KTÜ Müh. Mim. Fak., Trabzon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Koch, K. R., 1999,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Parameter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Estimation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Hypothesis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in Linear Models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Springer-Verlag, Berlin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Düzeltme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85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539552" y="1916832"/>
            <a:ext cx="8229600" cy="23694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Olasılığı en fazla olan, en güvenilir değer olma özelliklerini taşıyan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kesin değer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yardımıyla</a:t>
            </a:r>
            <a:r>
              <a:rPr lang="tr-T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hata ve düzeltme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kavramları da tanımlanabilmektedir.</a:t>
            </a:r>
          </a:p>
        </p:txBody>
      </p:sp>
    </p:spTree>
    <p:extLst>
      <p:ext uri="{BB962C8B-B14F-4D97-AF65-F5344CB8AC3E}">
        <p14:creationId xmlns:p14="http://schemas.microsoft.com/office/powerpoint/2010/main" val="4368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915952" y="620688"/>
                <a:ext cx="2938943" cy="1296144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>
                  <a:spcBef>
                    <a:spcPts val="0"/>
                  </a:spcBef>
                </a:pPr>
                <a:r>
                  <a:rPr lang="tr-TR" sz="2400" b="1" dirty="0" smtClean="0">
                    <a:cs typeface="Arial" panose="020B0604020202020204" pitchFamily="34" charset="0"/>
                  </a:rPr>
                  <a:t>L : Ölçü</a:t>
                </a:r>
              </a:p>
              <a:p>
                <a:pPr marL="0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tr-TR" sz="2400" b="1">
                        <a:latin typeface="Cambria Math"/>
                        <a:cs typeface="Arial" panose="020B0604020202020204" pitchFamily="34" charset="0"/>
                      </a:rPr>
                      <m:t>𝒙</m:t>
                    </m:r>
                    <m:r>
                      <a:rPr lang="tr-TR" sz="2400" b="1">
                        <a:latin typeface="Cambria Math"/>
                        <a:cs typeface="Arial" panose="020B0604020202020204" pitchFamily="34" charset="0"/>
                      </a:rPr>
                      <m:t> :</m:t>
                    </m:r>
                  </m:oMath>
                </a14:m>
                <a:r>
                  <a:rPr lang="tr-TR" sz="2400" b="1" dirty="0">
                    <a:cs typeface="Arial" panose="020B0604020202020204" pitchFamily="34" charset="0"/>
                  </a:rPr>
                  <a:t> Kesin Değer</a:t>
                </a:r>
              </a:p>
              <a:p>
                <a:pPr marL="0">
                  <a:spcBef>
                    <a:spcPts val="0"/>
                  </a:spcBef>
                </a:pPr>
                <a:r>
                  <a:rPr lang="el-GR" sz="2400" b="1" dirty="0" smtClean="0"/>
                  <a:t>μ</a:t>
                </a:r>
                <a:r>
                  <a:rPr lang="tr-TR" sz="2400" b="1" dirty="0"/>
                  <a:t>: Gerçek </a:t>
                </a:r>
                <a:r>
                  <a:rPr lang="tr-TR" sz="2400" b="1" dirty="0" smtClean="0"/>
                  <a:t>Değer</a:t>
                </a:r>
                <a:endParaRPr lang="tr-TR" sz="2400" b="1" dirty="0" smtClean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5952" y="620688"/>
                <a:ext cx="2938943" cy="1296144"/>
              </a:xfrm>
              <a:blipFill rotWithShape="1">
                <a:blip r:embed="rId2"/>
                <a:stretch>
                  <a:fillRect l="-2263" t="-2778" b="-18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2987824" y="3645024"/>
                <a:ext cx="3024336" cy="83099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r-TR" sz="2400" b="1" dirty="0" smtClean="0"/>
                  <a:t>Hata = – Düzeltme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400" b="1" i="1" smtClean="0">
                          <a:latin typeface="Cambria Math"/>
                        </a:rPr>
                        <m:t>   </m:t>
                      </m:r>
                      <m:r>
                        <a:rPr lang="tr-TR" sz="2400" b="1" i="1" smtClean="0">
                          <a:latin typeface="Cambria Math"/>
                        </a:rPr>
                        <m:t>𝒇</m:t>
                      </m:r>
                      <m:r>
                        <a:rPr lang="tr-TR" sz="2400" b="1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tr-TR" sz="2400" b="1" i="0" smtClean="0">
                          <a:latin typeface="Cambria Math"/>
                        </a:rPr>
                        <m:t>    </m:t>
                      </m:r>
                      <m:r>
                        <m:rPr>
                          <m:nor/>
                        </m:rPr>
                        <a:rPr lang="tr-TR" sz="2400" b="1" dirty="0"/>
                        <m:t>=</m:t>
                      </m:r>
                      <m:r>
                        <m:rPr>
                          <m:nor/>
                        </m:rPr>
                        <a:rPr lang="tr-TR" sz="2400" b="1" i="0" dirty="0" smtClean="0"/>
                        <m:t> </m:t>
                      </m:r>
                      <m:r>
                        <m:rPr>
                          <m:nor/>
                        </m:rPr>
                        <a:rPr lang="tr-TR" sz="2400" b="1" dirty="0"/>
                        <m:t>–</m:t>
                      </m:r>
                      <m:r>
                        <m:rPr>
                          <m:nor/>
                        </m:rPr>
                        <a:rPr lang="tr-TR" sz="2400" b="1" i="0" dirty="0" smtClean="0"/>
                        <m:t>   </m:t>
                      </m:r>
                      <m:r>
                        <a:rPr lang="tr-TR" sz="2400" b="1" i="1"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tr-TR" sz="2400" b="1" dirty="0"/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645024"/>
                <a:ext cx="3024336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600" t="-4286" b="-785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220096" y="5142463"/>
                <a:ext cx="4608512" cy="74546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r-T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Gerçek Düzeltme = Gerçek değer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sz="2000" b="1" dirty="0"/>
                      <m:t>–</m:t>
                    </m:r>
                  </m:oMath>
                </a14:m>
                <a:r>
                  <a:rPr lang="tr-T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Ölçü</a:t>
                </a:r>
                <a:endParaRPr lang="tr-T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000" b="1" i="0" dirty="0" smtClean="0"/>
                        <m:t>              </m:t>
                      </m:r>
                      <m:r>
                        <m:rPr>
                          <m:nor/>
                        </m:rPr>
                        <a:rPr lang="tr-TR" sz="2000" b="1" dirty="0"/>
                        <m:t>𝜀</m:t>
                      </m:r>
                      <m:r>
                        <m:rPr>
                          <m:nor/>
                        </m:rPr>
                        <a:rPr lang="tr-TR" sz="2000" b="1" i="0" dirty="0" smtClean="0"/>
                        <m:t>                </m:t>
                      </m:r>
                      <m:r>
                        <m:rPr>
                          <m:nor/>
                        </m:rPr>
                        <a:rPr lang="tr-TR" sz="2000" b="1" dirty="0"/>
                        <m:t>=</m:t>
                      </m:r>
                      <m:r>
                        <m:rPr>
                          <m:nor/>
                        </m:rPr>
                        <a:rPr lang="tr-TR" sz="2000" b="1" i="0" dirty="0" smtClean="0"/>
                        <m:t>             </m:t>
                      </m:r>
                      <m:r>
                        <m:rPr>
                          <m:nor/>
                        </m:rPr>
                        <a:rPr lang="el-GR" sz="2000" b="1" dirty="0"/>
                        <m:t>μ</m:t>
                      </m:r>
                      <m:r>
                        <m:rPr>
                          <m:nor/>
                        </m:rPr>
                        <a:rPr lang="tr-TR" sz="2000" b="1" i="0" dirty="0" smtClean="0"/>
                        <m:t>           </m:t>
                      </m:r>
                      <m:r>
                        <m:rPr>
                          <m:nor/>
                        </m:rPr>
                        <a:rPr lang="tr-TR" sz="2000" b="1" dirty="0"/>
                        <m:t>–</m:t>
                      </m:r>
                      <m:r>
                        <a:rPr lang="tr-TR" sz="2000" b="1" i="1" dirty="0" smtClean="0">
                          <a:latin typeface="Cambria Math"/>
                        </a:rPr>
                        <m:t>   </m:t>
                      </m:r>
                      <m:r>
                        <a:rPr lang="tr-TR" sz="2000" b="1" i="1">
                          <a:latin typeface="Cambria Math"/>
                        </a:rPr>
                        <m:t>𝑳</m:t>
                      </m:r>
                      <m:r>
                        <a:rPr lang="tr-TR" sz="20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96" y="5142463"/>
                <a:ext cx="4608512" cy="7454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İçerik Yer Tutucusu 2"/>
              <p:cNvSpPr txBox="1">
                <a:spLocks/>
              </p:cNvSpPr>
              <p:nvPr/>
            </p:nvSpPr>
            <p:spPr>
              <a:xfrm>
                <a:off x="5094101" y="2526953"/>
                <a:ext cx="3240360" cy="71346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tr-TR" sz="2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Hata  </a:t>
                </a:r>
                <a:r>
                  <a:rPr lang="tr-TR" sz="2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 Ölçü – Kesin değ</a:t>
                </a:r>
                <a:r>
                  <a:rPr lang="tr-TR" sz="2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er</a:t>
                </a:r>
                <a:endParaRPr lang="tr-TR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200" b="1" i="1" smtClean="0">
                          <a:latin typeface="Cambria Math"/>
                        </a:rPr>
                        <m:t>𝒇</m:t>
                      </m:r>
                      <m:r>
                        <a:rPr lang="tr-TR" sz="2200" b="1" i="1" smtClean="0">
                          <a:latin typeface="Cambria Math"/>
                        </a:rPr>
                        <m:t>     </m:t>
                      </m:r>
                      <m:r>
                        <m:rPr>
                          <m:nor/>
                        </m:rPr>
                        <a:rPr lang="tr-TR" sz="2200" b="1" dirty="0"/>
                        <m:t>=</m:t>
                      </m:r>
                      <m:r>
                        <a:rPr lang="tr-TR" sz="2200" b="1" i="1" dirty="0" smtClean="0">
                          <a:latin typeface="Cambria Math"/>
                        </a:rPr>
                        <m:t>      </m:t>
                      </m:r>
                      <m:r>
                        <a:rPr lang="tr-TR" sz="2200" b="1" i="1">
                          <a:latin typeface="Cambria Math"/>
                        </a:rPr>
                        <m:t>𝑳</m:t>
                      </m:r>
                      <m:r>
                        <m:rPr>
                          <m:nor/>
                        </m:rPr>
                        <a:rPr lang="tr-TR" sz="2200" b="1" smtClean="0"/>
                        <m:t>   </m:t>
                      </m:r>
                      <m:r>
                        <m:rPr>
                          <m:nor/>
                        </m:rPr>
                        <a:rPr lang="tr-TR" sz="2200" b="1" dirty="0"/>
                        <m:t>–</m:t>
                      </m:r>
                      <m:r>
                        <a:rPr lang="tr-TR" sz="2200" b="1" i="1" dirty="0" smtClean="0">
                          <a:latin typeface="Cambria Math"/>
                        </a:rPr>
                        <m:t>    </m:t>
                      </m:r>
                      <m:r>
                        <a:rPr lang="tr-TR" sz="22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tr-TR" sz="2200" b="1" dirty="0"/>
              </a:p>
              <a:p>
                <a:pPr marL="0" indent="0">
                  <a:buFont typeface="Arial" pitchFamily="34" charset="0"/>
                  <a:buNone/>
                </a:pPr>
                <a:endParaRPr lang="tr-TR" sz="2800" b="1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101" y="2526953"/>
                <a:ext cx="3240360" cy="713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İçerik Yer Tutucusu 2"/>
              <p:cNvSpPr txBox="1">
                <a:spLocks/>
              </p:cNvSpPr>
              <p:nvPr/>
            </p:nvSpPr>
            <p:spPr>
              <a:xfrm>
                <a:off x="5436096" y="548680"/>
                <a:ext cx="2938943" cy="129614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tr-TR" sz="2400" b="1" i="1">
                        <a:latin typeface="Cambria Math"/>
                        <a:cs typeface="Arial" panose="020B0604020202020204" pitchFamily="34" charset="0"/>
                      </a:rPr>
                      <m:t>𝒇</m:t>
                    </m:r>
                  </m:oMath>
                </a14:m>
                <a:r>
                  <a:rPr lang="tr-TR" sz="2400" b="1" dirty="0">
                    <a:cs typeface="Arial" panose="020B0604020202020204" pitchFamily="34" charset="0"/>
                  </a:rPr>
                  <a:t> : Hata</a:t>
                </a:r>
              </a:p>
              <a:p>
                <a:pPr marL="0">
                  <a:spcBef>
                    <a:spcPts val="0"/>
                  </a:spcBef>
                </a:pPr>
                <a:r>
                  <a:rPr lang="tr-TR" sz="2400" b="1" dirty="0"/>
                  <a:t>𝜀  : Gerçek Hata</a:t>
                </a:r>
                <a:endParaRPr lang="tr-TR" sz="2400" b="1" dirty="0">
                  <a:cs typeface="Arial" panose="020B0604020202020204" pitchFamily="34" charset="0"/>
                </a:endParaRPr>
              </a:p>
              <a:p>
                <a:pPr marL="0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tr-TR" sz="2400" b="1" i="1">
                        <a:latin typeface="Cambria Math"/>
                      </a:rPr>
                      <m:t>𝒗</m:t>
                    </m:r>
                  </m:oMath>
                </a14:m>
                <a:r>
                  <a:rPr lang="tr-TR" sz="2400" b="1" dirty="0">
                    <a:cs typeface="Arial" panose="020B0604020202020204" pitchFamily="34" charset="0"/>
                  </a:rPr>
                  <a:t>: </a:t>
                </a:r>
                <a:r>
                  <a:rPr lang="tr-TR" sz="2400" b="1" dirty="0" smtClean="0">
                    <a:cs typeface="Arial" panose="020B0604020202020204" pitchFamily="34" charset="0"/>
                  </a:rPr>
                  <a:t>Düzeltme</a:t>
                </a:r>
                <a:endParaRPr lang="tr-TR" sz="24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48680"/>
                <a:ext cx="2938943" cy="1296144"/>
              </a:xfrm>
              <a:prstGeom prst="rect">
                <a:avLst/>
              </a:prstGeom>
              <a:blipFill rotWithShape="1">
                <a:blip r:embed="rId6"/>
                <a:stretch>
                  <a:fillRect l="-2469" t="-2765" b="-138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İçerik Yer Tutucusu 2"/>
              <p:cNvSpPr txBox="1">
                <a:spLocks/>
              </p:cNvSpPr>
              <p:nvPr/>
            </p:nvSpPr>
            <p:spPr>
              <a:xfrm>
                <a:off x="242239" y="2420888"/>
                <a:ext cx="3825706" cy="81952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tr-TR" sz="800" b="1" dirty="0" smtClean="0">
                  <a:cs typeface="Arial" panose="020B0604020202020204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tr-T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GerçekHata  </a:t>
                </a:r>
                <a:r>
                  <a:rPr lang="tr-T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 Ölçü – </a:t>
                </a:r>
                <a:r>
                  <a:rPr lang="tr-T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Gerçek Değer</a:t>
                </a:r>
                <a:endParaRPr lang="tr-T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000" b="1" i="0" dirty="0" smtClean="0"/>
                        <m:t>           </m:t>
                      </m:r>
                      <m:r>
                        <m:rPr>
                          <m:nor/>
                        </m:rPr>
                        <a:rPr lang="tr-TR" sz="2000" b="1" dirty="0"/>
                        <m:t>𝜀</m:t>
                      </m:r>
                      <m:r>
                        <m:rPr>
                          <m:nor/>
                        </m:rPr>
                        <a:rPr lang="tr-TR" sz="2000" b="1" i="0" dirty="0" smtClean="0"/>
                        <m:t>           </m:t>
                      </m:r>
                      <m:r>
                        <m:rPr>
                          <m:nor/>
                        </m:rPr>
                        <a:rPr lang="tr-TR" sz="2000" b="1" dirty="0"/>
                        <m:t>=</m:t>
                      </m:r>
                      <m:r>
                        <a:rPr lang="tr-TR" sz="2000" b="1" i="1" dirty="0" smtClean="0">
                          <a:latin typeface="Cambria Math"/>
                        </a:rPr>
                        <m:t>      </m:t>
                      </m:r>
                      <m:r>
                        <a:rPr lang="tr-TR" sz="2000" b="1" i="1">
                          <a:latin typeface="Cambria Math"/>
                        </a:rPr>
                        <m:t>𝑳</m:t>
                      </m:r>
                      <m:r>
                        <m:rPr>
                          <m:nor/>
                        </m:rPr>
                        <a:rPr lang="tr-TR" sz="2000" b="1" smtClean="0"/>
                        <m:t>   </m:t>
                      </m:r>
                      <m:r>
                        <m:rPr>
                          <m:nor/>
                        </m:rPr>
                        <a:rPr lang="tr-TR" sz="2000" b="1" dirty="0"/>
                        <m:t>–</m:t>
                      </m:r>
                      <m:r>
                        <m:rPr>
                          <m:nor/>
                        </m:rPr>
                        <a:rPr lang="tr-TR" sz="2000" b="1" i="0" dirty="0" smtClean="0"/>
                        <m:t>         </m:t>
                      </m:r>
                      <m:r>
                        <m:rPr>
                          <m:nor/>
                        </m:rPr>
                        <a:rPr lang="el-GR" sz="2000" b="1" dirty="0"/>
                        <m:t>μ</m:t>
                      </m:r>
                    </m:oMath>
                  </m:oMathPara>
                </a14:m>
                <a:endParaRPr lang="tr-TR" sz="20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39" y="2420888"/>
                <a:ext cx="3825706" cy="8195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etin kutusu 10"/>
              <p:cNvSpPr txBox="1"/>
              <p:nvPr/>
            </p:nvSpPr>
            <p:spPr>
              <a:xfrm>
                <a:off x="5061593" y="5116215"/>
                <a:ext cx="3765990" cy="74546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r-T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Düzeltme = Kesin değer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sz="2000" b="1" dirty="0"/>
                      <m:t>–</m:t>
                    </m:r>
                  </m:oMath>
                </a14:m>
                <a:r>
                  <a:rPr lang="tr-T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Ölçü</a:t>
                </a:r>
                <a:endParaRPr lang="tr-T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000" b="1" i="1" smtClean="0">
                          <a:latin typeface="Cambria Math"/>
                        </a:rPr>
                        <m:t>          </m:t>
                      </m:r>
                      <m:r>
                        <a:rPr lang="tr-TR" sz="2000" b="1" i="1" smtClean="0">
                          <a:latin typeface="Cambria Math"/>
                        </a:rPr>
                        <m:t>𝒗</m:t>
                      </m:r>
                      <m:r>
                        <a:rPr lang="tr-TR" sz="2000" b="1" i="1">
                          <a:latin typeface="Cambria Math"/>
                        </a:rPr>
                        <m:t> </m:t>
                      </m:r>
                      <m:r>
                        <a:rPr lang="tr-TR" sz="2000" b="1" i="1" smtClean="0">
                          <a:latin typeface="Cambria Math"/>
                        </a:rPr>
                        <m:t>   </m:t>
                      </m:r>
                      <m:r>
                        <a:rPr lang="tr-TR" sz="2000" b="1" i="1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tr-TR" sz="2000" b="1" dirty="0"/>
                        <m:t>=</m:t>
                      </m:r>
                      <m:r>
                        <a:rPr lang="tr-TR" sz="2000" b="1" i="1" dirty="0">
                          <a:latin typeface="Cambria Math"/>
                        </a:rPr>
                        <m:t> </m:t>
                      </m:r>
                      <m:r>
                        <a:rPr lang="tr-TR" sz="2000" b="1" i="1" dirty="0" smtClean="0">
                          <a:latin typeface="Cambria Math"/>
                        </a:rPr>
                        <m:t>         </m:t>
                      </m:r>
                      <m:r>
                        <a:rPr lang="tr-TR" sz="2000" b="1" i="1">
                          <a:latin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tr-TR" sz="2000" b="1" i="0" smtClean="0">
                          <a:latin typeface="Cambria Math"/>
                        </a:rPr>
                        <m:t>           </m:t>
                      </m:r>
                      <m:r>
                        <m:rPr>
                          <m:nor/>
                        </m:rPr>
                        <a:rPr lang="tr-TR" sz="2000" b="1" dirty="0"/>
                        <m:t>–</m:t>
                      </m:r>
                      <m:r>
                        <a:rPr lang="tr-TR" sz="2000" b="1" i="1" dirty="0" smtClean="0">
                          <a:latin typeface="Cambria Math"/>
                        </a:rPr>
                        <m:t>   </m:t>
                      </m:r>
                      <m:r>
                        <a:rPr lang="tr-TR" sz="2000" b="1" i="1">
                          <a:latin typeface="Cambria Math"/>
                        </a:rPr>
                        <m:t>𝑳</m:t>
                      </m:r>
                      <m:r>
                        <a:rPr lang="tr-TR" sz="20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1" name="Metin kutus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593" y="5116215"/>
                <a:ext cx="3765990" cy="7454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64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9" grpId="0" animBg="1"/>
      <p:bldP spid="10" grpId="0" animBg="1"/>
      <p:bldP spid="13" grpId="0" animBg="1"/>
      <p:bldP spid="14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0882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Doğruluk </a:t>
            </a:r>
            <a:b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 </a:t>
            </a:r>
            <a:b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Duyarlık (Hassasiyet)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00034" y="1214422"/>
            <a:ext cx="778674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Doğruluk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, ölçülerin gerçek değere yaklaşımı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28596" y="3357562"/>
            <a:ext cx="8172157" cy="1305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Duyarlık ya da Hassasiyet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, ölçüm sonuçlarının  kendi içlerindeki tutarlığının göstergesi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9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1676250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500298" y="571480"/>
            <a:ext cx="400052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Doğruluk: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Düşük</a:t>
            </a:r>
          </a:p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Duyarlık (Hassasiyet):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Yüksek</a:t>
            </a:r>
            <a:endParaRPr lang="tr-T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3116"/>
            <a:ext cx="1668214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429132"/>
            <a:ext cx="1688727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643174" y="2571744"/>
            <a:ext cx="35410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Doğruluk: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Yüksek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Duyarlık (Hassasiyet):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Düşük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714612" y="5000636"/>
            <a:ext cx="35004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Doğruluk: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Yüksek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Duyarlık (Hassasiyet):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Yüksek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28604"/>
            <a:ext cx="8572560" cy="55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9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952500"/>
            <a:ext cx="85820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0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2690942" cy="418058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C00000"/>
                </a:solidFill>
              </a:rPr>
              <a:t>Uygulama 1)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72734" y="500042"/>
            <a:ext cx="8856984" cy="1296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İki nokta arasındaki mesafe adımla (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pacing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), çelik şerit metreyle (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taping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) ve elektronik uzaklık ölçer (EUÖ) ile 5 kez ölçülmüş olsun. Yapılan ölçülerin doğruluk ve duyarlıkları</a:t>
            </a:r>
            <a:endParaRPr lang="en-US" sz="2400" b="1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US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132856"/>
            <a:ext cx="8711767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899592" y="4941168"/>
            <a:ext cx="5315482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Yapılan ölçülerin aritmetik ortalaması</a:t>
            </a:r>
          </a:p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latin typeface="Arial" pitchFamily="34" charset="0"/>
                <a:ea typeface="Calibri"/>
                <a:cs typeface="Arial" pitchFamily="34" charset="0"/>
              </a:rPr>
              <a:t>Adım ölçüleri:  569</a:t>
            </a:r>
          </a:p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latin typeface="Arial" pitchFamily="34" charset="0"/>
                <a:ea typeface="Calibri"/>
                <a:cs typeface="Arial" pitchFamily="34" charset="0"/>
              </a:rPr>
              <a:t>Çelik şerit       : 567.15</a:t>
            </a:r>
          </a:p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latin typeface="Arial" pitchFamily="34" charset="0"/>
                <a:ea typeface="Calibri"/>
                <a:cs typeface="Arial" pitchFamily="34" charset="0"/>
              </a:rPr>
              <a:t>EUÖ                 : 567.133</a:t>
            </a:r>
            <a:endParaRPr lang="en-US" sz="2400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201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 noGrp="1"/>
          </p:cNvSpPr>
          <p:nvPr>
            <p:ph type="title"/>
          </p:nvPr>
        </p:nvSpPr>
        <p:spPr>
          <a:xfrm>
            <a:off x="285720" y="71422"/>
            <a:ext cx="8609402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EUÖ (e) ve çelik şerit (t) ölçülerinin birbirlerine göre değişimlerini gösteren grafiğe bakıldığında; 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1357298"/>
            <a:ext cx="6750288" cy="1152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0" y="2714620"/>
            <a:ext cx="8854102" cy="4143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EUÖ (e) ve çelik şerit (t) ölçülerinin ortalama değerleri birbirine yakın olsa da,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EUÖ ölçüleri daha az tutarsız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(ölçüler birbirine daha yakın). </a:t>
            </a:r>
          </a:p>
          <a:p>
            <a:pPr>
              <a:buFont typeface="Wingdings" pitchFamily="2" charset="2"/>
              <a:buChar char="§"/>
            </a:pPr>
            <a:endParaRPr lang="tr-T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EUÖ ölçüleri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daha duyarlı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dır (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precision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§"/>
            </a:pPr>
            <a:endParaRPr lang="tr-T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Bu sonuç, EUÖ ölçülerinin çelik şerit ölçülerine göre daha 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doğru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accurate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) olduğunu </a:t>
            </a:r>
            <a:r>
              <a:rPr lang="tr-T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kanıtlamaya</a:t>
            </a:r>
            <a:r>
              <a:rPr lang="tr-T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bilir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endParaRPr lang="tr-T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Ancak tersi doğru olabilir, yani EUÖ ölçülerinde örneğin reflektör sabitinin yanlış girilmesinden kaynaklı bir 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sistematik hata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var ise EUÖ ölçülerinde sistematik hataların etkisi belirgin olacaktır ve bu ölçüler çelik şerit ölçülerine göre daha </a:t>
            </a:r>
            <a:r>
              <a:rPr lang="tr-T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</a:t>
            </a:r>
            <a:r>
              <a:rPr lang="tr-TR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doğruluklu</a:t>
            </a:r>
            <a:r>
              <a:rPr lang="tr-T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accurate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) ölçüler olacaktır. </a:t>
            </a:r>
            <a:endParaRPr lang="en-US" sz="20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0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Hatırlatma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3034680" cy="490066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C00000"/>
                </a:solidFill>
              </a:rPr>
              <a:t>Uygulama 2)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16620" y="404664"/>
            <a:ext cx="881987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Aşağıdaki hedef atışlarındaki durumları sonuçların doğruluğu(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accuracy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ve duyarlığı (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precision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değerlendiriniz.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" y="1196752"/>
            <a:ext cx="3509449" cy="40324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3915724" y="1402711"/>
            <a:ext cx="4975507" cy="41865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a), ölçü değerler için arzu edilen bir sonuçtur. Yani ölçüler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 gerçek değere yakın (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accurate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hem de duyarlıdır. </a:t>
            </a:r>
          </a:p>
          <a:p>
            <a:pPr marL="0" indent="0">
              <a:buNone/>
            </a:pPr>
            <a:endParaRPr lang="tr-T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b), ölçülerde az doğruluk ve hassasiyet sonucunda elde edilebilecek sonuçları gösterir. </a:t>
            </a:r>
          </a:p>
          <a:p>
            <a:pPr marL="0" indent="0">
              <a:buNone/>
            </a:pPr>
            <a:endParaRPr lang="tr-TR" sz="9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©, ölçülerde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sistematik hata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olursa ortaya çıkabilecek sonuçları gösterir. </a:t>
            </a:r>
          </a:p>
          <a:p>
            <a:pPr marL="0" indent="0">
              <a:buNone/>
            </a:pPr>
            <a:endParaRPr lang="tr-TR" sz="9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d),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sistematik hatalardan arındırılmamış ve dikkatsiz bir ölçmeci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tarafından yapılan ölçüleri gösterir. 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-6338" y="5373216"/>
            <a:ext cx="4139356" cy="1386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a), yüksek doğruluk yüksek hassasiyet. </a:t>
            </a:r>
          </a:p>
          <a:p>
            <a:pPr marL="0" indent="0">
              <a:buNone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b), düşük doğruluk düşük hassasiyet. </a:t>
            </a:r>
          </a:p>
          <a:p>
            <a:pPr marL="0" indent="0">
              <a:buNone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©, düşük doğruluk, yüksek hassasiyet</a:t>
            </a:r>
          </a:p>
          <a:p>
            <a:pPr marL="0" indent="0">
              <a:buNone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d), düşük doğruluk, düşük hassasiyet.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58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 noGrp="1"/>
          </p:cNvSpPr>
          <p:nvPr>
            <p:ph idx="1"/>
          </p:nvPr>
        </p:nvSpPr>
        <p:spPr>
          <a:xfrm>
            <a:off x="4355976" y="1628800"/>
            <a:ext cx="4608512" cy="36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Şekil b ve Şekil d,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istenmeyen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tarzda bir ölçü sonucunu gösterir. </a:t>
            </a:r>
          </a:p>
          <a:p>
            <a:pPr marL="0" indent="0">
              <a:buNone/>
            </a:pPr>
            <a:endParaRPr lang="tr-T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Şekil a,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istene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tarzda bir ölçü sonucunu gösterir.</a:t>
            </a:r>
          </a:p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Şekil c, ancak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sistematik hataların arındırılması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için gerekli düzeltmeler yapıldıktan sonra kabule edilebilir bir ölçü düzenini gösterir.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37" y="1700808"/>
            <a:ext cx="3959791" cy="3632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514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Duyarlık Ölçütleri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85720" y="357166"/>
            <a:ext cx="8686800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Ölçüler ve ölçülerden hesaplanan bilinmeyenler ne kadar güvenilirdir?</a:t>
            </a: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285720" y="3571876"/>
            <a:ext cx="8686800" cy="1714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Duyarlık ölçütleri: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Ölçülerden herhangi birinin ne kadar </a:t>
            </a:r>
            <a:r>
              <a:rPr lang="tr-T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güvenilir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olduğu konusunda bilgi verebilmek için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tanımlanmış ölçütlerdir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lnSpc>
                <a:spcPct val="160000"/>
              </a:lnSpc>
              <a:buNone/>
            </a:pPr>
            <a:endParaRPr lang="tr-TR" sz="2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285720" y="1142984"/>
            <a:ext cx="8686800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Aynı büyüklüğün birden çok ölçülmesi sonucunda elde edilen ölçü dizilerinden yararlanarak tanımlanırlar.</a:t>
            </a:r>
          </a:p>
        </p:txBody>
      </p:sp>
      <p:grpSp>
        <p:nvGrpSpPr>
          <p:cNvPr id="12" name="11 Grup"/>
          <p:cNvGrpSpPr/>
          <p:nvPr/>
        </p:nvGrpSpPr>
        <p:grpSpPr>
          <a:xfrm>
            <a:off x="3071802" y="2928934"/>
            <a:ext cx="1143008" cy="2414602"/>
            <a:chOff x="214282" y="3000372"/>
            <a:chExt cx="1143008" cy="2414602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6711" y="3571876"/>
              <a:ext cx="219075" cy="342900"/>
            </a:xfrm>
            <a:prstGeom prst="rect">
              <a:avLst/>
            </a:prstGeom>
            <a:noFill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1472" y="4086232"/>
              <a:ext cx="219075" cy="342900"/>
            </a:xfrm>
            <a:prstGeom prst="rect">
              <a:avLst/>
            </a:prstGeom>
            <a:noFill/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4514860"/>
              <a:ext cx="190500" cy="342900"/>
            </a:xfrm>
            <a:prstGeom prst="rect">
              <a:avLst/>
            </a:prstGeom>
            <a:noFill/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5072074"/>
              <a:ext cx="219075" cy="342900"/>
            </a:xfrm>
            <a:prstGeom prst="rect">
              <a:avLst/>
            </a:prstGeom>
            <a:noFill/>
          </p:spPr>
        </p:pic>
        <p:sp>
          <p:nvSpPr>
            <p:cNvPr id="11" name="10 Metin kutusu"/>
            <p:cNvSpPr txBox="1"/>
            <p:nvPr/>
          </p:nvSpPr>
          <p:spPr>
            <a:xfrm>
              <a:off x="214282" y="3000372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u="sng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Ölçü</a:t>
              </a:r>
              <a:endParaRPr lang="tr-TR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95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3648253" y="1869193"/>
                <a:ext cx="1800200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tr-TR" sz="2400" b="1" dirty="0"/>
                            <m:t>𝜀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tr-TR" sz="2400" b="1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253" y="1869193"/>
                <a:ext cx="18002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04248" y="836712"/>
                <a:ext cx="2141984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tr-TR" sz="2400" b="1" dirty="0" smtClean="0"/>
                  <a:t>:</a:t>
                </a:r>
                <a:r>
                  <a:rPr lang="tr-TR" sz="2400" b="1" dirty="0"/>
                  <a:t> gerçek </a:t>
                </a:r>
                <a:r>
                  <a:rPr lang="tr-TR" sz="2400" b="1" dirty="0" smtClean="0"/>
                  <a:t>değer</a:t>
                </a:r>
                <a:endParaRPr lang="tr-TR" sz="2400" b="1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836712"/>
                <a:ext cx="214198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etin kutusu 7"/>
          <p:cNvSpPr txBox="1"/>
          <p:nvPr/>
        </p:nvSpPr>
        <p:spPr>
          <a:xfrm>
            <a:off x="285720" y="214290"/>
            <a:ext cx="806489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büyüklüğün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 değeri biliniyorsa:</a:t>
            </a:r>
            <a:endParaRPr lang="tr-T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323528" y="1329100"/>
                <a:ext cx="2526160" cy="13234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tr-TR" sz="2400" b="1" dirty="0"/>
                          <m:t>𝜀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tr-TR" sz="2400" b="1" i="0" smtClean="0">
                        <a:latin typeface="Cambria Math"/>
                      </a:rPr>
                      <m:t>:</m:t>
                    </m:r>
                  </m:oMath>
                </a14:m>
                <a:r>
                  <a:rPr lang="tr-TR" sz="2400" b="1" dirty="0"/>
                  <a:t> gerçek hata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𝒍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tr-TR" sz="2400" b="1" i="0" smtClean="0">
                        <a:latin typeface="Cambria Math"/>
                      </a:rPr>
                      <m:t>:</m:t>
                    </m:r>
                  </m:oMath>
                </a14:m>
                <a:r>
                  <a:rPr lang="tr-TR" sz="2400" b="1" dirty="0"/>
                  <a:t> ölçü </a:t>
                </a:r>
                <a:r>
                  <a:rPr lang="tr-TR" sz="2400" b="1" dirty="0" smtClean="0"/>
                  <a:t>değeri</a:t>
                </a:r>
              </a:p>
              <a:p>
                <a:endParaRPr lang="tr-TR" sz="800" b="1" dirty="0" smtClean="0"/>
              </a:p>
              <a:p>
                <a:r>
                  <a:rPr lang="tr-TR" sz="2400" b="1" dirty="0"/>
                  <a:t>(</a:t>
                </a:r>
                <a14:m>
                  <m:oMath xmlns:m="http://schemas.openxmlformats.org/officeDocument/2006/math">
                    <m:r>
                      <a:rPr lang="en-US" sz="2000" b="1" i="0">
                        <a:latin typeface="Cambria Math"/>
                      </a:rPr>
                      <m:t>𝐢</m:t>
                    </m:r>
                    <m:r>
                      <a:rPr lang="en-US" sz="2000" b="1" i="0">
                        <a:latin typeface="Cambria Math"/>
                      </a:rPr>
                      <m:t>=</m:t>
                    </m:r>
                    <m:r>
                      <a:rPr lang="en-US" sz="2000" b="1" i="0">
                        <a:latin typeface="Cambria Math"/>
                      </a:rPr>
                      <m:t>𝟏</m:t>
                    </m:r>
                    <m:r>
                      <a:rPr lang="en-US" sz="2000" b="1" i="0">
                        <a:latin typeface="Cambria Math"/>
                      </a:rPr>
                      <m:t>, </m:t>
                    </m:r>
                    <m:r>
                      <a:rPr lang="en-US" sz="2000" b="1" i="0">
                        <a:latin typeface="Cambria Math"/>
                      </a:rPr>
                      <m:t>𝟐</m:t>
                    </m:r>
                    <m:r>
                      <a:rPr lang="en-US" sz="2000" b="1" i="0">
                        <a:latin typeface="Cambria Math"/>
                      </a:rPr>
                      <m:t>, </m:t>
                    </m:r>
                    <m:r>
                      <a:rPr lang="en-US" sz="2000" b="1" i="0">
                        <a:latin typeface="Cambria Math"/>
                      </a:rPr>
                      <m:t>𝟑</m:t>
                    </m:r>
                    <m:r>
                      <a:rPr lang="en-US" sz="2000" b="1" i="0">
                        <a:latin typeface="Cambria Math"/>
                      </a:rPr>
                      <m:t>, .., </m:t>
                    </m:r>
                    <m:r>
                      <a:rPr lang="en-US" sz="2000" b="1" i="0">
                        <a:latin typeface="Cambria Math"/>
                      </a:rPr>
                      <m:t>𝐧</m:t>
                    </m:r>
                    <m:r>
                      <a:rPr lang="tr-TR" sz="2000" b="1" i="0">
                        <a:latin typeface="Cambria Math"/>
                      </a:rPr>
                      <m:t>)</m:t>
                    </m:r>
                  </m:oMath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29100"/>
                <a:ext cx="2526160" cy="1323439"/>
              </a:xfrm>
              <a:prstGeom prst="rect">
                <a:avLst/>
              </a:prstGeom>
              <a:blipFill rotWithShape="1">
                <a:blip r:embed="rId4"/>
                <a:stretch>
                  <a:fillRect l="-3110" t="-2715" b="-859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etin kutusu 9"/>
          <p:cNvSpPr txBox="1"/>
          <p:nvPr/>
        </p:nvSpPr>
        <p:spPr>
          <a:xfrm>
            <a:off x="5572132" y="171448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 Hata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11" y="3571876"/>
            <a:ext cx="219075" cy="342900"/>
          </a:xfrm>
          <a:prstGeom prst="rect">
            <a:avLst/>
          </a:prstGeom>
          <a:noFill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086232"/>
            <a:ext cx="219075" cy="342900"/>
          </a:xfrm>
          <a:prstGeom prst="rect">
            <a:avLst/>
          </a:prstGeom>
          <a:noFill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514860"/>
            <a:ext cx="190500" cy="342900"/>
          </a:xfrm>
          <a:prstGeom prst="rect">
            <a:avLst/>
          </a:prstGeom>
          <a:noFill/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072074"/>
            <a:ext cx="219075" cy="342900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240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500438"/>
            <a:ext cx="1247775" cy="342900"/>
          </a:xfrm>
          <a:prstGeom prst="rect">
            <a:avLst/>
          </a:prstGeom>
          <a:noFill/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143380"/>
            <a:ext cx="1247775" cy="342900"/>
          </a:xfrm>
          <a:prstGeom prst="rect">
            <a:avLst/>
          </a:prstGeom>
          <a:noFill/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572008"/>
            <a:ext cx="190500" cy="342900"/>
          </a:xfrm>
          <a:prstGeom prst="rect">
            <a:avLst/>
          </a:prstGeom>
          <a:noFill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072074"/>
            <a:ext cx="1266825" cy="342900"/>
          </a:xfrm>
          <a:prstGeom prst="rect">
            <a:avLst/>
          </a:prstGeom>
          <a:noFill/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240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Metin kutusu"/>
          <p:cNvSpPr txBox="1"/>
          <p:nvPr/>
        </p:nvSpPr>
        <p:spPr>
          <a:xfrm>
            <a:off x="214282" y="300037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</a:t>
            </a:r>
            <a:endParaRPr lang="tr-TR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Dikdörtgen"/>
          <p:cNvSpPr/>
          <p:nvPr/>
        </p:nvSpPr>
        <p:spPr>
          <a:xfrm>
            <a:off x="3357554" y="2967335"/>
            <a:ext cx="1983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Gerçek Hata</a:t>
            </a:r>
            <a:endParaRPr lang="tr-TR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44" name="43 Grup"/>
          <p:cNvGrpSpPr/>
          <p:nvPr/>
        </p:nvGrpSpPr>
        <p:grpSpPr>
          <a:xfrm>
            <a:off x="6786578" y="2928934"/>
            <a:ext cx="1983235" cy="2628916"/>
            <a:chOff x="6072198" y="2714620"/>
            <a:chExt cx="1983235" cy="2628916"/>
          </a:xfrm>
        </p:grpSpPr>
        <p:sp>
          <p:nvSpPr>
            <p:cNvPr id="34" name="33 Dikdörtgen"/>
            <p:cNvSpPr/>
            <p:nvPr/>
          </p:nvSpPr>
          <p:spPr>
            <a:xfrm>
              <a:off x="6072198" y="2714620"/>
              <a:ext cx="1983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400" b="1" u="sng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Gerçek Hata</a:t>
              </a:r>
              <a:endParaRPr lang="tr-TR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52" name="Picture 12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16" y="3357562"/>
              <a:ext cx="247650" cy="342900"/>
            </a:xfrm>
            <a:prstGeom prst="rect">
              <a:avLst/>
            </a:prstGeom>
            <a:noFill/>
          </p:spPr>
        </p:pic>
        <p:pic>
          <p:nvPicPr>
            <p:cNvPr id="10251" name="Picture 11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9454" y="3786190"/>
              <a:ext cx="247650" cy="342900"/>
            </a:xfrm>
            <a:prstGeom prst="rect">
              <a:avLst/>
            </a:prstGeom>
            <a:noFill/>
          </p:spPr>
        </p:pic>
        <p:pic>
          <p:nvPicPr>
            <p:cNvPr id="10250" name="Picture 10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16" y="4429132"/>
              <a:ext cx="190500" cy="342900"/>
            </a:xfrm>
            <a:prstGeom prst="rect">
              <a:avLst/>
            </a:prstGeom>
            <a:noFill/>
          </p:spPr>
        </p:pic>
        <p:pic>
          <p:nvPicPr>
            <p:cNvPr id="10249" name="Picture 9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16" y="5000636"/>
              <a:ext cx="257175" cy="342900"/>
            </a:xfrm>
            <a:prstGeom prst="rect">
              <a:avLst/>
            </a:prstGeom>
            <a:noFill/>
          </p:spPr>
        </p:pic>
      </p:grp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240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7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/>
      <p:bldP spid="31" grpId="0"/>
      <p:bldP spid="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7158" y="92867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Duyarlık Ölçütleri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857488" y="1857365"/>
            <a:ext cx="3235338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Mutlak Hata</a:t>
            </a:r>
          </a:p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Olası Hata</a:t>
            </a:r>
          </a:p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Ortalama Hata</a:t>
            </a:r>
          </a:p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Bağıl Hata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2000240"/>
            <a:ext cx="8356380" cy="26432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Gerçek değeri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bilinen bir büyüklüğün birden çok kez elde edilen ölçü dizisinin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gerçek hatalarının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mutlak değerleri toplanarak elde edilen sonucun ölçü sayısına bölünmesi yolu ile elde edilir.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635896" y="5606440"/>
                <a:ext cx="4608512" cy="106292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𝑡</m:t>
                    </m:r>
                    <m:r>
                      <a:rPr lang="en-US" sz="4000" i="1"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tr-TR" sz="3200" b="1" dirty="0"/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/>
                  <a:t>=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tr-TR" sz="3200" b="1" dirty="0"/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606440"/>
                <a:ext cx="4608512" cy="10629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Başlık 1"/>
          <p:cNvSpPr txBox="1">
            <a:spLocks/>
          </p:cNvSpPr>
          <p:nvPr/>
        </p:nvSpPr>
        <p:spPr>
          <a:xfrm>
            <a:off x="928662" y="785794"/>
            <a:ext cx="590465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Mutlak Hatalar Ortalaması (t)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077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209" y="1196752"/>
            <a:ext cx="8784976" cy="23762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Ölçülerin gerçek hataları,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mutlak değerlerin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göre sıralanırsa,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dizinin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ortasındaki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hatadır. </a:t>
            </a:r>
          </a:p>
          <a:p>
            <a:pPr marL="0" indent="0">
              <a:buNone/>
            </a:pPr>
            <a:endParaRPr lang="tr-TR" sz="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Dizideki olası hatadan büyük gerçek hataların sayısı, olası hatadan küçük gerçek hataların sayısına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eşittir. </a:t>
            </a:r>
          </a:p>
          <a:p>
            <a:pPr marL="0" indent="0">
              <a:buNone/>
            </a:pPr>
            <a:endParaRPr lang="tr-TR" sz="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Bir gerçek hatanın –r ile +r arasında olma olasılığı %50’dir.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Olası Hata (r)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196209" y="4118522"/>
                <a:ext cx="2414650" cy="84439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𝑟</m:t>
                      </m:r>
                      <m:r>
                        <a:rPr lang="en-US" sz="3200" i="1">
                          <a:latin typeface="Cambria Math"/>
                        </a:rPr>
                        <m:t>=±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tr-TR" sz="2800" b="1" dirty="0"/>
                                <m:t>𝜀</m:t>
                              </m:r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09" y="4118522"/>
                <a:ext cx="2414650" cy="8443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140836" y="5360344"/>
                <a:ext cx="3187346" cy="109299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𝑟</m:t>
                      </m:r>
                      <m:r>
                        <a:rPr lang="en-US" sz="2800" i="1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tr-TR" sz="2800" b="1" dirty="0"/>
                                    <m:t>𝜀</m:t>
                                  </m:r>
                                </m:e>
                              </m:d>
                            </m:e>
                            <m:sub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tr-TR" sz="2800" b="1" dirty="0"/>
                                    <m:t>𝜀</m:t>
                                  </m:r>
                                </m:e>
                              </m:d>
                            </m:e>
                            <m:sub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800" i="1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36" y="5360344"/>
                <a:ext cx="3187346" cy="1092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2843808" y="4280504"/>
            <a:ext cx="4552849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Dizideki eleman sayısı n tek sayı ise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635896" y="5773662"/>
            <a:ext cx="4565673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Dizideki eleman sayısı n çift sayı ise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1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 txBox="1">
            <a:spLocks/>
          </p:cNvSpPr>
          <p:nvPr/>
        </p:nvSpPr>
        <p:spPr>
          <a:xfrm>
            <a:off x="142908" y="0"/>
            <a:ext cx="9144000" cy="1254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Ortalama Hata  (m, </a:t>
            </a:r>
            <a:r>
              <a:rPr lang="el-GR" sz="3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tr-TR" sz="3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/>
            <a:r>
              <a:rPr lang="tr-TR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Karesel</a:t>
            </a:r>
            <a:r>
              <a:rPr lang="tr-TR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Ortalama Hata, Standart Sapma, Birim Ölçünün Ortalama Hatası)</a:t>
            </a:r>
            <a:endParaRPr lang="en-US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44742" y="1428736"/>
            <a:ext cx="8784976" cy="9286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Ölçülerin gerçek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hatalarınının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kareleri toplamı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fazla ölçü sayısına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bölünüp karekökü alınarak bulunur.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467545" y="2728233"/>
                <a:ext cx="3240359" cy="84478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σ</m:t>
                      </m:r>
                      <m:r>
                        <a:rPr lang="en-US" sz="1400" i="1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tr-TR" sz="1400" b="1" dirty="0"/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  <m:r>
                        <a:rPr lang="en-US" sz="1400" i="1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tr-TR" sz="1400" b="1" dirty="0"/>
                                    <m:t>𝜀𝜀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5" y="2728233"/>
                <a:ext cx="3240359" cy="844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İçerik Yer Tutucusu 2"/>
          <p:cNvSpPr txBox="1">
            <a:spLocks/>
          </p:cNvSpPr>
          <p:nvPr/>
        </p:nvSpPr>
        <p:spPr>
          <a:xfrm>
            <a:off x="258795" y="4675817"/>
            <a:ext cx="8784976" cy="17775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Ortalama hata gerçek hataların kareleri toplamından hesaplandığından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mutlak değerlerce büyük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olan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gerçek hatanın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bu hata ölçütüne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etkisi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küçük olanlara göre daha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fazladır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467545" y="3664337"/>
                <a:ext cx="3240359" cy="84478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m</m:t>
                      </m:r>
                      <m:r>
                        <a:rPr lang="en-US" sz="1400" i="1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tr-TR" sz="1400" b="1" i="1" smtClean="0">
                                          <a:latin typeface="Cambria Math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tr-TR" sz="14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  <m:r>
                        <a:rPr lang="en-US" sz="1400" i="1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1400" b="1" i="1">
                                      <a:latin typeface="Cambria Math"/>
                                    </a:rPr>
                                    <m:t>𝒗𝒗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tr-TR" sz="14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5" y="3664337"/>
                <a:ext cx="3240359" cy="8447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etin kutusu 1"/>
          <p:cNvSpPr txBox="1"/>
          <p:nvPr/>
        </p:nvSpPr>
        <p:spPr>
          <a:xfrm>
            <a:off x="3851920" y="2966499"/>
            <a:ext cx="4863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Teorik (Kuramsal) Ortalama Hata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929058" y="378619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Deneysel Ortalama Hata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7158" y="3000934"/>
            <a:ext cx="8572560" cy="378565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Harita mühendisliği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yeri ve uzayı oluşturan nesnelere ait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konumsal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ve fiziksel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parametrelerin, </a:t>
            </a:r>
          </a:p>
          <a:p>
            <a:pPr marL="714375" indent="-274638" algn="just"/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ileri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mühendislik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yöntemleriyle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ölçülmesi </a:t>
            </a:r>
            <a:r>
              <a:rPr lang="tr-T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verilerin </a:t>
            </a:r>
            <a:r>
              <a:rPr lang="tr-T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 edilmesi, </a:t>
            </a:r>
          </a:p>
          <a:p>
            <a:pPr marL="439738" algn="just">
              <a:lnSpc>
                <a:spcPct val="150000"/>
              </a:lnSpc>
            </a:pPr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ölçülerin ve verilerin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değerlendirilmesi ve analizi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9738" algn="just">
              <a:lnSpc>
                <a:spcPct val="150000"/>
              </a:lnSpc>
            </a:pPr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tr-T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sonuçların veri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tabanlarında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depolanması,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9738" algn="just">
              <a:lnSpc>
                <a:spcPct val="150000"/>
              </a:lnSpc>
            </a:pPr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r>
              <a:rPr lang="tr-T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sonuç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ürünlerinin </a:t>
            </a:r>
            <a:r>
              <a:rPr 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sunulması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ilgilenen bilim dalıdır.</a:t>
            </a:r>
          </a:p>
        </p:txBody>
      </p:sp>
      <p:pic>
        <p:nvPicPr>
          <p:cNvPr id="5" name="Picture 4" descr="coğrafi bilgi sistemler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70" y="192694"/>
            <a:ext cx="3597248" cy="25933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etin kutusu"/>
          <p:cNvSpPr txBox="1"/>
          <p:nvPr/>
        </p:nvSpPr>
        <p:spPr>
          <a:xfrm>
            <a:off x="357158" y="1000108"/>
            <a:ext cx="428628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Hatırlatma….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28670"/>
            <a:ext cx="8858280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Ölçülen bir büyüklüğün duyarlık ölçütü olan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ortalama hatanın ölçü değerine bölünmesi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ile bulunan oransal bir duyarlık ölçütüdür.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Bağıl Hata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107504" y="2348880"/>
                <a:ext cx="3231141" cy="98225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</a:rPr>
                        <m:t>𝐁𝐚</m:t>
                      </m:r>
                      <m:r>
                        <a:rPr lang="en-US" sz="2800" b="1" i="0" smtClean="0">
                          <a:latin typeface="Cambria Math"/>
                        </a:rPr>
                        <m:t>ğı</m:t>
                      </m:r>
                      <m:r>
                        <a:rPr lang="en-US" sz="2800" b="1" i="0" smtClean="0">
                          <a:latin typeface="Cambria Math"/>
                        </a:rPr>
                        <m:t>𝐥</m:t>
                      </m:r>
                      <m:r>
                        <a:rPr lang="en-US" sz="2800" b="1" i="0" smtClean="0"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latin typeface="Cambria Math"/>
                        </a:rPr>
                        <m:t>𝐇𝐚𝐭𝐚</m:t>
                      </m:r>
                      <m:r>
                        <a:rPr lang="en-US" sz="28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1" i="0" smtClean="0">
                              <a:latin typeface="Cambria Math"/>
                            </a:rPr>
                            <m:t>𝐇𝐚𝐭𝐚</m:t>
                          </m:r>
                        </m:num>
                        <m:den>
                          <m:r>
                            <a:rPr lang="tr-TR" sz="2800" b="1" i="0" smtClean="0">
                              <a:latin typeface="Cambria Math"/>
                            </a:rPr>
                            <m:t>Ö</m:t>
                          </m:r>
                          <m:r>
                            <a:rPr lang="tr-TR" sz="2800" b="1" i="0" smtClean="0">
                              <a:latin typeface="Cambria Math"/>
                            </a:rPr>
                            <m:t>𝐥</m:t>
                          </m:r>
                          <m:r>
                            <a:rPr lang="tr-TR" sz="2800" b="1" i="0" smtClean="0">
                              <a:latin typeface="Cambria Math"/>
                            </a:rPr>
                            <m:t>çü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3231141" cy="9822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İçerik Yer Tutucusu 2"/>
              <p:cNvSpPr txBox="1">
                <a:spLocks/>
              </p:cNvSpPr>
              <p:nvPr/>
            </p:nvSpPr>
            <p:spPr>
              <a:xfrm>
                <a:off x="88750" y="3717032"/>
                <a:ext cx="8889786" cy="29922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tr-TR" sz="2800" b="1" dirty="0" smtClean="0"/>
                  <a:t>1- Harita üzerinde cetvelle ölçülen 10cm uzunlukta 1mm hata yapılmış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tr-TR" sz="1300" b="1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tr-TR" sz="2800" b="1" dirty="0" smtClean="0"/>
                  <a:t>2- 20m </a:t>
                </a:r>
                <a:r>
                  <a:rPr lang="tr-TR" sz="2800" b="1" dirty="0" err="1" smtClean="0"/>
                  <a:t>lik</a:t>
                </a:r>
                <a:r>
                  <a:rPr lang="tr-TR" sz="2800" b="1" dirty="0" smtClean="0"/>
                  <a:t> uzunluğun arazide çelik şerit metre ile ölçülmesinde 1mm hata yapılmış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tr-TR" sz="1300" b="1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tr-TR" sz="2800" b="1" dirty="0" smtClean="0"/>
                  <a:t>Her iki durumda da 1mm hata yapılmıştır.  Ancak ;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tr-TR" sz="1100" b="1" dirty="0" smtClean="0"/>
              </a:p>
              <a:p>
                <a:pPr marL="514350" indent="-514350">
                  <a:buAutoNum type="arabicPeriod"/>
                </a:pPr>
                <a:r>
                  <a:rPr lang="tr-TR" sz="2800" b="1" dirty="0" smtClean="0"/>
                  <a:t>ölçüde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𝐁𝐚</m:t>
                    </m:r>
                    <m:r>
                      <a:rPr lang="en-US" sz="2800" b="1">
                        <a:latin typeface="Cambria Math"/>
                      </a:rPr>
                      <m:t>ğı</m:t>
                    </m:r>
                    <m:r>
                      <a:rPr lang="en-US" sz="2800" b="1">
                        <a:latin typeface="Cambria Math"/>
                      </a:rPr>
                      <m:t>𝐥</m:t>
                    </m:r>
                    <m:r>
                      <a:rPr lang="en-US" sz="2800" b="1">
                        <a:latin typeface="Cambria Math"/>
                      </a:rPr>
                      <m:t> </m:t>
                    </m:r>
                    <m:r>
                      <a:rPr lang="en-US" sz="2800" b="1">
                        <a:latin typeface="Cambria Math"/>
                      </a:rPr>
                      <m:t>𝐇𝐚𝐭𝐚</m:t>
                    </m:r>
                    <m:r>
                      <a:rPr lang="en-US" sz="28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tr-TR" sz="2800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tr-TR" sz="2800" b="1" dirty="0" smtClean="0"/>
                  <a:t>=0.01</a:t>
                </a:r>
              </a:p>
              <a:p>
                <a:pPr marL="514350" indent="-514350">
                  <a:buAutoNum type="arabicPeriod"/>
                </a:pPr>
                <a:endParaRPr lang="tr-TR" sz="1000" b="1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r>
                  <a:rPr lang="tr-TR" sz="2800" b="1" dirty="0" smtClean="0"/>
                  <a:t>ölçüde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𝐁𝐚</m:t>
                    </m:r>
                    <m:r>
                      <a:rPr lang="en-US" sz="2800" b="1">
                        <a:latin typeface="Cambria Math"/>
                      </a:rPr>
                      <m:t>ğı</m:t>
                    </m:r>
                    <m:r>
                      <a:rPr lang="en-US" sz="2800" b="1">
                        <a:latin typeface="Cambria Math"/>
                      </a:rPr>
                      <m:t>𝐥</m:t>
                    </m:r>
                    <m:r>
                      <a:rPr lang="en-US" sz="2800" b="1">
                        <a:latin typeface="Cambria Math"/>
                      </a:rPr>
                      <m:t> </m:t>
                    </m:r>
                    <m:r>
                      <a:rPr lang="en-US" sz="2800" b="1">
                        <a:latin typeface="Cambria Math"/>
                      </a:rPr>
                      <m:t>𝐇𝐚𝐭𝐚</m:t>
                    </m:r>
                    <m:r>
                      <a:rPr lang="en-US" sz="28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tr-TR" sz="2800" b="1" i="1" smtClean="0">
                            <a:latin typeface="Cambria Math"/>
                          </a:rPr>
                          <m:t>𝟐𝟎𝟎𝟎𝟎</m:t>
                        </m:r>
                      </m:den>
                    </m:f>
                  </m:oMath>
                </a14:m>
                <a:r>
                  <a:rPr lang="tr-TR" sz="2800" b="1" dirty="0"/>
                  <a:t>=</a:t>
                </a:r>
                <a:r>
                  <a:rPr lang="tr-TR" sz="2800" b="1" dirty="0" smtClean="0"/>
                  <a:t>0.00005 </a:t>
                </a:r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tr-TR" sz="1100" b="1" dirty="0" smtClean="0"/>
              </a:p>
              <a:p>
                <a:pPr marL="0" indent="0">
                  <a:buNone/>
                </a:pPr>
                <a:endParaRPr lang="tr-TR" sz="1000" b="1" dirty="0"/>
              </a:p>
              <a:p>
                <a:pPr marL="0" indent="0">
                  <a:buNone/>
                </a:pPr>
                <a:r>
                  <a:rPr lang="tr-TR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İkinci çok daha duyarlıdır.</a:t>
                </a:r>
                <a:endParaRPr lang="tr-TR" sz="2800" b="1" dirty="0" smtClean="0"/>
              </a:p>
              <a:p>
                <a:pPr marL="0" indent="0">
                  <a:buFont typeface="Arial" pitchFamily="34" charset="0"/>
                  <a:buNone/>
                </a:pPr>
                <a:endParaRPr lang="tr-TR" sz="2800" b="1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0" y="3717032"/>
                <a:ext cx="8889786" cy="2992231"/>
              </a:xfrm>
              <a:prstGeom prst="rect">
                <a:avLst/>
              </a:prstGeom>
              <a:blipFill rotWithShape="1">
                <a:blip r:embed="rId3"/>
                <a:stretch>
                  <a:fillRect l="-616" t="-24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etin kutusu 8"/>
          <p:cNvSpPr txBox="1"/>
          <p:nvPr/>
        </p:nvSpPr>
        <p:spPr>
          <a:xfrm>
            <a:off x="3714744" y="2071678"/>
            <a:ext cx="519862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Bağıl hata ölçülen değerin büyüklüğünü dikkate alır. Diğer ölçütler almaz. Bu bağıl hatanın avantajıdır.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46434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Karesel ortalama hatanın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ölçülerin duyarlığını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iyi tanımlayan ölçüt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olduğu istatistik kuramlar ile de kanıtlanmıştır.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Bu nede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nle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dengeleme hesabında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ölçülerin duyarlıkları için 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karesel ortalama hata (m) kullanılmaktadır.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395536" y="116632"/>
            <a:ext cx="303468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dirty="0" smtClean="0">
                <a:solidFill>
                  <a:srgbClr val="C00000"/>
                </a:solidFill>
              </a:rPr>
              <a:t>Uygulama 3)</a:t>
            </a:r>
            <a:endParaRPr lang="en-US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6658670"/>
                  </p:ext>
                </p:extLst>
              </p:nvPr>
            </p:nvGraphicFramePr>
            <p:xfrm>
              <a:off x="180502" y="836712"/>
              <a:ext cx="2447282" cy="371139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49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1230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567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</a:rPr>
                            <a:t>Üçgen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</a:rPr>
                            <a:t>KapanmaHatası</a:t>
                          </a:r>
                          <a:endParaRPr lang="tr-TR" sz="14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tr-TR" sz="1400" b="1" dirty="0" smtClean="0"/>
                                    <m:t>𝜀</m:t>
                                  </m:r>
                                </m:e>
                                <m:sub>
                                  <m:r>
                                    <a:rPr lang="en-US" sz="1000">
                                      <a:effectLst/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tr-TR" sz="11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(CC)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-2.123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1.132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-1.674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-2.591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-1.772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6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2.973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7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0.475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4.414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9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-0.717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86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0.763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956658670"/>
                  </p:ext>
                </p:extLst>
              </p:nvPr>
            </p:nvGraphicFramePr>
            <p:xfrm>
              <a:off x="180502" y="836712"/>
              <a:ext cx="2447282" cy="371139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4973"/>
                    <a:gridCol w="1612309"/>
                  </a:tblGrid>
                  <a:tr h="5567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</a:rPr>
                            <a:t>Üçgen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2273" t="-5495" r="-379" b="-592308"/>
                          </a:stretch>
                        </a:blipFill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-2.123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1.132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-1.674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-2.591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-1.772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6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2.973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7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0.475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4.414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9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-0.717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0.763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2873928" y="764704"/>
                <a:ext cx="5514495" cy="10741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tr-TR" sz="2800" b="1" dirty="0" smtClean="0">
                    <a:latin typeface="Cambria Math"/>
                  </a:rPr>
                  <a:t>Mutlak Hatalar Ortalaması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𝑡</m:t>
                    </m:r>
                    <m:r>
                      <a:rPr lang="en-US" sz="2400" i="1"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tr-TR" sz="2400" b="1" dirty="0"/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i="1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18.640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tr-TR" sz="2400" i="1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0">
                        <a:latin typeface="Cambria Math"/>
                      </a:rPr>
                      <m:t>±</m:t>
                    </m:r>
                    <m:sSup>
                      <m:sSupPr>
                        <m:ctrlPr>
                          <a:rPr lang="tr-TR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dirty="0" smtClean="0">
                            <a:latin typeface="Cambria Math"/>
                          </a:rPr>
                          <m:t>1.86</m:t>
                        </m:r>
                      </m:e>
                      <m:sup>
                        <m:r>
                          <a:rPr lang="tr-TR" sz="2400" b="0" i="1" dirty="0" smtClean="0">
                            <a:latin typeface="Cambria Math"/>
                          </a:rPr>
                          <m:t>𝐶𝐶</m:t>
                        </m:r>
                      </m:sup>
                    </m:sSup>
                  </m:oMath>
                </a14:m>
                <a:endParaRPr lang="en-US" sz="24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928" y="764704"/>
                <a:ext cx="5514495" cy="1074140"/>
              </a:xfrm>
              <a:prstGeom prst="rect">
                <a:avLst/>
              </a:prstGeom>
              <a:blipFill rotWithShape="1">
                <a:blip r:embed="rId3"/>
                <a:stretch>
                  <a:fillRect l="-1980" t="-4420" b="-22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Dikdörtgen 9"/>
              <p:cNvSpPr/>
              <p:nvPr/>
            </p:nvSpPr>
            <p:spPr>
              <a:xfrm>
                <a:off x="2195736" y="3961377"/>
                <a:ext cx="6840760" cy="177381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tr-TR" sz="2800" b="1" dirty="0" smtClean="0">
                    <a:latin typeface="Cambria Math"/>
                  </a:rPr>
                  <a:t>Olası Hata</a:t>
                </a:r>
              </a:p>
              <a:p>
                <a:r>
                  <a:rPr lang="tr-TR" b="1" dirty="0" smtClean="0">
                    <a:latin typeface="Cambria Math"/>
                  </a:rPr>
                  <a:t>0.475,  0.717, 0.763, 1.132, </a:t>
                </a:r>
                <a:r>
                  <a:rPr lang="tr-TR" b="1" dirty="0" smtClean="0">
                    <a:solidFill>
                      <a:srgbClr val="FF0000"/>
                    </a:solidFill>
                    <a:latin typeface="Cambria Math"/>
                  </a:rPr>
                  <a:t>1.674,1.772</a:t>
                </a:r>
                <a:r>
                  <a:rPr lang="tr-TR" b="1" dirty="0" smtClean="0">
                    <a:latin typeface="Cambria Math"/>
                  </a:rPr>
                  <a:t>,  2.123,  2.591, 2.979, 4.414</a:t>
                </a:r>
              </a:p>
              <a:p>
                <a:endParaRPr lang="tr-TR" b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𝑟</m:t>
                    </m:r>
                    <m:r>
                      <a:rPr lang="en-US" sz="2400" i="1"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tr-TR" sz="2400" b="1" dirty="0"/>
                                  <m:t>𝜀</m:t>
                                </m:r>
                              </m:e>
                            </m:d>
                          </m:e>
                          <m:sub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tr-TR" sz="2400" b="1" dirty="0"/>
                                  <m:t>𝜀</m:t>
                                </m:r>
                              </m:e>
                            </m:d>
                          </m:e>
                          <m:sub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2400" i="1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1.674+1.772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tr-TR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±</m:t>
                    </m:r>
                    <m:sSup>
                      <m:sSupPr>
                        <m:ctrlPr>
                          <a:rPr lang="tr-T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i="1" dirty="0">
                            <a:latin typeface="Cambria Math"/>
                          </a:rPr>
                          <m:t>1.</m:t>
                        </m:r>
                        <m:r>
                          <a:rPr lang="tr-TR" sz="2400" b="0" i="1" dirty="0" smtClean="0">
                            <a:latin typeface="Cambria Math"/>
                          </a:rPr>
                          <m:t>72</m:t>
                        </m:r>
                      </m:e>
                      <m:sup>
                        <m:r>
                          <a:rPr lang="tr-TR" sz="2400" i="1" dirty="0">
                            <a:latin typeface="Cambria Math"/>
                          </a:rPr>
                          <m:t>𝐶𝐶</m:t>
                        </m:r>
                      </m:sup>
                    </m:sSup>
                  </m:oMath>
                </a14:m>
                <a:endParaRPr lang="en-US" sz="24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Dikdörtgen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961377"/>
                <a:ext cx="6840760" cy="1773819"/>
              </a:xfrm>
              <a:prstGeom prst="rect">
                <a:avLst/>
              </a:prstGeom>
              <a:blipFill rotWithShape="1">
                <a:blip r:embed="rId4"/>
                <a:stretch>
                  <a:fillRect l="-1599" t="-2712" b="-13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2948130" y="2492896"/>
                <a:ext cx="5844998" cy="116942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tr-TR" sz="2800" b="1" dirty="0" smtClean="0">
                    <a:latin typeface="Cambria Math"/>
                  </a:rPr>
                  <a:t>Karesel Ortalama Hata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σ</m:t>
                    </m:r>
                    <m:r>
                      <a:rPr lang="en-US" sz="2000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tr-TR" sz="2000" b="1" dirty="0"/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sz="2000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tr-TR" sz="2000" b="1" dirty="0"/>
                                  <m:t>𝜀𝜀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tr-TR" sz="2200" b="1" dirty="0" smtClean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000" b="0" i="1" smtClean="0">
                                <a:latin typeface="Cambria Math"/>
                              </a:rPr>
                              <m:t>48.3538</m:t>
                            </m:r>
                          </m:num>
                          <m:den>
                            <m:r>
                              <a:rPr lang="tr-TR" sz="20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  <m:r>
                          <a:rPr lang="tr-TR" sz="2000" b="0" i="1" smtClean="0">
                            <a:latin typeface="Cambria Math"/>
                          </a:rPr>
                          <m:t>=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±</m:t>
                    </m:r>
                    <m:sSup>
                      <m:sSupPr>
                        <m:ctrlPr>
                          <a:rPr lang="tr-TR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000" b="0" i="1" dirty="0" smtClean="0">
                            <a:latin typeface="Cambria Math"/>
                          </a:rPr>
                          <m:t>2.20</m:t>
                        </m:r>
                      </m:e>
                      <m:sup>
                        <m:r>
                          <a:rPr lang="tr-TR" sz="2000" i="1" dirty="0">
                            <a:latin typeface="Cambria Math"/>
                          </a:rPr>
                          <m:t>𝐶𝐶</m:t>
                        </m:r>
                      </m:sup>
                    </m:sSup>
                  </m:oMath>
                </a14:m>
                <a:endParaRPr lang="en-US" sz="20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130" y="2492896"/>
                <a:ext cx="5844998" cy="1169423"/>
              </a:xfrm>
              <a:prstGeom prst="rect">
                <a:avLst/>
              </a:prstGeom>
              <a:blipFill rotWithShape="1">
                <a:blip r:embed="rId5"/>
                <a:stretch>
                  <a:fillRect l="-1975" t="-408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3251366" y="5853285"/>
                <a:ext cx="2728696" cy="83099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3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σ</m:t>
                      </m:r>
                      <m:r>
                        <a:rPr lang="tr-TR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r>
                        <a:rPr lang="tr-TR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tr-TR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r>
                        <a:rPr lang="tr-TR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66" y="5853285"/>
                <a:ext cx="2728696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7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395536" y="116632"/>
            <a:ext cx="303468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dirty="0" smtClean="0">
                <a:solidFill>
                  <a:srgbClr val="C00000"/>
                </a:solidFill>
              </a:rPr>
              <a:t>Uygulama 4)</a:t>
            </a:r>
            <a:endParaRPr lang="en-US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264648"/>
                  </p:ext>
                </p:extLst>
              </p:nvPr>
            </p:nvGraphicFramePr>
            <p:xfrm>
              <a:off x="971600" y="1052736"/>
              <a:ext cx="2922499" cy="23042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971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2538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2841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1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Ölçü </a:t>
                          </a:r>
                          <a:r>
                            <a:rPr lang="tr-TR" sz="1100" dirty="0" err="1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no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400" dirty="0" smtClean="0">
                              <a:effectLst/>
                            </a:rPr>
                            <a:t>H</a:t>
                          </a:r>
                          <a14:m>
                            <m:oMath xmlns:m="http://schemas.openxmlformats.org/officeDocument/2006/math">
                              <m:r>
                                <a:rPr lang="tr-TR" sz="1000" b="1" i="0" smtClean="0">
                                  <a:effectLst/>
                                  <a:latin typeface="Cambria Math"/>
                                </a:rPr>
                                <m:t>𝐚𝐭𝐚</m:t>
                              </m:r>
                            </m:oMath>
                          </a14:m>
                          <a:endParaRPr lang="tr-TR" sz="1000" b="1" i="0" dirty="0" smtClean="0">
                            <a:effectLst/>
                            <a:latin typeface="Cambria Math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tr-TR" sz="1400" b="1" dirty="0" smtClean="0"/>
                                    <m:t>𝜀</m:t>
                                  </m:r>
                                </m:e>
                                <m:sub>
                                  <m:r>
                                    <a:rPr lang="en-US" sz="1000">
                                      <a:effectLst/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tr-TR" sz="11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  (mm)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-</a:t>
                          </a:r>
                          <a:r>
                            <a:rPr lang="en-US" sz="1800" b="1" dirty="0" smtClean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-4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6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07264648"/>
                  </p:ext>
                </p:extLst>
              </p:nvPr>
            </p:nvGraphicFramePr>
            <p:xfrm>
              <a:off x="971600" y="1052736"/>
              <a:ext cx="2922499" cy="23042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97110"/>
                    <a:gridCol w="1925389"/>
                  </a:tblGrid>
                  <a:tr h="62841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1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Ölçü </a:t>
                          </a:r>
                          <a:r>
                            <a:rPr lang="tr-TR" sz="1100" dirty="0" err="1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no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1899" t="-5825" b="-283495"/>
                          </a:stretch>
                        </a:blipFill>
                      </a:tcPr>
                    </a:tc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-</a:t>
                          </a:r>
                          <a:r>
                            <a:rPr lang="en-US" sz="1800" b="1" dirty="0" smtClean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3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-4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6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351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2843808" y="3429000"/>
                <a:ext cx="4392488" cy="104785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tr-TR" sz="2800" b="1" dirty="0" smtClean="0">
                    <a:latin typeface="Cambria Math"/>
                  </a:rPr>
                  <a:t>Mutlak Hatalar Ortalaması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1" i="1" smtClean="0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tr-TR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tr-TR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tr-TR" sz="2400" b="0" i="1" dirty="0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tr-TR" sz="2400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0">
                        <a:latin typeface="Cambria Math"/>
                      </a:rPr>
                      <m:t>±</m:t>
                    </m:r>
                    <m:r>
                      <a:rPr lang="tr-TR" sz="2400" b="0" i="0" smtClean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/>
                      </a:rPr>
                      <m:t>mm</m:t>
                    </m:r>
                  </m:oMath>
                </a14:m>
                <a:endParaRPr lang="en-US" sz="24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429000"/>
                <a:ext cx="4392488" cy="10478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395536" y="4581128"/>
                <a:ext cx="3744416" cy="123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tr-TR" sz="2800" b="1" dirty="0" smtClean="0">
                    <a:latin typeface="Cambria Math"/>
                  </a:rPr>
                  <a:t>Karesel Ortalama Hata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σ</m:t>
                        </m:r>
                      </m:e>
                      <m:sub>
                        <m:r>
                          <a:rPr lang="tr-TR" sz="20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2200" b="1" dirty="0" smtClean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200" b="0" i="1" smtClean="0">
                                <a:latin typeface="Cambria Math"/>
                              </a:rPr>
                              <m:t>90</m:t>
                            </m:r>
                          </m:num>
                          <m:den>
                            <m:r>
                              <a:rPr lang="tr-TR" sz="22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rad>
                    <m:r>
                      <a:rPr lang="tr-TR" sz="2200" i="1">
                        <a:latin typeface="Cambria Math"/>
                      </a:rPr>
                      <m:t>=</m:t>
                    </m:r>
                    <m:r>
                      <a:rPr lang="en-US" sz="2200" i="1">
                        <a:latin typeface="Cambria Math"/>
                      </a:rPr>
                      <m:t>±</m:t>
                    </m:r>
                    <m:r>
                      <a:rPr lang="tr-TR" sz="2200" b="0" i="0" smtClean="0">
                        <a:latin typeface="Cambria Math"/>
                      </a:rPr>
                      <m:t>4.23</m:t>
                    </m:r>
                  </m:oMath>
                </a14:m>
                <a:r>
                  <a:rPr lang="tr-TR" sz="2200" dirty="0" smtClean="0">
                    <a:latin typeface="Cambria Math"/>
                  </a:rPr>
                  <a:t>mm</a:t>
                </a:r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81128"/>
                <a:ext cx="3744416" cy="123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o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3498523"/>
                  </p:ext>
                </p:extLst>
              </p:nvPr>
            </p:nvGraphicFramePr>
            <p:xfrm>
              <a:off x="4644008" y="1055114"/>
              <a:ext cx="2808312" cy="237388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581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501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88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1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Ölçü </a:t>
                          </a:r>
                          <a:r>
                            <a:rPr lang="tr-TR" sz="1100" dirty="0" err="1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no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400" dirty="0" smtClean="0">
                              <a:effectLst/>
                            </a:rPr>
                            <a:t>H</a:t>
                          </a:r>
                          <a14:m>
                            <m:oMath xmlns:m="http://schemas.openxmlformats.org/officeDocument/2006/math">
                              <m:r>
                                <a:rPr lang="tr-TR" sz="1000" b="1" i="0" smtClean="0">
                                  <a:effectLst/>
                                  <a:latin typeface="Cambria Math"/>
                                </a:rPr>
                                <m:t>𝐚𝐭𝐚</m:t>
                              </m:r>
                            </m:oMath>
                          </a14:m>
                          <a:endParaRPr lang="tr-TR" sz="1000" b="1" i="0" dirty="0" smtClean="0">
                            <a:effectLst/>
                            <a:latin typeface="Cambria Math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tr-TR" sz="1100" b="1" dirty="0" smtClean="0"/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800">
                                        <a:effectLst/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tr-TR" sz="1000" dirty="0" smtClean="0">
                                    <a:effectLst/>
                                    <a:latin typeface="+mn-lt"/>
                                    <a:ea typeface="Calibri"/>
                                    <a:cs typeface="Times New Roman"/>
                                  </a:rPr>
                                  <m:t>    (</m:t>
                                </m:r>
                                <m:r>
                                  <m:rPr>
                                    <m:nor/>
                                  </m:rPr>
                                  <a:rPr lang="tr-TR" sz="1000" dirty="0" smtClean="0">
                                    <a:effectLst/>
                                    <a:latin typeface="+mn-lt"/>
                                    <a:ea typeface="Calibri"/>
                                    <a:cs typeface="Times New Roman"/>
                                  </a:rPr>
                                  <m:t>mm</m:t>
                                </m:r>
                                <m:r>
                                  <m:rPr>
                                    <m:nor/>
                                  </m:rPr>
                                  <a:rPr lang="tr-TR" sz="1000" dirty="0" smtClean="0">
                                    <a:effectLst/>
                                    <a:latin typeface="+mn-lt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</a:rPr>
                            <a:t>-</a:t>
                          </a:r>
                          <a:r>
                            <a:rPr lang="tr-TR" sz="1800" b="1" dirty="0" smtClean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-7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0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-10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o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583498523"/>
                  </p:ext>
                </p:extLst>
              </p:nvPr>
            </p:nvGraphicFramePr>
            <p:xfrm>
              <a:off x="4644008" y="1055114"/>
              <a:ext cx="2808312" cy="237388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58150"/>
                    <a:gridCol w="1850162"/>
                  </a:tblGrid>
                  <a:tr h="488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1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Ölçü </a:t>
                          </a:r>
                          <a:r>
                            <a:rPr lang="tr-TR" sz="1100" dirty="0" err="1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no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l="-52145" t="-6250" r="-330" b="-400000"/>
                          </a:stretch>
                        </a:blipFill>
                      </a:tcPr>
                    </a:tc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</a:rPr>
                            <a:t>-</a:t>
                          </a:r>
                          <a:r>
                            <a:rPr lang="tr-TR" sz="1800" b="1" dirty="0" smtClean="0">
                              <a:effectLst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-7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</a:rPr>
                            <a:t>0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-10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77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5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800" b="1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4716016" y="4653136"/>
                <a:ext cx="3744416" cy="123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tr-TR" sz="2800" b="1" dirty="0" smtClean="0">
                    <a:latin typeface="Cambria Math"/>
                  </a:rPr>
                  <a:t>Karesel Ortalama Hata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σ</m:t>
                        </m:r>
                      </m:e>
                      <m:sub>
                        <m:r>
                          <a:rPr lang="tr-TR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sz="2200" b="1" dirty="0" smtClean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200" b="0" i="1" smtClean="0">
                                <a:latin typeface="Cambria Math"/>
                              </a:rPr>
                              <m:t>154</m:t>
                            </m:r>
                          </m:num>
                          <m:den>
                            <m:r>
                              <a:rPr lang="tr-TR" sz="22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rad>
                    <m:r>
                      <a:rPr lang="tr-TR" sz="2200" i="1">
                        <a:latin typeface="Cambria Math"/>
                      </a:rPr>
                      <m:t>=</m:t>
                    </m:r>
                    <m:r>
                      <a:rPr lang="en-US" sz="2200" i="1">
                        <a:latin typeface="Cambria Math"/>
                      </a:rPr>
                      <m:t>±</m:t>
                    </m:r>
                    <m:r>
                      <a:rPr lang="tr-TR" sz="2200" b="0" i="1" smtClean="0">
                        <a:latin typeface="Cambria Math"/>
                      </a:rPr>
                      <m:t>5.55</m:t>
                    </m:r>
                  </m:oMath>
                </a14:m>
                <a:r>
                  <a:rPr lang="tr-TR" sz="2200" b="1" dirty="0" smtClean="0">
                    <a:latin typeface="Cambria Math"/>
                  </a:rPr>
                  <a:t>mm</a:t>
                </a:r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3744416" cy="123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etin kutusu 1"/>
          <p:cNvSpPr txBox="1"/>
          <p:nvPr/>
        </p:nvSpPr>
        <p:spPr>
          <a:xfrm>
            <a:off x="1115616" y="632628"/>
            <a:ext cx="25306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I. Kişi</a:t>
            </a:r>
            <a:endParaRPr lang="tr-TR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4572000" y="632628"/>
            <a:ext cx="25306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II. Kişi</a:t>
            </a:r>
            <a:endParaRPr lang="tr-TR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2123728" y="616530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Kişinin Ölçüleri daha duyarlı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2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2" grpId="0" animBg="1"/>
      <p:bldP spid="15" grpId="0" animBg="1"/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395536" y="116632"/>
            <a:ext cx="303468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dirty="0" smtClean="0">
                <a:solidFill>
                  <a:srgbClr val="C00000"/>
                </a:solidFill>
              </a:rPr>
              <a:t>ÖDEV 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21068"/>
              </p:ext>
            </p:extLst>
          </p:nvPr>
        </p:nvGraphicFramePr>
        <p:xfrm>
          <a:off x="1259632" y="2420888"/>
          <a:ext cx="969010" cy="42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1.Kişi</a:t>
                      </a:r>
                      <a:endParaRPr lang="tr-T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Uzunluk (m)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50.000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575620"/>
              </p:ext>
            </p:extLst>
          </p:nvPr>
        </p:nvGraphicFramePr>
        <p:xfrm>
          <a:off x="4370465" y="2348880"/>
          <a:ext cx="1065631" cy="42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2.Kişi</a:t>
                      </a:r>
                      <a:endParaRPr lang="tr-T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effectLst/>
                        </a:rPr>
                        <a:t>Uzunluk (m)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50.005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49.995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50.004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49.997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49.998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79512" y="90872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Gerçek değeri 50m olan bir uzunluk iki kişi tarafından ayrı ayrı ölçülmüştür. Hangi kişinin ölçülerinin duyarlı yapıldığını tüm duyarlık ölçütlerini hesaplayarak belirleyiniz.  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2844" y="2357430"/>
            <a:ext cx="8572560" cy="34163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Dolaysız (Direkt) Ölçüler: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İstenen bilinmeyenin direkt ölçülerek elde edilmesi (uzunluk, doğrultu, yükseklik farkı,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>
              <a:lnSpc>
                <a:spcPct val="150000"/>
              </a:lnSpc>
            </a:pPr>
            <a:endParaRPr lang="tr-TR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Dolaylı (Endirekt) Ölçüler: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İstenen bilinmeyenlerin farklı ölçülerden hesaplanması (koordinat, yükseklik,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57158" y="285728"/>
            <a:ext cx="428628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Hatırlatma….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85720" y="1714488"/>
            <a:ext cx="428628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 Türlerine Göre</a:t>
            </a:r>
            <a:endParaRPr lang="tr-T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5720" y="2143116"/>
            <a:ext cx="8572560" cy="385490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Duyarlıkları Eşit Ölçüler: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Aynı kişi, aynı alet ve aynı zamanda yapılan ölçüler.</a:t>
            </a:r>
          </a:p>
          <a:p>
            <a:pPr algn="just">
              <a:lnSpc>
                <a:spcPct val="150000"/>
              </a:lnSpc>
            </a:pPr>
            <a:endParaRPr lang="tr-T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Duyarlıkları Farklı Ölçüler: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Farklı kişi, farklı alet veya farklı zamanlarda yapılan ölçüler.</a:t>
            </a:r>
          </a:p>
          <a:p>
            <a:pPr algn="just">
              <a:lnSpc>
                <a:spcPct val="150000"/>
              </a:lnSpc>
            </a:pPr>
            <a:endParaRPr lang="tr-TR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Korelasyonlu Ölçüler: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Ölçülerin birbirine bağımlı olması, biri değişince diğerinin de değişmesi.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5720" y="428604"/>
            <a:ext cx="428628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Hatırlatma….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1500174"/>
            <a:ext cx="49292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Ölçü Duyarlıklarına Göre</a:t>
            </a:r>
            <a:endParaRPr lang="tr-T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Niçin Dengeleme Hesabı?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-2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ve ikinci sınıfta görülen derslerde…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42910" y="1928802"/>
            <a:ext cx="364330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Örnek: Uzunluk ölçüsünde: 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57158" y="1000108"/>
            <a:ext cx="692948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Gereğinden fazla ölçü yapıldı</a:t>
            </a: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428860" y="2571744"/>
            <a:ext cx="42862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Gereği kadar ölçü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: 1</a:t>
            </a:r>
          </a:p>
          <a:p>
            <a:r>
              <a:rPr lang="tr-T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Gereğinden fazla ölçü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: 1’den fazla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42910" y="4071942"/>
            <a:ext cx="407193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Örnek: Doğrultu, açı ölçüsünde: 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285984" y="4857760"/>
            <a:ext cx="492919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Gereği kadar ölçü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: 1 dizi (silsile)</a:t>
            </a:r>
          </a:p>
          <a:p>
            <a:r>
              <a:rPr lang="tr-T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Gereğinden fazla ölçü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: 1’den fazla dizi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2430</Words>
  <Application>Microsoft Office PowerPoint</Application>
  <PresentationFormat>Ekran Gösterisi (4:3)</PresentationFormat>
  <Paragraphs>444</Paragraphs>
  <Slides>54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61" baseType="lpstr">
      <vt:lpstr>Arial</vt:lpstr>
      <vt:lpstr>Calibri</vt:lpstr>
      <vt:lpstr>Cambria Math</vt:lpstr>
      <vt:lpstr>Century Gothic</vt:lpstr>
      <vt:lpstr>Times New Roman</vt:lpstr>
      <vt:lpstr>Wingdings</vt:lpstr>
      <vt:lpstr>Ofis Teması</vt:lpstr>
      <vt:lpstr>DENGELEME HESABI-I DERS NOTLARI</vt:lpstr>
      <vt:lpstr>PowerPoint Sunusu</vt:lpstr>
      <vt:lpstr>Kaynaklar</vt:lpstr>
      <vt:lpstr>Hatırlatma</vt:lpstr>
      <vt:lpstr>PowerPoint Sunusu</vt:lpstr>
      <vt:lpstr>PowerPoint Sunusu</vt:lpstr>
      <vt:lpstr>PowerPoint Sunusu</vt:lpstr>
      <vt:lpstr>Niçin Dengeleme Hesabı?</vt:lpstr>
      <vt:lpstr>Birinci ve ikinci sınıfta görülen derslerde….</vt:lpstr>
      <vt:lpstr>Birinci ve ikinci sınıfta görülen derslerde….</vt:lpstr>
      <vt:lpstr>Soru?</vt:lpstr>
      <vt:lpstr>İki nokta arasındaki uzunluğun belirlenmesi</vt:lpstr>
      <vt:lpstr>PowerPoint Sunusu</vt:lpstr>
      <vt:lpstr>PowerPoint Sunusu</vt:lpstr>
      <vt:lpstr>PowerPoint Sunusu</vt:lpstr>
      <vt:lpstr>PowerPoint Sunusu</vt:lpstr>
      <vt:lpstr>PowerPoint Sunusu</vt:lpstr>
      <vt:lpstr>Sonuç?</vt:lpstr>
      <vt:lpstr>PowerPoint Sunusu</vt:lpstr>
      <vt:lpstr>PowerPoint Sunusu</vt:lpstr>
      <vt:lpstr>PowerPoint Sunusu</vt:lpstr>
      <vt:lpstr>PowerPoint Sunusu</vt:lpstr>
      <vt:lpstr>PowerPoint Sunusu</vt:lpstr>
      <vt:lpstr>Hatalar</vt:lpstr>
      <vt:lpstr>PowerPoint Sunusu</vt:lpstr>
      <vt:lpstr>PowerPoint Sunusu</vt:lpstr>
      <vt:lpstr>PowerPoint Sunusu</vt:lpstr>
      <vt:lpstr>PowerPoint Sunusu</vt:lpstr>
      <vt:lpstr>PowerPoint Sunusu</vt:lpstr>
      <vt:lpstr>Hata ve Düzeltme</vt:lpstr>
      <vt:lpstr>PowerPoint Sunusu</vt:lpstr>
      <vt:lpstr>PowerPoint Sunusu</vt:lpstr>
      <vt:lpstr>Doğruluk  ve  Duyarlık (Hassasiyet)</vt:lpstr>
      <vt:lpstr>PowerPoint Sunusu</vt:lpstr>
      <vt:lpstr>PowerPoint Sunusu</vt:lpstr>
      <vt:lpstr>PowerPoint Sunusu</vt:lpstr>
      <vt:lpstr>PowerPoint Sunusu</vt:lpstr>
      <vt:lpstr>Uygulama 1)</vt:lpstr>
      <vt:lpstr>EUÖ (e) ve çelik şerit (t) ölçülerinin birbirlerine göre değişimlerini gösteren grafiğe bakıldığında;  </vt:lpstr>
      <vt:lpstr>Uygulama 2)</vt:lpstr>
      <vt:lpstr>PowerPoint Sunusu</vt:lpstr>
      <vt:lpstr>Duyarlık Ölçütleri</vt:lpstr>
      <vt:lpstr>PowerPoint Sunusu</vt:lpstr>
      <vt:lpstr>PowerPoint Sunusu</vt:lpstr>
      <vt:lpstr>PowerPoint Sunusu</vt:lpstr>
      <vt:lpstr>Duyarlık Ölçütleri</vt:lpstr>
      <vt:lpstr>PowerPoint Sunusu</vt:lpstr>
      <vt:lpstr>Olası Hata (r)</vt:lpstr>
      <vt:lpstr>PowerPoint Sunusu</vt:lpstr>
      <vt:lpstr>Bağıl Hata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DENGELEME HESABI I</dc:title>
  <dc:creator>hp</dc:creator>
  <cp:lastModifiedBy>Harita Bölümü</cp:lastModifiedBy>
  <cp:revision>139</cp:revision>
  <dcterms:created xsi:type="dcterms:W3CDTF">2016-08-05T08:06:45Z</dcterms:created>
  <dcterms:modified xsi:type="dcterms:W3CDTF">2022-09-19T06:36:51Z</dcterms:modified>
</cp:coreProperties>
</file>