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09" r:id="rId2"/>
    <p:sldId id="324" r:id="rId3"/>
    <p:sldId id="390" r:id="rId4"/>
    <p:sldId id="421" r:id="rId5"/>
    <p:sldId id="447" r:id="rId6"/>
    <p:sldId id="451" r:id="rId7"/>
    <p:sldId id="453" r:id="rId8"/>
    <p:sldId id="454" r:id="rId9"/>
    <p:sldId id="424" r:id="rId10"/>
    <p:sldId id="455" r:id="rId11"/>
    <p:sldId id="392" r:id="rId12"/>
    <p:sldId id="393" r:id="rId13"/>
    <p:sldId id="426" r:id="rId14"/>
    <p:sldId id="427" r:id="rId15"/>
    <p:sldId id="428" r:id="rId16"/>
    <p:sldId id="425" r:id="rId17"/>
    <p:sldId id="429" r:id="rId18"/>
    <p:sldId id="450" r:id="rId19"/>
    <p:sldId id="430" r:id="rId20"/>
    <p:sldId id="449" r:id="rId21"/>
    <p:sldId id="394" r:id="rId22"/>
    <p:sldId id="452" r:id="rId23"/>
    <p:sldId id="395" r:id="rId24"/>
    <p:sldId id="456" r:id="rId25"/>
    <p:sldId id="457" r:id="rId26"/>
    <p:sldId id="439" r:id="rId27"/>
    <p:sldId id="440" r:id="rId28"/>
    <p:sldId id="397" r:id="rId29"/>
    <p:sldId id="441" r:id="rId30"/>
    <p:sldId id="442" r:id="rId31"/>
    <p:sldId id="458" r:id="rId32"/>
    <p:sldId id="398" r:id="rId33"/>
    <p:sldId id="407" r:id="rId34"/>
    <p:sldId id="399" r:id="rId35"/>
    <p:sldId id="444" r:id="rId36"/>
    <p:sldId id="408" r:id="rId37"/>
    <p:sldId id="400" r:id="rId38"/>
    <p:sldId id="445" r:id="rId39"/>
    <p:sldId id="446" r:id="rId40"/>
    <p:sldId id="401" r:id="rId41"/>
    <p:sldId id="459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6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92C72-EFA3-46BE-A870-F7A29A29D760}" type="datetimeFigureOut">
              <a:rPr lang="tr-TR" smtClean="0"/>
              <a:pPr/>
              <a:t>30.04.2020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F6448-24B1-45E6-A103-D18E10EC8FE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8338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10584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0255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852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85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85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852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85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85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852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6448-24B1-45E6-A103-D18E10EC8FEE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85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4004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8365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622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5186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46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9039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0332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022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125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7640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323A-0B49-4C24-99E9-80A0F5EFF3C6}" type="datetimeFigureOut">
              <a:rPr lang="tr-TR" smtClean="0"/>
              <a:pPr/>
              <a:t>30.04.2020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6989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323A-0B49-4C24-99E9-80A0F5EFF3C6}" type="datetimeFigureOut">
              <a:rPr lang="tr-TR" smtClean="0"/>
              <a:pPr/>
              <a:t>30.04.2020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63123-2E49-4892-AE55-A093C3548F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4996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12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424114" y="5084763"/>
            <a:ext cx="6840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altLang="tr-TR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 Dr. Mualla YALÇINKAYA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133601" y="2921000"/>
            <a:ext cx="8316913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rgbClr val="996633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tr-TR" altLang="tr-TR" sz="2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JEODEZİK VERİLERİN İSTATİSTİK </a:t>
            </a:r>
            <a:r>
              <a:rPr lang="tr-TR" altLang="tr-TR" sz="2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ANALİZİ</a:t>
            </a:r>
            <a:endParaRPr lang="tr-TR" altLang="tr-TR" sz="24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4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94022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Dikdörtgen 1"/>
              <p:cNvSpPr/>
              <p:nvPr/>
            </p:nvSpPr>
            <p:spPr>
              <a:xfrm>
                <a:off x="155575" y="639445"/>
                <a:ext cx="11142689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Kolmogoroff-Smirnoff test büyüklüğü olarak, deneysel bağıl yığılmalar toplamı 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tr-TR" dirty="0" smtClean="0"/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ile </a:t>
                </a:r>
              </a:p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normal dağılım fonksiyonu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arasındaki farkların en büyüğünün mutlak değeri ele alınır.</a:t>
                </a:r>
                <a:endParaRPr lang="tr-T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639445"/>
                <a:ext cx="11142689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37" t="-5556" b="-129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954" y="2142309"/>
            <a:ext cx="4193177" cy="4897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19" y="3579223"/>
            <a:ext cx="1619795" cy="8238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0191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10191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5264331" y="2207623"/>
            <a:ext cx="25995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Test Büyüklüğü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621280" y="3809999"/>
            <a:ext cx="25995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Sınır Değer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0840" y="4990011"/>
            <a:ext cx="1597749" cy="4484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5" name="14 Metin kutusu"/>
          <p:cNvSpPr txBox="1"/>
          <p:nvPr/>
        </p:nvSpPr>
        <p:spPr>
          <a:xfrm>
            <a:off x="3148149" y="5042262"/>
            <a:ext cx="407561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ise veriler Normal Dağılımdadır.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0364" y="5525587"/>
            <a:ext cx="1721852" cy="483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18" name="17 Metin kutusu"/>
          <p:cNvSpPr txBox="1"/>
          <p:nvPr/>
        </p:nvSpPr>
        <p:spPr>
          <a:xfrm>
            <a:off x="3222171" y="5625736"/>
            <a:ext cx="495517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ise veriler Normal Dağılımda değildir. 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3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262519"/>
            <a:ext cx="5718810" cy="845713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tr-T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155575" y="42529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5575" y="848146"/>
            <a:ext cx="12036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açı 30 kez ölçülmüş ve saniye değerleri aşağıda verilmiştir. Bu değerlerin normal dağılımda olup olmadıklarını irdeleyiniz.</a:t>
            </a:r>
            <a:endParaRPr lang="tr-TR" dirty="0"/>
          </a:p>
        </p:txBody>
      </p:sp>
      <p:graphicFrame>
        <p:nvGraphicFramePr>
          <p:cNvPr id="9" name="Tablo 8"/>
          <p:cNvGraphicFramePr>
            <a:graphicFrameLocks noGrp="1"/>
          </p:cNvGraphicFramePr>
          <p:nvPr/>
        </p:nvGraphicFramePr>
        <p:xfrm>
          <a:off x="155575" y="1736431"/>
          <a:ext cx="363474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80"/>
                <a:gridCol w="1211580"/>
                <a:gridCol w="12115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98,</a:t>
                      </a:r>
                      <a:r>
                        <a:rPr lang="tr-TR" sz="1400" baseline="0" dirty="0" smtClean="0"/>
                        <a:t> 06 031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060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081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033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062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082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034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085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086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088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069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090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047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091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056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072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092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057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094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059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095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Metin kutusu 17"/>
              <p:cNvSpPr txBox="1"/>
              <p:nvPr/>
            </p:nvSpPr>
            <p:spPr>
              <a:xfrm>
                <a:off x="5918714" y="1390226"/>
                <a:ext cx="1257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1.94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𝑐𝑐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714" y="1390226"/>
                <a:ext cx="125713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427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Dikdörtgen 10"/>
              <p:cNvSpPr/>
              <p:nvPr/>
            </p:nvSpPr>
            <p:spPr>
              <a:xfrm>
                <a:off x="4129677" y="1367099"/>
                <a:ext cx="1744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98,06067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677" y="1367099"/>
                <a:ext cx="174470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Metin kutusu 11"/>
              <p:cNvSpPr txBox="1"/>
              <p:nvPr/>
            </p:nvSpPr>
            <p:spPr>
              <a:xfrm>
                <a:off x="4495379" y="3027527"/>
                <a:ext cx="1775421" cy="3096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</m:rad>
                      <m:r>
                        <a:rPr lang="tr-T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379" y="3027527"/>
                <a:ext cx="1775421" cy="309637"/>
              </a:xfrm>
              <a:prstGeom prst="rect">
                <a:avLst/>
              </a:prstGeom>
              <a:blipFill rotWithShape="0">
                <a:blip r:embed="rId5"/>
                <a:stretch>
                  <a:fillRect l="-2730" r="-2389" b="-78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3" name="Tablo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2039100"/>
                  </p:ext>
                </p:extLst>
              </p:nvPr>
            </p:nvGraphicFramePr>
            <p:xfrm>
              <a:off x="6547283" y="2898983"/>
              <a:ext cx="5301235" cy="3545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9605"/>
                    <a:gridCol w="467043"/>
                    <a:gridCol w="709930"/>
                    <a:gridCol w="454279"/>
                    <a:gridCol w="608330"/>
                    <a:gridCol w="640080"/>
                    <a:gridCol w="755968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Sınıf</a:t>
                          </a:r>
                        </a:p>
                        <a:p>
                          <a:r>
                            <a:rPr lang="tr-TR" sz="1600" dirty="0" smtClean="0"/>
                            <a:t>No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x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z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tr-TR" sz="16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K(x)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H(x)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z="1600" b="1" i="1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tr-TR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16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6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tr-TR" sz="16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03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04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05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06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07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08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09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10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o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152039100"/>
                  </p:ext>
                </p:extLst>
              </p:nvPr>
            </p:nvGraphicFramePr>
            <p:xfrm>
              <a:off x="6547283" y="2898983"/>
              <a:ext cx="5301235" cy="3545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9605"/>
                    <a:gridCol w="467043"/>
                    <a:gridCol w="709930"/>
                    <a:gridCol w="454279"/>
                    <a:gridCol w="608330"/>
                    <a:gridCol w="640080"/>
                    <a:gridCol w="755968"/>
                    <a:gridCol w="1016000"/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Sınıf</a:t>
                          </a:r>
                        </a:p>
                        <a:p>
                          <a:r>
                            <a:rPr lang="tr-TR" sz="1600" dirty="0" smtClean="0"/>
                            <a:t>No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x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z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8108" t="-2105" r="-675676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K(x)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H(x)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68548" t="-2105" r="-137903" b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22156" t="-2105" r="-2395" b="-52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03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04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05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06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07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08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09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tr-TR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sz="1600" dirty="0" smtClean="0"/>
                            <a:t>10</a:t>
                          </a:r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3622" y="2155372"/>
            <a:ext cx="1143000" cy="333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14 Metin kutusu"/>
          <p:cNvSpPr txBox="1"/>
          <p:nvPr/>
        </p:nvSpPr>
        <p:spPr>
          <a:xfrm>
            <a:off x="5826033" y="2181498"/>
            <a:ext cx="14107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Sınıf sayısı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4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262519"/>
            <a:ext cx="5718810" cy="845713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tr-T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155575" y="42529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Metin kutusu 17"/>
              <p:cNvSpPr txBox="1"/>
              <p:nvPr/>
            </p:nvSpPr>
            <p:spPr>
              <a:xfrm>
                <a:off x="3568007" y="532689"/>
                <a:ext cx="1257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1.94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𝑐𝑐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007" y="532689"/>
                <a:ext cx="125713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415" b="-15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957347161"/>
              </p:ext>
            </p:extLst>
          </p:nvPr>
        </p:nvGraphicFramePr>
        <p:xfrm>
          <a:off x="460375" y="1178671"/>
          <a:ext cx="5770608" cy="408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21"/>
                <a:gridCol w="508395"/>
                <a:gridCol w="772787"/>
                <a:gridCol w="494501"/>
                <a:gridCol w="662192"/>
                <a:gridCol w="696753"/>
                <a:gridCol w="822902"/>
                <a:gridCol w="1105957"/>
              </a:tblGrid>
              <a:tr h="667285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Sınıf</a:t>
                      </a:r>
                    </a:p>
                    <a:p>
                      <a:r>
                        <a:rPr lang="tr-TR" sz="1600" dirty="0" smtClean="0"/>
                        <a:t>No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x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z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4"/>
                      <a:stretch>
                        <a:fillRect l="-401333" t="-3158" r="-666667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4"/>
                      <a:stretch>
                        <a:fillRect l="-468548" t="-3158" r="-137903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4"/>
                      <a:stretch>
                        <a:fillRect l="-422156" t="-3158" r="-2395" b="-520000"/>
                      </a:stretch>
                    </a:blipFill>
                  </a:tcPr>
                </a:tc>
              </a:tr>
              <a:tr h="427297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-1.91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427297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-1.39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427297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-0.88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427297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-0.36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427297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427297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0.67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27297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1.19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427297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1.70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Dikdörtgen 18"/>
              <p:cNvSpPr/>
              <p:nvPr/>
            </p:nvSpPr>
            <p:spPr>
              <a:xfrm>
                <a:off x="1573685" y="504242"/>
                <a:ext cx="1744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98,06067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9" name="Dikdörtge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85" y="504242"/>
                <a:ext cx="174470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9217" y="441589"/>
            <a:ext cx="1095375" cy="552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2559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262519"/>
            <a:ext cx="5718810" cy="845713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tr-T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155575" y="42529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957347161"/>
              </p:ext>
            </p:extLst>
          </p:nvPr>
        </p:nvGraphicFramePr>
        <p:xfrm>
          <a:off x="460375" y="1178671"/>
          <a:ext cx="5301235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05"/>
                <a:gridCol w="467043"/>
                <a:gridCol w="709930"/>
                <a:gridCol w="454279"/>
                <a:gridCol w="608330"/>
                <a:gridCol w="640080"/>
                <a:gridCol w="755968"/>
                <a:gridCol w="1016000"/>
              </a:tblGrid>
              <a:tr h="57912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Sınıf</a:t>
                      </a:r>
                    </a:p>
                    <a:p>
                      <a:r>
                        <a:rPr lang="tr-TR" sz="1600" dirty="0" smtClean="0"/>
                        <a:t>No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x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z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01333" t="-3158" r="-666667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68548" t="-3158" r="-137903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22156" t="-3158" r="-2395" b="-520000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-1.91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-1.39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-0.88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-0.36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0.67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1.19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1.70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o 8"/>
          <p:cNvGraphicFramePr>
            <a:graphicFrameLocks noGrp="1"/>
          </p:cNvGraphicFramePr>
          <p:nvPr/>
        </p:nvGraphicFramePr>
        <p:xfrm>
          <a:off x="8319861" y="1200854"/>
          <a:ext cx="363474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80"/>
                <a:gridCol w="1211580"/>
                <a:gridCol w="12115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98,</a:t>
                      </a:r>
                      <a:r>
                        <a:rPr lang="tr-TR" sz="1400" baseline="0" dirty="0" smtClean="0"/>
                        <a:t> 06 031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060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081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033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062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082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034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085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086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088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069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090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047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091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056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072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092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057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094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059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095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59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262519"/>
            <a:ext cx="5718810" cy="845713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tr-T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155575" y="42529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957347161"/>
              </p:ext>
            </p:extLst>
          </p:nvPr>
        </p:nvGraphicFramePr>
        <p:xfrm>
          <a:off x="460375" y="1178671"/>
          <a:ext cx="5301235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05"/>
                <a:gridCol w="467043"/>
                <a:gridCol w="709930"/>
                <a:gridCol w="454279"/>
                <a:gridCol w="608330"/>
                <a:gridCol w="640080"/>
                <a:gridCol w="755968"/>
                <a:gridCol w="1016000"/>
              </a:tblGrid>
              <a:tr h="57912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Sınıf</a:t>
                      </a:r>
                    </a:p>
                    <a:p>
                      <a:r>
                        <a:rPr lang="tr-TR" sz="1600" dirty="0" smtClean="0"/>
                        <a:t>No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x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z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01333" t="-3158" r="-666667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68548" t="-3158" r="-137903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22156" t="-3158" r="-2395" b="-520000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-1.91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-1.39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-0.88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-0.36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0.67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1.19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1.70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Dikdörtgen 4"/>
              <p:cNvSpPr/>
              <p:nvPr/>
            </p:nvSpPr>
            <p:spPr>
              <a:xfrm>
                <a:off x="6953283" y="738230"/>
                <a:ext cx="1711302" cy="87876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>
                          <a:latin typeface="Cambria Math" panose="02040503050406030204" pitchFamily="18" charset="0"/>
                        </a:rPr>
                        <m:t>𝑲</m:t>
                      </m:r>
                      <m:d>
                        <m:d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p>
                        <m:e>
                          <m:sSub>
                            <m:sSub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83" y="738230"/>
                <a:ext cx="1711302" cy="8787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ikdörtgen 20"/>
          <p:cNvSpPr/>
          <p:nvPr/>
        </p:nvSpPr>
        <p:spPr>
          <a:xfrm>
            <a:off x="663924" y="6290793"/>
            <a:ext cx="5364917" cy="3734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Yorum: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İrdelenen veriler normal dağılımdadır.</a:t>
            </a:r>
          </a:p>
        </p:txBody>
      </p:sp>
    </p:spTree>
    <p:extLst>
      <p:ext uri="{BB962C8B-B14F-4D97-AF65-F5344CB8AC3E}">
        <p14:creationId xmlns:p14="http://schemas.microsoft.com/office/powerpoint/2010/main" xmlns="" val="32559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262519"/>
            <a:ext cx="5718810" cy="845713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tr-T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155575" y="42529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957347161"/>
              </p:ext>
            </p:extLst>
          </p:nvPr>
        </p:nvGraphicFramePr>
        <p:xfrm>
          <a:off x="460375" y="1178671"/>
          <a:ext cx="5301235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05"/>
                <a:gridCol w="467043"/>
                <a:gridCol w="709930"/>
                <a:gridCol w="454279"/>
                <a:gridCol w="608330"/>
                <a:gridCol w="640080"/>
                <a:gridCol w="755968"/>
                <a:gridCol w="1016000"/>
              </a:tblGrid>
              <a:tr h="57912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Sınıf</a:t>
                      </a:r>
                    </a:p>
                    <a:p>
                      <a:r>
                        <a:rPr lang="tr-TR" sz="1600" dirty="0" smtClean="0"/>
                        <a:t>No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x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z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01333" t="-3158" r="-666667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68548" t="-3158" r="-137903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22156" t="-3158" r="-2395" b="-520000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-1.91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-1.39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-0.88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0.23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-0.36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0.33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0.53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0.67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0.67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1.19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0.83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1.70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1.00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Dikdörtgen 5"/>
              <p:cNvSpPr/>
              <p:nvPr/>
            </p:nvSpPr>
            <p:spPr>
              <a:xfrm>
                <a:off x="7030050" y="1915921"/>
                <a:ext cx="1324145" cy="49782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tr-TR" b="1" dirty="0"/>
                  <a:t>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tr-TR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tr-TR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tr-TR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tr-TR" b="1" dirty="0"/>
              </a:p>
            </p:txBody>
          </p:sp>
        </mc:Choice>
        <mc:Fallback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050" y="1915921"/>
                <a:ext cx="1324145" cy="497829"/>
              </a:xfrm>
              <a:prstGeom prst="rect">
                <a:avLst/>
              </a:prstGeom>
              <a:blipFill rotWithShape="0">
                <a:blip r:embed="rId4"/>
                <a:stretch>
                  <a:fillRect l="-3670" b="-602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559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262519"/>
            <a:ext cx="5718810" cy="845713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tr-T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155575" y="42529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957347161"/>
              </p:ext>
            </p:extLst>
          </p:nvPr>
        </p:nvGraphicFramePr>
        <p:xfrm>
          <a:off x="460375" y="1178671"/>
          <a:ext cx="5301235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05"/>
                <a:gridCol w="467043"/>
                <a:gridCol w="709930"/>
                <a:gridCol w="454279"/>
                <a:gridCol w="608330"/>
                <a:gridCol w="640080"/>
                <a:gridCol w="755968"/>
                <a:gridCol w="1016000"/>
              </a:tblGrid>
              <a:tr h="57912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Sınıf</a:t>
                      </a:r>
                    </a:p>
                    <a:p>
                      <a:r>
                        <a:rPr lang="tr-TR" sz="1600" dirty="0" smtClean="0"/>
                        <a:t>No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x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z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01333" t="-3158" r="-666667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68548" t="-3158" r="-137903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22156" t="-3158" r="-2395" b="-520000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-1.91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0.028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-1.39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0.082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-0.88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0.23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0.188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-0.36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0.33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0.359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0.53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0.559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0.67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0.67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0.749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1.19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0.83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0.883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1.70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1.00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0.955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862" y="2650210"/>
            <a:ext cx="5784853" cy="386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9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262519"/>
            <a:ext cx="5718810" cy="845713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tr-T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155575" y="42529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957347161"/>
              </p:ext>
            </p:extLst>
          </p:nvPr>
        </p:nvGraphicFramePr>
        <p:xfrm>
          <a:off x="460375" y="1178671"/>
          <a:ext cx="5301235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05"/>
                <a:gridCol w="467043"/>
                <a:gridCol w="709930"/>
                <a:gridCol w="454279"/>
                <a:gridCol w="608330"/>
                <a:gridCol w="640080"/>
                <a:gridCol w="755968"/>
                <a:gridCol w="1016000"/>
              </a:tblGrid>
              <a:tr h="57912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Sınıf</a:t>
                      </a:r>
                    </a:p>
                    <a:p>
                      <a:r>
                        <a:rPr lang="tr-TR" sz="1600" dirty="0" smtClean="0"/>
                        <a:t>No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x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z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01333" t="-3158" r="-666667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68548" t="-3158" r="-137903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22156" t="-3158" r="-2395" b="-520000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-1.91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0.028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-0.028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-1.39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0.082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0.018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-0.88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0.23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0.188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0.041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-0.36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0.33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0.359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-0.029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0.53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0.559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-0.029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0.67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0.67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0.749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rgbClr val="C00000"/>
                          </a:solidFill>
                        </a:rPr>
                        <a:t>0.079</a:t>
                      </a:r>
                      <a:endParaRPr lang="tr-T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1.19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0.83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0.883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-0.053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1.70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1.00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0.955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0.045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Metin kutusu 15"/>
              <p:cNvSpPr txBox="1"/>
              <p:nvPr/>
            </p:nvSpPr>
            <p:spPr>
              <a:xfrm>
                <a:off x="6111726" y="2916676"/>
                <a:ext cx="5468869" cy="27699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ctrlP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b="1" i="1">
                                  <a:latin typeface="Cambria Math" panose="02040503050406030204" pitchFamily="18" charset="0"/>
                                </a:rPr>
                                <m:t>𝜱</m:t>
                              </m:r>
                              <m:d>
                                <m:d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𝟎𝟕𝟗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𝑻𝒆𝒔𝒕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üğü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726" y="2916676"/>
                <a:ext cx="546886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57" t="-4255" r="-1002" b="-319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559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262519"/>
            <a:ext cx="5718810" cy="845713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tr-T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155575" y="42529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957347161"/>
              </p:ext>
            </p:extLst>
          </p:nvPr>
        </p:nvGraphicFramePr>
        <p:xfrm>
          <a:off x="460375" y="1178671"/>
          <a:ext cx="5301235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05"/>
                <a:gridCol w="467043"/>
                <a:gridCol w="709930"/>
                <a:gridCol w="454279"/>
                <a:gridCol w="608330"/>
                <a:gridCol w="640080"/>
                <a:gridCol w="755968"/>
                <a:gridCol w="1016000"/>
              </a:tblGrid>
              <a:tr h="57912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Sınıf</a:t>
                      </a:r>
                    </a:p>
                    <a:p>
                      <a:r>
                        <a:rPr lang="tr-TR" sz="1600" dirty="0" smtClean="0"/>
                        <a:t>No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x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z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01333" t="-3158" r="-666667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68548" t="-3158" r="-137903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3"/>
                      <a:stretch>
                        <a:fillRect l="-422156" t="-3158" r="-2395" b="-520000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-1.91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0.028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-0.028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-1.39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0.082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0.018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-0.88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0.23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0.188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0.041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-0.36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0.33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0.359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-0.029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0.53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0.559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-0.029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0.67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0.67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0.749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rgbClr val="C00000"/>
                          </a:solidFill>
                        </a:rPr>
                        <a:t>0.079</a:t>
                      </a:r>
                      <a:endParaRPr lang="tr-T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1.19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0.83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0.883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-0.053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1.70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1.00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0.955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0.045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7047" y="3644153"/>
            <a:ext cx="1209675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762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7471954" y="3579223"/>
            <a:ext cx="19594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Test Büyüklüğü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9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262519"/>
            <a:ext cx="5718810" cy="845713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tr-T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155575" y="42529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Dikdörtgen 3"/>
              <p:cNvSpPr/>
              <p:nvPr/>
            </p:nvSpPr>
            <p:spPr>
              <a:xfrm>
                <a:off x="8568535" y="4614937"/>
                <a:ext cx="26356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𝟎𝟓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𝒊𝒏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535" y="4614937"/>
                <a:ext cx="263565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957347161"/>
              </p:ext>
            </p:extLst>
          </p:nvPr>
        </p:nvGraphicFramePr>
        <p:xfrm>
          <a:off x="460375" y="1178671"/>
          <a:ext cx="5301235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05"/>
                <a:gridCol w="467043"/>
                <a:gridCol w="709930"/>
                <a:gridCol w="454279"/>
                <a:gridCol w="608330"/>
                <a:gridCol w="640080"/>
                <a:gridCol w="755968"/>
                <a:gridCol w="1016000"/>
              </a:tblGrid>
              <a:tr h="57912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Sınıf</a:t>
                      </a:r>
                    </a:p>
                    <a:p>
                      <a:r>
                        <a:rPr lang="tr-TR" sz="1600" dirty="0" smtClean="0"/>
                        <a:t>No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x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z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4"/>
                      <a:stretch>
                        <a:fillRect l="-401333" t="-3158" r="-666667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H(x)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4"/>
                      <a:stretch>
                        <a:fillRect l="-468548" t="-3158" r="-137903" b="-5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blipFill rotWithShape="0">
                      <a:blip r:embed="rId4"/>
                      <a:stretch>
                        <a:fillRect l="-422156" t="-3158" r="-2395" b="-520000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-1.91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0.028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-0.028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-1.39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0.082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0.018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-0.88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0.23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0.188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0.041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-0.36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0.33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0.359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-0.029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0.53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0.559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-0.029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0.67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0.67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0.749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rgbClr val="C00000"/>
                          </a:solidFill>
                        </a:rPr>
                        <a:t>0.079</a:t>
                      </a:r>
                      <a:endParaRPr lang="tr-T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1.19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0.83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0.883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-0.053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1.70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1.00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0.955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0.045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ikdörtgen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27588" y="3696601"/>
            <a:ext cx="3958776" cy="664606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tr-TR" b="1">
                <a:noFill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Dikdörtgen 19"/>
              <p:cNvSpPr/>
              <p:nvPr/>
            </p:nvSpPr>
            <p:spPr>
              <a:xfrm>
                <a:off x="655866" y="5738595"/>
                <a:ext cx="8667566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tr-TR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Karar: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𝟎𝟕𝟗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tr-TR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olduğundan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hipotezi geçersiz sayılamaz</a:t>
                </a:r>
                <a:endParaRPr lang="tr-T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Dikdörtgen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66" y="5738595"/>
                <a:ext cx="866756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703" t="-9677" b="-3064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ikdörtgen 20"/>
          <p:cNvSpPr/>
          <p:nvPr/>
        </p:nvSpPr>
        <p:spPr>
          <a:xfrm>
            <a:off x="663924" y="6290793"/>
            <a:ext cx="5364917" cy="3734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Yorum: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İrdelenen veriler normal dağılımdadır.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7353" y="2716305"/>
            <a:ext cx="1209675" cy="304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762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7929154" y="2664823"/>
            <a:ext cx="19594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Test Büyüklüğü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9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8700" y="2003425"/>
            <a:ext cx="10515600" cy="19208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Verilerin Normal Dağılımda Olup Olmadıklarının İrdelenmesi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4426" y="0"/>
            <a:ext cx="5562191" cy="650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3049146" y="2580532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134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27921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334103" y="1230731"/>
            <a:ext cx="1056032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dağılımda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ortalama ve ortanca farklı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değerlerde ise dağılım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çarpıktır.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Çarpıklık katsayısının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negatif olması sola çarpık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pozitif olması sağa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çarpık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olduğunu gösterir.</a:t>
            </a:r>
          </a:p>
          <a:p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Çarpıklık katsayısı +/- 1 sınırları içerisinde ise normal dağılımdan önemli bir sapma olmamıştır.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/>
          <a:srcRect t="8406" r="9966" b="22043"/>
          <a:stretch/>
        </p:blipFill>
        <p:spPr>
          <a:xfrm>
            <a:off x="2598329" y="3468782"/>
            <a:ext cx="5161008" cy="29933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3825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27921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1170124" y="1482627"/>
            <a:ext cx="8862150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dağılımda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genişlik yorumlanmak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istenirse basıklık katsayısına bakılır.</a:t>
            </a:r>
          </a:p>
          <a:p>
            <a:r>
              <a:rPr lang="tr-T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Basıklık katsayısı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pozitif ise dağılım 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ivri negatif ise basıktır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Sıfır olması normal dağılımda olduğunu gösterir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9804" t="4860" r="7535" b="41262"/>
          <a:stretch/>
        </p:blipFill>
        <p:spPr>
          <a:xfrm>
            <a:off x="2662363" y="3095897"/>
            <a:ext cx="6166237" cy="3017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3825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27921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Dikdörtgen 4"/>
              <p:cNvSpPr/>
              <p:nvPr/>
            </p:nvSpPr>
            <p:spPr>
              <a:xfrm>
                <a:off x="155575" y="848146"/>
                <a:ext cx="120364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 veri setinin ortalama hatası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tr-TR" dirty="0" smtClean="0"/>
                  <a:t> , </a:t>
                </a:r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ölçülerin ağırlıkları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olmak üzere, ölçülerin düzeltme değeri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),</m:t>
                    </m:r>
                  </m:oMath>
                </a14:m>
                <a:endParaRPr lang="tr-TR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848146"/>
                <a:ext cx="1203642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56" t="-9836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824" y="2103121"/>
            <a:ext cx="1530220" cy="7837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6" name="15 Metin kutusu"/>
          <p:cNvSpPr txBox="1"/>
          <p:nvPr/>
        </p:nvSpPr>
        <p:spPr>
          <a:xfrm>
            <a:off x="2155372" y="2351314"/>
            <a:ext cx="29826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Deneysel standart sapma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262" y="1476103"/>
            <a:ext cx="1337310" cy="3657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9" name="18 Metin kutusu"/>
          <p:cNvSpPr txBox="1"/>
          <p:nvPr/>
        </p:nvSpPr>
        <p:spPr>
          <a:xfrm>
            <a:off x="2229395" y="1406434"/>
            <a:ext cx="29826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Ölçülerin düzeltmesi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4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27921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Dikdörtgen 4"/>
              <p:cNvSpPr/>
              <p:nvPr/>
            </p:nvSpPr>
            <p:spPr>
              <a:xfrm>
                <a:off x="155575" y="848146"/>
                <a:ext cx="120364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 veri setinin ortalama hatası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tr-TR" dirty="0" smtClean="0"/>
                  <a:t> , </a:t>
                </a:r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ölçülerin ağırlıkları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olmak üzere, ölçülerin düzeltme değeri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),</m:t>
                    </m:r>
                  </m:oMath>
                </a14:m>
                <a:endParaRPr lang="tr-TR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848146"/>
                <a:ext cx="1203642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56" t="-9836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824" y="2103121"/>
            <a:ext cx="1530220" cy="7837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6" name="15 Metin kutusu"/>
          <p:cNvSpPr txBox="1"/>
          <p:nvPr/>
        </p:nvSpPr>
        <p:spPr>
          <a:xfrm>
            <a:off x="2155372" y="2351314"/>
            <a:ext cx="29826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Deneysel standart sapma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262" y="1476103"/>
            <a:ext cx="1337310" cy="3657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9" name="18 Metin kutusu"/>
          <p:cNvSpPr txBox="1"/>
          <p:nvPr/>
        </p:nvSpPr>
        <p:spPr>
          <a:xfrm>
            <a:off x="2229395" y="1406434"/>
            <a:ext cx="29826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Ölçülerin düzeltmesi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805" y="3238364"/>
            <a:ext cx="3124759" cy="7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3574868" y="3431176"/>
            <a:ext cx="42541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Merkezsel momentin deneysel değeri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4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27921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Dikdörtgen 4"/>
              <p:cNvSpPr/>
              <p:nvPr/>
            </p:nvSpPr>
            <p:spPr>
              <a:xfrm>
                <a:off x="155575" y="848146"/>
                <a:ext cx="120364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 veri setinin ortalama hatası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tr-TR" dirty="0" smtClean="0"/>
                  <a:t> , </a:t>
                </a:r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ölçülerin ağırlıkları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olmak üzere, ölçülerin düzeltme değeri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),</m:t>
                    </m:r>
                  </m:oMath>
                </a14:m>
                <a:endParaRPr lang="tr-TR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848146"/>
                <a:ext cx="1203642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56" t="-9836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Metin kutusu 11"/>
              <p:cNvSpPr txBox="1"/>
              <p:nvPr/>
            </p:nvSpPr>
            <p:spPr>
              <a:xfrm>
                <a:off x="10787115" y="4764858"/>
                <a:ext cx="1199880" cy="42056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box>
                      <m:box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dirty="0" smtClean="0"/>
                  <a:t> )</a:t>
                </a:r>
                <a:endParaRPr lang="tr-TR" dirty="0"/>
              </a:p>
            </p:txBody>
          </p:sp>
        </mc:Choice>
        <mc:Fallback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115" y="4764858"/>
                <a:ext cx="1199880" cy="420564"/>
              </a:xfrm>
              <a:prstGeom prst="rect">
                <a:avLst/>
              </a:prstGeom>
              <a:blipFill rotWithShape="0">
                <a:blip r:embed="rId3"/>
                <a:stretch>
                  <a:fillRect l="-4545" r="-11111" b="-140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Dikdörtgen 14"/>
              <p:cNvSpPr/>
              <p:nvPr/>
            </p:nvSpPr>
            <p:spPr>
              <a:xfrm>
                <a:off x="10659259" y="5729222"/>
                <a:ext cx="1455591" cy="51289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box>
                      <m:box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24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dirty="0"/>
                  <a:t> )</a:t>
                </a:r>
              </a:p>
            </p:txBody>
          </p:sp>
        </mc:Choice>
        <mc:Fallback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259" y="5729222"/>
                <a:ext cx="1455591" cy="512897"/>
              </a:xfrm>
              <a:prstGeom prst="rect">
                <a:avLst/>
              </a:prstGeom>
              <a:blipFill rotWithShape="0">
                <a:blip r:embed="rId4"/>
                <a:stretch>
                  <a:fillRect r="-2500" b="-34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824" y="2103121"/>
            <a:ext cx="1530220" cy="7837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6" name="15 Metin kutusu"/>
          <p:cNvSpPr txBox="1"/>
          <p:nvPr/>
        </p:nvSpPr>
        <p:spPr>
          <a:xfrm>
            <a:off x="2155372" y="2351314"/>
            <a:ext cx="29826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Deneysel standart sapma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262" y="1476103"/>
            <a:ext cx="1337310" cy="3657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9" name="18 Metin kutusu"/>
          <p:cNvSpPr txBox="1"/>
          <p:nvPr/>
        </p:nvSpPr>
        <p:spPr>
          <a:xfrm>
            <a:off x="2229395" y="1406434"/>
            <a:ext cx="29826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Ölçülerin düzeltmesi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930" y="3173051"/>
            <a:ext cx="3124759" cy="7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6327" y="4688205"/>
            <a:ext cx="2768770" cy="83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539" y="5704795"/>
            <a:ext cx="3364545" cy="82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Metin kutusu"/>
          <p:cNvSpPr txBox="1"/>
          <p:nvPr/>
        </p:nvSpPr>
        <p:spPr>
          <a:xfrm>
            <a:off x="3574868" y="3352799"/>
            <a:ext cx="42541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Merkezsel momentin deneysel değeri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4014650" y="4929050"/>
            <a:ext cx="15762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Çarpıklık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180113" y="5956662"/>
            <a:ext cx="15762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Basıklık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4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27921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Dikdörtgen 4"/>
              <p:cNvSpPr/>
              <p:nvPr/>
            </p:nvSpPr>
            <p:spPr>
              <a:xfrm>
                <a:off x="155575" y="848146"/>
                <a:ext cx="120364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 veri setinin ortalama hatası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tr-TR" dirty="0" smtClean="0"/>
                  <a:t> , </a:t>
                </a:r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ölçülerin ağırlıkları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olmak üzere, ölçülerin düzeltme değeri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𝒗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),</m:t>
                    </m:r>
                  </m:oMath>
                </a14:m>
                <a:endParaRPr lang="tr-TR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848146"/>
                <a:ext cx="1203642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56" t="-9836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etin kutusu 2"/>
              <p:cNvSpPr txBox="1"/>
              <p:nvPr/>
            </p:nvSpPr>
            <p:spPr>
              <a:xfrm>
                <a:off x="241321" y="1365217"/>
                <a:ext cx="3831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acc>
                      <m:r>
                        <a:rPr lang="tr-TR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𝒊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Ö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çü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𝒍𝒆𝒓𝒊𝒏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𝒛𝒆𝒍𝒕𝒎𝒆𝒍𝒆𝒓𝒊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21" y="1365217"/>
                <a:ext cx="383104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78" t="-13333" r="-1274" b="-4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Metin kutusu 6"/>
              <p:cNvSpPr txBox="1"/>
              <p:nvPr/>
            </p:nvSpPr>
            <p:spPr>
              <a:xfrm>
                <a:off x="307975" y="1780595"/>
                <a:ext cx="6006709" cy="840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tr-T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tr-T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tr-T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tr-T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</m:nary>
                          </m:num>
                          <m:den>
                            <m: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den>
                        </m:f>
                      </m:e>
                    </m:rad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𝑫𝒆𝒏𝒆𝒚𝒔𝒆𝒍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𝒔𝒕𝒂𝒏𝒅𝒂𝒓𝒕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𝒔𝒂𝒑𝒎𝒂</m:t>
                    </m:r>
                  </m:oMath>
                </a14:m>
                <a:r>
                  <a:rPr lang="tr-TR" b="1" dirty="0" smtClean="0">
                    <a:cs typeface="Arial" panose="020B0604020202020204" pitchFamily="34" charset="0"/>
                  </a:rPr>
                  <a:t> (Ortalama hata)</a:t>
                </a:r>
              </a:p>
              <a:p>
                <a:endParaRPr lang="tr-TR" b="1" dirty="0"/>
              </a:p>
            </p:txBody>
          </p:sp>
        </mc:Choice>
        <mc:Fallback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1780595"/>
                <a:ext cx="6006709" cy="8406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Dikdörtgen 3"/>
              <p:cNvSpPr/>
              <p:nvPr/>
            </p:nvSpPr>
            <p:spPr>
              <a:xfrm>
                <a:off x="241321" y="2506240"/>
                <a:ext cx="30700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𝒊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𝒌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(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𝑩𝒂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𝒍𝒎𝒂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21" y="2506240"/>
                <a:ext cx="3070008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Metin kutusu 11"/>
              <p:cNvSpPr txBox="1"/>
              <p:nvPr/>
            </p:nvSpPr>
            <p:spPr>
              <a:xfrm>
                <a:off x="10787115" y="4764858"/>
                <a:ext cx="1199880" cy="42056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box>
                      <m:box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dirty="0" smtClean="0"/>
                  <a:t> )</a:t>
                </a:r>
                <a:endParaRPr lang="tr-TR" dirty="0"/>
              </a:p>
            </p:txBody>
          </p:sp>
        </mc:Choice>
        <mc:Fallback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115" y="4764858"/>
                <a:ext cx="1199880" cy="420564"/>
              </a:xfrm>
              <a:prstGeom prst="rect">
                <a:avLst/>
              </a:prstGeom>
              <a:blipFill rotWithShape="0">
                <a:blip r:embed="rId6"/>
                <a:stretch>
                  <a:fillRect l="-4545" r="-11111" b="-140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Dikdörtgen 14"/>
              <p:cNvSpPr/>
              <p:nvPr/>
            </p:nvSpPr>
            <p:spPr>
              <a:xfrm>
                <a:off x="10659259" y="5729222"/>
                <a:ext cx="1455591" cy="51289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box>
                      <m:box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24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dirty="0"/>
                  <a:t> )</a:t>
                </a:r>
              </a:p>
            </p:txBody>
          </p:sp>
        </mc:Choice>
        <mc:Fallback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259" y="5729222"/>
                <a:ext cx="1455591" cy="512897"/>
              </a:xfrm>
              <a:prstGeom prst="rect">
                <a:avLst/>
              </a:prstGeom>
              <a:blipFill rotWithShape="0">
                <a:blip r:embed="rId7"/>
                <a:stretch>
                  <a:fillRect r="-2500" b="-34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Dikdörtgen 8"/>
              <p:cNvSpPr/>
              <p:nvPr/>
            </p:nvSpPr>
            <p:spPr>
              <a:xfrm>
                <a:off x="6173787" y="4117682"/>
                <a:ext cx="979692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  <m:r>
                          <a:rPr lang="tr-TR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tr-TR" dirty="0" smtClean="0"/>
                  <a:t>=1 ise</a:t>
                </a:r>
                <a:endParaRPr lang="tr-TR" dirty="0"/>
              </a:p>
            </p:txBody>
          </p:sp>
        </mc:Choice>
        <mc:Fallback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787" y="4117682"/>
                <a:ext cx="979692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065" r="-4348" b="-225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930" y="3173051"/>
            <a:ext cx="3124759" cy="7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61196" y="4740456"/>
            <a:ext cx="2768770" cy="83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219" y="5665606"/>
            <a:ext cx="3364545" cy="82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Metin kutusu"/>
          <p:cNvSpPr txBox="1"/>
          <p:nvPr/>
        </p:nvSpPr>
        <p:spPr>
          <a:xfrm>
            <a:off x="3574868" y="3352799"/>
            <a:ext cx="42541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Merkezsel momentin deneysel değeri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3923211" y="5033553"/>
            <a:ext cx="12235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Çarpıklık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4010296" y="5839097"/>
            <a:ext cx="10972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Basıklık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37587" y="4646704"/>
            <a:ext cx="2523406" cy="8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39099" y="5619162"/>
            <a:ext cx="2534194" cy="76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314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27921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Metin kutusu 8"/>
              <p:cNvSpPr txBox="1"/>
              <p:nvPr/>
            </p:nvSpPr>
            <p:spPr>
              <a:xfrm>
                <a:off x="155575" y="693819"/>
                <a:ext cx="7677785" cy="9745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Ölçüler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ox>
                      <m:box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ox>
                      <m:box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𝟐𝟒</m:t>
                                    </m:r>
                                  </m:num>
                                  <m:den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normal dağılımındadır</a:t>
                </a:r>
                <a:r>
                  <a:rPr lang="tr-TR" dirty="0" smtClean="0"/>
                  <a:t>.</a:t>
                </a:r>
                <a:endParaRPr lang="tr-TR" dirty="0"/>
              </a:p>
              <a:p>
                <a:r>
                  <a:rPr lang="tr-TR" dirty="0" smtClean="0"/>
                  <a:t/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İrdelenen verilerin dağılımı çarpık ve basıktır.</a:t>
                </a:r>
                <a:endParaRPr lang="tr-TR" dirty="0"/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693819"/>
                <a:ext cx="7677785" cy="974562"/>
              </a:xfrm>
              <a:prstGeom prst="rect">
                <a:avLst/>
              </a:prstGeom>
              <a:blipFill rotWithShape="0">
                <a:blip r:embed="rId2"/>
                <a:stretch>
                  <a:fillRect l="-1031" b="-123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399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27921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Metin kutusu 8"/>
              <p:cNvSpPr txBox="1"/>
              <p:nvPr/>
            </p:nvSpPr>
            <p:spPr>
              <a:xfrm>
                <a:off x="155575" y="693819"/>
                <a:ext cx="7677785" cy="9745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Ölçüler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ox>
                      <m:box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ox>
                      <m:box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𝟐𝟒</m:t>
                                    </m:r>
                                  </m:num>
                                  <m:den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normal dağılımındadır</a:t>
                </a:r>
                <a:r>
                  <a:rPr lang="tr-TR" dirty="0" smtClean="0"/>
                  <a:t>.</a:t>
                </a:r>
                <a:endParaRPr lang="tr-TR" dirty="0"/>
              </a:p>
              <a:p>
                <a:r>
                  <a:rPr lang="tr-TR" dirty="0" smtClean="0"/>
                  <a:t/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İrdelenen verilerin dağılımı çarpık ve basıktır.</a:t>
                </a:r>
                <a:endParaRPr lang="tr-TR" dirty="0"/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693819"/>
                <a:ext cx="7677785" cy="974562"/>
              </a:xfrm>
              <a:prstGeom prst="rect">
                <a:avLst/>
              </a:prstGeom>
              <a:blipFill rotWithShape="0">
                <a:blip r:embed="rId2"/>
                <a:stretch>
                  <a:fillRect l="-1031" b="-123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Dikdörtgen 10"/>
              <p:cNvSpPr/>
              <p:nvPr/>
            </p:nvSpPr>
            <p:spPr>
              <a:xfrm>
                <a:off x="4277515" y="2092927"/>
                <a:ext cx="7239995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tr-TR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Test büyüklüğü serbestlik derecesi f=2 olan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tr-TR" b="1" i="1" dirty="0"/>
                          <m:t>χ</m:t>
                        </m:r>
                      </m:e>
                      <m:sub/>
                      <m:sup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tr-TR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-Dağılımındadır.) </a:t>
                </a:r>
                <a:endParaRPr lang="tr-TR" i="1" dirty="0"/>
              </a:p>
            </p:txBody>
          </p:sp>
        </mc:Choice>
        <mc:Fallback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15" y="2092927"/>
                <a:ext cx="7239995" cy="404791"/>
              </a:xfrm>
              <a:prstGeom prst="rect">
                <a:avLst/>
              </a:prstGeom>
              <a:blipFill rotWithShape="0">
                <a:blip r:embed="rId3"/>
                <a:stretch>
                  <a:fillRect l="-758" t="-4478" b="-164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502" y="2050869"/>
            <a:ext cx="2269611" cy="62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Metin kutusu"/>
          <p:cNvSpPr txBox="1"/>
          <p:nvPr/>
        </p:nvSpPr>
        <p:spPr>
          <a:xfrm>
            <a:off x="2455816" y="2168434"/>
            <a:ext cx="185492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Test Büyüklüğü</a:t>
            </a:r>
            <a:endParaRPr lang="tr-TR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9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3049146" y="2580532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Smirnoff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538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27921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Metin kutusu 8"/>
              <p:cNvSpPr txBox="1"/>
              <p:nvPr/>
            </p:nvSpPr>
            <p:spPr>
              <a:xfrm>
                <a:off x="155575" y="693819"/>
                <a:ext cx="7677785" cy="9745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Ölçüler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ox>
                      <m:box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ox>
                      <m:box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𝟐𝟒</m:t>
                                    </m:r>
                                  </m:num>
                                  <m:den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normal dağılımındadır</a:t>
                </a:r>
                <a:r>
                  <a:rPr lang="tr-TR" dirty="0" smtClean="0"/>
                  <a:t>.</a:t>
                </a:r>
                <a:endParaRPr lang="tr-TR" dirty="0"/>
              </a:p>
              <a:p>
                <a:r>
                  <a:rPr lang="tr-TR" dirty="0" smtClean="0"/>
                  <a:t/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İrdelenen verilerin dağılımı çarpık ve basıktır.</a:t>
                </a:r>
                <a:endParaRPr lang="tr-TR" dirty="0"/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693819"/>
                <a:ext cx="7677785" cy="974562"/>
              </a:xfrm>
              <a:prstGeom prst="rect">
                <a:avLst/>
              </a:prstGeom>
              <a:blipFill rotWithShape="0">
                <a:blip r:embed="rId2"/>
                <a:stretch>
                  <a:fillRect l="-1031" b="-123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Dikdörtgen 10"/>
              <p:cNvSpPr/>
              <p:nvPr/>
            </p:nvSpPr>
            <p:spPr>
              <a:xfrm>
                <a:off x="4277515" y="2092927"/>
                <a:ext cx="7239995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tr-TR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Test büyüklüğü serbestlik derecesi f=2 olan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tr-TR" b="1" i="1" dirty="0"/>
                          <m:t>χ</m:t>
                        </m:r>
                      </m:e>
                      <m:sub/>
                      <m:sup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tr-TR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-Dağılımındadır.) </a:t>
                </a:r>
                <a:endParaRPr lang="tr-TR" i="1" dirty="0"/>
              </a:p>
            </p:txBody>
          </p:sp>
        </mc:Choice>
        <mc:Fallback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15" y="2092927"/>
                <a:ext cx="7239995" cy="404791"/>
              </a:xfrm>
              <a:prstGeom prst="rect">
                <a:avLst/>
              </a:prstGeom>
              <a:blipFill rotWithShape="0">
                <a:blip r:embed="rId3"/>
                <a:stretch>
                  <a:fillRect l="-758" t="-4478" b="-164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305" y="3047456"/>
            <a:ext cx="995499" cy="46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502" y="2050869"/>
            <a:ext cx="2269611" cy="62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Metin kutusu"/>
          <p:cNvSpPr txBox="1"/>
          <p:nvPr/>
        </p:nvSpPr>
        <p:spPr>
          <a:xfrm>
            <a:off x="2455816" y="2168434"/>
            <a:ext cx="185492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Test Büyüklüğü</a:t>
            </a:r>
            <a:endParaRPr lang="tr-T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2490651" y="3078480"/>
            <a:ext cx="185492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Sınır Değer</a:t>
            </a:r>
            <a:endParaRPr lang="tr-TR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9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27921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Metin kutusu 8"/>
              <p:cNvSpPr txBox="1"/>
              <p:nvPr/>
            </p:nvSpPr>
            <p:spPr>
              <a:xfrm>
                <a:off x="155575" y="693819"/>
                <a:ext cx="7677785" cy="9745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Ölçüler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ox>
                      <m:box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ox>
                      <m:box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𝟐𝟒</m:t>
                                    </m:r>
                                  </m:num>
                                  <m:den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normal dağılımındadır</a:t>
                </a:r>
                <a:r>
                  <a:rPr lang="tr-TR" dirty="0" smtClean="0"/>
                  <a:t>.</a:t>
                </a:r>
                <a:endParaRPr lang="tr-TR" dirty="0"/>
              </a:p>
              <a:p>
                <a:r>
                  <a:rPr lang="tr-TR" dirty="0" smtClean="0"/>
                  <a:t/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İrdelenen verilerin dağılımı çarpık ve basıktır.</a:t>
                </a:r>
                <a:endParaRPr lang="tr-TR" dirty="0"/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693819"/>
                <a:ext cx="7677785" cy="974562"/>
              </a:xfrm>
              <a:prstGeom prst="rect">
                <a:avLst/>
              </a:prstGeom>
              <a:blipFill rotWithShape="0">
                <a:blip r:embed="rId2"/>
                <a:stretch>
                  <a:fillRect l="-1031" b="-123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Dikdörtgen 10"/>
              <p:cNvSpPr/>
              <p:nvPr/>
            </p:nvSpPr>
            <p:spPr>
              <a:xfrm>
                <a:off x="4277515" y="2092927"/>
                <a:ext cx="7239995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tr-TR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Test büyüklüğü serbestlik derecesi f=2 olan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tr-TR" b="1" i="1" dirty="0"/>
                          <m:t>χ</m:t>
                        </m:r>
                      </m:e>
                      <m:sub/>
                      <m:sup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tr-TR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-Dağılımındadır.) </a:t>
                </a:r>
                <a:endParaRPr lang="tr-TR" i="1" dirty="0"/>
              </a:p>
            </p:txBody>
          </p:sp>
        </mc:Choice>
        <mc:Fallback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515" y="2092927"/>
                <a:ext cx="7239995" cy="404791"/>
              </a:xfrm>
              <a:prstGeom prst="rect">
                <a:avLst/>
              </a:prstGeom>
              <a:blipFill rotWithShape="0">
                <a:blip r:embed="rId3"/>
                <a:stretch>
                  <a:fillRect l="-758" t="-4478" b="-164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2122" y="2799262"/>
            <a:ext cx="995499" cy="46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502" y="2050869"/>
            <a:ext cx="2269611" cy="62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Metin kutusu"/>
          <p:cNvSpPr txBox="1"/>
          <p:nvPr/>
        </p:nvSpPr>
        <p:spPr>
          <a:xfrm>
            <a:off x="2455816" y="2168434"/>
            <a:ext cx="185492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Test Büyüklüğü</a:t>
            </a:r>
            <a:endParaRPr lang="tr-T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2516777" y="2778034"/>
            <a:ext cx="185492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Sınır Değer</a:t>
            </a:r>
            <a:endParaRPr lang="tr-T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ikdörtgen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975" y="3508124"/>
            <a:ext cx="8326190" cy="424155"/>
          </a:xfrm>
          <a:prstGeom prst="rect">
            <a:avLst/>
          </a:prstGeom>
          <a:blipFill rotWithShape="0">
            <a:blip r:embed="rId6"/>
            <a:stretch>
              <a:fillRect t="-4225" r="-293" b="-9859"/>
            </a:stretch>
          </a:blipFill>
        </p:spPr>
        <p:txBody>
          <a:bodyPr/>
          <a:lstStyle/>
          <a:p>
            <a:r>
              <a:rPr lang="tr-TR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4399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27921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etin kutusu 2"/>
              <p:cNvSpPr txBox="1"/>
              <p:nvPr/>
            </p:nvSpPr>
            <p:spPr>
              <a:xfrm>
                <a:off x="1234251" y="4293436"/>
                <a:ext cx="5700150" cy="3877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box>
                          <m:boxPr>
                            <m:ctrlP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tr-T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box>
                      </m:sub>
                    </m:sSub>
                  </m:oMath>
                </a14:m>
                <a:r>
                  <a:rPr lang="tr-TR" b="1" dirty="0" smtClean="0"/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ise ölçülerin dağılımında çarpıklık vardır.</a:t>
                </a:r>
                <a:endParaRPr lang="tr-T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251" y="4293436"/>
                <a:ext cx="5700150" cy="387798"/>
              </a:xfrm>
              <a:prstGeom prst="rect">
                <a:avLst/>
              </a:prstGeom>
              <a:blipFill rotWithShape="0">
                <a:blip r:embed="rId2"/>
                <a:stretch>
                  <a:fillRect t="-20000" r="-2134" b="-92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Metin kutusu 8"/>
              <p:cNvSpPr txBox="1"/>
              <p:nvPr/>
            </p:nvSpPr>
            <p:spPr>
              <a:xfrm>
                <a:off x="1234251" y="4860819"/>
                <a:ext cx="5615704" cy="38779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box>
                          <m:boxPr>
                            <m:ctrlP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tr-T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num>
                              <m:den>
                                <m:r>
                                  <a:rPr lang="tr-T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box>
                      </m:sub>
                    </m:sSub>
                  </m:oMath>
                </a14:m>
                <a:r>
                  <a:rPr lang="tr-TR" b="1" dirty="0" smtClean="0"/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ise ölçülerin dağılımında basıklık vardır.</a:t>
                </a:r>
                <a:endParaRPr lang="tr-T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251" y="4860819"/>
                <a:ext cx="5615704" cy="387798"/>
              </a:xfrm>
              <a:prstGeom prst="rect">
                <a:avLst/>
              </a:prstGeom>
              <a:blipFill rotWithShape="0">
                <a:blip r:embed="rId3"/>
                <a:stretch>
                  <a:fillRect t="-20000" r="-2167" b="-92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396" y="1072379"/>
            <a:ext cx="1348604" cy="6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8011" y="2001066"/>
            <a:ext cx="1379824" cy="58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24421" y="2883490"/>
            <a:ext cx="693800" cy="57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Metin kutusu"/>
          <p:cNvSpPr txBox="1"/>
          <p:nvPr/>
        </p:nvSpPr>
        <p:spPr>
          <a:xfrm>
            <a:off x="2521130" y="1201782"/>
            <a:ext cx="282158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Çarpıklık Test Büyüklüğü</a:t>
            </a:r>
            <a:endParaRPr lang="tr-T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2542901" y="2085702"/>
            <a:ext cx="282158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err="1" smtClean="0">
                <a:latin typeface="Arial" pitchFamily="34" charset="0"/>
                <a:cs typeface="Arial" pitchFamily="34" charset="0"/>
              </a:rPr>
              <a:t>BasıklıkTest</a:t>
            </a:r>
            <a:r>
              <a:rPr lang="tr-TR" sz="1600" b="1" dirty="0" smtClean="0">
                <a:latin typeface="Arial" pitchFamily="34" charset="0"/>
                <a:cs typeface="Arial" pitchFamily="34" charset="0"/>
              </a:rPr>
              <a:t> Büyüklüğü</a:t>
            </a:r>
            <a:endParaRPr lang="tr-T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2573381" y="3004457"/>
            <a:ext cx="133241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rial" pitchFamily="34" charset="0"/>
                <a:cs typeface="Arial" pitchFamily="34" charset="0"/>
              </a:rPr>
              <a:t>Sınır Değer</a:t>
            </a:r>
            <a:endParaRPr lang="tr-TR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5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155575" y="42529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5575" y="848146"/>
            <a:ext cx="12036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açı 30 kez ölçülmüş ve saniye değerleri aşağıda verilmiştir. Bu değerlerin normal dağılımda olup olmadıklarını irdeleyiniz.</a:t>
            </a:r>
            <a:endParaRPr lang="tr-TR" dirty="0"/>
          </a:p>
        </p:txBody>
      </p:sp>
      <p:graphicFrame>
        <p:nvGraphicFramePr>
          <p:cNvPr id="9" name="Tablo 8"/>
          <p:cNvGraphicFramePr>
            <a:graphicFrameLocks noGrp="1"/>
          </p:cNvGraphicFramePr>
          <p:nvPr/>
        </p:nvGraphicFramePr>
        <p:xfrm>
          <a:off x="155575" y="1736431"/>
          <a:ext cx="363474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80"/>
                <a:gridCol w="1211580"/>
                <a:gridCol w="12115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98,</a:t>
                      </a:r>
                      <a:r>
                        <a:rPr lang="tr-TR" sz="1400" baseline="0" dirty="0" smtClean="0"/>
                        <a:t> 06 031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060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081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033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062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082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034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085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086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088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069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090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047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091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056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072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092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057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094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059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095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Metin kutusu 17"/>
              <p:cNvSpPr txBox="1"/>
              <p:nvPr/>
            </p:nvSpPr>
            <p:spPr>
              <a:xfrm>
                <a:off x="5918714" y="1390226"/>
                <a:ext cx="1257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1.94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𝑐𝑐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714" y="1390226"/>
                <a:ext cx="125713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427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Dikdörtgen 10"/>
              <p:cNvSpPr/>
              <p:nvPr/>
            </p:nvSpPr>
            <p:spPr>
              <a:xfrm>
                <a:off x="4129677" y="1367099"/>
                <a:ext cx="1744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98,06067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677" y="1367099"/>
                <a:ext cx="174470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Unvan 1"/>
          <p:cNvSpPr>
            <a:spLocks noGrp="1"/>
          </p:cNvSpPr>
          <p:nvPr>
            <p:ph type="title"/>
          </p:nvPr>
        </p:nvSpPr>
        <p:spPr>
          <a:xfrm>
            <a:off x="0" y="-448852"/>
            <a:ext cx="10515600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6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0" y="-502444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6224" y="344925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Metin kutusu 10"/>
              <p:cNvSpPr txBox="1"/>
              <p:nvPr/>
            </p:nvSpPr>
            <p:spPr>
              <a:xfrm>
                <a:off x="3638123" y="415564"/>
                <a:ext cx="1257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1.94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𝑐𝑐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123" y="415564"/>
                <a:ext cx="1257139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427" b="-15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Metin kutusu 4"/>
              <p:cNvSpPr txBox="1"/>
              <p:nvPr/>
            </p:nvSpPr>
            <p:spPr>
              <a:xfrm>
                <a:off x="5439919" y="415563"/>
                <a:ext cx="7477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19" y="415563"/>
                <a:ext cx="74776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065" r="-7317" b="-65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Dikdörtgen 5"/>
              <p:cNvSpPr/>
              <p:nvPr/>
            </p:nvSpPr>
            <p:spPr>
              <a:xfrm>
                <a:off x="4985497" y="1241237"/>
                <a:ext cx="1362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acc>
                      <m:r>
                        <a:rPr lang="tr-TR" b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97" y="1241237"/>
                <a:ext cx="136274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9121767"/>
              </p:ext>
            </p:extLst>
          </p:nvPr>
        </p:nvGraphicFramePr>
        <p:xfrm>
          <a:off x="4954488" y="1736431"/>
          <a:ext cx="171862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68"/>
                <a:gridCol w="594043"/>
                <a:gridCol w="597218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3.6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-1.4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3.4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-1.5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3.3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-1.8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-1.9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-2.1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-0.2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-2.3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-2.4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-2.5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-2.7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-2.8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Dikdörtgen 13"/>
              <p:cNvSpPr/>
              <p:nvPr/>
            </p:nvSpPr>
            <p:spPr>
              <a:xfrm>
                <a:off x="1906475" y="484090"/>
                <a:ext cx="1744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98,06067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475" y="484090"/>
                <a:ext cx="174470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o 17"/>
          <p:cNvGraphicFramePr>
            <a:graphicFrameLocks noGrp="1"/>
          </p:cNvGraphicFramePr>
          <p:nvPr/>
        </p:nvGraphicFramePr>
        <p:xfrm>
          <a:off x="155575" y="1736431"/>
          <a:ext cx="363474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580"/>
                <a:gridCol w="1211580"/>
                <a:gridCol w="12115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98,</a:t>
                      </a:r>
                      <a:r>
                        <a:rPr lang="tr-TR" sz="1400" baseline="0" dirty="0" smtClean="0"/>
                        <a:t> 06 031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060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081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033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062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082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034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085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086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044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088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069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090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047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091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056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072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092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057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073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094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059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078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           095</a:t>
                      </a:r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38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0" y="-502444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6224" y="344925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Metin kutusu 10"/>
              <p:cNvSpPr txBox="1"/>
              <p:nvPr/>
            </p:nvSpPr>
            <p:spPr>
              <a:xfrm>
                <a:off x="3638123" y="415564"/>
                <a:ext cx="1257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1.94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𝑐𝑐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123" y="415564"/>
                <a:ext cx="1257139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427" b="-15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Metin kutusu 4"/>
              <p:cNvSpPr txBox="1"/>
              <p:nvPr/>
            </p:nvSpPr>
            <p:spPr>
              <a:xfrm>
                <a:off x="5439919" y="415563"/>
                <a:ext cx="7477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19" y="415563"/>
                <a:ext cx="74776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065" r="-7317" b="-65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Dikdörtgen 5"/>
              <p:cNvSpPr/>
              <p:nvPr/>
            </p:nvSpPr>
            <p:spPr>
              <a:xfrm>
                <a:off x="307975" y="934984"/>
                <a:ext cx="1362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acc>
                      <m:r>
                        <a:rPr lang="tr-TR" b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934984"/>
                <a:ext cx="136274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307975" y="1416181"/>
          <a:ext cx="171862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68"/>
                <a:gridCol w="594043"/>
                <a:gridCol w="597218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3.6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-1.4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3.4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-1.5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3.3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-1.8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-1.9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-2.1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-0.2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-2.3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-2.4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-2.5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-2.7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-2.8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Metin kutusu 14"/>
              <p:cNvSpPr txBox="1"/>
              <p:nvPr/>
            </p:nvSpPr>
            <p:spPr>
              <a:xfrm>
                <a:off x="2309059" y="955526"/>
                <a:ext cx="2936317" cy="7548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nary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  Ç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𝒂𝒓𝒑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059" y="955526"/>
                <a:ext cx="2936317" cy="754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Metin kutusu 19"/>
              <p:cNvSpPr txBox="1"/>
              <p:nvPr/>
            </p:nvSpPr>
            <p:spPr>
              <a:xfrm>
                <a:off x="2309059" y="1948637"/>
                <a:ext cx="6719339" cy="785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𝟗𝟒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𝟑𝟎</m:t>
                          </m:r>
                        </m:sup>
                        <m:e>
                          <m:sSubSup>
                            <m:sSubSup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𝟗𝟒</m:t>
                                  </m:r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𝟓𝟗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𝟐𝟕𝟎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  Ç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𝒂𝒓𝒑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𝚤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𝒌𝒍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𝚤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20" name="Metin kutus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059" y="1948637"/>
                <a:ext cx="6719339" cy="7856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81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0" y="-502444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6224" y="344925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Metin kutusu 10"/>
              <p:cNvSpPr txBox="1"/>
              <p:nvPr/>
            </p:nvSpPr>
            <p:spPr>
              <a:xfrm>
                <a:off x="3638123" y="415564"/>
                <a:ext cx="1257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1.94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𝑐𝑐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123" y="415564"/>
                <a:ext cx="1257139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427" b="-15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Metin kutusu 4"/>
              <p:cNvSpPr txBox="1"/>
              <p:nvPr/>
            </p:nvSpPr>
            <p:spPr>
              <a:xfrm>
                <a:off x="5439919" y="415563"/>
                <a:ext cx="7477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5" name="Metin kutus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19" y="415563"/>
                <a:ext cx="74776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065" r="-7317" b="-65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Dikdörtgen 5"/>
              <p:cNvSpPr/>
              <p:nvPr/>
            </p:nvSpPr>
            <p:spPr>
              <a:xfrm>
                <a:off x="307975" y="934984"/>
                <a:ext cx="1362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acc>
                      <m:r>
                        <a:rPr lang="tr-TR" b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934984"/>
                <a:ext cx="136274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307975" y="1416181"/>
          <a:ext cx="171862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68"/>
                <a:gridCol w="594043"/>
                <a:gridCol w="597218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3.6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0.7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-1.4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3.4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-1.5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3.3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-1.8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-1.9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2.3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-2.1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-0.2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-2.3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2.0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-0.4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-2.4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-0.5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-2.5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1.0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-0.6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-2.7</a:t>
                      </a:r>
                      <a:endParaRPr lang="tr-T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0.8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-1.1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-2.8</a:t>
                      </a:r>
                      <a:endParaRPr lang="tr-TR" sz="1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Metin kutusu 14"/>
              <p:cNvSpPr txBox="1"/>
              <p:nvPr/>
            </p:nvSpPr>
            <p:spPr>
              <a:xfrm>
                <a:off x="2309059" y="955526"/>
                <a:ext cx="2936317" cy="7548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nary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  Ç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𝒂𝒓𝒑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059" y="955526"/>
                <a:ext cx="2936317" cy="754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Metin kutusu 15"/>
              <p:cNvSpPr txBox="1"/>
              <p:nvPr/>
            </p:nvSpPr>
            <p:spPr>
              <a:xfrm>
                <a:off x="2239299" y="3765886"/>
                <a:ext cx="7896777" cy="75488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𝟗𝟒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b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𝟗𝟒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𝟖𝟎𝟎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𝟗𝟏𝟖𝟒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𝟏𝟏𝟓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𝑩𝒂𝒔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𝚤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𝒌𝒍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𝚤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99" y="3765886"/>
                <a:ext cx="7896777" cy="754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Metin kutusu 19"/>
              <p:cNvSpPr txBox="1"/>
              <p:nvPr/>
            </p:nvSpPr>
            <p:spPr>
              <a:xfrm>
                <a:off x="2309059" y="1948637"/>
                <a:ext cx="6719339" cy="785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𝟗𝟒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𝟑𝟎</m:t>
                          </m:r>
                        </m:sup>
                        <m:e>
                          <m:sSubSup>
                            <m:sSubSup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𝟗𝟒</m:t>
                                  </m:r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𝟓𝟗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𝟐𝟕𝟎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  Ç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𝒂𝒓𝒑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𝚤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𝒌𝒍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𝚤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20" name="Metin kutus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059" y="1948637"/>
                <a:ext cx="6719339" cy="7856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Metin kutusu 20"/>
              <p:cNvSpPr txBox="1"/>
              <p:nvPr/>
            </p:nvSpPr>
            <p:spPr>
              <a:xfrm>
                <a:off x="2309059" y="2872618"/>
                <a:ext cx="3133487" cy="7548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bSup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nary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𝑩𝒂𝒔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21" name="Metin kutusu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059" y="2872618"/>
                <a:ext cx="3133487" cy="754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81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0" y="-502444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6224" y="344925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Metin kutusu 15"/>
              <p:cNvSpPr txBox="1"/>
              <p:nvPr/>
            </p:nvSpPr>
            <p:spPr>
              <a:xfrm>
                <a:off x="6828242" y="287222"/>
                <a:ext cx="1392945" cy="276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𝟏𝟏𝟓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242" y="287222"/>
                <a:ext cx="1392945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174" r="-3478" b="-127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Metin kutusu 19"/>
              <p:cNvSpPr txBox="1"/>
              <p:nvPr/>
            </p:nvSpPr>
            <p:spPr>
              <a:xfrm>
                <a:off x="4978442" y="298758"/>
                <a:ext cx="1255087" cy="276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20" name="Metin kutus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42" y="298758"/>
                <a:ext cx="125508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415" r="-3865" b="-15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Metin kutusu 13"/>
              <p:cNvSpPr txBox="1"/>
              <p:nvPr/>
            </p:nvSpPr>
            <p:spPr>
              <a:xfrm>
                <a:off x="206224" y="860438"/>
                <a:ext cx="7677785" cy="9745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Ölçüler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ox>
                      <m:box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ox>
                      <m:box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𝟐𝟒</m:t>
                                    </m:r>
                                  </m:num>
                                  <m:den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normal dağılımındadır</a:t>
                </a:r>
                <a:r>
                  <a:rPr lang="tr-TR" dirty="0" smtClean="0"/>
                  <a:t>.</a:t>
                </a:r>
                <a:endParaRPr lang="tr-TR" dirty="0"/>
              </a:p>
              <a:p>
                <a:r>
                  <a:rPr lang="tr-TR" dirty="0" smtClean="0"/>
                  <a:t/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İrdelenen verilerin dağılımı çarpık ve basıktır.</a:t>
                </a:r>
                <a:endParaRPr lang="tr-TR" dirty="0"/>
              </a:p>
            </p:txBody>
          </p:sp>
        </mc:Choice>
        <mc:Fallback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24" y="860438"/>
                <a:ext cx="7677785" cy="974562"/>
              </a:xfrm>
              <a:prstGeom prst="rect">
                <a:avLst/>
              </a:prstGeom>
              <a:blipFill rotWithShape="0">
                <a:blip r:embed="rId4"/>
                <a:stretch>
                  <a:fillRect l="-1031" b="-129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17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0" y="-502444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6224" y="344925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Metin kutusu 15"/>
              <p:cNvSpPr txBox="1"/>
              <p:nvPr/>
            </p:nvSpPr>
            <p:spPr>
              <a:xfrm>
                <a:off x="6828242" y="287222"/>
                <a:ext cx="1392945" cy="276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𝟏𝟏𝟓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242" y="287222"/>
                <a:ext cx="1392945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174" r="-3478" b="-127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Metin kutusu 19"/>
              <p:cNvSpPr txBox="1"/>
              <p:nvPr/>
            </p:nvSpPr>
            <p:spPr>
              <a:xfrm>
                <a:off x="4978442" y="298758"/>
                <a:ext cx="1255087" cy="276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20" name="Metin kutus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42" y="298758"/>
                <a:ext cx="125508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415" r="-3865" b="-15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Metin kutusu 13"/>
              <p:cNvSpPr txBox="1"/>
              <p:nvPr/>
            </p:nvSpPr>
            <p:spPr>
              <a:xfrm>
                <a:off x="206224" y="860438"/>
                <a:ext cx="7677785" cy="9745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Ölçüler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ox>
                      <m:box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ox>
                      <m:box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𝟐𝟒</m:t>
                                    </m:r>
                                  </m:num>
                                  <m:den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normal dağılımındadır</a:t>
                </a:r>
                <a:r>
                  <a:rPr lang="tr-TR" dirty="0" smtClean="0"/>
                  <a:t>.</a:t>
                </a:r>
                <a:endParaRPr lang="tr-TR" dirty="0"/>
              </a:p>
              <a:p>
                <a:r>
                  <a:rPr lang="tr-TR" dirty="0" smtClean="0"/>
                  <a:t/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İrdelenen verilerin dağılımı çarpık ve basıktır.</a:t>
                </a:r>
                <a:endParaRPr lang="tr-TR" dirty="0"/>
              </a:p>
            </p:txBody>
          </p:sp>
        </mc:Choice>
        <mc:Fallback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24" y="860438"/>
                <a:ext cx="7677785" cy="974562"/>
              </a:xfrm>
              <a:prstGeom prst="rect">
                <a:avLst/>
              </a:prstGeom>
              <a:blipFill rotWithShape="0">
                <a:blip r:embed="rId4"/>
                <a:stretch>
                  <a:fillRect l="-1031" b="-129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Metin kutusu 21"/>
              <p:cNvSpPr txBox="1"/>
              <p:nvPr/>
            </p:nvSpPr>
            <p:spPr>
              <a:xfrm>
                <a:off x="307975" y="2019382"/>
                <a:ext cx="3681905" cy="47833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tr-TR" b="1" dirty="0"/>
                            <m:t>χ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box>
                        <m:box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box>
                            <m:box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𝑻𝒆𝒔𝒕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𝒌𝒍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üğü</m:t>
                              </m:r>
                            </m:e>
                          </m:box>
                        </m:e>
                      </m:box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22" name="Metin kut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2019382"/>
                <a:ext cx="3681905" cy="4783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Dikdörtgen 8"/>
              <p:cNvSpPr/>
              <p:nvPr/>
            </p:nvSpPr>
            <p:spPr>
              <a:xfrm>
                <a:off x="4294566" y="1962338"/>
                <a:ext cx="6141105" cy="6127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tr-TR" b="1" dirty="0"/>
                            <m:t>χ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box>
                        <m:box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box>
                            <m:box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box>
                                <m:boxPr>
                                  <m:ctrlP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f>
                                    <m:fPr>
                                      <m:ctrlP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𝟑𝟎</m:t>
                                      </m:r>
                                    </m:num>
                                    <m:den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𝟔</m:t>
                                      </m:r>
                                    </m:den>
                                  </m:f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𝟏𝟏𝟓</m:t>
                                      </m:r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box>
                                    <m:boxPr>
                                      <m:ctrlP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f>
                                        <m:fPr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  <m:t>𝟑𝟎</m:t>
                                          </m:r>
                                        </m:num>
                                        <m:den>
                                          <m:r>
                                            <a:rPr lang="tr-TR" b="1" i="1" smtClean="0">
                                              <a:latin typeface="Cambria Math" panose="02040503050406030204" pitchFamily="18" charset="0"/>
                                            </a:rPr>
                                            <m:t>𝟐𝟒</m:t>
                                          </m:r>
                                        </m:den>
                                      </m:f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𝟗𝟏𝟓</m:t>
                                      </m:r>
                                    </m:e>
                                  </m:box>
                                </m:e>
                              </m:box>
                            </m:e>
                          </m:box>
                        </m:e>
                      </m:box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566" y="1962338"/>
                <a:ext cx="6141105" cy="6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17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0" y="-502444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6224" y="344925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Metin kutusu 15"/>
              <p:cNvSpPr txBox="1"/>
              <p:nvPr/>
            </p:nvSpPr>
            <p:spPr>
              <a:xfrm>
                <a:off x="6828242" y="287222"/>
                <a:ext cx="1392945" cy="276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𝟏𝟏𝟓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242" y="287222"/>
                <a:ext cx="1392945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174" r="-3478" b="-127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Metin kutusu 19"/>
              <p:cNvSpPr txBox="1"/>
              <p:nvPr/>
            </p:nvSpPr>
            <p:spPr>
              <a:xfrm>
                <a:off x="4978442" y="298758"/>
                <a:ext cx="1255087" cy="276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20" name="Metin kutus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42" y="298758"/>
                <a:ext cx="125508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415" r="-3865" b="-15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Metin kutusu 13"/>
              <p:cNvSpPr txBox="1"/>
              <p:nvPr/>
            </p:nvSpPr>
            <p:spPr>
              <a:xfrm>
                <a:off x="206224" y="860438"/>
                <a:ext cx="7677785" cy="9745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Ölçüler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ox>
                      <m:box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ox>
                      <m:box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ad>
                          <m:radPr>
                            <m:degHide m:val="on"/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box>
                              <m:boxPr>
                                <m:ctrlP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𝟐𝟒</m:t>
                                    </m:r>
                                  </m:num>
                                  <m:den>
                                    <m:r>
                                      <a:rPr lang="tr-TR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box>
                          </m:e>
                        </m:rad>
                      </m:e>
                    </m:box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normal dağılımındadır</a:t>
                </a:r>
                <a:r>
                  <a:rPr lang="tr-TR" dirty="0" smtClean="0"/>
                  <a:t>.</a:t>
                </a:r>
                <a:endParaRPr lang="tr-TR" dirty="0"/>
              </a:p>
              <a:p>
                <a:r>
                  <a:rPr lang="tr-TR" dirty="0" smtClean="0"/>
                  <a:t/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İrdelenen verilerin dağılımı çarpık ve basıktır.</a:t>
                </a:r>
                <a:endParaRPr lang="tr-TR" dirty="0"/>
              </a:p>
            </p:txBody>
          </p:sp>
        </mc:Choice>
        <mc:Fallback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24" y="860438"/>
                <a:ext cx="7677785" cy="974562"/>
              </a:xfrm>
              <a:prstGeom prst="rect">
                <a:avLst/>
              </a:prstGeom>
              <a:blipFill rotWithShape="0">
                <a:blip r:embed="rId4"/>
                <a:stretch>
                  <a:fillRect l="-1031" b="-129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Metin kutusu 21"/>
              <p:cNvSpPr txBox="1"/>
              <p:nvPr/>
            </p:nvSpPr>
            <p:spPr>
              <a:xfrm>
                <a:off x="307975" y="2019382"/>
                <a:ext cx="3681905" cy="47833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tr-TR" b="1" dirty="0"/>
                            <m:t>χ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box>
                        <m:box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box>
                            <m:box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𝑻𝒆𝒔𝒕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𝒌𝒍</m:t>
                              </m:r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üğü</m:t>
                              </m:r>
                            </m:e>
                          </m:box>
                        </m:e>
                      </m:box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22" name="Metin kut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2019382"/>
                <a:ext cx="3681905" cy="4783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Dikdörtgen 8"/>
              <p:cNvSpPr/>
              <p:nvPr/>
            </p:nvSpPr>
            <p:spPr>
              <a:xfrm>
                <a:off x="4294566" y="1962338"/>
                <a:ext cx="6141105" cy="6127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tr-TR" b="1" dirty="0"/>
                            <m:t>χ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box>
                        <m:box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box>
                            <m:box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box>
                                <m:boxPr>
                                  <m:ctrlP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f>
                                    <m:fPr>
                                      <m:ctrlP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𝟑𝟎</m:t>
                                      </m:r>
                                    </m:num>
                                    <m:den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𝟔</m:t>
                                      </m:r>
                                    </m:den>
                                  </m:f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𝟏𝟏𝟓</m:t>
                                      </m:r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box>
                                    <m:boxPr>
                                      <m:ctrlPr>
                                        <a:rPr lang="tr-T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f>
                                        <m:fPr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  <m:t>𝟑𝟎</m:t>
                                          </m:r>
                                        </m:num>
                                        <m:den>
                                          <m:r>
                                            <a:rPr lang="tr-TR" b="1" i="1" smtClean="0">
                                              <a:latin typeface="Cambria Math" panose="02040503050406030204" pitchFamily="18" charset="0"/>
                                            </a:rPr>
                                            <m:t>𝟐𝟒</m:t>
                                          </m:r>
                                        </m:den>
                                      </m:f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tr-TR" b="1" i="1" smtClean="0">
                                          <a:latin typeface="Cambria Math" panose="02040503050406030204" pitchFamily="18" charset="0"/>
                                        </a:rPr>
                                        <m:t>𝟗𝟏𝟓</m:t>
                                      </m:r>
                                    </m:e>
                                  </m:box>
                                </m:e>
                              </m:box>
                            </m:e>
                          </m:box>
                        </m:e>
                      </m:box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566" y="1962338"/>
                <a:ext cx="6141105" cy="6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Dikdörtgen 11"/>
              <p:cNvSpPr/>
              <p:nvPr/>
            </p:nvSpPr>
            <p:spPr>
              <a:xfrm>
                <a:off x="307975" y="2871530"/>
                <a:ext cx="1765163" cy="42415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tr-TR" b="1" dirty="0"/>
                            <m:t>χ</m:t>
                          </m:r>
                        </m:e>
                        <m:sub>
                          <m:r>
                            <a:rPr lang="tr-TR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tr-TR" b="1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b="1" i="1" dirty="0" smtClean="0">
                              <a:latin typeface="Cambria Math" panose="02040503050406030204" pitchFamily="18" charset="0"/>
                            </a:rPr>
                            <m:t>𝟗𝟓</m:t>
                          </m:r>
                        </m:sub>
                        <m:sup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𝟗𝟗𝟏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2871530"/>
                <a:ext cx="1765163" cy="424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Dikdörtgen 22"/>
              <p:cNvSpPr/>
              <p:nvPr/>
            </p:nvSpPr>
            <p:spPr>
              <a:xfrm>
                <a:off x="307975" y="3508124"/>
                <a:ext cx="8813503" cy="42415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tr-TR" b="1" dirty="0"/>
                          <m:t>χ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tr-T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𝟗𝟏𝟓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tr-TR" b="1" dirty="0"/>
                          <m:t>χ</m:t>
                        </m:r>
                      </m:e>
                      <m:sub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  <m:sup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tr-T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𝟗𝟗𝟏</m:t>
                    </m:r>
                  </m:oMath>
                </a14:m>
                <a:r>
                  <a:rPr lang="tr-TR" dirty="0" smtClean="0"/>
                  <a:t/>
                </a:r>
                <a:r>
                  <a:rPr lang="tr-TR" b="1" dirty="0" smtClean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olduğundan </a:t>
                </a:r>
                <a:r>
                  <a:rPr lang="tr-T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tr-TR" b="1" dirty="0" smtClean="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rdelenen veriler normal dağılımdadır.</a:t>
                </a:r>
                <a:endParaRPr lang="tr-TR" b="1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Dikdörtgen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3508124"/>
                <a:ext cx="8813503" cy="424155"/>
              </a:xfrm>
              <a:prstGeom prst="rect">
                <a:avLst/>
              </a:prstGeom>
              <a:blipFill rotWithShape="0">
                <a:blip r:embed="rId8"/>
                <a:stretch>
                  <a:fillRect t="-4225" r="-346" b="-98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17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94022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Dikdörtgen 1"/>
              <p:cNvSpPr/>
              <p:nvPr/>
            </p:nvSpPr>
            <p:spPr>
              <a:xfrm>
                <a:off x="155575" y="639445"/>
                <a:ext cx="11142689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Kolmogoroff-Smirnoff test büyüklüğü olarak, deneysel bağıl yığılmalar toplamı 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tr-TR" dirty="0" smtClean="0"/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ile </a:t>
                </a:r>
              </a:p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normal dağılım fonksiyonu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arasındaki farkların en büyüğünün mutlak değeri ele alınır.</a:t>
                </a:r>
                <a:endParaRPr lang="tr-T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639445"/>
                <a:ext cx="11142689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37" t="-5556" b="-129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etin kutusu 2"/>
              <p:cNvSpPr txBox="1"/>
              <p:nvPr/>
            </p:nvSpPr>
            <p:spPr>
              <a:xfrm>
                <a:off x="394287" y="1530243"/>
                <a:ext cx="4529510" cy="27699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ctrlP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b="1" i="1">
                                  <a:latin typeface="Cambria Math" panose="02040503050406030204" pitchFamily="18" charset="0"/>
                                </a:rPr>
                                <m:t>𝜱</m:t>
                              </m:r>
                              <m:d>
                                <m:d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𝑻𝒆𝒔𝒕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üğü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7" y="1530243"/>
                <a:ext cx="452951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806" t="-4348" r="-1344" b="-347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938" name="Picture 2" descr="File:KS Examp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6180" y="2291986"/>
            <a:ext cx="4860563" cy="400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83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0" y="-502444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6224" y="344925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Metin kutusu 15"/>
              <p:cNvSpPr txBox="1"/>
              <p:nvPr/>
            </p:nvSpPr>
            <p:spPr>
              <a:xfrm>
                <a:off x="2477648" y="1083341"/>
                <a:ext cx="1392945" cy="276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𝟏𝟏𝟓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648" y="1083341"/>
                <a:ext cx="1392945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174" r="-3478" b="-15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Metin kutusu 19"/>
              <p:cNvSpPr txBox="1"/>
              <p:nvPr/>
            </p:nvSpPr>
            <p:spPr>
              <a:xfrm>
                <a:off x="649414" y="1007380"/>
                <a:ext cx="1255087" cy="276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20" name="Metin kutus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14" y="1007380"/>
                <a:ext cx="125508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427" r="-4369" b="-127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Metin kutusu 17"/>
              <p:cNvSpPr txBox="1"/>
              <p:nvPr/>
            </p:nvSpPr>
            <p:spPr>
              <a:xfrm>
                <a:off x="307975" y="2075860"/>
                <a:ext cx="4462760" cy="56368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Ç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𝒂𝒓𝒑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𝑻𝒆𝒔𝒕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üğü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2075860"/>
                <a:ext cx="4462760" cy="5636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Dikdörtgen 1"/>
              <p:cNvSpPr/>
              <p:nvPr/>
            </p:nvSpPr>
            <p:spPr>
              <a:xfrm>
                <a:off x="5065816" y="1878803"/>
                <a:ext cx="3602396" cy="67140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ad>
                        <m:radPr>
                          <m:degHide m:val="on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</m:num>
                                <m:den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816" y="1878803"/>
                <a:ext cx="3602396" cy="6714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Metin kutusu 18"/>
              <p:cNvSpPr txBox="1"/>
              <p:nvPr/>
            </p:nvSpPr>
            <p:spPr>
              <a:xfrm>
                <a:off x="307975" y="3149181"/>
                <a:ext cx="4493218" cy="56368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𝑩𝒂𝒔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𝑻𝒆𝒔𝒕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üğü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9" name="Metin kutus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3149181"/>
                <a:ext cx="4493218" cy="5636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Dikdörtgen 2"/>
              <p:cNvSpPr/>
              <p:nvPr/>
            </p:nvSpPr>
            <p:spPr>
              <a:xfrm>
                <a:off x="5232070" y="2934551"/>
                <a:ext cx="3894143" cy="67133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𝟏𝟏𝟓</m:t>
                      </m:r>
                      <m:rad>
                        <m:radPr>
                          <m:degHide m:val="on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</m:num>
                                <m:den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=−1.247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070" y="2934551"/>
                <a:ext cx="3894143" cy="6713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397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0" y="-502444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Çarpıklık Basıklık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06224" y="344925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Metin kutusu 15"/>
              <p:cNvSpPr txBox="1"/>
              <p:nvPr/>
            </p:nvSpPr>
            <p:spPr>
              <a:xfrm>
                <a:off x="2477648" y="1083341"/>
                <a:ext cx="1392945" cy="276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𝟏𝟏𝟓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648" y="1083341"/>
                <a:ext cx="1392945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174" r="-3478" b="-15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Metin kutusu 19"/>
              <p:cNvSpPr txBox="1"/>
              <p:nvPr/>
            </p:nvSpPr>
            <p:spPr>
              <a:xfrm>
                <a:off x="649414" y="1007380"/>
                <a:ext cx="1255087" cy="276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20" name="Metin kutus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14" y="1007380"/>
                <a:ext cx="1255087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427" r="-4369" b="-127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Metin kutusu 17"/>
              <p:cNvSpPr txBox="1"/>
              <p:nvPr/>
            </p:nvSpPr>
            <p:spPr>
              <a:xfrm>
                <a:off x="307975" y="2075860"/>
                <a:ext cx="4462760" cy="56368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Ç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𝒂𝒓𝒑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𝑻𝒆𝒔𝒕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üğü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2075860"/>
                <a:ext cx="4462760" cy="5636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Dikdörtgen 1"/>
              <p:cNvSpPr/>
              <p:nvPr/>
            </p:nvSpPr>
            <p:spPr>
              <a:xfrm>
                <a:off x="5065816" y="1878803"/>
                <a:ext cx="3602396" cy="67140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ad>
                        <m:radPr>
                          <m:degHide m:val="on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</m:num>
                                <m:den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816" y="1878803"/>
                <a:ext cx="3602396" cy="6714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Metin kutusu 18"/>
              <p:cNvSpPr txBox="1"/>
              <p:nvPr/>
            </p:nvSpPr>
            <p:spPr>
              <a:xfrm>
                <a:off x="307975" y="3149181"/>
                <a:ext cx="4493218" cy="56368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𝑩𝒂𝒔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𝑻𝒆𝒔𝒕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üğü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19" name="Metin kutus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3149181"/>
                <a:ext cx="4493218" cy="5636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Dikdörtgen 2"/>
              <p:cNvSpPr/>
              <p:nvPr/>
            </p:nvSpPr>
            <p:spPr>
              <a:xfrm>
                <a:off x="5232070" y="2934551"/>
                <a:ext cx="3894143" cy="67133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num>
                                <m:den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𝟏𝟏𝟓</m:t>
                      </m:r>
                      <m:rad>
                        <m:radPr>
                          <m:degHide m:val="on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</m:num>
                                <m:den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</m:e>
                          </m:box>
                        </m:e>
                      </m:ra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=−1.247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070" y="2934551"/>
                <a:ext cx="3894143" cy="6713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Metin kutusu 23"/>
              <p:cNvSpPr txBox="1"/>
              <p:nvPr/>
            </p:nvSpPr>
            <p:spPr>
              <a:xfrm>
                <a:off x="460375" y="4155742"/>
                <a:ext cx="1937966" cy="39953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box>
                            <m:boxPr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box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𝑫𝒆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𝒆𝒓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24" name="Metin kutusu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4155742"/>
                <a:ext cx="1937966" cy="399533"/>
              </a:xfrm>
              <a:prstGeom prst="rect">
                <a:avLst/>
              </a:prstGeom>
              <a:blipFill rotWithShape="0">
                <a:blip r:embed="rId8"/>
                <a:stretch>
                  <a:fillRect l="-1258" t="-1515" r="-4088" b="-136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Dikdörtgen 12"/>
              <p:cNvSpPr/>
              <p:nvPr/>
            </p:nvSpPr>
            <p:spPr>
              <a:xfrm>
                <a:off x="2554584" y="4155742"/>
                <a:ext cx="1707455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𝟗𝟖𝟕𝟓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584" y="4155742"/>
                <a:ext cx="170745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Metin kutusu 20"/>
              <p:cNvSpPr txBox="1"/>
              <p:nvPr/>
            </p:nvSpPr>
            <p:spPr>
              <a:xfrm>
                <a:off x="307975" y="4998156"/>
                <a:ext cx="8569718" cy="2769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tr-T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𝟗𝟖𝟕𝟓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tr-TR" b="1" dirty="0" smtClean="0"/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olduğundan ölçülerin dağılımında çarpıklık yoktur</a:t>
                </a:r>
                <a:endParaRPr lang="tr-T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Metin kutusu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4998156"/>
                <a:ext cx="8569718" cy="276999"/>
              </a:xfrm>
              <a:prstGeom prst="rect">
                <a:avLst/>
              </a:prstGeom>
              <a:blipFill rotWithShape="0">
                <a:blip r:embed="rId10"/>
                <a:stretch>
                  <a:fillRect t="-30435" r="-711" b="-456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Metin kutusu 24"/>
              <p:cNvSpPr txBox="1"/>
              <p:nvPr/>
            </p:nvSpPr>
            <p:spPr>
              <a:xfrm>
                <a:off x="307975" y="5565539"/>
                <a:ext cx="8574527" cy="2769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tr-T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𝟐𝟒𝟕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 &lt;</m:t>
                    </m:r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𝟗𝟖𝟕𝟓</m:t>
                        </m:r>
                      </m:sub>
                    </m:sSub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olduğundan ölçülerin dağılımında basıklık yoktur</a:t>
                </a:r>
                <a:endParaRPr lang="tr-T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Metin kutusu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5565539"/>
                <a:ext cx="8574527" cy="276999"/>
              </a:xfrm>
              <a:prstGeom prst="rect">
                <a:avLst/>
              </a:prstGeom>
              <a:blipFill rotWithShape="0">
                <a:blip r:embed="rId11"/>
                <a:stretch>
                  <a:fillRect t="-28261" r="-711" b="-478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397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94022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Dikdörtgen 1"/>
              <p:cNvSpPr/>
              <p:nvPr/>
            </p:nvSpPr>
            <p:spPr>
              <a:xfrm>
                <a:off x="155575" y="639445"/>
                <a:ext cx="11142689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Kolmogoroff-Smirnoff test büyüklüğü olarak, deneysel bağıl yığılmalar toplamı 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tr-TR" dirty="0" smtClean="0"/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ile </a:t>
                </a:r>
              </a:p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normal dağılım fonksiyonu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arasındaki farkların en büyüğünün mutlak değeri ele alınır.</a:t>
                </a:r>
                <a:endParaRPr lang="tr-T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639445"/>
                <a:ext cx="11142689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37" t="-5556" b="-129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etin kutusu 2"/>
              <p:cNvSpPr txBox="1"/>
              <p:nvPr/>
            </p:nvSpPr>
            <p:spPr>
              <a:xfrm>
                <a:off x="394287" y="1530243"/>
                <a:ext cx="4529510" cy="27699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ctrlP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b="1" i="1">
                                  <a:latin typeface="Cambria Math" panose="02040503050406030204" pitchFamily="18" charset="0"/>
                                </a:rPr>
                                <m:t>𝜱</m:t>
                              </m:r>
                              <m:d>
                                <m:d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𝑻𝒆𝒔𝒕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üğü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7" y="1530243"/>
                <a:ext cx="452951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806" t="-4348" r="-1344" b="-347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577" y="2325189"/>
            <a:ext cx="1143000" cy="333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7905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881051" y="2272937"/>
            <a:ext cx="14107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Sınıf sayısı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3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94022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Dikdörtgen 1"/>
              <p:cNvSpPr/>
              <p:nvPr/>
            </p:nvSpPr>
            <p:spPr>
              <a:xfrm>
                <a:off x="155575" y="639445"/>
                <a:ext cx="11142689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Kolmogoroff-Smirnoff test büyüklüğü olarak, deneysel bağıl yığılmalar toplamı 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tr-TR" dirty="0" smtClean="0"/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ile </a:t>
                </a:r>
              </a:p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normal dağılım fonksiyonu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arasındaki farkların en büyüğünün mutlak değeri ele alınır.</a:t>
                </a:r>
                <a:endParaRPr lang="tr-T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639445"/>
                <a:ext cx="11142689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37" t="-5556" b="-129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etin kutusu 2"/>
              <p:cNvSpPr txBox="1"/>
              <p:nvPr/>
            </p:nvSpPr>
            <p:spPr>
              <a:xfrm>
                <a:off x="394287" y="1530243"/>
                <a:ext cx="4529510" cy="27699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ctrlP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b="1" i="1">
                                  <a:latin typeface="Cambria Math" panose="02040503050406030204" pitchFamily="18" charset="0"/>
                                </a:rPr>
                                <m:t>𝜱</m:t>
                              </m:r>
                              <m:d>
                                <m:d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𝑻𝒆𝒔𝒕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üğü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7" y="1530243"/>
                <a:ext cx="452951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806" t="-4348" r="-1344" b="-347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7905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268" y="2910469"/>
            <a:ext cx="1095375" cy="552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10096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1867987" y="2991394"/>
            <a:ext cx="55909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Sınıf sınırlarının standartlaştırılmış değerleri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577" y="2325189"/>
            <a:ext cx="1143000" cy="333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18 Metin kutusu"/>
          <p:cNvSpPr txBox="1"/>
          <p:nvPr/>
        </p:nvSpPr>
        <p:spPr>
          <a:xfrm>
            <a:off x="1867988" y="2351315"/>
            <a:ext cx="14107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Sınıf sayısı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3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94022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Dikdörtgen 1"/>
              <p:cNvSpPr/>
              <p:nvPr/>
            </p:nvSpPr>
            <p:spPr>
              <a:xfrm>
                <a:off x="155575" y="639445"/>
                <a:ext cx="11142689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Kolmogoroff-Smirnoff test büyüklüğü olarak, deneysel bağıl yığılmalar toplamı 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tr-TR" dirty="0" smtClean="0"/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ile </a:t>
                </a:r>
              </a:p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normal dağılım fonksiyonu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arasındaki farkların en büyüğünün mutlak değeri ele alınır.</a:t>
                </a:r>
                <a:endParaRPr lang="tr-T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639445"/>
                <a:ext cx="11142689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37" t="-5556" b="-129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etin kutusu 2"/>
              <p:cNvSpPr txBox="1"/>
              <p:nvPr/>
            </p:nvSpPr>
            <p:spPr>
              <a:xfrm>
                <a:off x="394287" y="1530243"/>
                <a:ext cx="4529510" cy="27699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ctrlP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b="1" i="1">
                                  <a:latin typeface="Cambria Math" panose="02040503050406030204" pitchFamily="18" charset="0"/>
                                </a:rPr>
                                <m:t>𝜱</m:t>
                              </m:r>
                              <m:d>
                                <m:d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𝑻𝒆𝒔𝒕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üğü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7" y="1530243"/>
                <a:ext cx="452951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806" t="-4348" r="-1344" b="-347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7905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268" y="2910469"/>
            <a:ext cx="1095375" cy="552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10096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1867987" y="2991394"/>
            <a:ext cx="55909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Sınıf sınırlarının standartlaştırılmış değerleri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577" y="2325189"/>
            <a:ext cx="1143000" cy="333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18 Metin kutusu"/>
          <p:cNvSpPr txBox="1"/>
          <p:nvPr/>
        </p:nvSpPr>
        <p:spPr>
          <a:xfrm>
            <a:off x="1867988" y="2351315"/>
            <a:ext cx="14107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Sınıf sayısı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451" y="3749040"/>
            <a:ext cx="1362075" cy="857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13144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2216331" y="4019006"/>
            <a:ext cx="28912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Sınıf yığılmaları toplamı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5325291" y="4097384"/>
            <a:ext cx="281286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tr-TR" sz="1400" b="1" dirty="0" smtClean="0">
                <a:latin typeface="Arial" pitchFamily="34" charset="0"/>
                <a:cs typeface="Arial" pitchFamily="34" charset="0"/>
              </a:rPr>
              <a:t>: sınıf numarası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3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94022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Dikdörtgen 1"/>
              <p:cNvSpPr/>
              <p:nvPr/>
            </p:nvSpPr>
            <p:spPr>
              <a:xfrm>
                <a:off x="155575" y="639445"/>
                <a:ext cx="11142689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Kolmogoroff-Smirnoff test büyüklüğü olarak, deneysel bağıl yığılmalar toplamı 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tr-TR" dirty="0" smtClean="0"/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ile </a:t>
                </a:r>
              </a:p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normal dağılım fonksiyonu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arasındaki farkların en büyüğünün mutlak değeri ele alınır.</a:t>
                </a:r>
                <a:endParaRPr lang="tr-T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639445"/>
                <a:ext cx="11142689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37" t="-5556" b="-129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etin kutusu 2"/>
              <p:cNvSpPr txBox="1"/>
              <p:nvPr/>
            </p:nvSpPr>
            <p:spPr>
              <a:xfrm>
                <a:off x="394287" y="1530243"/>
                <a:ext cx="4529510" cy="27699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d>
                                <m:dPr>
                                  <m:ctrlP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tr-TR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b="1" i="1">
                                  <a:latin typeface="Cambria Math" panose="02040503050406030204" pitchFamily="18" charset="0"/>
                                </a:rPr>
                                <m:t>𝜱</m:t>
                              </m:r>
                              <m:d>
                                <m:d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𝑻𝒆𝒔𝒕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𝒌𝒍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üğü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7" y="1530243"/>
                <a:ext cx="452951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806" t="-4348" r="-1344" b="-347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7905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268" y="2910469"/>
            <a:ext cx="1095375" cy="552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10096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1867987" y="2991394"/>
            <a:ext cx="55909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Sınıf sınırlarının standartlaştırılmış değerleri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577" y="2325189"/>
            <a:ext cx="1143000" cy="333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18 Metin kutusu"/>
          <p:cNvSpPr txBox="1"/>
          <p:nvPr/>
        </p:nvSpPr>
        <p:spPr>
          <a:xfrm>
            <a:off x="1867988" y="2351315"/>
            <a:ext cx="14107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Sınıf sayısı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451" y="3749040"/>
            <a:ext cx="1362075" cy="857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13144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2216331" y="4019006"/>
            <a:ext cx="28912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Sınıf yığılmaları toplamı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5325291" y="4097384"/>
            <a:ext cx="2812869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tr-TR" sz="1400" b="1" dirty="0" smtClean="0">
                <a:latin typeface="Arial" pitchFamily="34" charset="0"/>
                <a:cs typeface="Arial" pitchFamily="34" charset="0"/>
              </a:rPr>
              <a:t>: sınıf numarası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263" y="5081451"/>
            <a:ext cx="1295400" cy="561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2" name="21 Metin kutusu"/>
          <p:cNvSpPr txBox="1"/>
          <p:nvPr/>
        </p:nvSpPr>
        <p:spPr>
          <a:xfrm>
            <a:off x="2198914" y="5203371"/>
            <a:ext cx="38622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Bağıl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ınıf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yığılmaları toplamı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3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5575" y="-394022"/>
            <a:ext cx="6348242" cy="1325563"/>
          </a:xfrm>
        </p:spPr>
        <p:txBody>
          <a:bodyPr/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Kolmogoroff-smirnoff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Uyum Testi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" descr="IMG_93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Dikdörtgen 1"/>
              <p:cNvSpPr/>
              <p:nvPr/>
            </p:nvSpPr>
            <p:spPr>
              <a:xfrm>
                <a:off x="155575" y="639445"/>
                <a:ext cx="11142689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Kolmogoroff-Smirnoff test büyüklüğü olarak, deneysel bağıl yığılmalar toplamı 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tr-TR" dirty="0" smtClean="0"/>
                  <a:t/>
                </a:r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ile </a:t>
                </a:r>
              </a:p>
              <a:p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normal dağılım fonksiyonu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1" i="1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tr-T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arasındaki farkların en büyüğünün mutlak değeri ele alınır.</a:t>
                </a:r>
                <a:endParaRPr lang="tr-TR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639445"/>
                <a:ext cx="11142689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437" t="-5556" b="-129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Metin kutusu 5"/>
              <p:cNvSpPr txBox="1"/>
              <p:nvPr/>
            </p:nvSpPr>
            <p:spPr>
              <a:xfrm>
                <a:off x="4089883" y="4644572"/>
                <a:ext cx="2450992" cy="83099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𝒊𝒏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𝟔𝟑</m:t>
                      </m:r>
                    </m:oMath>
                  </m:oMathPara>
                </a14:m>
                <a:endParaRPr lang="tr-TR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𝟎𝟓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𝒊𝒏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tr-TR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𝒊𝒏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883" y="4644572"/>
                <a:ext cx="245099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743" r="-1733" b="-94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954" y="2142309"/>
            <a:ext cx="4193177" cy="4897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19" y="3579223"/>
            <a:ext cx="1619795" cy="8238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0191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101917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5264331" y="2207623"/>
            <a:ext cx="25995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Test Büyüklüğü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2621280" y="3809999"/>
            <a:ext cx="25995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Sınır Değer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3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1279</Words>
  <Application>Microsoft Office PowerPoint</Application>
  <PresentationFormat>Özel</PresentationFormat>
  <Paragraphs>820</Paragraphs>
  <Slides>41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Office Teması</vt:lpstr>
      <vt:lpstr>Slayt 1</vt:lpstr>
      <vt:lpstr>Verilerin Normal Dağılımda Olup Olmadıklarının İrdelenmesi</vt:lpstr>
      <vt:lpstr>3) Kolmogoroff-Smirnoff Uyum Testi</vt:lpstr>
      <vt:lpstr>3) Kolmogoroff-smirnoff Uyum Testi</vt:lpstr>
      <vt:lpstr>3) Kolmogoroff-smirnoff Uyum Testi</vt:lpstr>
      <vt:lpstr>3) Kolmogoroff-smirnoff Uyum Testi</vt:lpstr>
      <vt:lpstr>3) Kolmogoroff-smirnoff Uyum Testi</vt:lpstr>
      <vt:lpstr>3) Kolmogoroff-smirnoff Uyum Testi</vt:lpstr>
      <vt:lpstr>3) Kolmogoroff-smirnoff Uyum Testi</vt:lpstr>
      <vt:lpstr>3) Kolmogoroff-smirnoff Uyum Testi</vt:lpstr>
      <vt:lpstr>3) Kolmogoroff-smirnoff Uyum Testi</vt:lpstr>
      <vt:lpstr>3) Kolmogoroff-smirnoff Uyum Testi</vt:lpstr>
      <vt:lpstr>3) Kolmogoroff-smirnoff Uyum Testi</vt:lpstr>
      <vt:lpstr>3) Kolmogoroff-smirnoff Uyum Testi</vt:lpstr>
      <vt:lpstr>3) Kolmogoroff-smirnoff Uyum Testi</vt:lpstr>
      <vt:lpstr>3) Kolmogoroff-smirnoff Uyum Testi</vt:lpstr>
      <vt:lpstr>3) Kolmogoroff-smirnoff Uyum Testi</vt:lpstr>
      <vt:lpstr>3) Kolmogoroff-smirnoff Uyum Testi</vt:lpstr>
      <vt:lpstr>3) Kolmogoroff-smirnoff Uyum Testi</vt:lpstr>
      <vt:lpstr>Slayt 20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  <vt:lpstr>4) Çarpıklık Basıklık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Acer</cp:lastModifiedBy>
  <cp:revision>197</cp:revision>
  <dcterms:created xsi:type="dcterms:W3CDTF">2019-11-22T12:30:03Z</dcterms:created>
  <dcterms:modified xsi:type="dcterms:W3CDTF">2020-04-30T13:42:19Z</dcterms:modified>
</cp:coreProperties>
</file>