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06" r:id="rId3"/>
    <p:sldId id="307" r:id="rId4"/>
    <p:sldId id="315" r:id="rId5"/>
    <p:sldId id="301" r:id="rId6"/>
    <p:sldId id="302" r:id="rId7"/>
    <p:sldId id="316" r:id="rId8"/>
    <p:sldId id="303" r:id="rId9"/>
    <p:sldId id="312" r:id="rId10"/>
    <p:sldId id="310" r:id="rId11"/>
    <p:sldId id="309" r:id="rId12"/>
    <p:sldId id="313" r:id="rId13"/>
    <p:sldId id="317" r:id="rId14"/>
    <p:sldId id="304" r:id="rId15"/>
    <p:sldId id="314" r:id="rId16"/>
    <p:sldId id="308" r:id="rId17"/>
    <p:sldId id="305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CFB5E8-81A7-4B3D-BF56-8E571BC980E3}" type="datetimeFigureOut">
              <a:rPr lang="tr-TR" smtClean="0"/>
              <a:pPr/>
              <a:t>19.01.2021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F6C0A-4F80-4206-9800-76FAD1F6B49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75762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19.01.2021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19.01.2021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19.01.2021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CB7EE-A950-4371-922E-0922188F065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2026229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19.01.2021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19.01.2021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19.01.2021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19.01.2021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19.01.2021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19.01.2021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19.01.2021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19.01.2021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19.01.2021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sz="3600" b="1" i="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DEFORMASYON  </a:t>
            </a:r>
            <a:r>
              <a:rPr lang="tr-TR" altLang="tr-TR" sz="3600" b="1" i="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ÖLÇÜLERİ VE ANALİZİ</a:t>
            </a:r>
            <a:endParaRPr lang="tr-TR" altLang="tr-TR" sz="3600" b="1" i="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1371600" y="3886200"/>
            <a:ext cx="6400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800100" indent="-342900"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257300" indent="-342900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indent="-342900" eaLnBrk="0" hangingPunct="0">
              <a:spcBef>
                <a:spcPct val="20000"/>
              </a:spcBef>
              <a:buClr>
                <a:srgbClr val="996633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171700" indent="-3429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tr-TR" altLang="tr-TR" sz="2400" b="1" dirty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DEFORMASYON MODELLERİ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tr-TR" altLang="tr-TR" sz="2400" b="1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(Dinamik</a:t>
            </a:r>
            <a:r>
              <a:rPr lang="tr-TR" altLang="tr-TR" sz="2400" b="1" dirty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971600" y="6021288"/>
            <a:ext cx="68405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r-TR" altLang="tr-TR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Prof. Dr. Mualla YALÇINKAYA</a:t>
            </a:r>
          </a:p>
        </p:txBody>
      </p:sp>
    </p:spTree>
    <p:extLst>
      <p:ext uri="{BB962C8B-B14F-4D97-AF65-F5344CB8AC3E}">
        <p14:creationId xmlns:p14="http://schemas.microsoft.com/office/powerpoint/2010/main" xmlns="" val="42026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-216532" y="-121739"/>
            <a:ext cx="9289032" cy="1143000"/>
          </a:xfrm>
        </p:spPr>
        <p:txBody>
          <a:bodyPr/>
          <a:lstStyle/>
          <a:p>
            <a:pPr>
              <a:defRPr/>
            </a:pPr>
            <a:r>
              <a:rPr lang="tr-TR" altLang="tr-TR" sz="2800" b="1" i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Heyelan İçin Dinamik Tek Nokta Modeli</a:t>
            </a:r>
            <a:endParaRPr lang="tr-TR" altLang="tr-TR" sz="2400" b="1" i="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Dikdörtgen 5"/>
              <p:cNvSpPr/>
              <p:nvPr/>
            </p:nvSpPr>
            <p:spPr>
              <a:xfrm>
                <a:off x="32417" y="660772"/>
                <a:ext cx="4395567" cy="2916761"/>
              </a:xfrm>
              <a:prstGeom prst="rect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tr-T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tr-TR" sz="2000" b="1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𝐣</m:t>
                          </m:r>
                        </m:sub>
                        <m:sup>
                          <m:r>
                            <a:rPr lang="tr-TR" sz="2000" b="1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tr-TR" sz="20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𝐤</m:t>
                          </m:r>
                          <m:r>
                            <a:rPr lang="tr-TR" sz="20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tr-TR" sz="20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tr-TR" sz="2000" b="1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sup>
                      </m:sSubSup>
                      <m:r>
                        <a:rPr lang="tr-TR" sz="2000" b="1" i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tr-T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tr-TR" sz="2000" b="1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𝐣</m:t>
                          </m:r>
                        </m:sub>
                        <m:sup>
                          <m:r>
                            <a:rPr lang="tr-TR" sz="2000" b="1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tr-TR" sz="20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𝐤</m:t>
                          </m:r>
                          <m:r>
                            <a:rPr lang="tr-TR" sz="2000" b="1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sup>
                      </m:sSubSup>
                      <m:r>
                        <a:rPr lang="tr-TR" sz="2000" b="1" i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∆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𝐭</m:t>
                          </m:r>
                        </m:e>
                        <m:sub>
                          <m: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sz="2000" b="1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𝐱</m:t>
                              </m:r>
                            </m:e>
                          </m:acc>
                        </m:e>
                        <m:sub>
                          <m:r>
                            <a:rPr lang="tr-TR" sz="2000" b="1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𝐣</m:t>
                          </m:r>
                        </m:sub>
                      </m:sSub>
                      <m:r>
                        <a:rPr lang="tr-TR" sz="2000" b="1" i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tr-TR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b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∆</m:t>
                          </m:r>
                          <m:r>
                            <a:rPr lang="tr-TR" sz="2000" b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𝐭</m:t>
                          </m:r>
                        </m:e>
                        <m:sub>
                          <m: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nary>
                        <m:naryPr>
                          <m:chr m:val="∑"/>
                          <m:ctrlPr>
                            <a:rPr lang="tr-TR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tr-TR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𝒍</m:t>
                          </m:r>
                          <m:r>
                            <a:rPr lang="tr-TR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tr-TR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sSub>
                            <m:sSubPr>
                              <m:ctrlPr>
                                <a:rPr lang="tr-TR" sz="20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0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e>
                            <m:sub>
                              <m:r>
                                <a:rPr lang="tr-TR" sz="20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sub>
                          </m:sSub>
                        </m:sup>
                        <m:e>
                          <m:sSub>
                            <m:sSubPr>
                              <m:ctrlPr>
                                <a:rPr lang="tr-TR" sz="20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0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e>
                            <m:sub>
                              <m:r>
                                <a:rPr lang="tr-TR" sz="20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sSup>
                            <m:sSupPr>
                              <m:ctrlPr>
                                <a:rPr lang="tr-TR" sz="20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20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𝑺</m:t>
                              </m:r>
                            </m:e>
                            <m:sup>
                              <m:r>
                                <a:rPr lang="tr-TR" sz="20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𝒍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tr-TR" sz="2000" b="1" dirty="0" smtClean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𝒀</m:t>
                          </m:r>
                        </m:e>
                        <m:sub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𝐣</m:t>
                          </m:r>
                        </m:sub>
                        <m:sup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𝐤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sup>
                      </m:sSubSup>
                      <m:r>
                        <a:rPr lang="tr-TR" sz="2000" b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𝒀</m:t>
                          </m:r>
                        </m:e>
                        <m:sub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𝐣</m:t>
                          </m:r>
                        </m:sub>
                        <m:sup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𝐤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sup>
                      </m:sSubSup>
                      <m:r>
                        <a:rPr lang="tr-TR" sz="2000" b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∆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𝐭</m:t>
                          </m:r>
                        </m:e>
                        <m:sub>
                          <m: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</m:acc>
                        </m:e>
                        <m:sub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𝐣</m:t>
                          </m:r>
                        </m:sub>
                      </m:sSub>
                      <m:r>
                        <a:rPr lang="tr-TR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tr-TR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b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∆</m:t>
                          </m:r>
                          <m:r>
                            <a:rPr lang="tr-TR" sz="2000" b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𝐭</m:t>
                          </m:r>
                        </m:e>
                        <m:sub>
                          <m: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nary>
                        <m:naryPr>
                          <m:chr m:val="∑"/>
                          <m:ctrlP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𝒍</m:t>
                          </m:r>
                          <m: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sSub>
                            <m:sSubPr>
                              <m:ctrlPr>
                                <a:rPr lang="tr-TR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e>
                            <m:sub>
                              <m:r>
                                <a:rPr lang="tr-TR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sub>
                          </m:sSub>
                        </m:sup>
                        <m:e>
                          <m:sSub>
                            <m:sSubPr>
                              <m:ctrlPr>
                                <a:rPr lang="tr-TR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e>
                            <m:sub>
                              <m:r>
                                <a:rPr lang="tr-TR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sSup>
                            <m:sSupPr>
                              <m:ctrlPr>
                                <a:rPr lang="tr-TR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𝑺</m:t>
                              </m:r>
                            </m:e>
                            <m:sup>
                              <m:r>
                                <a:rPr lang="tr-TR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𝒍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tr-TR" sz="2000" b="1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𝒁</m:t>
                          </m:r>
                        </m:e>
                        <m:sub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𝐣</m:t>
                          </m:r>
                        </m:sub>
                        <m:sup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𝐤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sup>
                      </m:sSubSup>
                      <m:r>
                        <a:rPr lang="tr-TR" sz="2000" b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𝒁</m:t>
                          </m:r>
                        </m:e>
                        <m:sub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𝐣</m:t>
                          </m:r>
                        </m:sub>
                        <m:sup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𝐤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sup>
                      </m:sSubSup>
                      <m:r>
                        <a:rPr lang="tr-TR" sz="2000" b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∆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𝐭</m:t>
                          </m:r>
                        </m:e>
                        <m:sub>
                          <m: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e>
                          </m:acc>
                        </m:e>
                        <m:sub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𝐣</m:t>
                          </m:r>
                        </m:sub>
                      </m:sSub>
                      <m:r>
                        <a:rPr lang="tr-TR" sz="2000" b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tr-TR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b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∆</m:t>
                          </m:r>
                          <m:r>
                            <a:rPr lang="tr-TR" sz="2000" b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𝐭</m:t>
                          </m:r>
                        </m:e>
                        <m:sub>
                          <m: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nary>
                        <m:naryPr>
                          <m:chr m:val="∑"/>
                          <m:ctrlP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𝒍</m:t>
                          </m:r>
                          <m: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sSub>
                            <m:sSubPr>
                              <m:ctrlPr>
                                <a:rPr lang="tr-TR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e>
                            <m:sub>
                              <m:r>
                                <a:rPr lang="tr-TR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sub>
                          </m:sSub>
                        </m:sup>
                        <m:e>
                          <m:sSub>
                            <m:sSubPr>
                              <m:ctrlPr>
                                <a:rPr lang="tr-TR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e>
                            <m:sub>
                              <m:r>
                                <a:rPr lang="tr-TR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sSup>
                            <m:sSupPr>
                              <m:ctrlPr>
                                <a:rPr lang="tr-TR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𝑺</m:t>
                              </m:r>
                            </m:e>
                            <m:sup>
                              <m:r>
                                <a:rPr lang="tr-TR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𝒍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tr-TR" sz="2000" b="1" dirty="0"/>
              </a:p>
              <a:p>
                <a:endParaRPr lang="tr-TR" sz="2000" b="1" dirty="0" smtClean="0"/>
              </a:p>
            </p:txBody>
          </p:sp>
        </mc:Choice>
        <mc:Fallback>
          <p:sp>
            <p:nvSpPr>
              <p:cNvPr id="6" name="Dikdörtgen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17" y="660772"/>
                <a:ext cx="4395567" cy="291676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Dikdörtgen 7"/>
              <p:cNvSpPr/>
              <p:nvPr/>
            </p:nvSpPr>
            <p:spPr>
              <a:xfrm>
                <a:off x="539552" y="4149080"/>
                <a:ext cx="4525919" cy="1688924"/>
              </a:xfrm>
              <a:prstGeom prst="rect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 xmlns:m="http://schemas.openxmlformats.org/officeDocument/2006/math">
                    <m:sSubSup>
                      <m:sSubSupPr>
                        <m:ctrlPr>
                          <a:rPr lang="tr-T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tr-T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tr-TR" sz="2000" b="1" i="0">
                            <a:solidFill>
                              <a:schemeClr val="tx1"/>
                            </a:solidFill>
                            <a:latin typeface="Cambria Math"/>
                          </a:rPr>
                          <m:t>𝐣</m:t>
                        </m:r>
                      </m:sub>
                      <m:sup>
                        <m:r>
                          <a:rPr lang="tr-TR" sz="2000" b="1" i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tr-TR" sz="2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𝐤</m:t>
                        </m:r>
                        <m:r>
                          <a:rPr lang="tr-TR" sz="2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tr-TR" sz="2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tr-TR" sz="2000" b="1" i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sup>
                    </m:sSubSup>
                    <m:r>
                      <a:rPr lang="tr-TR" sz="2000" b="1" i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tr-T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tr-T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tr-TR" sz="2000" b="1" i="0">
                            <a:solidFill>
                              <a:schemeClr val="tx1"/>
                            </a:solidFill>
                            <a:latin typeface="Cambria Math"/>
                          </a:rPr>
                          <m:t>𝐣</m:t>
                        </m:r>
                      </m:sub>
                      <m:sup>
                        <m:r>
                          <a:rPr lang="tr-TR" sz="2000" b="1" i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tr-TR" sz="2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𝐤</m:t>
                        </m:r>
                        <m:r>
                          <a:rPr lang="tr-TR" sz="2000" b="1" i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sup>
                    </m:sSubSup>
                    <m:r>
                      <a:rPr lang="tr-TR" sz="2000" b="1" i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tr-TR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000" b="1">
                            <a:solidFill>
                              <a:schemeClr val="tx1"/>
                            </a:solidFill>
                            <a:latin typeface="Cambria Math"/>
                          </a:rPr>
                          <m:t>∆</m:t>
                        </m:r>
                        <m:r>
                          <a:rPr lang="tr-TR" sz="2000" b="1">
                            <a:solidFill>
                              <a:schemeClr val="tx1"/>
                            </a:solidFill>
                            <a:latin typeface="Cambria Math"/>
                          </a:rPr>
                          <m:t>𝐭</m:t>
                        </m:r>
                      </m:e>
                      <m:sub>
                        <m:r>
                          <a:rPr lang="tr-TR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tr-TR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̇"/>
                            <m:ctrlPr>
                              <a:rPr lang="tr-TR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tr-TR" sz="2000" b="1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𝐱</m:t>
                            </m:r>
                          </m:e>
                        </m:acc>
                      </m:e>
                      <m:sub>
                        <m:r>
                          <a:rPr lang="tr-TR" sz="2000" b="1" i="0">
                            <a:solidFill>
                              <a:schemeClr val="tx1"/>
                            </a:solidFill>
                            <a:latin typeface="Cambria Math"/>
                          </a:rPr>
                          <m:t>𝐣</m:t>
                        </m:r>
                      </m:sub>
                    </m:sSub>
                    <m:r>
                      <a:rPr lang="tr-TR" sz="2000" b="1" i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tr-T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000" b="1">
                            <a:solidFill>
                              <a:srgbClr val="C00000"/>
                            </a:solidFill>
                            <a:latin typeface="Cambria Math"/>
                          </a:rPr>
                          <m:t>∆</m:t>
                        </m:r>
                        <m:r>
                          <a:rPr lang="tr-TR" sz="2000" b="1">
                            <a:solidFill>
                              <a:srgbClr val="C00000"/>
                            </a:solidFill>
                            <a:latin typeface="Cambria Math"/>
                          </a:rPr>
                          <m:t>𝐭</m:t>
                        </m:r>
                      </m:e>
                      <m:sub>
                        <m:r>
                          <a:rPr lang="tr-TR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tr-TR" sz="2000" b="1" dirty="0" smtClean="0">
                    <a:solidFill>
                      <a:srgbClr val="C00000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tr-TR" sz="20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0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</m:e>
                          <m:sub>
                            <m:r>
                              <a:rPr lang="tr-TR" sz="20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  <m:r>
                          <a:rPr lang="tr-T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tr-TR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tr-TR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tr-TR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𝑺</m:t>
                    </m:r>
                    <m:r>
                      <a:rPr lang="tr-TR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tr-TR" sz="2000" b="1" dirty="0" smtClean="0">
                  <a:solidFill>
                    <a:srgbClr val="C0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𝒀</m:t>
                          </m:r>
                        </m:e>
                        <m:sub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𝐣</m:t>
                          </m:r>
                        </m:sub>
                        <m:sup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𝐤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sup>
                      </m:sSubSup>
                      <m:r>
                        <a:rPr lang="tr-TR" sz="2000" b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𝒀</m:t>
                          </m:r>
                        </m:e>
                        <m:sub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𝐣</m:t>
                          </m:r>
                        </m:sub>
                        <m:sup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𝐤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sup>
                      </m:sSubSup>
                      <m:r>
                        <a:rPr lang="tr-TR" sz="2000" b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∆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𝐭</m:t>
                          </m:r>
                        </m:e>
                        <m:sub>
                          <m: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</m:acc>
                        </m:e>
                        <m:sub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𝐣</m:t>
                          </m:r>
                        </m:sub>
                      </m:sSub>
                      <m:r>
                        <a:rPr lang="tr-TR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b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∆</m:t>
                          </m:r>
                          <m:r>
                            <a:rPr lang="tr-TR" sz="2000" b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𝐭</m:t>
                          </m:r>
                        </m:e>
                        <m:sub>
                          <m: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m:rPr>
                          <m:nor/>
                        </m:rPr>
                        <a:rPr lang="tr-TR" sz="2000" b="1" dirty="0">
                          <a:solidFill>
                            <a:srgbClr val="C00000"/>
                          </a:solidFill>
                        </a:rPr>
                        <m:t>(</m:t>
                      </m:r>
                      <m:sSub>
                        <m:sSubPr>
                          <m:ctrlP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tr-TR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e>
                            <m:sub>
                              <m:r>
                                <a:rPr lang="tr-TR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  <m: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tr-TR" sz="20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𝑺</m:t>
                      </m:r>
                      <m:r>
                        <a:rPr lang="tr-TR" sz="20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tr-TR" sz="2000" b="1" dirty="0">
                  <a:solidFill>
                    <a:srgbClr val="C0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𝒁</m:t>
                          </m:r>
                        </m:e>
                        <m:sub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𝐣</m:t>
                          </m:r>
                        </m:sub>
                        <m:sup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𝐤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sup>
                      </m:sSubSup>
                      <m:r>
                        <a:rPr lang="tr-TR" sz="2000" b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𝒁</m:t>
                          </m:r>
                        </m:e>
                        <m:sub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𝐣</m:t>
                          </m:r>
                        </m:sub>
                        <m:sup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𝐤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sup>
                      </m:sSubSup>
                      <m:r>
                        <a:rPr lang="tr-TR" sz="2000" b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∆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𝐭</m:t>
                          </m:r>
                        </m:e>
                        <m:sub>
                          <m: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e>
                          </m:acc>
                        </m:e>
                        <m:sub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𝐣</m:t>
                          </m:r>
                        </m:sub>
                      </m:sSub>
                      <m:r>
                        <a:rPr lang="tr-TR" sz="2000" b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b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∆</m:t>
                          </m:r>
                          <m:r>
                            <a:rPr lang="tr-TR" sz="2000" b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𝐭</m:t>
                          </m:r>
                        </m:e>
                        <m:sub>
                          <m: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m:rPr>
                          <m:nor/>
                        </m:rPr>
                        <a:rPr lang="tr-TR" sz="2000" b="1" dirty="0">
                          <a:solidFill>
                            <a:srgbClr val="C00000"/>
                          </a:solidFill>
                        </a:rPr>
                        <m:t>(</m:t>
                      </m:r>
                      <m:sSub>
                        <m:sSubPr>
                          <m:ctrlP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tr-TR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e>
                            <m:sub>
                              <m:r>
                                <a:rPr lang="tr-TR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  <m: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tr-TR" sz="20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𝑺</m:t>
                      </m:r>
                      <m:r>
                        <a:rPr lang="tr-TR" sz="20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tr-TR" sz="2000" b="1" dirty="0">
                  <a:solidFill>
                    <a:srgbClr val="C00000"/>
                  </a:solidFill>
                </a:endParaRPr>
              </a:p>
              <a:p>
                <a:pPr/>
                <a:endParaRPr lang="tr-TR" sz="2000" b="1" dirty="0"/>
              </a:p>
            </p:txBody>
          </p:sp>
        </mc:Choice>
        <mc:Fallback>
          <p:sp>
            <p:nvSpPr>
              <p:cNvPr id="8" name="Dikdörtgen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149080"/>
                <a:ext cx="4525919" cy="168892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786314" y="1214422"/>
            <a:ext cx="3857652" cy="1143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Symbol" pitchFamily="18" charset="2"/>
              </a:rPr>
              <a:t>Konum + Hız + Dış Etken</a:t>
            </a:r>
            <a:endParaRPr kumimoji="0" lang="tr-TR" altLang="tr-TR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32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 animBg="1"/>
      <p:bldP spid="8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-216532" y="-121739"/>
            <a:ext cx="9289032" cy="1143000"/>
          </a:xfrm>
        </p:spPr>
        <p:txBody>
          <a:bodyPr/>
          <a:lstStyle/>
          <a:p>
            <a:pPr>
              <a:defRPr/>
            </a:pPr>
            <a:r>
              <a:rPr lang="tr-TR" altLang="tr-TR" sz="2800" b="1" i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Heyelan İçin Dinamik Tek Nokta Modeli</a:t>
            </a:r>
            <a:endParaRPr lang="tr-TR" altLang="tr-TR" sz="2400" b="1" i="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683568" y="3284984"/>
            <a:ext cx="8208912" cy="22467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Hız parametreleri istatistik olarak test edilir.</a:t>
            </a:r>
          </a:p>
          <a:p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Hız parametreleri </a:t>
            </a:r>
            <a:r>
              <a:rPr lang="tr-TR" sz="20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anlamlı iseler model genişletilir</a:t>
            </a:r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tr-T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Hız parametreleri </a:t>
            </a:r>
            <a:r>
              <a:rPr lang="tr-TR" sz="20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anlamsız ise </a:t>
            </a:r>
            <a:r>
              <a:rPr lang="tr-TR" sz="20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 </a:t>
            </a:r>
            <a:r>
              <a:rPr lang="tr-TR" sz="20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genişletilmez</a:t>
            </a:r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tr-T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Hareket modeli </a:t>
            </a:r>
            <a:r>
              <a:rPr lang="tr-T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Konum + Hız + Dış Etken </a:t>
            </a:r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olur.</a:t>
            </a:r>
            <a:endParaRPr lang="tr-T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Dikdörtgen 10"/>
              <p:cNvSpPr/>
              <p:nvPr/>
            </p:nvSpPr>
            <p:spPr>
              <a:xfrm>
                <a:off x="1691680" y="1196752"/>
                <a:ext cx="4525919" cy="1688924"/>
              </a:xfrm>
              <a:prstGeom prst="rect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 xmlns:m="http://schemas.openxmlformats.org/officeDocument/2006/math">
                    <m:sSubSup>
                      <m:sSubSupPr>
                        <m:ctrlPr>
                          <a:rPr lang="tr-T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tr-T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tr-TR" sz="2000" b="1" i="0">
                            <a:solidFill>
                              <a:schemeClr val="tx1"/>
                            </a:solidFill>
                            <a:latin typeface="Cambria Math"/>
                          </a:rPr>
                          <m:t>𝐣</m:t>
                        </m:r>
                      </m:sub>
                      <m:sup>
                        <m:r>
                          <a:rPr lang="tr-TR" sz="2000" b="1" i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tr-TR" sz="2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𝐤</m:t>
                        </m:r>
                        <m:r>
                          <a:rPr lang="tr-TR" sz="2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tr-TR" sz="2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tr-TR" sz="2000" b="1" i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sup>
                    </m:sSubSup>
                    <m:r>
                      <a:rPr lang="tr-TR" sz="2000" b="1" i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tr-T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tr-T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tr-TR" sz="2000" b="1" i="0">
                            <a:solidFill>
                              <a:schemeClr val="tx1"/>
                            </a:solidFill>
                            <a:latin typeface="Cambria Math"/>
                          </a:rPr>
                          <m:t>𝐣</m:t>
                        </m:r>
                      </m:sub>
                      <m:sup>
                        <m:r>
                          <a:rPr lang="tr-TR" sz="2000" b="1" i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tr-TR" sz="2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𝐤</m:t>
                        </m:r>
                        <m:r>
                          <a:rPr lang="tr-TR" sz="2000" b="1" i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sup>
                    </m:sSubSup>
                    <m:r>
                      <a:rPr lang="tr-TR" sz="2000" b="1" i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tr-TR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000" b="1">
                            <a:solidFill>
                              <a:schemeClr val="tx1"/>
                            </a:solidFill>
                            <a:latin typeface="Cambria Math"/>
                          </a:rPr>
                          <m:t>∆</m:t>
                        </m:r>
                        <m:r>
                          <a:rPr lang="tr-TR" sz="2000" b="1">
                            <a:solidFill>
                              <a:schemeClr val="tx1"/>
                            </a:solidFill>
                            <a:latin typeface="Cambria Math"/>
                          </a:rPr>
                          <m:t>𝐭</m:t>
                        </m:r>
                      </m:e>
                      <m:sub>
                        <m:r>
                          <a:rPr lang="tr-TR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tr-TR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̇"/>
                            <m:ctrlPr>
                              <a:rPr lang="tr-TR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tr-TR" sz="2000" b="1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𝐱</m:t>
                            </m:r>
                          </m:e>
                        </m:acc>
                      </m:e>
                      <m:sub>
                        <m:r>
                          <a:rPr lang="tr-TR" sz="2000" b="1" i="0">
                            <a:solidFill>
                              <a:schemeClr val="tx1"/>
                            </a:solidFill>
                            <a:latin typeface="Cambria Math"/>
                          </a:rPr>
                          <m:t>𝐣</m:t>
                        </m:r>
                      </m:sub>
                    </m:sSub>
                    <m:r>
                      <a:rPr lang="tr-TR" sz="2000" b="1" i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tr-T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000" b="1">
                            <a:solidFill>
                              <a:srgbClr val="C00000"/>
                            </a:solidFill>
                            <a:latin typeface="Cambria Math"/>
                          </a:rPr>
                          <m:t>∆</m:t>
                        </m:r>
                        <m:r>
                          <a:rPr lang="tr-TR" sz="2000" b="1">
                            <a:solidFill>
                              <a:srgbClr val="C00000"/>
                            </a:solidFill>
                            <a:latin typeface="Cambria Math"/>
                          </a:rPr>
                          <m:t>𝐭</m:t>
                        </m:r>
                      </m:e>
                      <m:sub>
                        <m:r>
                          <a:rPr lang="tr-TR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tr-TR" sz="2000" b="1" dirty="0" smtClean="0">
                    <a:solidFill>
                      <a:srgbClr val="C00000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tr-TR" sz="20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0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</m:e>
                          <m:sub>
                            <m:r>
                              <a:rPr lang="tr-TR" sz="20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  <m:r>
                          <a:rPr lang="tr-T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tr-TR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tr-TR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tr-TR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𝑺</m:t>
                    </m:r>
                    <m:r>
                      <a:rPr lang="tr-TR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tr-TR" sz="2000" b="1" dirty="0" smtClean="0">
                  <a:solidFill>
                    <a:srgbClr val="C0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𝒀</m:t>
                          </m:r>
                        </m:e>
                        <m:sub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𝐣</m:t>
                          </m:r>
                        </m:sub>
                        <m:sup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𝐤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sup>
                      </m:sSubSup>
                      <m:r>
                        <a:rPr lang="tr-TR" sz="2000" b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𝒀</m:t>
                          </m:r>
                        </m:e>
                        <m:sub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𝐣</m:t>
                          </m:r>
                        </m:sub>
                        <m:sup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𝐤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sup>
                      </m:sSubSup>
                      <m:r>
                        <a:rPr lang="tr-TR" sz="2000" b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∆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𝐭</m:t>
                          </m:r>
                        </m:e>
                        <m:sub>
                          <m: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</m:acc>
                        </m:e>
                        <m:sub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𝐣</m:t>
                          </m:r>
                        </m:sub>
                      </m:sSub>
                      <m:r>
                        <a:rPr lang="tr-TR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b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∆</m:t>
                          </m:r>
                          <m:r>
                            <a:rPr lang="tr-TR" sz="2000" b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𝐭</m:t>
                          </m:r>
                        </m:e>
                        <m:sub>
                          <m: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m:rPr>
                          <m:nor/>
                        </m:rPr>
                        <a:rPr lang="tr-TR" sz="2000" b="1" dirty="0">
                          <a:solidFill>
                            <a:srgbClr val="C00000"/>
                          </a:solidFill>
                        </a:rPr>
                        <m:t>(</m:t>
                      </m:r>
                      <m:sSub>
                        <m:sSubPr>
                          <m:ctrlP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tr-TR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e>
                            <m:sub>
                              <m:r>
                                <a:rPr lang="tr-TR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  <m: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tr-TR" sz="20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𝑺</m:t>
                      </m:r>
                      <m:r>
                        <a:rPr lang="tr-TR" sz="20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tr-TR" sz="2000" b="1" dirty="0">
                  <a:solidFill>
                    <a:srgbClr val="C0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𝒁</m:t>
                          </m:r>
                        </m:e>
                        <m:sub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𝐣</m:t>
                          </m:r>
                        </m:sub>
                        <m:sup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𝐤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sup>
                      </m:sSubSup>
                      <m:r>
                        <a:rPr lang="tr-TR" sz="2000" b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𝒁</m:t>
                          </m:r>
                        </m:e>
                        <m:sub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𝐣</m:t>
                          </m:r>
                        </m:sub>
                        <m:sup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𝐤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sup>
                      </m:sSubSup>
                      <m:r>
                        <a:rPr lang="tr-TR" sz="2000" b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∆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𝐭</m:t>
                          </m:r>
                        </m:e>
                        <m:sub>
                          <m: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e>
                          </m:acc>
                        </m:e>
                        <m:sub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𝐣</m:t>
                          </m:r>
                        </m:sub>
                      </m:sSub>
                      <m:r>
                        <a:rPr lang="tr-TR" sz="2000" b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b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∆</m:t>
                          </m:r>
                          <m:r>
                            <a:rPr lang="tr-TR" sz="2000" b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𝐭</m:t>
                          </m:r>
                        </m:e>
                        <m:sub>
                          <m: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m:rPr>
                          <m:nor/>
                        </m:rPr>
                        <a:rPr lang="tr-TR" sz="2000" b="1" dirty="0">
                          <a:solidFill>
                            <a:srgbClr val="C00000"/>
                          </a:solidFill>
                        </a:rPr>
                        <m:t>(</m:t>
                      </m:r>
                      <m:sSub>
                        <m:sSubPr>
                          <m:ctrlP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tr-TR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e>
                            <m:sub>
                              <m:r>
                                <a:rPr lang="tr-TR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  <m: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tr-TR" sz="20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𝑺</m:t>
                      </m:r>
                      <m:r>
                        <a:rPr lang="tr-TR" sz="20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tr-TR" sz="2000" b="1" dirty="0">
                  <a:solidFill>
                    <a:srgbClr val="C00000"/>
                  </a:solidFill>
                </a:endParaRPr>
              </a:p>
              <a:p>
                <a:pPr/>
                <a:endParaRPr lang="tr-TR" sz="2000" b="1" dirty="0"/>
              </a:p>
            </p:txBody>
          </p:sp>
        </mc:Choice>
        <mc:Fallback>
          <p:sp>
            <p:nvSpPr>
              <p:cNvPr id="11" name="Dikdörtgen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1196752"/>
                <a:ext cx="4525919" cy="168892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500563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-216532" y="-121739"/>
            <a:ext cx="9289032" cy="1143000"/>
          </a:xfrm>
        </p:spPr>
        <p:txBody>
          <a:bodyPr/>
          <a:lstStyle/>
          <a:p>
            <a:pPr>
              <a:defRPr/>
            </a:pPr>
            <a:r>
              <a:rPr lang="tr-TR" altLang="tr-TR" sz="2800" b="1" i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Heyelan İçin Dinamik Tek Nokta Modeli</a:t>
            </a:r>
            <a:endParaRPr lang="tr-TR" altLang="tr-TR" sz="2400" b="1" i="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Dikdörtgen 6"/>
              <p:cNvSpPr/>
              <p:nvPr/>
            </p:nvSpPr>
            <p:spPr>
              <a:xfrm>
                <a:off x="857639" y="1268760"/>
                <a:ext cx="5710346" cy="1893852"/>
              </a:xfrm>
              <a:prstGeom prst="rect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 xmlns:m="http://schemas.openxmlformats.org/officeDocument/2006/math">
                    <m:sSubSup>
                      <m:sSubSupPr>
                        <m:ctrlPr>
                          <a:rPr lang="tr-T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tr-T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tr-TR" sz="2000" b="1" i="0">
                            <a:solidFill>
                              <a:schemeClr val="tx1"/>
                            </a:solidFill>
                            <a:latin typeface="Cambria Math"/>
                          </a:rPr>
                          <m:t>𝐣</m:t>
                        </m:r>
                      </m:sub>
                      <m:sup>
                        <m:r>
                          <a:rPr lang="tr-TR" sz="2000" b="1" i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tr-TR" sz="2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𝐤</m:t>
                        </m:r>
                        <m:r>
                          <a:rPr lang="tr-TR" sz="2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tr-TR" sz="2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tr-TR" sz="2000" b="1" i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sup>
                    </m:sSubSup>
                    <m:r>
                      <a:rPr lang="tr-TR" sz="2000" b="1" i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tr-T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tr-T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tr-TR" sz="2000" b="1" i="0">
                            <a:solidFill>
                              <a:schemeClr val="tx1"/>
                            </a:solidFill>
                            <a:latin typeface="Cambria Math"/>
                          </a:rPr>
                          <m:t>𝐣</m:t>
                        </m:r>
                      </m:sub>
                      <m:sup>
                        <m:r>
                          <a:rPr lang="tr-TR" sz="2000" b="1" i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tr-TR" sz="2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𝐤</m:t>
                        </m:r>
                        <m:r>
                          <a:rPr lang="tr-TR" sz="2000" b="1" i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sup>
                    </m:sSubSup>
                    <m:r>
                      <a:rPr lang="tr-TR" sz="2000" b="1" i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tr-TR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000" b="1">
                            <a:solidFill>
                              <a:schemeClr val="tx1"/>
                            </a:solidFill>
                            <a:latin typeface="Cambria Math"/>
                          </a:rPr>
                          <m:t>∆</m:t>
                        </m:r>
                        <m:r>
                          <a:rPr lang="tr-TR" sz="2000" b="1">
                            <a:solidFill>
                              <a:schemeClr val="tx1"/>
                            </a:solidFill>
                            <a:latin typeface="Cambria Math"/>
                          </a:rPr>
                          <m:t>𝐭</m:t>
                        </m:r>
                      </m:e>
                      <m:sub>
                        <m:r>
                          <a:rPr lang="tr-TR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tr-TR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̇"/>
                            <m:ctrlPr>
                              <a:rPr lang="tr-TR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tr-TR" sz="2000" b="1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𝐱</m:t>
                            </m:r>
                          </m:e>
                        </m:acc>
                      </m:e>
                      <m:sub>
                        <m:r>
                          <a:rPr lang="tr-TR" sz="2000" b="1" i="0">
                            <a:solidFill>
                              <a:schemeClr val="tx1"/>
                            </a:solidFill>
                            <a:latin typeface="Cambria Math"/>
                          </a:rPr>
                          <m:t>𝐣</m:t>
                        </m:r>
                      </m:sub>
                    </m:sSub>
                    <m:r>
                      <a:rPr lang="tr-TR" sz="2000" b="1" i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tr-TR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tr-TR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tr-TR" sz="20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2000" b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∆</m:t>
                                </m:r>
                                <m:r>
                                  <a:rPr lang="tr-TR" sz="2000" b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𝐭</m:t>
                                </m:r>
                              </m:e>
                              <m:sub>
                                <m:r>
                                  <a:rPr lang="tr-TR" sz="20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num>
                          <m:den>
                            <m:r>
                              <a:rPr lang="tr-TR" sz="2000" b="1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e>
                      <m:sup>
                        <m:r>
                          <a:rPr lang="tr-TR" sz="20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sSub>
                      <m:sSubPr>
                        <m:ctrlPr>
                          <a:rPr lang="tr-TR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̈"/>
                            <m:ctrlPr>
                              <a:rPr lang="tr-TR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tr-TR" sz="2000" b="1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𝐱</m:t>
                            </m:r>
                          </m:e>
                        </m:acc>
                      </m:e>
                      <m:sub>
                        <m:r>
                          <a:rPr lang="tr-TR" sz="2000" b="1" i="0">
                            <a:solidFill>
                              <a:schemeClr val="tx1"/>
                            </a:solidFill>
                            <a:latin typeface="Cambria Math"/>
                          </a:rPr>
                          <m:t>𝐣</m:t>
                        </m:r>
                      </m:sub>
                    </m:sSub>
                    <m:r>
                      <a:rPr lang="tr-TR" sz="20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tr-T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000" b="1">
                            <a:solidFill>
                              <a:srgbClr val="C00000"/>
                            </a:solidFill>
                            <a:latin typeface="Cambria Math"/>
                          </a:rPr>
                          <m:t>∆</m:t>
                        </m:r>
                        <m:r>
                          <a:rPr lang="tr-TR" sz="2000" b="1">
                            <a:solidFill>
                              <a:srgbClr val="C00000"/>
                            </a:solidFill>
                            <a:latin typeface="Cambria Math"/>
                          </a:rPr>
                          <m:t>𝐭</m:t>
                        </m:r>
                      </m:e>
                      <m:sub>
                        <m:r>
                          <a:rPr lang="tr-TR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tr-TR" sz="2000" b="1" dirty="0" smtClean="0">
                    <a:solidFill>
                      <a:srgbClr val="C00000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tr-TR" sz="20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0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</m:e>
                          <m:sub>
                            <m:r>
                              <a:rPr lang="tr-TR" sz="20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  <m:r>
                          <a:rPr lang="tr-T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tr-TR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tr-TR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tr-TR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𝑺</m:t>
                    </m:r>
                    <m:r>
                      <a:rPr lang="tr-TR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tr-TR" sz="2000" b="1" dirty="0" smtClean="0">
                  <a:solidFill>
                    <a:srgbClr val="C00000"/>
                  </a:solidFill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𝒀</m:t>
                          </m:r>
                        </m:e>
                        <m:sub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𝐣</m:t>
                          </m:r>
                        </m:sub>
                        <m:sup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𝐤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sup>
                      </m:sSubSup>
                      <m:r>
                        <a:rPr lang="tr-TR" sz="2000" b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𝒀</m:t>
                          </m:r>
                        </m:e>
                        <m:sub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𝐣</m:t>
                          </m:r>
                        </m:sub>
                        <m:sup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𝐤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sup>
                      </m:sSubSup>
                      <m:r>
                        <a:rPr lang="tr-TR" sz="2000" b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∆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𝐭</m:t>
                          </m:r>
                        </m:e>
                        <m:sub>
                          <m: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</m:acc>
                        </m:e>
                        <m:sub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𝐣</m:t>
                          </m:r>
                        </m:sub>
                      </m:sSub>
                      <m:r>
                        <a:rPr lang="tr-TR" sz="2000" b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tr-TR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tr-TR" sz="2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000" b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∆</m:t>
                                  </m:r>
                                  <m:r>
                                    <a:rPr lang="tr-TR" sz="2000" b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𝐭</m:t>
                                  </m:r>
                                </m:e>
                                <m:sub>
                                  <m:r>
                                    <a:rPr lang="tr-TR" sz="2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tr-TR" sz="2000" b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e>
                        <m:sup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sSub>
                        <m:sSub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tr-TR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</m:acc>
                        </m:e>
                        <m:sub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𝐣</m:t>
                          </m:r>
                        </m:sub>
                      </m:sSub>
                      <m:r>
                        <a:rPr lang="tr-TR" sz="2000" b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b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∆</m:t>
                          </m:r>
                          <m:r>
                            <a:rPr lang="tr-TR" sz="2000" b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𝐭</m:t>
                          </m:r>
                        </m:e>
                        <m:sub>
                          <m: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m:rPr>
                          <m:nor/>
                        </m:rPr>
                        <a:rPr lang="tr-TR" sz="2000" b="1" dirty="0">
                          <a:solidFill>
                            <a:srgbClr val="C00000"/>
                          </a:solidFill>
                        </a:rPr>
                        <m:t>(</m:t>
                      </m:r>
                      <m:sSub>
                        <m:sSubPr>
                          <m:ctrlP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tr-TR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e>
                            <m:sub>
                              <m:r>
                                <a:rPr lang="tr-TR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  <m: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tr-TR" sz="20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𝑺</m:t>
                      </m:r>
                      <m:r>
                        <a:rPr lang="tr-TR" sz="20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tr-TR" sz="2000" b="1" dirty="0">
                  <a:solidFill>
                    <a:srgbClr val="C00000"/>
                  </a:solidFill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𝒁</m:t>
                          </m:r>
                        </m:e>
                        <m:sub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𝐣</m:t>
                          </m:r>
                        </m:sub>
                        <m:sup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𝐤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sup>
                      </m:sSubSup>
                      <m:r>
                        <a:rPr lang="tr-TR" sz="2000" b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𝒁</m:t>
                          </m:r>
                        </m:e>
                        <m:sub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𝐣</m:t>
                          </m:r>
                        </m:sub>
                        <m:sup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𝐤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sup>
                      </m:sSubSup>
                      <m:r>
                        <a:rPr lang="tr-TR" sz="2000" b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∆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𝐭</m:t>
                          </m:r>
                        </m:e>
                        <m:sub>
                          <m: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e>
                          </m:acc>
                        </m:e>
                        <m:sub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𝐣</m:t>
                          </m:r>
                        </m:sub>
                      </m:sSub>
                      <m:r>
                        <a:rPr lang="tr-TR" sz="2000" b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tr-TR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tr-TR" sz="2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000" b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∆</m:t>
                                  </m:r>
                                  <m:r>
                                    <a:rPr lang="tr-TR" sz="2000" b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𝐭</m:t>
                                  </m:r>
                                </m:e>
                                <m:sub>
                                  <m:r>
                                    <a:rPr lang="tr-TR" sz="2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tr-TR" sz="2000" b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e>
                        <m:sup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sSub>
                        <m:sSub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tr-TR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e>
                          </m:acc>
                        </m:e>
                        <m:sub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𝐣</m:t>
                          </m:r>
                        </m:sub>
                      </m:sSub>
                      <m:r>
                        <a:rPr lang="tr-TR" sz="2000" b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b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∆</m:t>
                          </m:r>
                          <m:r>
                            <a:rPr lang="tr-TR" sz="2000" b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𝐭</m:t>
                          </m:r>
                        </m:e>
                        <m:sub>
                          <m: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m:rPr>
                          <m:nor/>
                        </m:rPr>
                        <a:rPr lang="tr-TR" sz="2000" b="1" dirty="0">
                          <a:solidFill>
                            <a:srgbClr val="C00000"/>
                          </a:solidFill>
                        </a:rPr>
                        <m:t>(</m:t>
                      </m:r>
                      <m:sSub>
                        <m:sSubPr>
                          <m:ctrlP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tr-TR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e>
                            <m:sub>
                              <m:r>
                                <a:rPr lang="tr-TR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  <m: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tr-TR" sz="20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𝑺</m:t>
                      </m:r>
                      <m:r>
                        <a:rPr lang="tr-TR" sz="20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tr-TR" sz="2000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7" name="Dikdörtgen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639" y="1268760"/>
                <a:ext cx="5710346" cy="189385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Metin kutusu 4"/>
          <p:cNvSpPr txBox="1"/>
          <p:nvPr/>
        </p:nvSpPr>
        <p:spPr>
          <a:xfrm>
            <a:off x="251520" y="3789040"/>
            <a:ext cx="8820979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İvme parametreleri istatistik olarak test edilir.</a:t>
            </a:r>
          </a:p>
          <a:p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tr-TR" sz="20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Anlamlı iseler model daha genişletilmez</a:t>
            </a:r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tr-T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Hareket modeli </a:t>
            </a:r>
            <a:r>
              <a:rPr lang="tr-T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Konum + Hız </a:t>
            </a:r>
            <a:r>
              <a:rPr lang="tr-T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+ İvme + Dış Etken </a:t>
            </a:r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olur.</a:t>
            </a:r>
          </a:p>
          <a:p>
            <a:endParaRPr lang="tr-T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Anlamsız ise hareket modeli </a:t>
            </a:r>
            <a:r>
              <a:rPr lang="tr-T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Konum + Hız + Dış Etken </a:t>
            </a:r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olur.</a:t>
            </a:r>
            <a:endParaRPr lang="tr-T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500794" y="1000108"/>
            <a:ext cx="2643206" cy="1143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Symbol" pitchFamily="18" charset="2"/>
              </a:rPr>
              <a:t>Konum + Hız + İvme</a:t>
            </a:r>
            <a:endParaRPr kumimoji="0" lang="tr-TR" altLang="tr-TR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0677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86058"/>
            <a:ext cx="9289032" cy="1143000"/>
          </a:xfrm>
        </p:spPr>
        <p:txBody>
          <a:bodyPr/>
          <a:lstStyle/>
          <a:p>
            <a:pPr>
              <a:defRPr/>
            </a:pPr>
            <a:r>
              <a:rPr lang="tr-TR" altLang="tr-TR" sz="2800" b="1" i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Heyelan İçin </a:t>
            </a:r>
            <a:r>
              <a:rPr lang="tr-TR" altLang="tr-TR" sz="2800" b="1" i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Dinamik Yüzey Modeli</a:t>
            </a:r>
            <a:endParaRPr lang="tr-TR" altLang="tr-TR" sz="2400" b="1" i="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4886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Metin kutusu 5"/>
          <p:cNvSpPr txBox="1">
            <a:spLocks noChangeArrowheads="1"/>
          </p:cNvSpPr>
          <p:nvPr/>
        </p:nvSpPr>
        <p:spPr bwMode="auto">
          <a:xfrm>
            <a:off x="107504" y="4725144"/>
            <a:ext cx="4536504" cy="1200329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6633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 dirty="0" err="1">
                <a:latin typeface="Arial" charset="0"/>
                <a:cs typeface="Arial" charset="0"/>
              </a:rPr>
              <a:t>a</a:t>
            </a:r>
            <a:r>
              <a:rPr lang="tr-TR" altLang="tr-TR" sz="1800" b="1" baseline="-25000" dirty="0" err="1" smtClean="0">
                <a:latin typeface="Arial" charset="0"/>
                <a:cs typeface="Arial" charset="0"/>
              </a:rPr>
              <a:t>il</a:t>
            </a:r>
            <a:r>
              <a:rPr lang="tr-TR" altLang="tr-TR" sz="1800" b="1" dirty="0">
                <a:latin typeface="Arial" charset="0"/>
                <a:cs typeface="Arial" charset="0"/>
              </a:rPr>
              <a:t>:</a:t>
            </a:r>
            <a:r>
              <a:rPr lang="tr-TR" altLang="tr-TR" sz="1800" b="1" dirty="0" smtClean="0">
                <a:latin typeface="Arial" charset="0"/>
                <a:cs typeface="Arial" charset="0"/>
              </a:rPr>
              <a:t> </a:t>
            </a:r>
            <a:r>
              <a:rPr lang="tr-TR" altLang="tr-TR" sz="1800" b="1" dirty="0" err="1">
                <a:latin typeface="Arial" charset="0"/>
                <a:cs typeface="Arial" charset="0"/>
              </a:rPr>
              <a:t>polinomun</a:t>
            </a:r>
            <a:r>
              <a:rPr lang="tr-TR" altLang="tr-TR" sz="1800" b="1" dirty="0">
                <a:latin typeface="Arial" charset="0"/>
                <a:cs typeface="Arial" charset="0"/>
              </a:rPr>
              <a:t> katsayıları, </a:t>
            </a:r>
            <a:endParaRPr lang="tr-TR" altLang="tr-TR" sz="1800" b="1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 dirty="0" smtClean="0">
                <a:latin typeface="Arial" charset="0"/>
                <a:cs typeface="Arial" charset="0"/>
              </a:rPr>
              <a:t>m</a:t>
            </a:r>
            <a:r>
              <a:rPr lang="tr-TR" altLang="tr-TR" sz="1800" b="1" dirty="0">
                <a:latin typeface="Arial" charset="0"/>
                <a:cs typeface="Arial" charset="0"/>
              </a:rPr>
              <a:t>: </a:t>
            </a:r>
            <a:r>
              <a:rPr lang="tr-TR" altLang="tr-TR" sz="1800" b="1" dirty="0" err="1">
                <a:latin typeface="Arial" charset="0"/>
                <a:cs typeface="Arial" charset="0"/>
              </a:rPr>
              <a:t>polinomun</a:t>
            </a:r>
            <a:r>
              <a:rPr lang="tr-TR" altLang="tr-TR" sz="1800" b="1" dirty="0">
                <a:latin typeface="Arial" charset="0"/>
                <a:cs typeface="Arial" charset="0"/>
              </a:rPr>
              <a:t> </a:t>
            </a:r>
            <a:r>
              <a:rPr lang="tr-TR" altLang="tr-TR" sz="1800" b="1" dirty="0" smtClean="0">
                <a:latin typeface="Arial" charset="0"/>
                <a:cs typeface="Arial" charset="0"/>
              </a:rPr>
              <a:t>derecesi</a:t>
            </a:r>
            <a:endParaRPr lang="tr-TR" altLang="tr-TR" sz="1800" b="1" dirty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 dirty="0">
                <a:latin typeface="Arial" charset="0"/>
                <a:cs typeface="Arial" charset="0"/>
              </a:rPr>
              <a:t>i =1,2,...,</a:t>
            </a:r>
            <a:r>
              <a:rPr lang="tr-TR" altLang="tr-TR" sz="1800" b="1" dirty="0" err="1">
                <a:latin typeface="Arial" charset="0"/>
                <a:cs typeface="Arial" charset="0"/>
              </a:rPr>
              <a:t>kk</a:t>
            </a:r>
            <a:r>
              <a:rPr lang="tr-TR" altLang="tr-TR" sz="1800" b="1" dirty="0">
                <a:latin typeface="Arial" charset="0"/>
                <a:cs typeface="Arial" charset="0"/>
              </a:rPr>
              <a:t> (</a:t>
            </a:r>
            <a:r>
              <a:rPr lang="tr-TR" altLang="tr-TR" sz="1800" b="1" dirty="0" err="1">
                <a:latin typeface="Arial" charset="0"/>
                <a:cs typeface="Arial" charset="0"/>
              </a:rPr>
              <a:t>kk</a:t>
            </a:r>
            <a:r>
              <a:rPr lang="tr-TR" altLang="tr-TR" sz="1800" b="1" dirty="0">
                <a:latin typeface="Arial" charset="0"/>
                <a:cs typeface="Arial" charset="0"/>
              </a:rPr>
              <a:t> : ölçü periyodu sayısı)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 dirty="0">
                <a:latin typeface="Arial" charset="0"/>
                <a:cs typeface="Arial" charset="0"/>
              </a:rPr>
              <a:t>j =1,2,...,n  (n : nokta sayısı)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26886" y="-52516"/>
            <a:ext cx="8763000" cy="1143000"/>
          </a:xfrm>
        </p:spPr>
        <p:txBody>
          <a:bodyPr/>
          <a:lstStyle/>
          <a:p>
            <a:pPr>
              <a:defRPr/>
            </a:pPr>
            <a:r>
              <a:rPr lang="tr-TR" altLang="tr-TR" sz="2800" b="1" i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Heyelan İçin Dinamik Yüzey Modeli</a:t>
            </a:r>
            <a:endParaRPr lang="tr-TR" altLang="tr-TR" sz="2400" b="1" i="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Dikdörtgen 4"/>
              <p:cNvSpPr/>
              <p:nvPr/>
            </p:nvSpPr>
            <p:spPr>
              <a:xfrm>
                <a:off x="107504" y="1158904"/>
                <a:ext cx="5184576" cy="3038781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tr-TR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b="1" i="1"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tr-TR" b="1">
                              <a:latin typeface="Cambria Math"/>
                            </a:rPr>
                            <m:t>𝐣</m:t>
                          </m:r>
                        </m:sub>
                        <m:sup>
                          <m:r>
                            <a:rPr lang="tr-TR" b="1">
                              <a:latin typeface="Cambria Math"/>
                            </a:rPr>
                            <m:t>(</m:t>
                          </m:r>
                          <m:r>
                            <a:rPr lang="tr-TR" b="1">
                              <a:latin typeface="Cambria Math" panose="02040503050406030204" pitchFamily="18" charset="0"/>
                            </a:rPr>
                            <m:t>𝐤</m:t>
                          </m:r>
                          <m:r>
                            <a:rPr lang="tr-TR" b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tr-TR" b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tr-TR" b="1">
                              <a:latin typeface="Cambria Math"/>
                            </a:rPr>
                            <m:t>)</m:t>
                          </m:r>
                        </m:sup>
                      </m:sSubSup>
                      <m:r>
                        <a:rPr lang="tr-TR" b="1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tr-TR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b="1" i="1"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tr-TR" b="1">
                              <a:latin typeface="Cambria Math"/>
                            </a:rPr>
                            <m:t>𝐣</m:t>
                          </m:r>
                        </m:sub>
                        <m:sup>
                          <m:r>
                            <a:rPr lang="tr-TR" b="1">
                              <a:latin typeface="Cambria Math"/>
                            </a:rPr>
                            <m:t>(</m:t>
                          </m:r>
                          <m:r>
                            <a:rPr lang="tr-TR" b="1">
                              <a:latin typeface="Cambria Math" panose="02040503050406030204" pitchFamily="18" charset="0"/>
                            </a:rPr>
                            <m:t>𝐤</m:t>
                          </m:r>
                          <m:r>
                            <a:rPr lang="tr-TR" b="1">
                              <a:latin typeface="Cambria Math"/>
                            </a:rPr>
                            <m:t>)</m:t>
                          </m:r>
                        </m:sup>
                      </m:sSubSup>
                      <m:r>
                        <a:rPr lang="tr-TR" b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tr-T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1">
                              <a:latin typeface="Cambria Math"/>
                            </a:rPr>
                            <m:t>∆</m:t>
                          </m:r>
                          <m:r>
                            <a:rPr lang="tr-TR" b="1">
                              <a:latin typeface="Cambria Math"/>
                            </a:rPr>
                            <m:t>𝐭</m:t>
                          </m:r>
                        </m:e>
                        <m:sub>
                          <m:r>
                            <a:rPr lang="tr-TR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nary>
                        <m:naryPr>
                          <m:chr m:val="∑"/>
                          <m:ctrlPr>
                            <a:rPr lang="tr-TR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tr-TR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tr-TR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tr-TR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tr-TR" b="1" i="1" smtClean="0">
                              <a:latin typeface="Cambria Math" panose="02040503050406030204" pitchFamily="18" charset="0"/>
                            </a:rPr>
                            <m:t>𝒎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tr-TR" b="1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tr-TR" b="1" i="1" smtClean="0">
                                  <a:latin typeface="Cambria Math" panose="02040503050406030204" pitchFamily="18" charset="0"/>
                                </a:rPr>
                                <m:t>𝒍</m:t>
                              </m:r>
                              <m:r>
                                <a:rPr lang="tr-TR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tr-TR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  <m:sup>
                              <m:r>
                                <a:rPr lang="tr-TR" b="1" i="1" smtClean="0"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  <m:r>
                                <a:rPr lang="tr-TR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tr-TR" b="1" i="1" smtClean="0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tr-TR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b="1" i="1" smtClean="0"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</m:e>
                                <m:sub>
                                  <m:r>
                                    <a:rPr lang="tr-TR" b="1" i="1" smtClean="0">
                                      <a:latin typeface="Cambria Math" panose="02040503050406030204" pitchFamily="18" charset="0"/>
                                    </a:rPr>
                                    <m:t>𝒊𝒍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tr-TR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tr-TR" b="1" i="1" smtClean="0">
                                      <a:latin typeface="Cambria Math" panose="02040503050406030204" pitchFamily="18" charset="0"/>
                                    </a:rPr>
                                    <m:t>𝑿</m:t>
                                  </m:r>
                                </m:e>
                                <m:sup>
                                  <m:r>
                                    <a:rPr lang="tr-TR" b="1" i="1" smtClean="0"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tr-TR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tr-TR" b="1" i="1" smtClean="0">
                                      <a:latin typeface="Cambria Math" panose="02040503050406030204" pitchFamily="18" charset="0"/>
                                    </a:rPr>
                                    <m:t>𝒀</m:t>
                                  </m:r>
                                </m:e>
                                <m:sup>
                                  <m:r>
                                    <a:rPr lang="tr-TR" b="1" i="1" smtClean="0">
                                      <a:latin typeface="Cambria Math" panose="02040503050406030204" pitchFamily="18" charset="0"/>
                                    </a:rPr>
                                    <m:t>𝒍</m:t>
                                  </m:r>
                                </m:sup>
                              </m:sSup>
                              <m:r>
                                <a:rPr lang="tr-TR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tr-TR" b="1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b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∆</m:t>
                                  </m:r>
                                  <m:r>
                                    <a:rPr lang="tr-TR" b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𝐭</m:t>
                                  </m:r>
                                </m:e>
                                <m:sub>
                                  <m:r>
                                    <a:rPr lang="tr-TR" b="1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  <m:nary>
                                <m:naryPr>
                                  <m:chr m:val="∑"/>
                                  <m:ctrlPr>
                                    <a:rPr lang="tr-TR" b="1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tr-TR" b="1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𝒍</m:t>
                                  </m:r>
                                  <m:r>
                                    <a:rPr lang="tr-TR" b="1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a:rPr lang="tr-TR" b="1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  <m:sup>
                                  <m:sSub>
                                    <m:sSubPr>
                                      <m:ctrlPr>
                                        <a:rPr lang="tr-TR" b="1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b="1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</m:e>
                                    <m:sub>
                                      <m:r>
                                        <a:rPr lang="tr-TR" b="1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𝒔</m:t>
                                      </m:r>
                                    </m:sub>
                                  </m:sSub>
                                </m:sup>
                                <m:e>
                                  <m:sSub>
                                    <m:sSubPr>
                                      <m:ctrlPr>
                                        <a:rPr lang="tr-TR" b="1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b="1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𝒅</m:t>
                                      </m:r>
                                    </m:e>
                                    <m:sub>
                                      <m:r>
                                        <a:rPr lang="tr-TR" b="1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  <m:sSup>
                                    <m:sSupPr>
                                      <m:ctrlPr>
                                        <a:rPr lang="tr-TR" b="1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tr-TR" b="1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𝑺</m:t>
                                      </m:r>
                                    </m:e>
                                    <m:sup>
                                      <m:r>
                                        <a:rPr lang="tr-TR" b="1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𝒍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nary>
                        </m:e>
                      </m:nary>
                    </m:oMath>
                  </m:oMathPara>
                </a14:m>
                <a:endParaRPr lang="tr-TR" b="1" dirty="0" smtClean="0"/>
              </a:p>
              <a:p>
                <a:endParaRPr lang="tr-TR" b="1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tr-TR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b="1" i="1" smtClean="0">
                              <a:latin typeface="Cambria Math" panose="02040503050406030204" pitchFamily="18" charset="0"/>
                            </a:rPr>
                            <m:t>𝒀</m:t>
                          </m:r>
                        </m:e>
                        <m:sub>
                          <m:r>
                            <a:rPr lang="tr-TR" b="1">
                              <a:latin typeface="Cambria Math"/>
                            </a:rPr>
                            <m:t>𝐣</m:t>
                          </m:r>
                        </m:sub>
                        <m:sup>
                          <m:r>
                            <a:rPr lang="tr-TR" b="1">
                              <a:latin typeface="Cambria Math"/>
                            </a:rPr>
                            <m:t>(</m:t>
                          </m:r>
                          <m:r>
                            <a:rPr lang="tr-TR" b="1">
                              <a:latin typeface="Cambria Math" panose="02040503050406030204" pitchFamily="18" charset="0"/>
                            </a:rPr>
                            <m:t>𝐤</m:t>
                          </m:r>
                          <m:r>
                            <a:rPr lang="tr-TR" b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tr-TR" b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tr-TR" b="1">
                              <a:latin typeface="Cambria Math"/>
                            </a:rPr>
                            <m:t>)</m:t>
                          </m:r>
                        </m:sup>
                      </m:sSubSup>
                      <m:r>
                        <a:rPr lang="tr-TR" b="1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tr-TR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b="1" i="1" smtClean="0">
                              <a:latin typeface="Cambria Math" panose="02040503050406030204" pitchFamily="18" charset="0"/>
                            </a:rPr>
                            <m:t>𝒀</m:t>
                          </m:r>
                        </m:e>
                        <m:sub>
                          <m:r>
                            <a:rPr lang="tr-TR" b="1">
                              <a:latin typeface="Cambria Math"/>
                            </a:rPr>
                            <m:t>𝐣</m:t>
                          </m:r>
                        </m:sub>
                        <m:sup>
                          <m:r>
                            <a:rPr lang="tr-TR" b="1">
                              <a:latin typeface="Cambria Math"/>
                            </a:rPr>
                            <m:t>(</m:t>
                          </m:r>
                          <m:r>
                            <a:rPr lang="tr-TR" b="1">
                              <a:latin typeface="Cambria Math" panose="02040503050406030204" pitchFamily="18" charset="0"/>
                            </a:rPr>
                            <m:t>𝐤</m:t>
                          </m:r>
                          <m:r>
                            <a:rPr lang="tr-TR" b="1">
                              <a:latin typeface="Cambria Math"/>
                            </a:rPr>
                            <m:t>)</m:t>
                          </m:r>
                        </m:sup>
                      </m:sSubSup>
                      <m:r>
                        <a:rPr lang="tr-TR" b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tr-T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1">
                              <a:latin typeface="Cambria Math"/>
                            </a:rPr>
                            <m:t>∆</m:t>
                          </m:r>
                          <m:r>
                            <a:rPr lang="tr-TR" b="1">
                              <a:latin typeface="Cambria Math"/>
                            </a:rPr>
                            <m:t>𝐭</m:t>
                          </m:r>
                        </m:e>
                        <m:sub>
                          <m:r>
                            <a:rPr lang="tr-TR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nary>
                        <m:naryPr>
                          <m:chr m:val="∑"/>
                          <m:ctrlPr>
                            <a:rPr lang="tr-TR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tr-TR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tr-TR" b="1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tr-TR" b="1" i="1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tr-TR" b="1" i="1">
                              <a:latin typeface="Cambria Math" panose="02040503050406030204" pitchFamily="18" charset="0"/>
                            </a:rPr>
                            <m:t>𝒎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tr-TR" b="1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tr-TR" b="1" i="1">
                                  <a:latin typeface="Cambria Math" panose="02040503050406030204" pitchFamily="18" charset="0"/>
                                </a:rPr>
                                <m:t>𝒍</m:t>
                              </m:r>
                              <m:r>
                                <a:rPr lang="tr-TR" b="1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tr-TR" b="1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  <m:sup>
                              <m:r>
                                <a:rPr lang="tr-TR" b="1" i="1"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  <m:r>
                                <a:rPr lang="tr-TR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tr-TR" b="1" i="1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b="1" i="1" smtClean="0"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</m:e>
                                <m:sub>
                                  <m: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  <m:t>𝒊𝒍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tr-TR" b="1" i="1" smtClean="0">
                                      <a:latin typeface="Cambria Math" panose="02040503050406030204" pitchFamily="18" charset="0"/>
                                    </a:rPr>
                                    <m:t>𝑿</m:t>
                                  </m:r>
                                </m:e>
                                <m:sup>
                                  <m: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tr-TR" b="1" i="1" smtClean="0">
                                      <a:latin typeface="Cambria Math" panose="02040503050406030204" pitchFamily="18" charset="0"/>
                                    </a:rPr>
                                    <m:t>𝒀</m:t>
                                  </m:r>
                                </m:e>
                                <m:sup>
                                  <m: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  <m:t>𝒍</m:t>
                                  </m:r>
                                </m:sup>
                              </m:sSup>
                              <m:r>
                                <a:rPr lang="tr-TR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tr-TR" b="1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b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∆</m:t>
                                  </m:r>
                                  <m:r>
                                    <a:rPr lang="tr-TR" b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𝐭</m:t>
                                  </m:r>
                                </m:e>
                                <m:sub>
                                  <m:r>
                                    <a:rPr lang="tr-TR" b="1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  <m:nary>
                                <m:naryPr>
                                  <m:chr m:val="∑"/>
                                  <m:ctrlPr>
                                    <a:rPr lang="tr-TR" b="1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tr-TR" b="1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𝒍</m:t>
                                  </m:r>
                                  <m:r>
                                    <a:rPr lang="tr-TR" b="1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a:rPr lang="tr-TR" b="1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  <m:sup>
                                  <m:sSub>
                                    <m:sSubPr>
                                      <m:ctrlPr>
                                        <a:rPr lang="tr-TR" b="1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b="1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</m:e>
                                    <m:sub>
                                      <m:r>
                                        <a:rPr lang="tr-TR" b="1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𝒔</m:t>
                                      </m:r>
                                    </m:sub>
                                  </m:sSub>
                                </m:sup>
                                <m:e>
                                  <m:sSub>
                                    <m:sSubPr>
                                      <m:ctrlPr>
                                        <a:rPr lang="tr-TR" b="1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b="1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𝒅</m:t>
                                      </m:r>
                                    </m:e>
                                    <m:sub>
                                      <m:r>
                                        <a:rPr lang="tr-TR" b="1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  <m:sSup>
                                    <m:sSupPr>
                                      <m:ctrlPr>
                                        <a:rPr lang="tr-TR" b="1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tr-TR" b="1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𝑺</m:t>
                                      </m:r>
                                    </m:e>
                                    <m:sup>
                                      <m:r>
                                        <a:rPr lang="tr-TR" b="1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𝒍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nary>
                        </m:e>
                      </m:nary>
                    </m:oMath>
                  </m:oMathPara>
                </a14:m>
                <a:endParaRPr lang="tr-TR" b="1" dirty="0" smtClean="0"/>
              </a:p>
              <a:p>
                <a:pPr algn="ctr"/>
                <a:endParaRPr lang="tr-TR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tr-TR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b="1" i="1" smtClean="0">
                              <a:latin typeface="Cambria Math" panose="02040503050406030204" pitchFamily="18" charset="0"/>
                            </a:rPr>
                            <m:t>𝒁</m:t>
                          </m:r>
                        </m:e>
                        <m:sub>
                          <m:r>
                            <a:rPr lang="tr-TR" b="1">
                              <a:latin typeface="Cambria Math"/>
                            </a:rPr>
                            <m:t>𝐣</m:t>
                          </m:r>
                        </m:sub>
                        <m:sup>
                          <m:r>
                            <a:rPr lang="tr-TR" b="1">
                              <a:latin typeface="Cambria Math"/>
                            </a:rPr>
                            <m:t>(</m:t>
                          </m:r>
                          <m:r>
                            <a:rPr lang="tr-TR" b="1">
                              <a:latin typeface="Cambria Math" panose="02040503050406030204" pitchFamily="18" charset="0"/>
                            </a:rPr>
                            <m:t>𝐤</m:t>
                          </m:r>
                          <m:r>
                            <a:rPr lang="tr-TR" b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tr-TR" b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tr-TR" b="1">
                              <a:latin typeface="Cambria Math"/>
                            </a:rPr>
                            <m:t>)</m:t>
                          </m:r>
                        </m:sup>
                      </m:sSubSup>
                      <m:r>
                        <a:rPr lang="tr-TR" b="1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tr-TR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b="1" i="1" smtClean="0">
                              <a:latin typeface="Cambria Math" panose="02040503050406030204" pitchFamily="18" charset="0"/>
                            </a:rPr>
                            <m:t>𝒁</m:t>
                          </m:r>
                        </m:e>
                        <m:sub>
                          <m:r>
                            <a:rPr lang="tr-TR" b="1">
                              <a:latin typeface="Cambria Math"/>
                            </a:rPr>
                            <m:t>𝐣</m:t>
                          </m:r>
                        </m:sub>
                        <m:sup>
                          <m:r>
                            <a:rPr lang="tr-TR" b="1">
                              <a:latin typeface="Cambria Math"/>
                            </a:rPr>
                            <m:t>(</m:t>
                          </m:r>
                          <m:r>
                            <a:rPr lang="tr-TR" b="1">
                              <a:latin typeface="Cambria Math" panose="02040503050406030204" pitchFamily="18" charset="0"/>
                            </a:rPr>
                            <m:t>𝐤</m:t>
                          </m:r>
                          <m:r>
                            <a:rPr lang="tr-TR" b="1">
                              <a:latin typeface="Cambria Math"/>
                            </a:rPr>
                            <m:t>)</m:t>
                          </m:r>
                        </m:sup>
                      </m:sSubSup>
                      <m:r>
                        <a:rPr lang="tr-TR" b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tr-T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1">
                              <a:latin typeface="Cambria Math"/>
                            </a:rPr>
                            <m:t>∆</m:t>
                          </m:r>
                          <m:r>
                            <a:rPr lang="tr-TR" b="1">
                              <a:latin typeface="Cambria Math"/>
                            </a:rPr>
                            <m:t>𝐭</m:t>
                          </m:r>
                        </m:e>
                        <m:sub>
                          <m:r>
                            <a:rPr lang="tr-TR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nary>
                        <m:naryPr>
                          <m:chr m:val="∑"/>
                          <m:ctrlPr>
                            <a:rPr lang="tr-TR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tr-TR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tr-TR" b="1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tr-TR" b="1" i="1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tr-TR" b="1" i="1">
                              <a:latin typeface="Cambria Math" panose="02040503050406030204" pitchFamily="18" charset="0"/>
                            </a:rPr>
                            <m:t>𝒎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tr-TR" b="1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tr-TR" b="1" i="1">
                                  <a:latin typeface="Cambria Math" panose="02040503050406030204" pitchFamily="18" charset="0"/>
                                </a:rPr>
                                <m:t>𝒍</m:t>
                              </m:r>
                              <m:r>
                                <a:rPr lang="tr-TR" b="1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tr-TR" b="1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  <m:sup>
                              <m:r>
                                <a:rPr lang="tr-TR" b="1" i="1"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  <m:r>
                                <a:rPr lang="tr-TR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tr-TR" b="1" i="1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b="1" i="1" smtClean="0"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</m:e>
                                <m:sub>
                                  <m: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  <m:t>𝒊𝒍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tr-TR" b="1" i="1" smtClean="0">
                                      <a:latin typeface="Cambria Math" panose="02040503050406030204" pitchFamily="18" charset="0"/>
                                    </a:rPr>
                                    <m:t>𝑿</m:t>
                                  </m:r>
                                </m:e>
                                <m:sup>
                                  <m: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tr-TR" b="1" i="1" smtClean="0">
                                      <a:latin typeface="Cambria Math" panose="02040503050406030204" pitchFamily="18" charset="0"/>
                                    </a:rPr>
                                    <m:t>𝒀</m:t>
                                  </m:r>
                                </m:e>
                                <m:sup>
                                  <m: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  <m:t>𝒍</m:t>
                                  </m:r>
                                </m:sup>
                              </m:sSup>
                            </m:e>
                          </m:nary>
                        </m:e>
                      </m:nary>
                      <m:r>
                        <a:rPr lang="tr-TR" b="1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tr-TR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∆</m:t>
                          </m:r>
                          <m:r>
                            <a:rPr lang="tr-TR" b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𝐭</m:t>
                          </m:r>
                        </m:e>
                        <m:sub>
                          <m:r>
                            <a:rPr lang="tr-TR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nary>
                        <m:naryPr>
                          <m:chr m:val="∑"/>
                          <m:ctrlPr>
                            <a:rPr lang="tr-TR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tr-TR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𝒍</m:t>
                          </m:r>
                          <m:r>
                            <a:rPr lang="tr-TR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tr-TR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sSub>
                            <m:sSubPr>
                              <m:ctrlPr>
                                <a:rPr lang="tr-TR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e>
                            <m:sub>
                              <m:r>
                                <a:rPr lang="tr-TR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sub>
                          </m:sSub>
                        </m:sup>
                        <m:e>
                          <m:sSub>
                            <m:sSubPr>
                              <m:ctrlPr>
                                <a:rPr lang="tr-TR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e>
                            <m:sub>
                              <m:r>
                                <a:rPr lang="tr-TR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sSup>
                            <m:sSupPr>
                              <m:ctrlPr>
                                <a:rPr lang="tr-TR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𝑺</m:t>
                              </m:r>
                            </m:e>
                            <m:sup>
                              <m:r>
                                <a:rPr lang="tr-TR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𝒍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tr-TR" dirty="0"/>
              </a:p>
            </p:txBody>
          </p:sp>
        </mc:Choice>
        <mc:Fallback>
          <p:sp>
            <p:nvSpPr>
              <p:cNvPr id="5" name="Dikdörtgen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158904"/>
                <a:ext cx="5184576" cy="303878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863509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26886" y="-52516"/>
            <a:ext cx="8763000" cy="1143000"/>
          </a:xfrm>
        </p:spPr>
        <p:txBody>
          <a:bodyPr/>
          <a:lstStyle/>
          <a:p>
            <a:pPr>
              <a:defRPr/>
            </a:pPr>
            <a:r>
              <a:rPr lang="tr-TR" altLang="tr-TR" sz="2800" b="1" i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Heyelan İçin Dinamik Yüzey Modeli</a:t>
            </a:r>
            <a:endParaRPr lang="tr-TR" altLang="tr-TR" sz="2400" b="1" i="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Dikdörtgen 4"/>
              <p:cNvSpPr/>
              <p:nvPr/>
            </p:nvSpPr>
            <p:spPr>
              <a:xfrm>
                <a:off x="165378" y="764704"/>
                <a:ext cx="7560840" cy="3282822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tr-TR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b="1" i="1"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tr-TR" b="1">
                              <a:latin typeface="Cambria Math"/>
                            </a:rPr>
                            <m:t>𝐣</m:t>
                          </m:r>
                        </m:sub>
                        <m:sup>
                          <m:r>
                            <a:rPr lang="tr-TR" b="1">
                              <a:latin typeface="Cambria Math"/>
                            </a:rPr>
                            <m:t>(</m:t>
                          </m:r>
                          <m:r>
                            <a:rPr lang="tr-TR" b="1">
                              <a:latin typeface="Cambria Math" panose="02040503050406030204" pitchFamily="18" charset="0"/>
                            </a:rPr>
                            <m:t>𝐤</m:t>
                          </m:r>
                          <m:r>
                            <a:rPr lang="tr-TR" b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tr-TR" b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tr-TR" b="1">
                              <a:latin typeface="Cambria Math"/>
                            </a:rPr>
                            <m:t>)</m:t>
                          </m:r>
                        </m:sup>
                      </m:sSubSup>
                      <m:r>
                        <a:rPr lang="tr-TR" b="1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tr-TR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b="1" i="1"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tr-TR" b="1">
                              <a:latin typeface="Cambria Math"/>
                            </a:rPr>
                            <m:t>𝐣</m:t>
                          </m:r>
                        </m:sub>
                        <m:sup>
                          <m:r>
                            <a:rPr lang="tr-TR" b="1">
                              <a:latin typeface="Cambria Math"/>
                            </a:rPr>
                            <m:t>(</m:t>
                          </m:r>
                          <m:r>
                            <a:rPr lang="tr-TR" b="1">
                              <a:latin typeface="Cambria Math" panose="02040503050406030204" pitchFamily="18" charset="0"/>
                            </a:rPr>
                            <m:t>𝐤</m:t>
                          </m:r>
                          <m:r>
                            <a:rPr lang="tr-TR" b="1">
                              <a:latin typeface="Cambria Math"/>
                            </a:rPr>
                            <m:t>)</m:t>
                          </m:r>
                        </m:sup>
                      </m:sSubSup>
                      <m:r>
                        <a:rPr lang="tr-TR" b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tr-T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1">
                              <a:latin typeface="Cambria Math"/>
                            </a:rPr>
                            <m:t>∆</m:t>
                          </m:r>
                          <m:r>
                            <a:rPr lang="tr-TR" b="1">
                              <a:latin typeface="Cambria Math"/>
                            </a:rPr>
                            <m:t>𝐭</m:t>
                          </m:r>
                        </m:e>
                        <m:sub>
                          <m:r>
                            <a:rPr lang="tr-TR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nary>
                        <m:naryPr>
                          <m:chr m:val="∑"/>
                          <m:ctrlPr>
                            <a:rPr lang="tr-TR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tr-TR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tr-TR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tr-TR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tr-TR" b="1" i="1" smtClean="0">
                              <a:latin typeface="Cambria Math" panose="02040503050406030204" pitchFamily="18" charset="0"/>
                            </a:rPr>
                            <m:t>𝒎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tr-TR" b="1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tr-TR" b="1" i="1" smtClean="0">
                                  <a:latin typeface="Cambria Math" panose="02040503050406030204" pitchFamily="18" charset="0"/>
                                </a:rPr>
                                <m:t>𝒍</m:t>
                              </m:r>
                              <m:r>
                                <a:rPr lang="tr-TR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tr-TR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  <m:sup>
                              <m:r>
                                <a:rPr lang="tr-TR" b="1" i="1" smtClean="0"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  <m:r>
                                <a:rPr lang="tr-TR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tr-TR" b="1" i="1" smtClean="0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tr-TR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b="1" i="1" smtClean="0"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</m:e>
                                <m:sub>
                                  <m:r>
                                    <a:rPr lang="tr-TR" b="1" i="1" smtClean="0">
                                      <a:latin typeface="Cambria Math" panose="02040503050406030204" pitchFamily="18" charset="0"/>
                                    </a:rPr>
                                    <m:t>𝒊𝒍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tr-TR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tr-TR" b="1" i="1" smtClean="0">
                                      <a:latin typeface="Cambria Math" panose="02040503050406030204" pitchFamily="18" charset="0"/>
                                    </a:rPr>
                                    <m:t>𝑿</m:t>
                                  </m:r>
                                </m:e>
                                <m:sup>
                                  <m:r>
                                    <a:rPr lang="tr-TR" b="1" i="1" smtClean="0"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tr-TR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tr-TR" b="1" i="1" smtClean="0">
                                      <a:latin typeface="Cambria Math" panose="02040503050406030204" pitchFamily="18" charset="0"/>
                                    </a:rPr>
                                    <m:t>𝒀</m:t>
                                  </m:r>
                                </m:e>
                                <m:sup>
                                  <m:r>
                                    <a:rPr lang="tr-TR" b="1" i="1" smtClean="0">
                                      <a:latin typeface="Cambria Math" panose="02040503050406030204" pitchFamily="18" charset="0"/>
                                    </a:rPr>
                                    <m:t>𝒍</m:t>
                                  </m:r>
                                </m:sup>
                              </m:sSup>
                              <m:r>
                                <a:rPr lang="tr-TR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tr-TR" b="1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b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∆</m:t>
                                  </m:r>
                                  <m:r>
                                    <a:rPr lang="tr-TR" b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𝐭</m:t>
                                  </m:r>
                                </m:e>
                                <m:sub>
                                  <m:r>
                                    <a:rPr lang="tr-TR" b="1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m:rPr>
                                  <m:nor/>
                                </m:rPr>
                                <a:rPr lang="tr-TR" b="1" dirty="0">
                                  <a:solidFill>
                                    <a:srgbClr val="C00000"/>
                                  </a:solidFill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tr-TR" b="1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tr-TR" b="1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b="1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𝒅</m:t>
                                      </m:r>
                                    </m:e>
                                    <m:sub>
                                      <m:r>
                                        <a:rPr lang="tr-TR" b="1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𝟎</m:t>
                                      </m:r>
                                    </m:sub>
                                  </m:sSub>
                                  <m:r>
                                    <a:rPr lang="tr-TR" b="1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tr-TR" b="1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𝒅</m:t>
                                  </m:r>
                                </m:e>
                                <m:sub>
                                  <m:r>
                                    <a:rPr lang="tr-TR" b="1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tr-TR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𝑺</m:t>
                              </m:r>
                              <m:r>
                                <a:rPr lang="tr-TR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m:rPr>
                                  <m:nor/>
                                </m:rPr>
                                <a:rPr lang="tr-TR" b="1" dirty="0">
                                  <a:solidFill>
                                    <a:srgbClr val="C00000"/>
                                  </a:solidFill>
                                </a:rPr>
                                <m:t> 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tr-TR" b="1" dirty="0" smtClean="0"/>
              </a:p>
              <a:p>
                <a:endParaRPr lang="tr-TR" b="1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tr-TR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b="1" i="1" smtClean="0">
                              <a:latin typeface="Cambria Math" panose="02040503050406030204" pitchFamily="18" charset="0"/>
                            </a:rPr>
                            <m:t>𝒀</m:t>
                          </m:r>
                        </m:e>
                        <m:sub>
                          <m:r>
                            <a:rPr lang="tr-TR" b="1">
                              <a:latin typeface="Cambria Math"/>
                            </a:rPr>
                            <m:t>𝐣</m:t>
                          </m:r>
                        </m:sub>
                        <m:sup>
                          <m:r>
                            <a:rPr lang="tr-TR" b="1">
                              <a:latin typeface="Cambria Math"/>
                            </a:rPr>
                            <m:t>(</m:t>
                          </m:r>
                          <m:r>
                            <a:rPr lang="tr-TR" b="1">
                              <a:latin typeface="Cambria Math" panose="02040503050406030204" pitchFamily="18" charset="0"/>
                            </a:rPr>
                            <m:t>𝐤</m:t>
                          </m:r>
                          <m:r>
                            <a:rPr lang="tr-TR" b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tr-TR" b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tr-TR" b="1">
                              <a:latin typeface="Cambria Math"/>
                            </a:rPr>
                            <m:t>)</m:t>
                          </m:r>
                        </m:sup>
                      </m:sSubSup>
                      <m:r>
                        <a:rPr lang="tr-TR" b="1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tr-TR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b="1" i="1" smtClean="0">
                              <a:latin typeface="Cambria Math" panose="02040503050406030204" pitchFamily="18" charset="0"/>
                            </a:rPr>
                            <m:t>𝒀</m:t>
                          </m:r>
                        </m:e>
                        <m:sub>
                          <m:r>
                            <a:rPr lang="tr-TR" b="1">
                              <a:latin typeface="Cambria Math"/>
                            </a:rPr>
                            <m:t>𝐣</m:t>
                          </m:r>
                        </m:sub>
                        <m:sup>
                          <m:r>
                            <a:rPr lang="tr-TR" b="1">
                              <a:latin typeface="Cambria Math"/>
                            </a:rPr>
                            <m:t>(</m:t>
                          </m:r>
                          <m:r>
                            <a:rPr lang="tr-TR" b="1">
                              <a:latin typeface="Cambria Math" panose="02040503050406030204" pitchFamily="18" charset="0"/>
                            </a:rPr>
                            <m:t>𝐤</m:t>
                          </m:r>
                          <m:r>
                            <a:rPr lang="tr-TR" b="1">
                              <a:latin typeface="Cambria Math"/>
                            </a:rPr>
                            <m:t>)</m:t>
                          </m:r>
                        </m:sup>
                      </m:sSubSup>
                      <m:r>
                        <a:rPr lang="tr-TR" b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tr-T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1">
                              <a:latin typeface="Cambria Math"/>
                            </a:rPr>
                            <m:t>∆</m:t>
                          </m:r>
                          <m:r>
                            <a:rPr lang="tr-TR" b="1">
                              <a:latin typeface="Cambria Math"/>
                            </a:rPr>
                            <m:t>𝐭</m:t>
                          </m:r>
                        </m:e>
                        <m:sub>
                          <m:r>
                            <a:rPr lang="tr-TR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nary>
                        <m:naryPr>
                          <m:chr m:val="∑"/>
                          <m:ctrlPr>
                            <a:rPr lang="tr-TR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tr-TR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tr-TR" b="1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tr-TR" b="1" i="1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tr-TR" b="1" i="1">
                              <a:latin typeface="Cambria Math" panose="02040503050406030204" pitchFamily="18" charset="0"/>
                            </a:rPr>
                            <m:t>𝒎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tr-TR" b="1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tr-TR" b="1" i="1">
                                  <a:latin typeface="Cambria Math" panose="02040503050406030204" pitchFamily="18" charset="0"/>
                                </a:rPr>
                                <m:t>𝒍</m:t>
                              </m:r>
                              <m:r>
                                <a:rPr lang="tr-TR" b="1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tr-TR" b="1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  <m:sup>
                              <m:r>
                                <a:rPr lang="tr-TR" b="1" i="1"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  <m:r>
                                <a:rPr lang="tr-TR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tr-TR" b="1" i="1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b="1" i="1" smtClean="0"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</m:e>
                                <m:sub>
                                  <m: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  <m:t>𝒊𝒍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tr-TR" b="1" i="1" smtClean="0">
                                      <a:latin typeface="Cambria Math" panose="02040503050406030204" pitchFamily="18" charset="0"/>
                                    </a:rPr>
                                    <m:t>𝑿</m:t>
                                  </m:r>
                                </m:e>
                                <m:sup>
                                  <m: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tr-TR" b="1" i="1" smtClean="0">
                                      <a:latin typeface="Cambria Math" panose="02040503050406030204" pitchFamily="18" charset="0"/>
                                    </a:rPr>
                                    <m:t>𝒀</m:t>
                                  </m:r>
                                </m:e>
                                <m:sup>
                                  <m: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  <m:t>𝒍</m:t>
                                  </m:r>
                                </m:sup>
                              </m:sSup>
                              <m:r>
                                <a:rPr lang="tr-TR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tr-TR" b="1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b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∆</m:t>
                                  </m:r>
                                  <m:r>
                                    <a:rPr lang="tr-TR" b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𝐭</m:t>
                                  </m:r>
                                </m:e>
                                <m:sub>
                                  <m:r>
                                    <a:rPr lang="tr-TR" b="1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m:rPr>
                                  <m:nor/>
                                </m:rPr>
                                <a:rPr lang="tr-TR" b="1" dirty="0">
                                  <a:solidFill>
                                    <a:srgbClr val="C00000"/>
                                  </a:solidFill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tr-TR" b="1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tr-TR" b="1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b="1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𝒅</m:t>
                                      </m:r>
                                    </m:e>
                                    <m:sub>
                                      <m:r>
                                        <a:rPr lang="tr-TR" b="1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𝟎</m:t>
                                      </m:r>
                                    </m:sub>
                                  </m:sSub>
                                  <m:r>
                                    <a:rPr lang="tr-TR" b="1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tr-TR" b="1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𝒅</m:t>
                                  </m:r>
                                </m:e>
                                <m:sub>
                                  <m:r>
                                    <a:rPr lang="tr-TR" b="1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tr-TR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𝑺</m:t>
                              </m:r>
                              <m:r>
                                <a:rPr lang="tr-TR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m:rPr>
                                  <m:nor/>
                                </m:rPr>
                                <a:rPr lang="tr-TR" b="1" dirty="0">
                                  <a:solidFill>
                                    <a:srgbClr val="C00000"/>
                                  </a:solidFill>
                                </a:rPr>
                                <m:t> 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tr-TR" b="1" dirty="0" smtClean="0"/>
              </a:p>
              <a:p>
                <a:pPr algn="ctr"/>
                <a:endParaRPr lang="tr-TR" b="1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tr-TR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b="1" i="1" smtClean="0">
                              <a:latin typeface="Cambria Math" panose="02040503050406030204" pitchFamily="18" charset="0"/>
                            </a:rPr>
                            <m:t>𝒁</m:t>
                          </m:r>
                        </m:e>
                        <m:sub>
                          <m:r>
                            <a:rPr lang="tr-TR" b="1">
                              <a:latin typeface="Cambria Math"/>
                            </a:rPr>
                            <m:t>𝐣</m:t>
                          </m:r>
                        </m:sub>
                        <m:sup>
                          <m:r>
                            <a:rPr lang="tr-TR" b="1">
                              <a:latin typeface="Cambria Math"/>
                            </a:rPr>
                            <m:t>(</m:t>
                          </m:r>
                          <m:r>
                            <a:rPr lang="tr-TR" b="1">
                              <a:latin typeface="Cambria Math" panose="02040503050406030204" pitchFamily="18" charset="0"/>
                            </a:rPr>
                            <m:t>𝐤</m:t>
                          </m:r>
                          <m:r>
                            <a:rPr lang="tr-TR" b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tr-TR" b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tr-TR" b="1">
                              <a:latin typeface="Cambria Math"/>
                            </a:rPr>
                            <m:t>)</m:t>
                          </m:r>
                        </m:sup>
                      </m:sSubSup>
                      <m:r>
                        <a:rPr lang="tr-TR" b="1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tr-TR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b="1" i="1" smtClean="0">
                              <a:latin typeface="Cambria Math" panose="02040503050406030204" pitchFamily="18" charset="0"/>
                            </a:rPr>
                            <m:t>𝒁</m:t>
                          </m:r>
                        </m:e>
                        <m:sub>
                          <m:r>
                            <a:rPr lang="tr-TR" b="1">
                              <a:latin typeface="Cambria Math"/>
                            </a:rPr>
                            <m:t>𝐣</m:t>
                          </m:r>
                        </m:sub>
                        <m:sup>
                          <m:r>
                            <a:rPr lang="tr-TR" b="1">
                              <a:latin typeface="Cambria Math"/>
                            </a:rPr>
                            <m:t>(</m:t>
                          </m:r>
                          <m:r>
                            <a:rPr lang="tr-TR" b="1">
                              <a:latin typeface="Cambria Math" panose="02040503050406030204" pitchFamily="18" charset="0"/>
                            </a:rPr>
                            <m:t>𝐤</m:t>
                          </m:r>
                          <m:r>
                            <a:rPr lang="tr-TR" b="1">
                              <a:latin typeface="Cambria Math"/>
                            </a:rPr>
                            <m:t>)</m:t>
                          </m:r>
                        </m:sup>
                      </m:sSubSup>
                      <m:r>
                        <a:rPr lang="tr-TR" b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tr-T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1">
                              <a:latin typeface="Cambria Math"/>
                            </a:rPr>
                            <m:t>∆</m:t>
                          </m:r>
                          <m:r>
                            <a:rPr lang="tr-TR" b="1">
                              <a:latin typeface="Cambria Math"/>
                            </a:rPr>
                            <m:t>𝐭</m:t>
                          </m:r>
                        </m:e>
                        <m:sub>
                          <m:r>
                            <a:rPr lang="tr-TR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nary>
                        <m:naryPr>
                          <m:chr m:val="∑"/>
                          <m:ctrlPr>
                            <a:rPr lang="tr-TR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tr-TR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tr-TR" b="1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tr-TR" b="1" i="1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tr-TR" b="1" i="1">
                              <a:latin typeface="Cambria Math" panose="02040503050406030204" pitchFamily="18" charset="0"/>
                            </a:rPr>
                            <m:t>𝒎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tr-TR" b="1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tr-TR" b="1" i="1">
                                  <a:latin typeface="Cambria Math" panose="02040503050406030204" pitchFamily="18" charset="0"/>
                                </a:rPr>
                                <m:t>𝒍</m:t>
                              </m:r>
                              <m:r>
                                <a:rPr lang="tr-TR" b="1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tr-TR" b="1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  <m:sup>
                              <m:r>
                                <a:rPr lang="tr-TR" b="1" i="1"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  <m:r>
                                <a:rPr lang="tr-TR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tr-TR" b="1" i="1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b="1" i="1" smtClean="0"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</m:e>
                                <m:sub>
                                  <m: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  <m:t>𝒊𝒍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tr-TR" b="1" i="1" smtClean="0">
                                      <a:latin typeface="Cambria Math" panose="02040503050406030204" pitchFamily="18" charset="0"/>
                                    </a:rPr>
                                    <m:t>𝑿</m:t>
                                  </m:r>
                                </m:e>
                                <m:sup>
                                  <m: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tr-TR" b="1" i="1" smtClean="0">
                                      <a:latin typeface="Cambria Math" panose="02040503050406030204" pitchFamily="18" charset="0"/>
                                    </a:rPr>
                                    <m:t>𝒀</m:t>
                                  </m:r>
                                </m:e>
                                <m:sup>
                                  <m: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  <m:t>𝒍</m:t>
                                  </m:r>
                                </m:sup>
                              </m:sSup>
                            </m:e>
                          </m:nary>
                        </m:e>
                      </m:nary>
                      <m:r>
                        <a:rPr lang="tr-TR" b="1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tr-TR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∆</m:t>
                          </m:r>
                          <m:r>
                            <a:rPr lang="tr-TR" b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𝐭</m:t>
                          </m:r>
                        </m:e>
                        <m:sub>
                          <m:r>
                            <a:rPr lang="tr-TR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m:rPr>
                          <m:nor/>
                        </m:rPr>
                        <a:rPr lang="tr-TR" b="1" dirty="0">
                          <a:solidFill>
                            <a:srgbClr val="C00000"/>
                          </a:solidFill>
                        </a:rPr>
                        <m:t>(</m:t>
                      </m:r>
                      <m:sSub>
                        <m:sSubPr>
                          <m:ctrlPr>
                            <a:rPr lang="tr-TR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tr-TR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e>
                            <m:sub>
                              <m:r>
                                <a:rPr lang="tr-TR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  <m:r>
                            <a:rPr lang="tr-TR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tr-TR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tr-TR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tr-TR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𝑺</m:t>
                      </m:r>
                      <m:r>
                        <a:rPr lang="tr-TR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tr-TR" b="1" dirty="0">
                  <a:solidFill>
                    <a:srgbClr val="C00000"/>
                  </a:solidFill>
                </a:endParaRPr>
              </a:p>
              <a:p>
                <a:pPr/>
                <a:endParaRPr lang="tr-TR" dirty="0"/>
              </a:p>
            </p:txBody>
          </p:sp>
        </mc:Choice>
        <mc:Fallback>
          <p:sp>
            <p:nvSpPr>
              <p:cNvPr id="5" name="Dikdörtgen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378" y="764704"/>
                <a:ext cx="7560840" cy="328282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Metin kutusu 5"/>
          <p:cNvSpPr txBox="1"/>
          <p:nvPr/>
        </p:nvSpPr>
        <p:spPr>
          <a:xfrm>
            <a:off x="165378" y="4293096"/>
            <a:ext cx="8748464" cy="22467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Polinom</a:t>
            </a:r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katsayıları tek tek genişletilir. </a:t>
            </a:r>
          </a:p>
          <a:p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Her katsayı istatistik olarak test edilir.</a:t>
            </a:r>
          </a:p>
          <a:p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tr-TR" sz="20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Anlamlı iseler model genişletilir</a:t>
            </a:r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tr-T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Anlamsız ise 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model </a:t>
            </a:r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genişletilmez. </a:t>
            </a:r>
          </a:p>
          <a:p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Hareket modeli </a:t>
            </a:r>
            <a:r>
              <a:rPr lang="tr-T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Anlamlı katsayılarla </a:t>
            </a:r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oluşturulur.</a:t>
            </a:r>
            <a:endParaRPr lang="tr-T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7430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Metin kutusu 5"/>
          <p:cNvSpPr txBox="1">
            <a:spLocks noChangeArrowheads="1"/>
          </p:cNvSpPr>
          <p:nvPr/>
        </p:nvSpPr>
        <p:spPr bwMode="auto">
          <a:xfrm>
            <a:off x="107504" y="4725144"/>
            <a:ext cx="8928992" cy="1200329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6633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 dirty="0" err="1" smtClean="0">
                <a:latin typeface="Arial" charset="0"/>
                <a:cs typeface="Arial" charset="0"/>
              </a:rPr>
              <a:t>C</a:t>
            </a:r>
            <a:r>
              <a:rPr lang="tr-TR" altLang="tr-TR" sz="1800" b="1" baseline="-25000" dirty="0" err="1" smtClean="0">
                <a:latin typeface="Arial" charset="0"/>
                <a:cs typeface="Arial" charset="0"/>
              </a:rPr>
              <a:t>ijk</a:t>
            </a:r>
            <a:r>
              <a:rPr lang="tr-TR" altLang="tr-TR" sz="1800" b="1" dirty="0">
                <a:latin typeface="Arial" charset="0"/>
                <a:cs typeface="Arial" charset="0"/>
              </a:rPr>
              <a:t>:</a:t>
            </a:r>
            <a:r>
              <a:rPr lang="tr-TR" altLang="tr-TR" sz="1800" b="1" dirty="0" smtClean="0">
                <a:latin typeface="Arial" charset="0"/>
                <a:cs typeface="Arial" charset="0"/>
              </a:rPr>
              <a:t> </a:t>
            </a:r>
            <a:r>
              <a:rPr lang="tr-TR" altLang="tr-TR" sz="1800" b="1" dirty="0" err="1">
                <a:latin typeface="Arial" charset="0"/>
                <a:cs typeface="Arial" charset="0"/>
              </a:rPr>
              <a:t>polinomun</a:t>
            </a:r>
            <a:r>
              <a:rPr lang="tr-TR" altLang="tr-TR" sz="1800" b="1" dirty="0">
                <a:latin typeface="Arial" charset="0"/>
                <a:cs typeface="Arial" charset="0"/>
              </a:rPr>
              <a:t> katsayıları, </a:t>
            </a:r>
            <a:endParaRPr lang="tr-TR" altLang="tr-TR" sz="1800" b="1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 dirty="0" smtClean="0">
                <a:latin typeface="Arial" charset="0"/>
                <a:cs typeface="Arial" charset="0"/>
              </a:rPr>
              <a:t>m</a:t>
            </a:r>
            <a:r>
              <a:rPr lang="tr-TR" altLang="tr-TR" sz="1800" b="1" dirty="0">
                <a:latin typeface="Arial" charset="0"/>
                <a:cs typeface="Arial" charset="0"/>
              </a:rPr>
              <a:t>: </a:t>
            </a:r>
            <a:r>
              <a:rPr lang="tr-TR" altLang="tr-TR" sz="1800" b="1" dirty="0" err="1">
                <a:latin typeface="Arial" charset="0"/>
                <a:cs typeface="Arial" charset="0"/>
              </a:rPr>
              <a:t>polinomun</a:t>
            </a:r>
            <a:r>
              <a:rPr lang="tr-TR" altLang="tr-TR" sz="1800" b="1" dirty="0">
                <a:latin typeface="Arial" charset="0"/>
                <a:cs typeface="Arial" charset="0"/>
              </a:rPr>
              <a:t> </a:t>
            </a:r>
            <a:r>
              <a:rPr lang="tr-TR" altLang="tr-TR" sz="1800" b="1" dirty="0" smtClean="0">
                <a:latin typeface="Arial" charset="0"/>
                <a:cs typeface="Arial" charset="0"/>
              </a:rPr>
              <a:t>derecesi</a:t>
            </a:r>
            <a:endParaRPr lang="tr-TR" altLang="tr-TR" sz="1800" b="1" dirty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 dirty="0">
                <a:latin typeface="Arial" charset="0"/>
                <a:cs typeface="Arial" charset="0"/>
              </a:rPr>
              <a:t>i =1,2,...,</a:t>
            </a:r>
            <a:r>
              <a:rPr lang="tr-TR" altLang="tr-TR" sz="1800" b="1" dirty="0" err="1">
                <a:latin typeface="Arial" charset="0"/>
                <a:cs typeface="Arial" charset="0"/>
              </a:rPr>
              <a:t>kk</a:t>
            </a:r>
            <a:r>
              <a:rPr lang="tr-TR" altLang="tr-TR" sz="1800" b="1" dirty="0">
                <a:latin typeface="Arial" charset="0"/>
                <a:cs typeface="Arial" charset="0"/>
              </a:rPr>
              <a:t> (</a:t>
            </a:r>
            <a:r>
              <a:rPr lang="tr-TR" altLang="tr-TR" sz="1800" b="1" dirty="0" err="1">
                <a:latin typeface="Arial" charset="0"/>
                <a:cs typeface="Arial" charset="0"/>
              </a:rPr>
              <a:t>kk</a:t>
            </a:r>
            <a:r>
              <a:rPr lang="tr-TR" altLang="tr-TR" sz="1800" b="1" dirty="0">
                <a:latin typeface="Arial" charset="0"/>
                <a:cs typeface="Arial" charset="0"/>
              </a:rPr>
              <a:t> : ölçü periyodu sayısı)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 dirty="0">
                <a:latin typeface="Arial" charset="0"/>
                <a:cs typeface="Arial" charset="0"/>
              </a:rPr>
              <a:t>j =1,2,...,n  (n : nokta sayısı)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26886" y="-52516"/>
            <a:ext cx="8763000" cy="1143000"/>
          </a:xfrm>
        </p:spPr>
        <p:txBody>
          <a:bodyPr/>
          <a:lstStyle/>
          <a:p>
            <a:pPr>
              <a:defRPr/>
            </a:pPr>
            <a:r>
              <a:rPr lang="tr-TR" altLang="tr-TR" sz="2800" b="1" i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Heyelan İçin Dinamik Yüzey Modeli</a:t>
            </a:r>
            <a:endParaRPr lang="tr-TR" altLang="tr-TR" sz="2400" b="1" i="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Dikdörtgen 4"/>
              <p:cNvSpPr/>
              <p:nvPr/>
            </p:nvSpPr>
            <p:spPr>
              <a:xfrm>
                <a:off x="1043608" y="1113959"/>
                <a:ext cx="6106878" cy="3112199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tr-TR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b="1" i="1"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tr-TR" b="1">
                              <a:latin typeface="Cambria Math"/>
                            </a:rPr>
                            <m:t>𝐣</m:t>
                          </m:r>
                        </m:sub>
                        <m:sup>
                          <m:r>
                            <a:rPr lang="tr-TR" b="1">
                              <a:latin typeface="Cambria Math"/>
                            </a:rPr>
                            <m:t>(</m:t>
                          </m:r>
                          <m:r>
                            <a:rPr lang="tr-TR" b="1">
                              <a:latin typeface="Cambria Math" panose="02040503050406030204" pitchFamily="18" charset="0"/>
                            </a:rPr>
                            <m:t>𝐤</m:t>
                          </m:r>
                          <m:r>
                            <a:rPr lang="tr-TR" b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tr-TR" b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tr-TR" b="1">
                              <a:latin typeface="Cambria Math"/>
                            </a:rPr>
                            <m:t>)</m:t>
                          </m:r>
                        </m:sup>
                      </m:sSubSup>
                      <m:r>
                        <a:rPr lang="tr-TR" b="1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tr-TR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b="1" i="1"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tr-TR" b="1">
                              <a:latin typeface="Cambria Math"/>
                            </a:rPr>
                            <m:t>𝐣</m:t>
                          </m:r>
                        </m:sub>
                        <m:sup>
                          <m:r>
                            <a:rPr lang="tr-TR" b="1">
                              <a:latin typeface="Cambria Math"/>
                            </a:rPr>
                            <m:t>(</m:t>
                          </m:r>
                          <m:r>
                            <a:rPr lang="tr-TR" b="1">
                              <a:latin typeface="Cambria Math" panose="02040503050406030204" pitchFamily="18" charset="0"/>
                            </a:rPr>
                            <m:t>𝐤</m:t>
                          </m:r>
                          <m:r>
                            <a:rPr lang="tr-TR" b="1">
                              <a:latin typeface="Cambria Math"/>
                            </a:rPr>
                            <m:t>)</m:t>
                          </m:r>
                        </m:sup>
                      </m:sSubSup>
                      <m:r>
                        <a:rPr lang="tr-TR" b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tr-T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1">
                              <a:latin typeface="Cambria Math"/>
                            </a:rPr>
                            <m:t>∆</m:t>
                          </m:r>
                          <m:r>
                            <a:rPr lang="tr-TR" b="1">
                              <a:latin typeface="Cambria Math"/>
                            </a:rPr>
                            <m:t>𝐭</m:t>
                          </m:r>
                        </m:e>
                        <m:sub>
                          <m:r>
                            <a:rPr lang="tr-TR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nary>
                        <m:naryPr>
                          <m:chr m:val="∑"/>
                          <m:ctrlPr>
                            <a:rPr lang="tr-TR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tr-TR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tr-TR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tr-TR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tr-TR" b="1" i="1" smtClean="0">
                              <a:latin typeface="Cambria Math" panose="02040503050406030204" pitchFamily="18" charset="0"/>
                            </a:rPr>
                            <m:t>𝒎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tr-TR" b="1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tr-TR" b="1" i="1" smtClean="0">
                                  <a:latin typeface="Cambria Math" panose="02040503050406030204" pitchFamily="18" charset="0"/>
                                </a:rPr>
                                <m:t>𝒋</m:t>
                              </m:r>
                              <m:r>
                                <a:rPr lang="tr-TR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tr-TR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  <m:sup>
                              <m:r>
                                <a:rPr lang="tr-TR" b="1" i="1" smtClean="0"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  <m:r>
                                <a:rPr lang="tr-TR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tr-TR" b="1" i="1" smtClean="0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p>
                            <m:e>
                              <m:nary>
                                <m:naryPr>
                                  <m:chr m:val="∑"/>
                                  <m:ctrlPr>
                                    <a:rPr lang="tr-TR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tr-TR" b="1" i="1" smtClean="0">
                                      <a:latin typeface="Cambria Math" panose="02040503050406030204" pitchFamily="18" charset="0"/>
                                    </a:rPr>
                                    <m:t>𝒌</m:t>
                                  </m:r>
                                  <m:r>
                                    <a:rPr lang="tr-TR" b="1" i="1" smtClean="0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a:rPr lang="tr-TR" b="1" i="1" smtClean="0"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  <m:sup>
                                  <m:r>
                                    <a:rPr lang="tr-TR" b="1" i="1" smtClean="0">
                                      <a:latin typeface="Cambria Math" panose="02040503050406030204" pitchFamily="18" charset="0"/>
                                    </a:rPr>
                                    <m:t>𝒎</m:t>
                                  </m:r>
                                  <m:r>
                                    <a:rPr lang="tr-TR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tr-TR" b="1" i="1" smtClean="0"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  <m:r>
                                    <a:rPr lang="tr-TR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tr-TR" b="1" i="1" smtClean="0">
                                      <a:latin typeface="Cambria Math" panose="02040503050406030204" pitchFamily="18" charset="0"/>
                                    </a:rPr>
                                    <m:t>𝒋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tr-TR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b="1" i="1" smtClean="0">
                                          <a:latin typeface="Cambria Math" panose="02040503050406030204" pitchFamily="18" charset="0"/>
                                        </a:rPr>
                                        <m:t>𝑪</m:t>
                                      </m:r>
                                    </m:e>
                                    <m:sub>
                                      <m:r>
                                        <a:rPr lang="tr-TR" b="1" i="1" smtClean="0">
                                          <a:latin typeface="Cambria Math" panose="02040503050406030204" pitchFamily="18" charset="0"/>
                                        </a:rPr>
                                        <m:t>𝒊𝒋𝒌</m:t>
                                      </m:r>
                                    </m:sub>
                                  </m:sSub>
                                </m:e>
                              </m:nary>
                              <m:sSup>
                                <m:sSupPr>
                                  <m:ctrlP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  <m:t>𝑿</m:t>
                                  </m:r>
                                </m:e>
                                <m:sup>
                                  <m: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tr-TR" b="1" i="1" smtClean="0">
                                      <a:latin typeface="Cambria Math" panose="02040503050406030204" pitchFamily="18" charset="0"/>
                                    </a:rPr>
                                    <m:t>𝒀</m:t>
                                  </m:r>
                                </m:e>
                                <m:sup>
                                  <m:r>
                                    <a:rPr lang="tr-TR" b="1" i="1" smtClean="0">
                                      <a:latin typeface="Cambria Math" panose="02040503050406030204" pitchFamily="18" charset="0"/>
                                    </a:rPr>
                                    <m:t>𝒋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tr-TR" b="1" i="1" smtClean="0">
                                      <a:latin typeface="Cambria Math" panose="02040503050406030204" pitchFamily="18" charset="0"/>
                                    </a:rPr>
                                    <m:t>𝒁</m:t>
                                  </m:r>
                                </m:e>
                                <m:sup>
                                  <m:r>
                                    <a:rPr lang="tr-TR" b="1" i="1" smtClean="0">
                                      <a:latin typeface="Cambria Math" panose="02040503050406030204" pitchFamily="18" charset="0"/>
                                    </a:rPr>
                                    <m:t>𝒌</m:t>
                                  </m:r>
                                </m:sup>
                              </m:sSup>
                              <m:r>
                                <a:rPr lang="tr-TR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tr-TR" b="1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b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∆</m:t>
                                  </m:r>
                                  <m:r>
                                    <a:rPr lang="tr-TR" b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𝐭</m:t>
                                  </m:r>
                                </m:e>
                                <m:sub>
                                  <m:r>
                                    <a:rPr lang="tr-TR" b="1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  <m:nary>
                                <m:naryPr>
                                  <m:chr m:val="∑"/>
                                  <m:ctrlPr>
                                    <a:rPr lang="tr-TR" b="1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tr-TR" b="1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𝒍</m:t>
                                  </m:r>
                                  <m:r>
                                    <a:rPr lang="tr-TR" b="1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a:rPr lang="tr-TR" b="1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  <m:sup>
                                  <m:sSub>
                                    <m:sSubPr>
                                      <m:ctrlPr>
                                        <a:rPr lang="tr-TR" b="1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b="1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</m:e>
                                    <m:sub>
                                      <m:r>
                                        <a:rPr lang="tr-TR" b="1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𝒔</m:t>
                                      </m:r>
                                    </m:sub>
                                  </m:sSub>
                                </m:sup>
                                <m:e>
                                  <m:sSub>
                                    <m:sSubPr>
                                      <m:ctrlPr>
                                        <a:rPr lang="tr-TR" b="1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b="1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𝒅</m:t>
                                      </m:r>
                                    </m:e>
                                    <m:sub>
                                      <m:r>
                                        <a:rPr lang="tr-TR" b="1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  <m:sSup>
                                    <m:sSupPr>
                                      <m:ctrlPr>
                                        <a:rPr lang="tr-TR" b="1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tr-TR" b="1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𝑺</m:t>
                                      </m:r>
                                    </m:e>
                                    <m:sup>
                                      <m:r>
                                        <a:rPr lang="tr-TR" b="1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𝒍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nary>
                        </m:e>
                      </m:nary>
                    </m:oMath>
                  </m:oMathPara>
                </a14:m>
                <a:endParaRPr lang="tr-TR" b="1" dirty="0" smtClean="0"/>
              </a:p>
              <a:p>
                <a:endParaRPr lang="tr-TR" b="1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tr-TR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b="1" i="1" smtClean="0">
                              <a:latin typeface="Cambria Math" panose="02040503050406030204" pitchFamily="18" charset="0"/>
                            </a:rPr>
                            <m:t>𝒀</m:t>
                          </m:r>
                        </m:e>
                        <m:sub>
                          <m:r>
                            <a:rPr lang="tr-TR" b="1">
                              <a:latin typeface="Cambria Math"/>
                            </a:rPr>
                            <m:t>𝐣</m:t>
                          </m:r>
                        </m:sub>
                        <m:sup>
                          <m:r>
                            <a:rPr lang="tr-TR" b="1">
                              <a:latin typeface="Cambria Math"/>
                            </a:rPr>
                            <m:t>(</m:t>
                          </m:r>
                          <m:r>
                            <a:rPr lang="tr-TR" b="1">
                              <a:latin typeface="Cambria Math" panose="02040503050406030204" pitchFamily="18" charset="0"/>
                            </a:rPr>
                            <m:t>𝐤</m:t>
                          </m:r>
                          <m:r>
                            <a:rPr lang="tr-TR" b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tr-TR" b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tr-TR" b="1">
                              <a:latin typeface="Cambria Math"/>
                            </a:rPr>
                            <m:t>)</m:t>
                          </m:r>
                        </m:sup>
                      </m:sSubSup>
                      <m:r>
                        <a:rPr lang="tr-TR" b="1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tr-TR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b="1" i="1" smtClean="0">
                              <a:latin typeface="Cambria Math" panose="02040503050406030204" pitchFamily="18" charset="0"/>
                            </a:rPr>
                            <m:t>𝒀</m:t>
                          </m:r>
                        </m:e>
                        <m:sub>
                          <m:r>
                            <a:rPr lang="tr-TR" b="1">
                              <a:latin typeface="Cambria Math"/>
                            </a:rPr>
                            <m:t>𝐣</m:t>
                          </m:r>
                        </m:sub>
                        <m:sup>
                          <m:r>
                            <a:rPr lang="tr-TR" b="1">
                              <a:latin typeface="Cambria Math"/>
                            </a:rPr>
                            <m:t>(</m:t>
                          </m:r>
                          <m:r>
                            <a:rPr lang="tr-TR" b="1">
                              <a:latin typeface="Cambria Math" panose="02040503050406030204" pitchFamily="18" charset="0"/>
                            </a:rPr>
                            <m:t>𝐤</m:t>
                          </m:r>
                          <m:r>
                            <a:rPr lang="tr-TR" b="1">
                              <a:latin typeface="Cambria Math"/>
                            </a:rPr>
                            <m:t>)</m:t>
                          </m:r>
                        </m:sup>
                      </m:sSubSup>
                      <m:r>
                        <a:rPr lang="tr-TR" b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tr-T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1">
                              <a:latin typeface="Cambria Math"/>
                            </a:rPr>
                            <m:t>∆</m:t>
                          </m:r>
                          <m:r>
                            <a:rPr lang="tr-TR" b="1">
                              <a:latin typeface="Cambria Math"/>
                            </a:rPr>
                            <m:t>𝐭</m:t>
                          </m:r>
                        </m:e>
                        <m:sub>
                          <m:r>
                            <a:rPr lang="tr-TR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nary>
                        <m:naryPr>
                          <m:chr m:val="∑"/>
                          <m:ctrlPr>
                            <a:rPr lang="tr-TR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tr-TR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tr-TR" b="1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tr-TR" b="1" i="1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tr-TR" b="1" i="1">
                              <a:latin typeface="Cambria Math" panose="02040503050406030204" pitchFamily="18" charset="0"/>
                            </a:rPr>
                            <m:t>𝒎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tr-TR" b="1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tr-TR" b="1" i="1">
                                  <a:latin typeface="Cambria Math" panose="02040503050406030204" pitchFamily="18" charset="0"/>
                                </a:rPr>
                                <m:t>𝒋</m:t>
                              </m:r>
                              <m:r>
                                <a:rPr lang="tr-TR" b="1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tr-TR" b="1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  <m:sup>
                              <m:r>
                                <a:rPr lang="tr-TR" b="1" i="1"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  <m:r>
                                <a:rPr lang="tr-TR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tr-TR" b="1" i="1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p>
                            <m:e>
                              <m:nary>
                                <m:naryPr>
                                  <m:chr m:val="∑"/>
                                  <m:ctrlP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  <m:t>𝒌</m:t>
                                  </m:r>
                                  <m: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  <m:sup>
                                  <m: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  <m:t>𝒎</m:t>
                                  </m:r>
                                  <m: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  <m: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  <m:t>𝒋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tr-TR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b="1" i="1">
                                          <a:latin typeface="Cambria Math" panose="02040503050406030204" pitchFamily="18" charset="0"/>
                                        </a:rPr>
                                        <m:t>𝑪</m:t>
                                      </m:r>
                                    </m:e>
                                    <m:sub>
                                      <m:r>
                                        <a:rPr lang="tr-TR" b="1" i="1">
                                          <a:latin typeface="Cambria Math" panose="02040503050406030204" pitchFamily="18" charset="0"/>
                                        </a:rPr>
                                        <m:t>𝒊𝒋𝒌</m:t>
                                      </m:r>
                                    </m:sub>
                                  </m:sSub>
                                </m:e>
                              </m:nary>
                              <m:sSup>
                                <m:sSupPr>
                                  <m:ctrlP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  <m:t>𝑿</m:t>
                                  </m:r>
                                </m:e>
                                <m:sup>
                                  <m: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  <m:t>𝒀</m:t>
                                  </m:r>
                                </m:e>
                                <m:sup>
                                  <m: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  <m:t>𝒋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  <m:t>𝒁</m:t>
                                  </m:r>
                                </m:e>
                                <m:sup>
                                  <m: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  <m:t>𝒌</m:t>
                                  </m:r>
                                </m:sup>
                              </m:sSup>
                              <m:r>
                                <a:rPr lang="tr-TR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tr-TR" b="1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b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∆</m:t>
                                  </m:r>
                                  <m:r>
                                    <a:rPr lang="tr-TR" b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𝐭</m:t>
                                  </m:r>
                                </m:e>
                                <m:sub>
                                  <m:r>
                                    <a:rPr lang="tr-TR" b="1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  <m:nary>
                                <m:naryPr>
                                  <m:chr m:val="∑"/>
                                  <m:ctrlPr>
                                    <a:rPr lang="tr-TR" b="1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tr-TR" b="1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𝒍</m:t>
                                  </m:r>
                                  <m:r>
                                    <a:rPr lang="tr-TR" b="1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a:rPr lang="tr-TR" b="1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  <m:sup>
                                  <m:sSub>
                                    <m:sSubPr>
                                      <m:ctrlPr>
                                        <a:rPr lang="tr-TR" b="1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b="1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</m:e>
                                    <m:sub>
                                      <m:r>
                                        <a:rPr lang="tr-TR" b="1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𝒔</m:t>
                                      </m:r>
                                    </m:sub>
                                  </m:sSub>
                                </m:sup>
                                <m:e>
                                  <m:sSub>
                                    <m:sSubPr>
                                      <m:ctrlPr>
                                        <a:rPr lang="tr-TR" b="1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b="1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𝒅</m:t>
                                      </m:r>
                                    </m:e>
                                    <m:sub>
                                      <m:r>
                                        <a:rPr lang="tr-TR" b="1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  <m:sSup>
                                    <m:sSupPr>
                                      <m:ctrlPr>
                                        <a:rPr lang="tr-TR" b="1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tr-TR" b="1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𝑺</m:t>
                                      </m:r>
                                    </m:e>
                                    <m:sup>
                                      <m:r>
                                        <a:rPr lang="tr-TR" b="1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𝒍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nary>
                        </m:e>
                      </m:nary>
                    </m:oMath>
                  </m:oMathPara>
                </a14:m>
                <a:endParaRPr lang="tr-TR" b="1" dirty="0" smtClean="0"/>
              </a:p>
              <a:p>
                <a:pPr algn="ctr"/>
                <a:endParaRPr lang="tr-TR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tr-TR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b="1" i="1" smtClean="0">
                              <a:latin typeface="Cambria Math" panose="02040503050406030204" pitchFamily="18" charset="0"/>
                            </a:rPr>
                            <m:t>𝒁</m:t>
                          </m:r>
                        </m:e>
                        <m:sub>
                          <m:r>
                            <a:rPr lang="tr-TR" b="1">
                              <a:latin typeface="Cambria Math"/>
                            </a:rPr>
                            <m:t>𝐣</m:t>
                          </m:r>
                        </m:sub>
                        <m:sup>
                          <m:r>
                            <a:rPr lang="tr-TR" b="1">
                              <a:latin typeface="Cambria Math"/>
                            </a:rPr>
                            <m:t>(</m:t>
                          </m:r>
                          <m:r>
                            <a:rPr lang="tr-TR" b="1">
                              <a:latin typeface="Cambria Math" panose="02040503050406030204" pitchFamily="18" charset="0"/>
                            </a:rPr>
                            <m:t>𝐤</m:t>
                          </m:r>
                          <m:r>
                            <a:rPr lang="tr-TR" b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tr-TR" b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tr-TR" b="1">
                              <a:latin typeface="Cambria Math"/>
                            </a:rPr>
                            <m:t>)</m:t>
                          </m:r>
                        </m:sup>
                      </m:sSubSup>
                      <m:r>
                        <a:rPr lang="tr-TR" b="1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tr-TR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b="1" i="1" smtClean="0">
                              <a:latin typeface="Cambria Math" panose="02040503050406030204" pitchFamily="18" charset="0"/>
                            </a:rPr>
                            <m:t>𝒁</m:t>
                          </m:r>
                        </m:e>
                        <m:sub>
                          <m:r>
                            <a:rPr lang="tr-TR" b="1">
                              <a:latin typeface="Cambria Math"/>
                            </a:rPr>
                            <m:t>𝐣</m:t>
                          </m:r>
                        </m:sub>
                        <m:sup>
                          <m:r>
                            <a:rPr lang="tr-TR" b="1">
                              <a:latin typeface="Cambria Math"/>
                            </a:rPr>
                            <m:t>(</m:t>
                          </m:r>
                          <m:r>
                            <a:rPr lang="tr-TR" b="1">
                              <a:latin typeface="Cambria Math" panose="02040503050406030204" pitchFamily="18" charset="0"/>
                            </a:rPr>
                            <m:t>𝐤</m:t>
                          </m:r>
                          <m:r>
                            <a:rPr lang="tr-TR" b="1">
                              <a:latin typeface="Cambria Math"/>
                            </a:rPr>
                            <m:t>)</m:t>
                          </m:r>
                        </m:sup>
                      </m:sSubSup>
                      <m:r>
                        <a:rPr lang="tr-TR" b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tr-T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1">
                              <a:latin typeface="Cambria Math"/>
                            </a:rPr>
                            <m:t>∆</m:t>
                          </m:r>
                          <m:r>
                            <a:rPr lang="tr-TR" b="1">
                              <a:latin typeface="Cambria Math"/>
                            </a:rPr>
                            <m:t>𝐭</m:t>
                          </m:r>
                        </m:e>
                        <m:sub>
                          <m:r>
                            <a:rPr lang="tr-TR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nary>
                        <m:naryPr>
                          <m:chr m:val="∑"/>
                          <m:ctrlPr>
                            <a:rPr lang="tr-TR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tr-TR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tr-TR" b="1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tr-TR" b="1" i="1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tr-TR" b="1" i="1">
                              <a:latin typeface="Cambria Math" panose="02040503050406030204" pitchFamily="18" charset="0"/>
                            </a:rPr>
                            <m:t>𝒎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tr-TR" b="1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tr-TR" b="1" i="1">
                                  <a:latin typeface="Cambria Math" panose="02040503050406030204" pitchFamily="18" charset="0"/>
                                </a:rPr>
                                <m:t>𝒋</m:t>
                              </m:r>
                              <m:r>
                                <a:rPr lang="tr-TR" b="1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tr-TR" b="1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  <m:sup>
                              <m:r>
                                <a:rPr lang="tr-TR" b="1" i="1"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  <m:r>
                                <a:rPr lang="tr-TR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tr-TR" b="1" i="1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p>
                            <m:e>
                              <m:nary>
                                <m:naryPr>
                                  <m:chr m:val="∑"/>
                                  <m:ctrlP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  <m:t>𝒌</m:t>
                                  </m:r>
                                  <m: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  <m:sup>
                                  <m: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  <m:t>𝒎</m:t>
                                  </m:r>
                                  <m: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  <m: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  <m:t>𝒋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tr-TR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b="1" i="1">
                                          <a:latin typeface="Cambria Math" panose="02040503050406030204" pitchFamily="18" charset="0"/>
                                        </a:rPr>
                                        <m:t>𝑪</m:t>
                                      </m:r>
                                    </m:e>
                                    <m:sub>
                                      <m:r>
                                        <a:rPr lang="tr-TR" b="1" i="1">
                                          <a:latin typeface="Cambria Math" panose="02040503050406030204" pitchFamily="18" charset="0"/>
                                        </a:rPr>
                                        <m:t>𝒊𝒋𝒌</m:t>
                                      </m:r>
                                    </m:sub>
                                  </m:sSub>
                                </m:e>
                              </m:nary>
                              <m:sSup>
                                <m:sSupPr>
                                  <m:ctrlP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  <m:t>𝑿</m:t>
                                  </m:r>
                                </m:e>
                                <m:sup>
                                  <m: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  <m:t>𝒀</m:t>
                                  </m:r>
                                </m:e>
                                <m:sup>
                                  <m: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  <m:t>𝒋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  <m:t>𝒁</m:t>
                                  </m:r>
                                </m:e>
                                <m:sup>
                                  <m:r>
                                    <a:rPr lang="tr-TR" b="1" i="1">
                                      <a:latin typeface="Cambria Math" panose="02040503050406030204" pitchFamily="18" charset="0"/>
                                    </a:rPr>
                                    <m:t>𝒌</m:t>
                                  </m:r>
                                </m:sup>
                              </m:sSup>
                              <m:r>
                                <a:rPr lang="tr-TR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tr-TR" b="1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b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∆</m:t>
                                  </m:r>
                                  <m:r>
                                    <a:rPr lang="tr-TR" b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𝐭</m:t>
                                  </m:r>
                                </m:e>
                                <m:sub>
                                  <m:r>
                                    <a:rPr lang="tr-TR" b="1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  <m:nary>
                                <m:naryPr>
                                  <m:chr m:val="∑"/>
                                  <m:ctrlPr>
                                    <a:rPr lang="tr-TR" b="1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tr-TR" b="1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𝒍</m:t>
                                  </m:r>
                                  <m:r>
                                    <a:rPr lang="tr-TR" b="1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a:rPr lang="tr-TR" b="1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  <m:sup>
                                  <m:sSub>
                                    <m:sSubPr>
                                      <m:ctrlPr>
                                        <a:rPr lang="tr-TR" b="1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b="1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</m:e>
                                    <m:sub>
                                      <m:r>
                                        <a:rPr lang="tr-TR" b="1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𝒔</m:t>
                                      </m:r>
                                    </m:sub>
                                  </m:sSub>
                                </m:sup>
                                <m:e>
                                  <m:sSub>
                                    <m:sSubPr>
                                      <m:ctrlPr>
                                        <a:rPr lang="tr-TR" b="1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b="1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𝒅</m:t>
                                      </m:r>
                                    </m:e>
                                    <m:sub>
                                      <m:r>
                                        <a:rPr lang="tr-TR" b="1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  <m:sSup>
                                    <m:sSupPr>
                                      <m:ctrlPr>
                                        <a:rPr lang="tr-TR" b="1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tr-TR" b="1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𝑺</m:t>
                                      </m:r>
                                    </m:e>
                                    <m:sup>
                                      <m:r>
                                        <a:rPr lang="tr-TR" b="1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𝒍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nary>
                        </m:e>
                      </m:nary>
                    </m:oMath>
                  </m:oMathPara>
                </a14:m>
                <a:endParaRPr lang="tr-TR" dirty="0"/>
              </a:p>
            </p:txBody>
          </p:sp>
        </mc:Choice>
        <mc:Fallback>
          <p:sp>
            <p:nvSpPr>
              <p:cNvPr id="5" name="Dikdörtgen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1113959"/>
                <a:ext cx="6106878" cy="311219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412784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animBg="1"/>
      <p:bldP spid="9" grpId="0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Metin kutusu 9"/>
          <p:cNvSpPr txBox="1">
            <a:spLocks noChangeArrowheads="1"/>
          </p:cNvSpPr>
          <p:nvPr/>
        </p:nvSpPr>
        <p:spPr bwMode="auto">
          <a:xfrm>
            <a:off x="0" y="762000"/>
            <a:ext cx="9144000" cy="612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6633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600" b="1" dirty="0">
                <a:latin typeface="Arial" charset="0"/>
                <a:cs typeface="Arial" charset="0"/>
              </a:rPr>
              <a:t>British Columbia Home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Page</a:t>
            </a:r>
            <a:r>
              <a:rPr lang="tr-TR" altLang="tr-TR" sz="1600" b="1" dirty="0">
                <a:latin typeface="Arial" charset="0"/>
                <a:cs typeface="Arial" charset="0"/>
              </a:rPr>
              <a:t>: http:/www.em.gov.bc.ca/mining/Geolsurv/default.htm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400" b="1" dirty="0">
                <a:latin typeface="Arial" charset="0"/>
                <a:cs typeface="Arial" charset="0"/>
              </a:rPr>
              <a:t>Celep, Z., Kumbasar, N.: Yapı Dinamiği ve Deprem Mühendisliğine Giriş, Sema Matbaacılık, İstanbul, 1992.</a:t>
            </a:r>
            <a:endParaRPr lang="tr-TR" altLang="tr-TR" sz="1400" dirty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400" b="1" dirty="0" err="1">
                <a:latin typeface="Arial" charset="0"/>
                <a:cs typeface="Arial" charset="0"/>
              </a:rPr>
              <a:t>Chui</a:t>
            </a:r>
            <a:r>
              <a:rPr lang="tr-TR" altLang="tr-TR" sz="1400" b="1" dirty="0">
                <a:latin typeface="Arial" charset="0"/>
                <a:cs typeface="Arial" charset="0"/>
              </a:rPr>
              <a:t>, C. K. And </a:t>
            </a:r>
            <a:r>
              <a:rPr lang="tr-TR" altLang="tr-TR" sz="1400" b="1" dirty="0" err="1">
                <a:latin typeface="Arial" charset="0"/>
                <a:cs typeface="Arial" charset="0"/>
              </a:rPr>
              <a:t>Chen</a:t>
            </a:r>
            <a:r>
              <a:rPr lang="tr-TR" altLang="tr-TR" sz="1400" b="1" dirty="0">
                <a:latin typeface="Arial" charset="0"/>
                <a:cs typeface="Arial" charset="0"/>
              </a:rPr>
              <a:t>, G. : </a:t>
            </a:r>
            <a:r>
              <a:rPr lang="tr-TR" altLang="tr-TR" sz="1400" b="1" dirty="0" err="1">
                <a:latin typeface="Arial" charset="0"/>
                <a:cs typeface="Arial" charset="0"/>
              </a:rPr>
              <a:t>Linear</a:t>
            </a:r>
            <a:r>
              <a:rPr lang="tr-TR" altLang="tr-TR" sz="1400" b="1" dirty="0">
                <a:latin typeface="Arial" charset="0"/>
                <a:cs typeface="Arial" charset="0"/>
              </a:rPr>
              <a:t> </a:t>
            </a:r>
            <a:r>
              <a:rPr lang="tr-TR" altLang="tr-TR" sz="1400" b="1" dirty="0" err="1">
                <a:latin typeface="Arial" charset="0"/>
                <a:cs typeface="Arial" charset="0"/>
              </a:rPr>
              <a:t>Systems</a:t>
            </a:r>
            <a:r>
              <a:rPr lang="tr-TR" altLang="tr-TR" sz="1400" b="1" dirty="0">
                <a:latin typeface="Arial" charset="0"/>
                <a:cs typeface="Arial" charset="0"/>
              </a:rPr>
              <a:t> and Optimal Control, </a:t>
            </a:r>
            <a:r>
              <a:rPr lang="tr-TR" altLang="tr-TR" sz="1400" b="1" dirty="0" err="1">
                <a:latin typeface="Arial" charset="0"/>
                <a:cs typeface="Arial" charset="0"/>
              </a:rPr>
              <a:t>Springer</a:t>
            </a:r>
            <a:r>
              <a:rPr lang="tr-TR" altLang="tr-TR" sz="1400" b="1" dirty="0">
                <a:latin typeface="Arial" charset="0"/>
                <a:cs typeface="Arial" charset="0"/>
              </a:rPr>
              <a:t> </a:t>
            </a:r>
            <a:r>
              <a:rPr lang="tr-TR" altLang="tr-TR" sz="1400" b="1" dirty="0" err="1">
                <a:latin typeface="Arial" charset="0"/>
                <a:cs typeface="Arial" charset="0"/>
              </a:rPr>
              <a:t>Verlag</a:t>
            </a:r>
            <a:r>
              <a:rPr lang="tr-TR" altLang="tr-TR" sz="1400" b="1" dirty="0">
                <a:latin typeface="Arial" charset="0"/>
                <a:cs typeface="Arial" charset="0"/>
              </a:rPr>
              <a:t>, Berlin </a:t>
            </a:r>
            <a:r>
              <a:rPr lang="tr-TR" altLang="tr-TR" sz="1400" b="1" dirty="0" err="1">
                <a:latin typeface="Arial" charset="0"/>
                <a:cs typeface="Arial" charset="0"/>
              </a:rPr>
              <a:t>Heidelberg</a:t>
            </a:r>
            <a:r>
              <a:rPr lang="tr-TR" altLang="tr-TR" sz="1400" b="1" dirty="0">
                <a:latin typeface="Arial" charset="0"/>
                <a:cs typeface="Arial" charset="0"/>
              </a:rPr>
              <a:t>, 1989.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400" b="1" dirty="0">
                <a:latin typeface="Arial" charset="0"/>
                <a:cs typeface="Arial" charset="0"/>
              </a:rPr>
              <a:t>Gut, M., </a:t>
            </a:r>
            <a:r>
              <a:rPr lang="tr-TR" altLang="tr-TR" sz="1400" b="1" dirty="0" err="1">
                <a:latin typeface="Arial" charset="0"/>
                <a:cs typeface="Arial" charset="0"/>
              </a:rPr>
              <a:t>Fernüberwachung</a:t>
            </a:r>
            <a:r>
              <a:rPr lang="tr-TR" altLang="tr-TR" sz="1400" b="1" dirty="0">
                <a:latin typeface="Arial" charset="0"/>
                <a:cs typeface="Arial" charset="0"/>
              </a:rPr>
              <a:t> </a:t>
            </a:r>
            <a:r>
              <a:rPr lang="tr-TR" altLang="tr-TR" sz="1400" b="1" dirty="0" err="1">
                <a:latin typeface="Arial" charset="0"/>
                <a:cs typeface="Arial" charset="0"/>
              </a:rPr>
              <a:t>von</a:t>
            </a:r>
            <a:r>
              <a:rPr lang="tr-TR" altLang="tr-TR" sz="1400" b="1" dirty="0">
                <a:latin typeface="Arial" charset="0"/>
                <a:cs typeface="Arial" charset="0"/>
              </a:rPr>
              <a:t> </a:t>
            </a:r>
            <a:r>
              <a:rPr lang="tr-TR" altLang="tr-TR" sz="1400" b="1" dirty="0" err="1">
                <a:latin typeface="Arial" charset="0"/>
                <a:cs typeface="Arial" charset="0"/>
              </a:rPr>
              <a:t>Felsbewegungen</a:t>
            </a:r>
            <a:r>
              <a:rPr lang="tr-TR" altLang="tr-TR" sz="1400" b="1" dirty="0">
                <a:latin typeface="Arial" charset="0"/>
                <a:cs typeface="Arial" charset="0"/>
              </a:rPr>
              <a:t> </a:t>
            </a:r>
            <a:r>
              <a:rPr lang="tr-TR" altLang="tr-TR" sz="1400" b="1" dirty="0" err="1">
                <a:latin typeface="Arial" charset="0"/>
                <a:cs typeface="Arial" charset="0"/>
              </a:rPr>
              <a:t>durch</a:t>
            </a:r>
            <a:r>
              <a:rPr lang="tr-TR" altLang="tr-TR" sz="1400" b="1" dirty="0">
                <a:latin typeface="Arial" charset="0"/>
                <a:cs typeface="Arial" charset="0"/>
              </a:rPr>
              <a:t> </a:t>
            </a:r>
            <a:r>
              <a:rPr lang="tr-TR" altLang="tr-TR" sz="1400" b="1" dirty="0" err="1">
                <a:latin typeface="Arial" charset="0"/>
                <a:cs typeface="Arial" charset="0"/>
              </a:rPr>
              <a:t>Langen</a:t>
            </a:r>
            <a:r>
              <a:rPr lang="tr-TR" altLang="tr-TR" sz="1400" b="1" dirty="0">
                <a:latin typeface="Arial" charset="0"/>
                <a:cs typeface="Arial" charset="0"/>
              </a:rPr>
              <a:t>- </a:t>
            </a:r>
            <a:r>
              <a:rPr lang="tr-TR" altLang="tr-TR" sz="1400" b="1" dirty="0" err="1">
                <a:latin typeface="Arial" charset="0"/>
                <a:cs typeface="Arial" charset="0"/>
              </a:rPr>
              <a:t>und</a:t>
            </a:r>
            <a:r>
              <a:rPr lang="tr-TR" altLang="tr-TR" sz="1400" b="1" dirty="0">
                <a:latin typeface="Arial" charset="0"/>
                <a:cs typeface="Arial" charset="0"/>
              </a:rPr>
              <a:t> </a:t>
            </a:r>
            <a:r>
              <a:rPr lang="tr-TR" altLang="tr-TR" sz="1400" b="1" dirty="0" err="1">
                <a:latin typeface="Arial" charset="0"/>
                <a:cs typeface="Arial" charset="0"/>
              </a:rPr>
              <a:t>Neeigungsmessungen</a:t>
            </a:r>
            <a:r>
              <a:rPr lang="tr-TR" altLang="tr-TR" sz="1400" b="1" dirty="0">
                <a:latin typeface="Arial" charset="0"/>
                <a:cs typeface="Arial" charset="0"/>
              </a:rPr>
              <a:t>, XI. </a:t>
            </a:r>
            <a:r>
              <a:rPr lang="tr-TR" altLang="tr-TR" sz="1400" b="1" dirty="0" err="1">
                <a:latin typeface="Arial" charset="0"/>
                <a:cs typeface="Arial" charset="0"/>
              </a:rPr>
              <a:t>Internationaler</a:t>
            </a:r>
            <a:r>
              <a:rPr lang="tr-TR" altLang="tr-TR" sz="1400" b="1" dirty="0">
                <a:latin typeface="Arial" charset="0"/>
                <a:cs typeface="Arial" charset="0"/>
              </a:rPr>
              <a:t> Kurs </a:t>
            </a:r>
            <a:r>
              <a:rPr lang="tr-TR" altLang="tr-TR" sz="1400" b="1" dirty="0" err="1">
                <a:latin typeface="Arial" charset="0"/>
                <a:cs typeface="Arial" charset="0"/>
              </a:rPr>
              <a:t>für</a:t>
            </a:r>
            <a:r>
              <a:rPr lang="tr-TR" altLang="tr-TR" sz="1400" b="1" dirty="0">
                <a:latin typeface="Arial" charset="0"/>
                <a:cs typeface="Arial" charset="0"/>
              </a:rPr>
              <a:t> </a:t>
            </a:r>
            <a:r>
              <a:rPr lang="tr-TR" altLang="tr-TR" sz="1400" b="1" dirty="0" err="1">
                <a:latin typeface="Arial" charset="0"/>
                <a:cs typeface="Arial" charset="0"/>
              </a:rPr>
              <a:t>Ingenieurvermessung</a:t>
            </a:r>
            <a:r>
              <a:rPr lang="tr-TR" altLang="tr-TR" sz="1400" b="1" dirty="0">
                <a:latin typeface="Arial" charset="0"/>
                <a:cs typeface="Arial" charset="0"/>
              </a:rPr>
              <a:t> 21-26 </a:t>
            </a:r>
            <a:r>
              <a:rPr lang="tr-TR" altLang="tr-TR" sz="1400" b="1" dirty="0" err="1">
                <a:latin typeface="Arial" charset="0"/>
                <a:cs typeface="Arial" charset="0"/>
              </a:rPr>
              <a:t>September</a:t>
            </a:r>
            <a:r>
              <a:rPr lang="tr-TR" altLang="tr-TR" sz="1400" b="1" dirty="0">
                <a:latin typeface="Arial" charset="0"/>
                <a:cs typeface="Arial" charset="0"/>
              </a:rPr>
              <a:t>, Zürich, 1992.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600" b="1" dirty="0" err="1">
                <a:latin typeface="Arial" charset="0"/>
                <a:cs typeface="Arial" charset="0"/>
              </a:rPr>
              <a:t>Pelzer</a:t>
            </a:r>
            <a:r>
              <a:rPr lang="tr-TR" altLang="tr-TR" sz="1600" b="1" dirty="0">
                <a:latin typeface="Arial" charset="0"/>
                <a:cs typeface="Arial" charset="0"/>
              </a:rPr>
              <a:t>, H.: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Ingeniurvermessung</a:t>
            </a:r>
            <a:r>
              <a:rPr lang="tr-TR" altLang="tr-TR" sz="1600" b="1" dirty="0">
                <a:latin typeface="Arial" charset="0"/>
                <a:cs typeface="Arial" charset="0"/>
              </a:rPr>
              <a:t>,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Verlag</a:t>
            </a:r>
            <a:r>
              <a:rPr lang="tr-TR" altLang="tr-TR" sz="1600" b="1" dirty="0">
                <a:latin typeface="Arial" charset="0"/>
                <a:cs typeface="Arial" charset="0"/>
              </a:rPr>
              <a:t> Konrad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Wittwer</a:t>
            </a:r>
            <a:r>
              <a:rPr lang="tr-TR" altLang="tr-TR" sz="1600" b="1" dirty="0">
                <a:latin typeface="Arial" charset="0"/>
                <a:cs typeface="Arial" charset="0"/>
              </a:rPr>
              <a:t>, Stuttgart, 1988.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600" b="1" dirty="0" err="1">
                <a:latin typeface="Arial" charset="0"/>
                <a:cs typeface="Arial" charset="0"/>
              </a:rPr>
              <a:t>Pelzer</a:t>
            </a:r>
            <a:r>
              <a:rPr lang="tr-TR" altLang="tr-TR" sz="1600" b="1" dirty="0">
                <a:latin typeface="Arial" charset="0"/>
                <a:cs typeface="Arial" charset="0"/>
              </a:rPr>
              <a:t>, H.: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Deformationsuntersuchungen</a:t>
            </a:r>
            <a:r>
              <a:rPr lang="tr-TR" altLang="tr-TR" sz="1600" b="1" dirty="0">
                <a:latin typeface="Arial" charset="0"/>
                <a:cs typeface="Arial" charset="0"/>
              </a:rPr>
              <a:t>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auf</a:t>
            </a:r>
            <a:r>
              <a:rPr lang="tr-TR" altLang="tr-TR" sz="1600" b="1" dirty="0">
                <a:latin typeface="Arial" charset="0"/>
                <a:cs typeface="Arial" charset="0"/>
              </a:rPr>
              <a:t> der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Basis</a:t>
            </a:r>
            <a:r>
              <a:rPr lang="tr-TR" altLang="tr-TR" sz="1600" b="1" dirty="0">
                <a:latin typeface="Arial" charset="0"/>
                <a:cs typeface="Arial" charset="0"/>
              </a:rPr>
              <a:t>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Kinematischer</a:t>
            </a:r>
            <a:r>
              <a:rPr lang="tr-TR" altLang="tr-TR" sz="1600" b="1" dirty="0">
                <a:latin typeface="Arial" charset="0"/>
                <a:cs typeface="Arial" charset="0"/>
              </a:rPr>
              <a:t>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Bewegungungsmodelle</a:t>
            </a:r>
            <a:r>
              <a:rPr lang="tr-TR" altLang="tr-TR" sz="1600" b="1" dirty="0">
                <a:latin typeface="Arial" charset="0"/>
                <a:cs typeface="Arial" charset="0"/>
              </a:rPr>
              <a:t>, AVN, 94, 2, 1987.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600" b="1" dirty="0">
                <a:latin typeface="Arial" charset="0"/>
                <a:cs typeface="Arial" charset="0"/>
              </a:rPr>
              <a:t>Yalçınkaya, M. / Bayrak, T., (2005),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Forming</a:t>
            </a:r>
            <a:r>
              <a:rPr lang="tr-TR" altLang="tr-TR" sz="1600" b="1" dirty="0">
                <a:latin typeface="Arial" charset="0"/>
                <a:cs typeface="Arial" charset="0"/>
              </a:rPr>
              <a:t> a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Dynamic</a:t>
            </a:r>
            <a:r>
              <a:rPr lang="tr-TR" altLang="tr-TR" sz="1600" b="1" dirty="0">
                <a:latin typeface="Arial" charset="0"/>
                <a:cs typeface="Arial" charset="0"/>
              </a:rPr>
              <a:t>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Deformation</a:t>
            </a:r>
            <a:r>
              <a:rPr lang="tr-TR" altLang="tr-TR" sz="1600" b="1" dirty="0">
                <a:latin typeface="Arial" charset="0"/>
                <a:cs typeface="Arial" charset="0"/>
              </a:rPr>
              <a:t> Model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for</a:t>
            </a:r>
            <a:r>
              <a:rPr lang="tr-TR" altLang="tr-TR" sz="1600" b="1" dirty="0">
                <a:latin typeface="Arial" charset="0"/>
                <a:cs typeface="Arial" charset="0"/>
              </a:rPr>
              <a:t>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Landslides</a:t>
            </a:r>
            <a:r>
              <a:rPr lang="tr-TR" altLang="tr-TR" sz="1600" b="1" dirty="0">
                <a:latin typeface="Arial" charset="0"/>
                <a:cs typeface="Arial" charset="0"/>
              </a:rPr>
              <a:t>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with</a:t>
            </a:r>
            <a:r>
              <a:rPr lang="tr-TR" altLang="tr-TR" sz="1600" b="1" dirty="0">
                <a:latin typeface="Arial" charset="0"/>
                <a:cs typeface="Arial" charset="0"/>
              </a:rPr>
              <a:t> a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Comparison</a:t>
            </a:r>
            <a:r>
              <a:rPr lang="tr-TR" altLang="tr-TR" sz="1600" b="1" dirty="0">
                <a:latin typeface="Arial" charset="0"/>
                <a:cs typeface="Arial" charset="0"/>
              </a:rPr>
              <a:t> of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Static</a:t>
            </a:r>
            <a:r>
              <a:rPr lang="tr-TR" altLang="tr-TR" sz="1600" b="1" dirty="0">
                <a:latin typeface="Arial" charset="0"/>
                <a:cs typeface="Arial" charset="0"/>
              </a:rPr>
              <a:t> and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Kinematic</a:t>
            </a:r>
            <a:r>
              <a:rPr lang="tr-TR" altLang="tr-TR" sz="1600" b="1" dirty="0">
                <a:latin typeface="Arial" charset="0"/>
                <a:cs typeface="Arial" charset="0"/>
              </a:rPr>
              <a:t>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Models</a:t>
            </a:r>
            <a:r>
              <a:rPr lang="tr-TR" altLang="tr-TR" sz="1600" b="1" dirty="0">
                <a:latin typeface="Arial" charset="0"/>
                <a:cs typeface="Arial" charset="0"/>
              </a:rPr>
              <a:t>, Natural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Hazards</a:t>
            </a:r>
            <a:r>
              <a:rPr lang="tr-TR" altLang="tr-TR" sz="1600" b="1" dirty="0">
                <a:latin typeface="Arial" charset="0"/>
                <a:cs typeface="Arial" charset="0"/>
              </a:rPr>
              <a:t> (SCI), 34,  91-110., ISSN: 0921-030X,   1573-0840 (Online)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600" b="1" dirty="0">
                <a:latin typeface="Arial" charset="0"/>
                <a:cs typeface="Arial" charset="0"/>
              </a:rPr>
              <a:t>Yalçınkaya, M. / Bayrak, T. / Yalçın, A., (2005),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Modelling</a:t>
            </a:r>
            <a:r>
              <a:rPr lang="tr-TR" altLang="tr-TR" sz="1600" b="1" dirty="0">
                <a:latin typeface="Arial" charset="0"/>
                <a:cs typeface="Arial" charset="0"/>
              </a:rPr>
              <a:t>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Landslide</a:t>
            </a:r>
            <a:r>
              <a:rPr lang="tr-TR" altLang="tr-TR" sz="1600" b="1" dirty="0">
                <a:latin typeface="Arial" charset="0"/>
                <a:cs typeface="Arial" charset="0"/>
              </a:rPr>
              <a:t>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Surfaces</a:t>
            </a:r>
            <a:r>
              <a:rPr lang="tr-TR" altLang="tr-TR" sz="1600" b="1" dirty="0">
                <a:latin typeface="Arial" charset="0"/>
                <a:cs typeface="Arial" charset="0"/>
              </a:rPr>
              <a:t>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by</a:t>
            </a:r>
            <a:r>
              <a:rPr lang="tr-TR" altLang="tr-TR" sz="1600" b="1" dirty="0">
                <a:latin typeface="Arial" charset="0"/>
                <a:cs typeface="Arial" charset="0"/>
              </a:rPr>
              <a:t>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Kinematic</a:t>
            </a:r>
            <a:r>
              <a:rPr lang="tr-TR" altLang="tr-TR" sz="1600" b="1" dirty="0">
                <a:latin typeface="Arial" charset="0"/>
                <a:cs typeface="Arial" charset="0"/>
              </a:rPr>
              <a:t> and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Dynamic</a:t>
            </a:r>
            <a:r>
              <a:rPr lang="tr-TR" altLang="tr-TR" sz="1600" b="1" dirty="0">
                <a:latin typeface="Arial" charset="0"/>
                <a:cs typeface="Arial" charset="0"/>
              </a:rPr>
              <a:t>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Surface</a:t>
            </a:r>
            <a:r>
              <a:rPr lang="tr-TR" altLang="tr-TR" sz="1600" b="1" dirty="0">
                <a:latin typeface="Arial" charset="0"/>
                <a:cs typeface="Arial" charset="0"/>
              </a:rPr>
              <a:t>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Models</a:t>
            </a:r>
            <a:r>
              <a:rPr lang="tr-TR" altLang="tr-TR" sz="1600" b="1" dirty="0">
                <a:latin typeface="Arial" charset="0"/>
                <a:cs typeface="Arial" charset="0"/>
              </a:rPr>
              <a:t>: A Case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Study</a:t>
            </a:r>
            <a:r>
              <a:rPr lang="tr-TR" altLang="tr-TR" sz="1600" b="1" dirty="0">
                <a:latin typeface="Arial" charset="0"/>
                <a:cs typeface="Arial" charset="0"/>
              </a:rPr>
              <a:t> in North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Eastern</a:t>
            </a:r>
            <a:r>
              <a:rPr lang="tr-TR" altLang="tr-TR" sz="1600" b="1" dirty="0">
                <a:latin typeface="Arial" charset="0"/>
                <a:cs typeface="Arial" charset="0"/>
              </a:rPr>
              <a:t>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Turkey</a:t>
            </a:r>
            <a:r>
              <a:rPr lang="tr-TR" altLang="tr-TR" sz="1600" b="1" dirty="0">
                <a:latin typeface="Arial" charset="0"/>
                <a:cs typeface="Arial" charset="0"/>
              </a:rPr>
              <a:t>,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Survey</a:t>
            </a:r>
            <a:r>
              <a:rPr lang="tr-TR" altLang="tr-TR" sz="1600" b="1" dirty="0">
                <a:latin typeface="Arial" charset="0"/>
                <a:cs typeface="Arial" charset="0"/>
              </a:rPr>
              <a:t>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Review</a:t>
            </a:r>
            <a:r>
              <a:rPr lang="tr-TR" altLang="tr-TR" sz="1600" b="1" dirty="0">
                <a:latin typeface="Arial" charset="0"/>
                <a:cs typeface="Arial" charset="0"/>
              </a:rPr>
              <a:t> (SCI),  38 (297), 229-242., ISSN -0039-6265 (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print</a:t>
            </a:r>
            <a:r>
              <a:rPr lang="tr-TR" altLang="tr-TR" sz="1600" b="1" dirty="0">
                <a:latin typeface="Arial" charset="0"/>
                <a:cs typeface="Arial" charset="0"/>
              </a:rPr>
              <a:t>); ISSN 1752-2706 (online)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600" b="1" dirty="0">
                <a:latin typeface="Arial" charset="0"/>
                <a:cs typeface="Arial" charset="0"/>
              </a:rPr>
              <a:t>Yalçınkaya (Ünver), M., (2001), Üç Boyutlu Ağlarda Kalman-Filtreleme Tekniğinin Uygulanması: MATLAB ve Fortran Programlama Dilleri ile Çözümü, KTÜ Mühendislik Mimarlık Fakültesi, Jeodezi ve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Fotog</a:t>
            </a:r>
            <a:r>
              <a:rPr lang="tr-TR" altLang="tr-TR" sz="1600" b="1" dirty="0">
                <a:latin typeface="Arial" charset="0"/>
                <a:cs typeface="Arial" charset="0"/>
              </a:rPr>
              <a:t>. Müh. Bölümü Araştırma Raporları, Fakülte Yayın No 2001/1, Trabzon, 1-41.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600" b="1" dirty="0">
                <a:latin typeface="Arial" charset="0"/>
                <a:cs typeface="Arial" charset="0"/>
              </a:rPr>
              <a:t>Yalçınkaya (Ünver), M., (2000), Güncel Yerkabuğu hareketlerinin Belirlenmesi, Harita Dergisi, 124, 38-54. ISSN 1300 – 5790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600" b="1" dirty="0">
                <a:latin typeface="Arial" charset="0"/>
                <a:cs typeface="Arial" charset="0"/>
              </a:rPr>
              <a:t>Yalçınkaya, M. / Bayrak, T., (2002), GPS ile İzlenen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Jeodezik</a:t>
            </a:r>
            <a:r>
              <a:rPr lang="tr-TR" altLang="tr-TR" sz="1600" b="1" dirty="0">
                <a:latin typeface="Arial" charset="0"/>
                <a:cs typeface="Arial" charset="0"/>
              </a:rPr>
              <a:t> Deformasyon Ağlarında Kinematik Hareketlerin ve Hareket Yüzeylerinin Belirlenmesi, TUJK 2002 Tektonik ve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Jeodezik</a:t>
            </a:r>
            <a:r>
              <a:rPr lang="tr-TR" altLang="tr-TR" sz="1600" b="1" dirty="0">
                <a:latin typeface="Arial" charset="0"/>
                <a:cs typeface="Arial" charset="0"/>
              </a:rPr>
              <a:t> Ağlar </a:t>
            </a:r>
            <a:r>
              <a:rPr lang="tr-TR" altLang="tr-TR" sz="1600" b="1" dirty="0" err="1">
                <a:latin typeface="Arial" charset="0"/>
                <a:cs typeface="Arial" charset="0"/>
              </a:rPr>
              <a:t>Çalıştayı</a:t>
            </a:r>
            <a:r>
              <a:rPr lang="tr-TR" altLang="tr-TR" sz="1600" b="1" dirty="0">
                <a:latin typeface="Arial" charset="0"/>
                <a:cs typeface="Arial" charset="0"/>
              </a:rPr>
              <a:t>, 9-11 Ekim, Boğaziçi Üniversitesi, İznik, 282-297.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600" b="1" dirty="0">
                <a:latin typeface="Arial" charset="0"/>
                <a:cs typeface="Arial" charset="0"/>
              </a:rPr>
              <a:t>Yalçınkaya (Ünver), M. / Bayrak, T., (2001), Heyelanların Dinamik Deformasyon Modeli ile Belirlenmesi, 8. Türkiye Harita Bilimsel ve Teknik Kurultayı, 19-23 Mart, Cilt I, 55-63, Ankara.</a:t>
            </a:r>
          </a:p>
        </p:txBody>
      </p:sp>
      <p:sp>
        <p:nvSpPr>
          <p:cNvPr id="11" name="Rectangle 19"/>
          <p:cNvSpPr txBox="1">
            <a:spLocks noChangeArrowheads="1"/>
          </p:cNvSpPr>
          <p:nvPr/>
        </p:nvSpPr>
        <p:spPr bwMode="auto">
          <a:xfrm>
            <a:off x="533400" y="762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accent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accent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accent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accent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accent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accent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accent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tr-TR" sz="2200" i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KAYNAKLAR</a:t>
            </a:r>
          </a:p>
        </p:txBody>
      </p:sp>
    </p:spTree>
    <p:extLst>
      <p:ext uri="{BB962C8B-B14F-4D97-AF65-F5344CB8AC3E}">
        <p14:creationId xmlns:p14="http://schemas.microsoft.com/office/powerpoint/2010/main" xmlns="" val="366823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92896"/>
            <a:ext cx="822960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tr-TR" altLang="tr-TR" sz="3200" b="1" i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DİNAMİK DEFORMASYON MODELİ</a:t>
            </a:r>
            <a:endParaRPr lang="tr-TR" altLang="tr-TR" sz="3200" b="1" i="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8333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5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6633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2400">
              <a:solidFill>
                <a:schemeClr val="accent2"/>
              </a:solidFill>
            </a:endParaRPr>
          </a:p>
        </p:txBody>
      </p:sp>
      <p:sp>
        <p:nvSpPr>
          <p:cNvPr id="49157" name="Metin kutusu 1"/>
          <p:cNvSpPr txBox="1">
            <a:spLocks noChangeArrowheads="1"/>
          </p:cNvSpPr>
          <p:nvPr/>
        </p:nvSpPr>
        <p:spPr bwMode="auto">
          <a:xfrm>
            <a:off x="193431" y="2357430"/>
            <a:ext cx="8021907" cy="1016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6633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000" b="1" dirty="0" smtClean="0">
                <a:latin typeface="Arial" charset="0"/>
                <a:cs typeface="Arial" charset="0"/>
              </a:rPr>
              <a:t>Hareketi </a:t>
            </a:r>
            <a:r>
              <a:rPr lang="tr-TR" altLang="tr-TR" sz="2000" b="1" dirty="0">
                <a:latin typeface="Arial" charset="0"/>
                <a:cs typeface="Arial" charset="0"/>
              </a:rPr>
              <a:t>oluşturan dış etkenler de hareket modelinin içine katılarak hareket, hem </a:t>
            </a:r>
            <a:r>
              <a:rPr lang="tr-TR" altLang="tr-T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zamana</a:t>
            </a:r>
            <a:r>
              <a:rPr lang="tr-TR" altLang="tr-TR" sz="2000" b="1" dirty="0">
                <a:latin typeface="Arial" charset="0"/>
                <a:cs typeface="Arial" charset="0"/>
              </a:rPr>
              <a:t>, hem </a:t>
            </a:r>
            <a:r>
              <a:rPr lang="tr-TR" altLang="tr-T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konuma</a:t>
            </a:r>
            <a:r>
              <a:rPr lang="tr-TR" altLang="tr-TR" sz="2000" b="1" dirty="0">
                <a:latin typeface="Arial" charset="0"/>
                <a:cs typeface="Arial" charset="0"/>
              </a:rPr>
              <a:t> hem de harekete neden olan </a:t>
            </a:r>
            <a:r>
              <a:rPr lang="tr-TR" altLang="tr-T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dış etkenlere </a:t>
            </a:r>
            <a:r>
              <a:rPr lang="tr-TR" altLang="tr-TR" sz="2000" b="1" dirty="0">
                <a:latin typeface="Arial" charset="0"/>
                <a:cs typeface="Arial" charset="0"/>
              </a:rPr>
              <a:t>bağlı olarak belirlenir. </a:t>
            </a:r>
          </a:p>
        </p:txBody>
      </p:sp>
    </p:spTree>
    <p:extLst>
      <p:ext uri="{BB962C8B-B14F-4D97-AF65-F5344CB8AC3E}">
        <p14:creationId xmlns:p14="http://schemas.microsoft.com/office/powerpoint/2010/main" xmlns="" val="782566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5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6633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2400">
              <a:solidFill>
                <a:schemeClr val="accent2"/>
              </a:solidFill>
            </a:endParaRPr>
          </a:p>
        </p:txBody>
      </p:sp>
      <p:sp>
        <p:nvSpPr>
          <p:cNvPr id="49158" name="Metin kutusu 2"/>
          <p:cNvSpPr txBox="1">
            <a:spLocks noChangeArrowheads="1"/>
          </p:cNvSpPr>
          <p:nvPr/>
        </p:nvSpPr>
        <p:spPr bwMode="auto">
          <a:xfrm>
            <a:off x="142516" y="3319463"/>
            <a:ext cx="8572888" cy="163121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6633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tr-TR" altLang="tr-TR" sz="2000" b="1" dirty="0">
                <a:latin typeface="Arial" charset="0"/>
                <a:cs typeface="Arial" charset="0"/>
              </a:rPr>
              <a:t>Dinamik modelin oluşturulması için </a:t>
            </a:r>
            <a:r>
              <a:rPr lang="tr-TR" altLang="tr-T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farklı bilim dallarının </a:t>
            </a:r>
            <a:r>
              <a:rPr lang="tr-TR" altLang="tr-TR" sz="2000" b="1" dirty="0">
                <a:latin typeface="Arial" charset="0"/>
                <a:cs typeface="Arial" charset="0"/>
              </a:rPr>
              <a:t>beraber çalışması gerekmektedir. </a:t>
            </a:r>
            <a:endParaRPr lang="tr-TR" altLang="tr-TR" sz="2000" b="1" dirty="0" smtClean="0">
              <a:latin typeface="Arial" charset="0"/>
              <a:cs typeface="Arial" charset="0"/>
            </a:endParaRPr>
          </a:p>
          <a:p>
            <a:pPr marL="342900" indent="-342900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tr-TR" altLang="tr-TR" sz="2000" b="1" dirty="0" smtClean="0">
                <a:latin typeface="Arial" charset="0"/>
                <a:cs typeface="Arial" charset="0"/>
              </a:rPr>
              <a:t>Farklı </a:t>
            </a:r>
            <a:r>
              <a:rPr lang="tr-TR" altLang="tr-TR" sz="2000" b="1" dirty="0">
                <a:latin typeface="Arial" charset="0"/>
                <a:cs typeface="Arial" charset="0"/>
              </a:rPr>
              <a:t>bilim dallarının bir araya gelmesindeki zorluk ve modelin </a:t>
            </a:r>
            <a:r>
              <a:rPr lang="tr-TR" altLang="tr-T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kompleks</a:t>
            </a:r>
            <a:r>
              <a:rPr lang="tr-TR" altLang="tr-TR" sz="2000" b="1" dirty="0">
                <a:latin typeface="Arial" charset="0"/>
                <a:cs typeface="Arial" charset="0"/>
              </a:rPr>
              <a:t> olması nedeniyle dinamik model ile </a:t>
            </a:r>
            <a:r>
              <a:rPr lang="tr-TR" altLang="tr-TR" sz="2000" b="1" dirty="0" smtClean="0">
                <a:latin typeface="Arial" charset="0"/>
                <a:cs typeface="Arial" charset="0"/>
              </a:rPr>
              <a:t>günümüze </a:t>
            </a:r>
            <a:r>
              <a:rPr lang="tr-TR" altLang="tr-TR" sz="2000" b="1" dirty="0">
                <a:latin typeface="Arial" charset="0"/>
                <a:cs typeface="Arial" charset="0"/>
              </a:rPr>
              <a:t>kadar </a:t>
            </a:r>
            <a:r>
              <a:rPr lang="tr-TR" altLang="tr-T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az</a:t>
            </a:r>
            <a:r>
              <a:rPr lang="tr-TR" altLang="tr-TR" sz="2000" b="1" dirty="0">
                <a:latin typeface="Arial" charset="0"/>
                <a:cs typeface="Arial" charset="0"/>
              </a:rPr>
              <a:t> çalışma yapılmıştır. </a:t>
            </a:r>
          </a:p>
        </p:txBody>
      </p:sp>
    </p:spTree>
    <p:extLst>
      <p:ext uri="{BB962C8B-B14F-4D97-AF65-F5344CB8AC3E}">
        <p14:creationId xmlns:p14="http://schemas.microsoft.com/office/powerpoint/2010/main" xmlns="" val="782566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5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6633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2400">
              <a:solidFill>
                <a:schemeClr val="accent2"/>
              </a:solidFill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96715" y="908720"/>
            <a:ext cx="8950569" cy="21852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tr-TR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DİNAMİK </a:t>
            </a:r>
            <a: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SİSTEM</a:t>
            </a:r>
          </a:p>
          <a:p>
            <a:pPr>
              <a:defRPr/>
            </a:pPr>
            <a:endParaRPr lang="tr-TR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tr-T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Dinamik deformasyon analizinin esası </a:t>
            </a:r>
            <a:r>
              <a:rPr lang="tr-T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sistem teorisine </a:t>
            </a:r>
            <a:r>
              <a:rPr lang="tr-T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dayanır</a:t>
            </a:r>
            <a:r>
              <a:rPr lang="tr-T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defRPr/>
            </a:pPr>
            <a:r>
              <a:rPr lang="tr-T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tr-T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Sisteme etkiyen </a:t>
            </a:r>
            <a:r>
              <a:rPr lang="tr-TR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giriş büyüklükleri </a:t>
            </a:r>
            <a:r>
              <a:rPr lang="tr-T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ile sistemin tepkimesi sonucu oluşan </a:t>
            </a:r>
            <a:r>
              <a:rPr lang="tr-TR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çıkış büyüklükleri </a:t>
            </a:r>
            <a:r>
              <a:rPr lang="tr-T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arasındaki ilişki </a:t>
            </a:r>
            <a:r>
              <a:rPr lang="tr-T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sistem analizi </a:t>
            </a:r>
            <a:r>
              <a:rPr lang="tr-T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ile gerçekleştirilir. </a:t>
            </a:r>
          </a:p>
        </p:txBody>
      </p:sp>
      <p:sp>
        <p:nvSpPr>
          <p:cNvPr id="49160" name="Metin kutusu 13"/>
          <p:cNvSpPr txBox="1">
            <a:spLocks noChangeArrowheads="1"/>
          </p:cNvSpPr>
          <p:nvPr/>
        </p:nvSpPr>
        <p:spPr bwMode="auto">
          <a:xfrm>
            <a:off x="96715" y="3467781"/>
            <a:ext cx="8950569" cy="13239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6633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tr-TR" altLang="tr-TR" sz="2000" b="1" dirty="0">
                <a:latin typeface="Arial" charset="0"/>
                <a:cs typeface="Arial" charset="0"/>
              </a:rPr>
              <a:t>Eğer bir </a:t>
            </a:r>
            <a:r>
              <a:rPr lang="tr-TR" altLang="tr-TR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 zamanındaki çıkış büyüklüğü</a:t>
            </a:r>
            <a:r>
              <a:rPr lang="tr-TR" altLang="tr-TR" sz="2000" b="1" dirty="0">
                <a:latin typeface="Arial" charset="0"/>
                <a:cs typeface="Arial" charset="0"/>
              </a:rPr>
              <a:t>, sadece bu zaman noktasına ait giriş büyüklüğünün sonucunda oluşmayıp </a:t>
            </a:r>
            <a:r>
              <a:rPr lang="tr-TR" altLang="tr-TR" sz="2000" b="1" dirty="0">
                <a:solidFill>
                  <a:srgbClr val="0000CC"/>
                </a:solidFill>
                <a:latin typeface="Arial" charset="0"/>
                <a:cs typeface="Arial" charset="0"/>
              </a:rPr>
              <a:t>daha önceki zaman noktalarının etkisi sonucu oluşmuşsa </a:t>
            </a:r>
            <a:r>
              <a:rPr lang="tr-TR" altLang="tr-TR" sz="2000" b="1" dirty="0">
                <a:latin typeface="Arial" charset="0"/>
                <a:cs typeface="Arial" charset="0"/>
              </a:rPr>
              <a:t>araştırılan obje </a:t>
            </a:r>
            <a:r>
              <a:rPr lang="tr-TR" altLang="tr-T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dinamik sistem</a:t>
            </a:r>
            <a:r>
              <a:rPr lang="tr-TR" altLang="tr-TR" sz="2000" b="1" dirty="0">
                <a:latin typeface="Arial" charset="0"/>
                <a:cs typeface="Arial" charset="0"/>
              </a:rPr>
              <a:t>dir.</a:t>
            </a:r>
          </a:p>
        </p:txBody>
      </p:sp>
    </p:spTree>
    <p:extLst>
      <p:ext uri="{BB962C8B-B14F-4D97-AF65-F5344CB8AC3E}">
        <p14:creationId xmlns:p14="http://schemas.microsoft.com/office/powerpoint/2010/main" xmlns="" val="847940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4916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4648200"/>
            <a:ext cx="8659812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17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88" y="1219200"/>
            <a:ext cx="9140825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181" name="Metin kutusu 17"/>
          <p:cNvSpPr txBox="1">
            <a:spLocks noChangeArrowheads="1"/>
          </p:cNvSpPr>
          <p:nvPr/>
        </p:nvSpPr>
        <p:spPr bwMode="auto">
          <a:xfrm>
            <a:off x="327819" y="2983230"/>
            <a:ext cx="8640762" cy="1323975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80000"/>
              <a:buBlip>
                <a:blip r:embed="rId6"/>
              </a:buBlip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6633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000" b="1" dirty="0">
                <a:solidFill>
                  <a:srgbClr val="C00000"/>
                </a:solidFill>
                <a:latin typeface="Arial" charset="0"/>
                <a:cs typeface="Arial" charset="0"/>
              </a:rPr>
              <a:t>Giriş Büyüklükleri </a:t>
            </a:r>
            <a:r>
              <a:rPr lang="tr-TR" altLang="tr-TR" sz="2000" b="1" dirty="0">
                <a:latin typeface="Arial" charset="0"/>
                <a:cs typeface="Arial" charset="0"/>
              </a:rPr>
              <a:t>(Etki): Sıcaklık, yağış, yer altı suyu, rüzgar, trafik yükü vd.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2000" b="1" dirty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000" b="1" dirty="0">
                <a:solidFill>
                  <a:srgbClr val="C00000"/>
                </a:solidFill>
                <a:latin typeface="Arial" charset="0"/>
                <a:cs typeface="Arial" charset="0"/>
              </a:rPr>
              <a:t>Çıkış Büyüklükleri </a:t>
            </a:r>
            <a:r>
              <a:rPr lang="tr-TR" altLang="tr-TR" sz="2000" b="1" dirty="0">
                <a:latin typeface="Arial" charset="0"/>
                <a:cs typeface="Arial" charset="0"/>
              </a:rPr>
              <a:t>(Tepki): Deformasyon, deplasman vd.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229600" cy="908720"/>
          </a:xfrm>
        </p:spPr>
        <p:txBody>
          <a:bodyPr/>
          <a:lstStyle/>
          <a:p>
            <a:pPr>
              <a:defRPr/>
            </a:pPr>
            <a:r>
              <a:rPr lang="tr-TR" altLang="tr-TR" sz="2800" b="1" i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Dinamik Deformasyon Modeli</a:t>
            </a:r>
            <a:endParaRPr lang="tr-TR" altLang="tr-TR" sz="2400" b="1" i="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1987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86058"/>
            <a:ext cx="9289032" cy="1143000"/>
          </a:xfrm>
        </p:spPr>
        <p:txBody>
          <a:bodyPr/>
          <a:lstStyle/>
          <a:p>
            <a:pPr>
              <a:defRPr/>
            </a:pPr>
            <a:r>
              <a:rPr lang="tr-TR" altLang="tr-TR" sz="2800" b="1" i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Heyelan İçin Dinamik Tek Nokta Modeli</a:t>
            </a:r>
            <a:endParaRPr lang="tr-TR" altLang="tr-TR" sz="2400" b="1" i="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4886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Metin kutusu 4"/>
          <p:cNvSpPr txBox="1">
            <a:spLocks noChangeArrowheads="1"/>
          </p:cNvSpPr>
          <p:nvPr/>
        </p:nvSpPr>
        <p:spPr bwMode="auto">
          <a:xfrm>
            <a:off x="533400" y="5610225"/>
            <a:ext cx="5046712" cy="101600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6633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 </a:t>
            </a:r>
            <a:r>
              <a:rPr lang="tr-TR" altLang="tr-T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: </a:t>
            </a:r>
            <a:r>
              <a:rPr lang="tr-TR" altLang="tr-TR" sz="2000" b="1" dirty="0" smtClean="0">
                <a:latin typeface="Arial" charset="0"/>
                <a:cs typeface="Arial" charset="0"/>
              </a:rPr>
              <a:t>yeraltı </a:t>
            </a:r>
            <a:r>
              <a:rPr lang="tr-TR" altLang="tr-TR" sz="2000" b="1" dirty="0">
                <a:latin typeface="Arial" charset="0"/>
                <a:cs typeface="Arial" charset="0"/>
              </a:rPr>
              <a:t>su seviyesi değerleri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d</a:t>
            </a:r>
            <a:r>
              <a:rPr lang="tr-TR" altLang="tr-TR" sz="2000" b="1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1</a:t>
            </a:r>
            <a:r>
              <a:rPr lang="tr-TR" altLang="tr-T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tr-TR" altLang="tr-T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: </a:t>
            </a:r>
            <a:r>
              <a:rPr lang="tr-TR" altLang="tr-TR" sz="2000" b="1" dirty="0" err="1" smtClean="0">
                <a:latin typeface="Arial" charset="0"/>
                <a:cs typeface="Arial" charset="0"/>
              </a:rPr>
              <a:t>polinom</a:t>
            </a:r>
            <a:r>
              <a:rPr lang="tr-TR" altLang="tr-TR" sz="2000" b="1" dirty="0" smtClean="0">
                <a:latin typeface="Arial" charset="0"/>
                <a:cs typeface="Arial" charset="0"/>
              </a:rPr>
              <a:t> </a:t>
            </a:r>
            <a:r>
              <a:rPr lang="tr-TR" altLang="tr-TR" sz="2000" b="1" dirty="0">
                <a:latin typeface="Arial" charset="0"/>
                <a:cs typeface="Arial" charset="0"/>
              </a:rPr>
              <a:t>katsayıları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</a:t>
            </a:r>
            <a:r>
              <a:rPr lang="tr-TR" altLang="tr-TR" sz="2000" b="1" baseline="-25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</a:t>
            </a:r>
            <a:r>
              <a:rPr lang="tr-TR" altLang="tr-T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tr-TR" altLang="tr-T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: </a:t>
            </a:r>
            <a:r>
              <a:rPr lang="tr-TR" altLang="tr-TR" sz="2000" b="1" dirty="0" err="1" smtClean="0">
                <a:latin typeface="Arial" charset="0"/>
                <a:cs typeface="Arial" charset="0"/>
              </a:rPr>
              <a:t>polinomun</a:t>
            </a:r>
            <a:r>
              <a:rPr lang="tr-TR" altLang="tr-TR" sz="2000" b="1" dirty="0" smtClean="0">
                <a:latin typeface="Arial" charset="0"/>
                <a:cs typeface="Arial" charset="0"/>
              </a:rPr>
              <a:t> </a:t>
            </a:r>
            <a:r>
              <a:rPr lang="tr-TR" altLang="tr-TR" sz="2000" b="1" dirty="0">
                <a:latin typeface="Arial" charset="0"/>
                <a:cs typeface="Arial" charset="0"/>
              </a:rPr>
              <a:t>derecesi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-72516" y="116632"/>
            <a:ext cx="9289032" cy="1143000"/>
          </a:xfrm>
        </p:spPr>
        <p:txBody>
          <a:bodyPr/>
          <a:lstStyle/>
          <a:p>
            <a:pPr>
              <a:defRPr/>
            </a:pPr>
            <a:r>
              <a:rPr lang="tr-TR" altLang="tr-TR" sz="2800" b="1" i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Heyelan İçin Dinamik Tek Nokta Modeli</a:t>
            </a:r>
            <a:endParaRPr lang="tr-TR" altLang="tr-TR" sz="2400" b="1" i="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6156176" y="2439986"/>
            <a:ext cx="26670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Etki:</a:t>
            </a:r>
            <a:r>
              <a:rPr lang="tr-T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Heyelanın nedeni yer altı suyu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Dikdörtgen 5"/>
              <p:cNvSpPr/>
              <p:nvPr/>
            </p:nvSpPr>
            <p:spPr>
              <a:xfrm>
                <a:off x="533400" y="1689630"/>
                <a:ext cx="5336204" cy="2608984"/>
              </a:xfrm>
              <a:prstGeom prst="rect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tr-T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tr-TR" sz="2000" b="1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𝐣</m:t>
                          </m:r>
                        </m:sub>
                        <m:sup>
                          <m:r>
                            <a:rPr lang="tr-TR" sz="2000" b="1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tr-TR" sz="20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𝐤</m:t>
                          </m:r>
                          <m:r>
                            <a:rPr lang="tr-TR" sz="20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tr-TR" sz="20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tr-TR" sz="2000" b="1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sup>
                      </m:sSubSup>
                      <m:r>
                        <a:rPr lang="tr-TR" sz="2000" b="1" i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tr-T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tr-TR" sz="2000" b="1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𝐣</m:t>
                          </m:r>
                        </m:sub>
                        <m:sup>
                          <m:r>
                            <a:rPr lang="tr-TR" sz="2000" b="1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tr-TR" sz="20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𝐤</m:t>
                          </m:r>
                          <m:r>
                            <a:rPr lang="tr-TR" sz="2000" b="1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sup>
                      </m:sSubSup>
                      <m:r>
                        <a:rPr lang="tr-TR" sz="2000" b="1" i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∆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𝐭</m:t>
                          </m:r>
                        </m:e>
                        <m:sub>
                          <m: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sz="2000" b="1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𝐱</m:t>
                              </m:r>
                            </m:e>
                          </m:acc>
                        </m:e>
                        <m:sub>
                          <m:r>
                            <a:rPr lang="tr-TR" sz="2000" b="1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𝐣</m:t>
                          </m:r>
                        </m:sub>
                      </m:sSub>
                      <m:r>
                        <a:rPr lang="tr-TR" sz="2000" b="1" i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tr-TR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tr-TR" sz="2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000" b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∆</m:t>
                                  </m:r>
                                  <m:r>
                                    <a:rPr lang="tr-TR" sz="2000" b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𝐭</m:t>
                                  </m:r>
                                </m:e>
                                <m:sub>
                                  <m:r>
                                    <a:rPr lang="tr-TR" sz="2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tr-TR" sz="2000" b="1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e>
                        <m:sup>
                          <m:r>
                            <a:rPr lang="tr-TR" sz="2000" b="1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sSub>
                        <m:sSub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tr-TR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sz="2000" b="1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𝐱</m:t>
                              </m:r>
                            </m:e>
                          </m:acc>
                        </m:e>
                        <m:sub>
                          <m:r>
                            <a:rPr lang="tr-TR" sz="2000" b="1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𝐣</m:t>
                          </m:r>
                        </m:sub>
                      </m:sSub>
                      <m:r>
                        <a:rPr lang="tr-TR" sz="20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tr-TR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b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∆</m:t>
                          </m:r>
                          <m:r>
                            <a:rPr lang="tr-TR" sz="2000" b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𝐭</m:t>
                          </m:r>
                        </m:e>
                        <m:sub>
                          <m: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nary>
                        <m:naryPr>
                          <m:chr m:val="∑"/>
                          <m:ctrlPr>
                            <a:rPr lang="tr-TR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tr-TR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𝒍</m:t>
                          </m:r>
                          <m:r>
                            <a:rPr lang="tr-TR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tr-TR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sSub>
                            <m:sSubPr>
                              <m:ctrlPr>
                                <a:rPr lang="tr-TR" sz="20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0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e>
                            <m:sub>
                              <m:r>
                                <a:rPr lang="tr-TR" sz="20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sub>
                          </m:sSub>
                        </m:sup>
                        <m:e>
                          <m:sSub>
                            <m:sSubPr>
                              <m:ctrlPr>
                                <a:rPr lang="tr-TR" sz="20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0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e>
                            <m:sub>
                              <m:r>
                                <a:rPr lang="tr-TR" sz="20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sSup>
                            <m:sSupPr>
                              <m:ctrlPr>
                                <a:rPr lang="tr-TR" sz="20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20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𝑺</m:t>
                              </m:r>
                            </m:e>
                            <m:sup>
                              <m:r>
                                <a:rPr lang="tr-TR" sz="20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𝒍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tr-TR" sz="2000" b="1" dirty="0" smtClean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𝒀</m:t>
                          </m:r>
                        </m:e>
                        <m:sub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𝐣</m:t>
                          </m:r>
                        </m:sub>
                        <m:sup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𝐤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sup>
                      </m:sSubSup>
                      <m:r>
                        <a:rPr lang="tr-TR" sz="2000" b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𝒀</m:t>
                          </m:r>
                        </m:e>
                        <m:sub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𝐣</m:t>
                          </m:r>
                        </m:sub>
                        <m:sup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𝐤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sup>
                      </m:sSubSup>
                      <m:r>
                        <a:rPr lang="tr-TR" sz="2000" b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∆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𝐭</m:t>
                          </m:r>
                        </m:e>
                        <m:sub>
                          <m: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</m:acc>
                        </m:e>
                        <m:sub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𝐣</m:t>
                          </m:r>
                        </m:sub>
                      </m:sSub>
                      <m:r>
                        <a:rPr lang="tr-TR" sz="2000" b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tr-TR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tr-TR" sz="2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000" b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∆</m:t>
                                  </m:r>
                                  <m:r>
                                    <a:rPr lang="tr-TR" sz="2000" b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𝐭</m:t>
                                  </m:r>
                                </m:e>
                                <m:sub>
                                  <m:r>
                                    <a:rPr lang="tr-TR" sz="2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tr-TR" sz="2000" b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e>
                        <m:sup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sSub>
                        <m:sSub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tr-TR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</m:acc>
                        </m:e>
                        <m:sub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𝐣</m:t>
                          </m:r>
                        </m:sub>
                      </m:sSub>
                      <m:r>
                        <a:rPr lang="tr-TR" sz="2000" b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tr-TR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b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∆</m:t>
                          </m:r>
                          <m:r>
                            <a:rPr lang="tr-TR" sz="2000" b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𝐭</m:t>
                          </m:r>
                        </m:e>
                        <m:sub>
                          <m: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nary>
                        <m:naryPr>
                          <m:chr m:val="∑"/>
                          <m:ctrlP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𝒍</m:t>
                          </m:r>
                          <m: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sSub>
                            <m:sSubPr>
                              <m:ctrlPr>
                                <a:rPr lang="tr-TR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e>
                            <m:sub>
                              <m:r>
                                <a:rPr lang="tr-TR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sub>
                          </m:sSub>
                        </m:sup>
                        <m:e>
                          <m:sSub>
                            <m:sSubPr>
                              <m:ctrlPr>
                                <a:rPr lang="tr-TR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e>
                            <m:sub>
                              <m:r>
                                <a:rPr lang="tr-TR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sSup>
                            <m:sSupPr>
                              <m:ctrlPr>
                                <a:rPr lang="tr-TR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𝑺</m:t>
                              </m:r>
                            </m:e>
                            <m:sup>
                              <m:r>
                                <a:rPr lang="tr-TR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𝒍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tr-TR" sz="2000" b="1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𝒁</m:t>
                          </m:r>
                        </m:e>
                        <m:sub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𝐣</m:t>
                          </m:r>
                        </m:sub>
                        <m:sup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𝐤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sup>
                      </m:sSubSup>
                      <m:r>
                        <a:rPr lang="tr-TR" sz="2000" b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𝒁</m:t>
                          </m:r>
                        </m:e>
                        <m:sub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𝐣</m:t>
                          </m:r>
                        </m:sub>
                        <m:sup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𝐤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sup>
                      </m:sSubSup>
                      <m:r>
                        <a:rPr lang="tr-TR" sz="2000" b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∆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𝐭</m:t>
                          </m:r>
                        </m:e>
                        <m:sub>
                          <m: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e>
                          </m:acc>
                        </m:e>
                        <m:sub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𝐣</m:t>
                          </m:r>
                        </m:sub>
                      </m:sSub>
                      <m:r>
                        <a:rPr lang="tr-TR" sz="2000" b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tr-TR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tr-TR" sz="2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000" b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∆</m:t>
                                  </m:r>
                                  <m:r>
                                    <a:rPr lang="tr-TR" sz="2000" b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𝐭</m:t>
                                  </m:r>
                                </m:e>
                                <m:sub>
                                  <m:r>
                                    <a:rPr lang="tr-TR" sz="2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tr-TR" sz="2000" b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e>
                        <m:sup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sSub>
                        <m:sSub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tr-TR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e>
                          </m:acc>
                        </m:e>
                        <m:sub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𝐣</m:t>
                          </m:r>
                        </m:sub>
                      </m:sSub>
                      <m:r>
                        <a:rPr lang="tr-TR" sz="2000" b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tr-TR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b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∆</m:t>
                          </m:r>
                          <m:r>
                            <a:rPr lang="tr-TR" sz="2000" b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𝐭</m:t>
                          </m:r>
                        </m:e>
                        <m:sub>
                          <m: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nary>
                        <m:naryPr>
                          <m:chr m:val="∑"/>
                          <m:ctrlP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𝒍</m:t>
                          </m:r>
                          <m: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sSub>
                            <m:sSubPr>
                              <m:ctrlPr>
                                <a:rPr lang="tr-TR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e>
                            <m:sub>
                              <m:r>
                                <a:rPr lang="tr-TR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sub>
                          </m:sSub>
                        </m:sup>
                        <m:e>
                          <m:sSub>
                            <m:sSubPr>
                              <m:ctrlPr>
                                <a:rPr lang="tr-TR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e>
                            <m:sub>
                              <m:r>
                                <a:rPr lang="tr-TR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sSup>
                            <m:sSupPr>
                              <m:ctrlPr>
                                <a:rPr lang="tr-TR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𝑺</m:t>
                              </m:r>
                            </m:e>
                            <m:sup>
                              <m:r>
                                <a:rPr lang="tr-TR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𝒍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tr-TR" sz="2000" b="1" dirty="0"/>
              </a:p>
            </p:txBody>
          </p:sp>
        </mc:Choice>
        <mc:Fallback>
          <p:sp>
            <p:nvSpPr>
              <p:cNvPr id="6" name="Dikdörtgen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689630"/>
                <a:ext cx="5336204" cy="260898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174886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animBg="1"/>
      <p:bldP spid="9" grpId="0"/>
      <p:bldP spid="7" grpId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-72516" y="116632"/>
            <a:ext cx="9289032" cy="1143000"/>
          </a:xfrm>
        </p:spPr>
        <p:txBody>
          <a:bodyPr/>
          <a:lstStyle/>
          <a:p>
            <a:pPr>
              <a:defRPr/>
            </a:pPr>
            <a:r>
              <a:rPr lang="tr-TR" altLang="tr-TR" sz="2800" b="1" i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Heyelan İçin Dinamik Tek Nokta Modeli</a:t>
            </a:r>
            <a:endParaRPr lang="tr-TR" altLang="tr-TR" sz="2400" b="1" i="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Dikdörtgen 7"/>
              <p:cNvSpPr/>
              <p:nvPr/>
            </p:nvSpPr>
            <p:spPr>
              <a:xfrm>
                <a:off x="1331640" y="2204864"/>
                <a:ext cx="5703100" cy="2201628"/>
              </a:xfrm>
              <a:prstGeom prst="rect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 xmlns:m="http://schemas.openxmlformats.org/officeDocument/2006/math">
                    <m:sSubSup>
                      <m:sSubSupPr>
                        <m:ctrlPr>
                          <a:rPr lang="tr-T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tr-T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tr-TR" sz="2000" b="1" i="0">
                            <a:solidFill>
                              <a:schemeClr val="tx1"/>
                            </a:solidFill>
                            <a:latin typeface="Cambria Math"/>
                          </a:rPr>
                          <m:t>𝐣</m:t>
                        </m:r>
                      </m:sub>
                      <m:sup>
                        <m:r>
                          <a:rPr lang="tr-TR" sz="2000" b="1" i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tr-TR" sz="2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𝐤</m:t>
                        </m:r>
                        <m:r>
                          <a:rPr lang="tr-TR" sz="2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tr-TR" sz="2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tr-TR" sz="2000" b="1" i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sup>
                    </m:sSubSup>
                    <m:r>
                      <a:rPr lang="tr-TR" sz="2000" b="1" i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tr-T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tr-T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tr-TR" sz="2000" b="1" i="0">
                            <a:solidFill>
                              <a:schemeClr val="tx1"/>
                            </a:solidFill>
                            <a:latin typeface="Cambria Math"/>
                          </a:rPr>
                          <m:t>𝐣</m:t>
                        </m:r>
                      </m:sub>
                      <m:sup>
                        <m:r>
                          <a:rPr lang="tr-TR" sz="2000" b="1" i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tr-TR" sz="2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𝐤</m:t>
                        </m:r>
                        <m:r>
                          <a:rPr lang="tr-TR" sz="2000" b="1" i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sup>
                    </m:sSubSup>
                    <m:r>
                      <a:rPr lang="tr-TR" sz="2000" b="1" i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tr-TR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000" b="1">
                            <a:solidFill>
                              <a:schemeClr val="tx1"/>
                            </a:solidFill>
                            <a:latin typeface="Cambria Math"/>
                          </a:rPr>
                          <m:t>∆</m:t>
                        </m:r>
                        <m:r>
                          <a:rPr lang="tr-TR" sz="2000" b="1">
                            <a:solidFill>
                              <a:schemeClr val="tx1"/>
                            </a:solidFill>
                            <a:latin typeface="Cambria Math"/>
                          </a:rPr>
                          <m:t>𝐭</m:t>
                        </m:r>
                      </m:e>
                      <m:sub>
                        <m:r>
                          <a:rPr lang="tr-TR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tr-TR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̇"/>
                            <m:ctrlPr>
                              <a:rPr lang="tr-TR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tr-TR" sz="2000" b="1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𝐱</m:t>
                            </m:r>
                          </m:e>
                        </m:acc>
                      </m:e>
                      <m:sub>
                        <m:r>
                          <a:rPr lang="tr-TR" sz="2000" b="1" i="0">
                            <a:solidFill>
                              <a:schemeClr val="tx1"/>
                            </a:solidFill>
                            <a:latin typeface="Cambria Math"/>
                          </a:rPr>
                          <m:t>𝐣</m:t>
                        </m:r>
                      </m:sub>
                    </m:sSub>
                    <m:r>
                      <a:rPr lang="tr-TR" sz="2000" b="1" i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tr-TR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tr-TR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tr-TR" sz="20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2000" b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∆</m:t>
                                </m:r>
                                <m:r>
                                  <a:rPr lang="tr-TR" sz="2000" b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𝐭</m:t>
                                </m:r>
                              </m:e>
                              <m:sub>
                                <m:r>
                                  <a:rPr lang="tr-TR" sz="20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num>
                          <m:den>
                            <m:r>
                              <a:rPr lang="tr-TR" sz="2000" b="1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e>
                      <m:sup>
                        <m:r>
                          <a:rPr lang="tr-TR" sz="20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sSub>
                      <m:sSubPr>
                        <m:ctrlPr>
                          <a:rPr lang="tr-TR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̈"/>
                            <m:ctrlPr>
                              <a:rPr lang="tr-TR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tr-TR" sz="2000" b="1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𝐱</m:t>
                            </m:r>
                          </m:e>
                        </m:acc>
                      </m:e>
                      <m:sub>
                        <m:r>
                          <a:rPr lang="tr-TR" sz="2000" b="1" i="0">
                            <a:solidFill>
                              <a:schemeClr val="tx1"/>
                            </a:solidFill>
                            <a:latin typeface="Cambria Math"/>
                          </a:rPr>
                          <m:t>𝐣</m:t>
                        </m:r>
                      </m:sub>
                    </m:sSub>
                    <m:r>
                      <a:rPr lang="tr-TR" sz="20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tr-T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000" b="1">
                            <a:solidFill>
                              <a:srgbClr val="C00000"/>
                            </a:solidFill>
                            <a:latin typeface="Cambria Math"/>
                          </a:rPr>
                          <m:t>∆</m:t>
                        </m:r>
                        <m:r>
                          <a:rPr lang="tr-TR" sz="2000" b="1">
                            <a:solidFill>
                              <a:srgbClr val="C00000"/>
                            </a:solidFill>
                            <a:latin typeface="Cambria Math"/>
                          </a:rPr>
                          <m:t>𝐭</m:t>
                        </m:r>
                      </m:e>
                      <m:sub>
                        <m:r>
                          <a:rPr lang="tr-TR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tr-TR" sz="2000" b="1" dirty="0" smtClean="0">
                    <a:solidFill>
                      <a:srgbClr val="C00000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tr-TR" sz="20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0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</m:e>
                          <m:sub>
                            <m:r>
                              <a:rPr lang="tr-TR" sz="20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  <m:r>
                          <a:rPr lang="tr-T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tr-TR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tr-TR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tr-TR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𝑺</m:t>
                    </m:r>
                    <m:r>
                      <a:rPr lang="tr-TR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tr-TR" sz="2000" b="1" dirty="0" smtClean="0">
                  <a:solidFill>
                    <a:srgbClr val="C00000"/>
                  </a:solidFill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𝒀</m:t>
                          </m:r>
                        </m:e>
                        <m:sub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𝐣</m:t>
                          </m:r>
                        </m:sub>
                        <m:sup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𝐤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sup>
                      </m:sSubSup>
                      <m:r>
                        <a:rPr lang="tr-TR" sz="2000" b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𝒀</m:t>
                          </m:r>
                        </m:e>
                        <m:sub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𝐣</m:t>
                          </m:r>
                        </m:sub>
                        <m:sup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𝐤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sup>
                      </m:sSubSup>
                      <m:r>
                        <a:rPr lang="tr-TR" sz="2000" b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∆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𝐭</m:t>
                          </m:r>
                        </m:e>
                        <m:sub>
                          <m: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</m:acc>
                        </m:e>
                        <m:sub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𝐣</m:t>
                          </m:r>
                        </m:sub>
                      </m:sSub>
                      <m:r>
                        <a:rPr lang="tr-TR" sz="2000" b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tr-TR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tr-TR" sz="2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000" b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∆</m:t>
                                  </m:r>
                                  <m:r>
                                    <a:rPr lang="tr-TR" sz="2000" b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𝐭</m:t>
                                  </m:r>
                                </m:e>
                                <m:sub>
                                  <m:r>
                                    <a:rPr lang="tr-TR" sz="2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tr-TR" sz="2000" b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e>
                        <m:sup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sSub>
                        <m:sSub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tr-TR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</m:acc>
                        </m:e>
                        <m:sub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𝐣</m:t>
                          </m:r>
                        </m:sub>
                      </m:sSub>
                      <m:r>
                        <a:rPr lang="tr-TR" sz="2000" b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b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∆</m:t>
                          </m:r>
                          <m:r>
                            <a:rPr lang="tr-TR" sz="2000" b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𝐭</m:t>
                          </m:r>
                        </m:e>
                        <m:sub>
                          <m: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m:rPr>
                          <m:nor/>
                        </m:rPr>
                        <a:rPr lang="tr-TR" sz="2000" b="1" dirty="0">
                          <a:solidFill>
                            <a:srgbClr val="C00000"/>
                          </a:solidFill>
                        </a:rPr>
                        <m:t>(</m:t>
                      </m:r>
                      <m:sSub>
                        <m:sSubPr>
                          <m:ctrlP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tr-TR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e>
                            <m:sub>
                              <m:r>
                                <a:rPr lang="tr-TR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  <m: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tr-TR" sz="20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𝑺</m:t>
                      </m:r>
                      <m:r>
                        <a:rPr lang="tr-TR" sz="20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tr-TR" sz="2000" b="1" dirty="0">
                  <a:solidFill>
                    <a:srgbClr val="C00000"/>
                  </a:solidFill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𝒁</m:t>
                          </m:r>
                        </m:e>
                        <m:sub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𝐣</m:t>
                          </m:r>
                        </m:sub>
                        <m:sup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𝐤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sup>
                      </m:sSubSup>
                      <m:r>
                        <a:rPr lang="tr-TR" sz="2000" b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𝒁</m:t>
                          </m:r>
                        </m:e>
                        <m:sub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𝐣</m:t>
                          </m:r>
                        </m:sub>
                        <m:sup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𝐤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sup>
                      </m:sSubSup>
                      <m:r>
                        <a:rPr lang="tr-TR" sz="2000" b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∆</m:t>
                          </m:r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𝐭</m:t>
                          </m:r>
                        </m:e>
                        <m:sub>
                          <m: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e>
                          </m:acc>
                        </m:e>
                        <m:sub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𝐣</m:t>
                          </m:r>
                        </m:sub>
                      </m:sSub>
                      <m:r>
                        <a:rPr lang="tr-TR" sz="2000" b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tr-TR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tr-TR" sz="2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000" b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∆</m:t>
                                  </m:r>
                                  <m:r>
                                    <a:rPr lang="tr-TR" sz="2000" b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𝐭</m:t>
                                  </m:r>
                                </m:e>
                                <m:sub>
                                  <m:r>
                                    <a:rPr lang="tr-TR" sz="2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tr-TR" sz="2000" b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e>
                        <m:sup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sSub>
                        <m:sSubPr>
                          <m:ctrlPr>
                            <a:rPr lang="tr-T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tr-TR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e>
                          </m:acc>
                        </m:e>
                        <m:sub>
                          <m:r>
                            <a:rPr lang="tr-TR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𝐣</m:t>
                          </m:r>
                        </m:sub>
                      </m:sSub>
                      <m:r>
                        <a:rPr lang="tr-TR" sz="2000" b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b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∆</m:t>
                          </m:r>
                          <m:r>
                            <a:rPr lang="tr-TR" sz="2000" b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𝐭</m:t>
                          </m:r>
                        </m:e>
                        <m:sub>
                          <m: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m:rPr>
                          <m:nor/>
                        </m:rPr>
                        <a:rPr lang="tr-TR" sz="2000" b="1" dirty="0">
                          <a:solidFill>
                            <a:srgbClr val="C00000"/>
                          </a:solidFill>
                        </a:rPr>
                        <m:t>(</m:t>
                      </m:r>
                      <m:sSub>
                        <m:sSubPr>
                          <m:ctrlP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tr-TR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e>
                            <m:sub>
                              <m:r>
                                <a:rPr lang="tr-TR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  <m: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tr-TR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tr-TR" sz="20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𝑺</m:t>
                      </m:r>
                      <m:r>
                        <a:rPr lang="tr-TR" sz="20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tr-TR" sz="2000" b="1" dirty="0">
                  <a:solidFill>
                    <a:srgbClr val="C00000"/>
                  </a:solidFill>
                </a:endParaRPr>
              </a:p>
              <a:p>
                <a:pPr/>
                <a:endParaRPr lang="tr-TR" sz="2000" b="1" dirty="0"/>
              </a:p>
            </p:txBody>
          </p:sp>
        </mc:Choice>
        <mc:Fallback>
          <p:sp>
            <p:nvSpPr>
              <p:cNvPr id="8" name="Dikdörtgen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2204864"/>
                <a:ext cx="5703100" cy="220162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320323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 animBg="1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1025</TotalTime>
  <Words>572</Words>
  <Application>Microsoft Office PowerPoint</Application>
  <PresentationFormat>Ekran Gösterisi (4:3)</PresentationFormat>
  <Paragraphs>84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Ofis Teması</vt:lpstr>
      <vt:lpstr>DEFORMASYON  ÖLÇÜLERİ VE ANALİZİ</vt:lpstr>
      <vt:lpstr>DİNAMİK DEFORMASYON MODELİ</vt:lpstr>
      <vt:lpstr>Slayt 3</vt:lpstr>
      <vt:lpstr>Slayt 4</vt:lpstr>
      <vt:lpstr>Slayt 5</vt:lpstr>
      <vt:lpstr>Dinamik Deformasyon Modeli</vt:lpstr>
      <vt:lpstr>Heyelan İçin Dinamik Tek Nokta Modeli</vt:lpstr>
      <vt:lpstr>Heyelan İçin Dinamik Tek Nokta Modeli</vt:lpstr>
      <vt:lpstr>Heyelan İçin Dinamik Tek Nokta Modeli</vt:lpstr>
      <vt:lpstr>Heyelan İçin Dinamik Tek Nokta Modeli</vt:lpstr>
      <vt:lpstr>Heyelan İçin Dinamik Tek Nokta Modeli</vt:lpstr>
      <vt:lpstr>Heyelan İçin Dinamik Tek Nokta Modeli</vt:lpstr>
      <vt:lpstr>Heyelan İçin Dinamik Yüzey Modeli</vt:lpstr>
      <vt:lpstr>Heyelan İçin Dinamik Yüzey Modeli</vt:lpstr>
      <vt:lpstr>Heyelan İçin Dinamik Yüzey Modeli</vt:lpstr>
      <vt:lpstr>Heyelan İçin Dinamik Yüzey Modeli</vt:lpstr>
      <vt:lpstr>Slayt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DEFORMASYON  ÖLÇÜLERİ VE ANALİZİ</dc:title>
  <dc:creator>hp</dc:creator>
  <cp:lastModifiedBy>Acer</cp:lastModifiedBy>
  <cp:revision>63</cp:revision>
  <dcterms:created xsi:type="dcterms:W3CDTF">2017-12-13T10:29:54Z</dcterms:created>
  <dcterms:modified xsi:type="dcterms:W3CDTF">2021-01-19T07:21:34Z</dcterms:modified>
</cp:coreProperties>
</file>