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67" r:id="rId4"/>
    <p:sldId id="268" r:id="rId5"/>
    <p:sldId id="270" r:id="rId6"/>
    <p:sldId id="271" r:id="rId7"/>
    <p:sldId id="273" r:id="rId8"/>
    <p:sldId id="274" r:id="rId9"/>
    <p:sldId id="276" r:id="rId10"/>
    <p:sldId id="275" r:id="rId11"/>
    <p:sldId id="277" r:id="rId12"/>
    <p:sldId id="278" r:id="rId13"/>
    <p:sldId id="30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FB5E8-81A7-4B3D-BF56-8E571BC980E3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6C0A-4F80-4206-9800-76FAD1F6B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7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6C0A-4F80-4206-9800-76FAD1F6B49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5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7EE-A950-4371-922E-0922188F06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262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.png"/><Relationship Id="rId10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10" Type="http://schemas.openxmlformats.org/officeDocument/2006/relationships/image" Target="../media/image5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3.png"/><Relationship Id="rId10" Type="http://schemas.openxmlformats.org/officeDocument/2006/relationships/image" Target="../media/image31.png"/><Relationship Id="rId4" Type="http://schemas.openxmlformats.org/officeDocument/2006/relationships/image" Target="../media/image2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600" b="1" i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 </a:t>
            </a:r>
            <a:r>
              <a:rPr lang="tr-TR" altLang="tr-TR" sz="3600" b="1" i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ÖLÇÜLERİ VE ANALİZİ</a:t>
            </a:r>
            <a:endParaRPr lang="tr-TR" altLang="tr-TR" sz="3600" b="1" i="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DEFORMASYON MODELLERİ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tr-TR" altLang="tr-T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Statik)</a:t>
            </a:r>
            <a:endParaRPr lang="tr-TR" altLang="tr-TR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71600" y="6021288"/>
            <a:ext cx="6840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Prof. Dr. Mualla YALÇINKAYA</a:t>
            </a:r>
          </a:p>
        </p:txBody>
      </p:sp>
    </p:spTree>
    <p:extLst>
      <p:ext uri="{BB962C8B-B14F-4D97-AF65-F5344CB8AC3E}">
        <p14:creationId xmlns:p14="http://schemas.microsoft.com/office/powerpoint/2010/main" val="42026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1" y="501824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4156" y="1124744"/>
            <a:ext cx="8675688" cy="11387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46088" indent="-446088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Ağda hareket eden başka nokta bulunup bulunmadığını araştırmak için bir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S-dönüşümü</a:t>
            </a:r>
            <a:r>
              <a:rPr lang="tr-TR" altLang="tr-TR" sz="2000" b="1" dirty="0">
                <a:solidFill>
                  <a:srgbClr val="FF3300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yapılarak geriye kalan (p-1) noktadan yararlanarak yeni bir </a:t>
            </a:r>
            <a:r>
              <a:rPr lang="tr-TR" altLang="tr-TR" sz="2000" b="1" dirty="0" err="1">
                <a:latin typeface="Arial" charset="0"/>
                <a:cs typeface="Arial" charset="0"/>
              </a:rPr>
              <a:t>datum</a:t>
            </a:r>
            <a:r>
              <a:rPr lang="tr-TR" altLang="tr-TR" sz="2000" b="1" dirty="0">
                <a:latin typeface="Arial" charset="0"/>
                <a:cs typeface="Arial" charset="0"/>
              </a:rPr>
              <a:t> verilir.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924" y="2492896"/>
            <a:ext cx="8915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Ağ için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ortogonal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özellikli dönüşüm parametre katsayılar matrisi (</a:t>
            </a:r>
            <a:r>
              <a:rPr lang="tr-TR" altLang="tr-TR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), p sayıda nokta için oluşturulur.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>
                <a:latin typeface="Arial" charset="0"/>
                <a:cs typeface="Arial" charset="0"/>
              </a:rPr>
              <a:t>G matrisinden yararlanarak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 dönüşüm </a:t>
            </a:r>
            <a:r>
              <a:rPr lang="tr-TR" altLang="tr-TR" sz="2000" b="1" dirty="0">
                <a:latin typeface="Arial" charset="0"/>
                <a:cs typeface="Arial" charset="0"/>
              </a:rPr>
              <a:t>matrisi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oluşturulur.</a:t>
            </a:r>
            <a:endParaRPr lang="tr-TR" altLang="tr-TR" sz="2000" b="1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tr-TR" altLang="tr-TR" sz="2000" b="1" dirty="0" smtClean="0"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1417877" y="4217688"/>
                <a:ext cx="1169166" cy="4001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𝐒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𝐝</m:t>
                      </m:r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877" y="4217688"/>
                <a:ext cx="1169166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3536766" y="4186872"/>
                <a:ext cx="2162580" cy="45954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𝐝𝐢𝐝𝐢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=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𝐒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𝐝𝐝</m:t>
                          </m:r>
                        </m:sub>
                      </m:sSub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𝐒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𝐓</m:t>
                          </m:r>
                        </m:sup>
                      </m:sSubSup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766" y="4186872"/>
                <a:ext cx="2162580" cy="4595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3695878" y="4941168"/>
                <a:ext cx="2308196" cy="7772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0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tr-TR" sz="2000" b="1" i="0">
                            <a:latin typeface="Cambria Math"/>
                          </a:rPr>
                          <m:t>𝐝𝐢𝐝𝐢</m:t>
                        </m:r>
                      </m:sub>
                    </m:sSub>
                  </m:oMath>
                </a14:m>
                <a:r>
                  <a:rPr lang="tr-TR" sz="2000" b="1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𝐃𝐃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𝐃𝐍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𝐍𝐃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𝐍𝐍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878" y="4941168"/>
                <a:ext cx="2308196" cy="7772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Dikdörtgen 18"/>
              <p:cNvSpPr/>
              <p:nvPr/>
            </p:nvSpPr>
            <p:spPr>
              <a:xfrm>
                <a:off x="1331640" y="5033151"/>
                <a:ext cx="1334724" cy="67499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𝐃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𝐍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9" name="Dikdörtgen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033151"/>
                <a:ext cx="1334724" cy="67499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22907" y="5949280"/>
            <a:ext cx="755403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D,</a:t>
            </a:r>
            <a:r>
              <a:rPr lang="tr-TR" altLang="tr-TR" sz="1800" b="1" dirty="0">
                <a:latin typeface="Arial" charset="0"/>
                <a:cs typeface="Arial" charset="0"/>
              </a:rPr>
              <a:t>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datum</a:t>
            </a:r>
            <a:r>
              <a:rPr lang="tr-TR" altLang="tr-TR" sz="1800" b="1" dirty="0">
                <a:latin typeface="Arial" charset="0"/>
                <a:cs typeface="Arial" charset="0"/>
              </a:rPr>
              <a:t> noktaları; </a:t>
            </a:r>
            <a:r>
              <a:rPr lang="tr-TR" altLang="tr-T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tr-TR" altLang="tr-TR" sz="1800" b="1" dirty="0">
                <a:latin typeface="Arial" charset="0"/>
                <a:cs typeface="Arial" charset="0"/>
              </a:rPr>
              <a:t>,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datum</a:t>
            </a:r>
            <a:r>
              <a:rPr lang="tr-TR" altLang="tr-TR" sz="1800" b="1" dirty="0">
                <a:latin typeface="Arial" charset="0"/>
                <a:cs typeface="Arial" charset="0"/>
              </a:rPr>
              <a:t> dönüşümüne katılmayan noktaları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2235104" y="3554379"/>
                <a:ext cx="2636556" cy="49571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𝐒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r>
                        <a:rPr lang="tr-TR" sz="2000" b="1" i="0">
                          <a:latin typeface="Cambria Math"/>
                        </a:rPr>
                        <m:t>𝐈</m:t>
                      </m:r>
                      <m:r>
                        <a:rPr lang="tr-TR" sz="2000" b="1" i="0">
                          <a:latin typeface="Cambria Math"/>
                        </a:rPr>
                        <m:t>−</m:t>
                      </m:r>
                      <m:r>
                        <a:rPr lang="tr-TR" sz="2000" b="1" i="0">
                          <a:latin typeface="Cambria Math"/>
                        </a:rPr>
                        <m:t>𝐆</m:t>
                      </m:r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 i="0">
                              <a:latin typeface="Cambria Math"/>
                            </a:rPr>
                            <m:t>(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𝐆</m:t>
                          </m:r>
                          <m:sSup>
                            <m:s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𝐆</m:t>
                              </m:r>
                            </m:e>
                            <m:sup>
                              <m:r>
                                <a:rPr lang="tr-TR" sz="2000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p>
                          <m:r>
                            <a:rPr lang="tr-TR" sz="2000" b="1" i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tr-TR" sz="2000" b="1" i="0">
                              <a:latin typeface="Cambria Math"/>
                            </a:rPr>
                            <m:t>−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 i="0">
                              <a:latin typeface="Cambria Math"/>
                            </a:rPr>
                            <m:t>𝐆</m:t>
                          </m:r>
                        </m:e>
                        <m:sup>
                          <m:r>
                            <a:rPr lang="tr-TR" sz="2000" b="1" i="0">
                              <a:latin typeface="Cambria Math"/>
                            </a:rPr>
                            <m:t>𝐓</m:t>
                          </m:r>
                        </m:sup>
                      </m:sSup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04" y="3554379"/>
                <a:ext cx="2636556" cy="49571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44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5" grpId="0" animBg="1"/>
      <p:bldP spid="8" grpId="0" animBg="1"/>
      <p:bldP spid="14" grpId="0" animBg="1"/>
      <p:bldP spid="19" grpId="0" animBg="1"/>
      <p:bldP spid="20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1" y="501824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4156" y="1124744"/>
            <a:ext cx="8675688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46088" indent="-446088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Başka deformasyon var mı?</a:t>
            </a:r>
            <a:endParaRPr lang="tr-TR" altLang="tr-TR" sz="2000" b="1" dirty="0"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Dikdörtgen 9"/>
              <p:cNvSpPr/>
              <p:nvPr/>
            </p:nvSpPr>
            <p:spPr>
              <a:xfrm>
                <a:off x="468202" y="1889125"/>
                <a:ext cx="2302938" cy="46448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𝛉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𝐤𝐚𝐥𝐚𝐧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𝐃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𝐓</m:t>
                          </m:r>
                        </m:sup>
                      </m:sSubSup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𝐃𝐃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+</m:t>
                          </m:r>
                        </m:sup>
                      </m:sSub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𝐃</m:t>
                          </m:r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0" name="Dikdörtgen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02" y="1889125"/>
                <a:ext cx="2302938" cy="464486"/>
              </a:xfrm>
              <a:prstGeom prst="rect">
                <a:avLst/>
              </a:prstGeom>
              <a:blipFill rotWithShape="1">
                <a:blip r:embed="rId6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6927" y="3789040"/>
            <a:ext cx="8050241" cy="707886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600" b="1" dirty="0" smtClean="0">
                <a:latin typeface="Arial" charset="0"/>
                <a:cs typeface="Arial" charset="0"/>
              </a:rPr>
              <a:t>Serbestlik </a:t>
            </a:r>
            <a:r>
              <a:rPr lang="tr-TR" altLang="tr-TR" sz="1600" b="1" dirty="0">
                <a:latin typeface="Arial" charset="0"/>
                <a:cs typeface="Arial" charset="0"/>
              </a:rPr>
              <a:t>dereceleri: 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h</a:t>
            </a:r>
            <a:r>
              <a:rPr lang="tr-TR" altLang="tr-TR" sz="1600" b="1" baseline="-25000" dirty="0" err="1">
                <a:latin typeface="Arial" charset="0"/>
                <a:cs typeface="Arial" charset="0"/>
              </a:rPr>
              <a:t>D</a:t>
            </a:r>
            <a:r>
              <a:rPr lang="tr-TR" altLang="tr-TR" sz="1600" b="1" dirty="0">
                <a:latin typeface="Arial" charset="0"/>
                <a:cs typeface="Arial" charset="0"/>
              </a:rPr>
              <a:t> = h-m, </a:t>
            </a:r>
            <a:r>
              <a:rPr lang="tr-TR" altLang="tr-TR" sz="1600" b="1" dirty="0" smtClean="0">
                <a:latin typeface="Arial" charset="0"/>
                <a:cs typeface="Arial" charset="0"/>
              </a:rPr>
              <a:t>          </a:t>
            </a:r>
            <a:r>
              <a:rPr lang="tr-TR" altLang="tr-TR" sz="1600" b="1" dirty="0" err="1" smtClean="0">
                <a:latin typeface="Arial" charset="0"/>
                <a:cs typeface="Arial" charset="0"/>
              </a:rPr>
              <a:t>f</a:t>
            </a:r>
            <a:r>
              <a:rPr lang="tr-TR" altLang="tr-TR" sz="1600" b="1" baseline="-25000" dirty="0" err="1" smtClean="0">
                <a:latin typeface="Arial" charset="0"/>
                <a:cs typeface="Arial" charset="0"/>
              </a:rPr>
              <a:t>D</a:t>
            </a:r>
            <a:r>
              <a:rPr lang="tr-TR" altLang="tr-TR" sz="16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1600" b="1" dirty="0">
                <a:latin typeface="Arial" charset="0"/>
                <a:cs typeface="Arial" charset="0"/>
              </a:rPr>
              <a:t>= </a:t>
            </a:r>
            <a:r>
              <a:rPr lang="tr-TR" altLang="tr-TR" sz="1600" b="1" dirty="0" smtClean="0">
                <a:latin typeface="Arial" charset="0"/>
                <a:cs typeface="Arial" charset="0"/>
              </a:rPr>
              <a:t>f-m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600" b="1" dirty="0" smtClean="0">
                <a:latin typeface="Arial" charset="0"/>
                <a:cs typeface="Arial" charset="0"/>
              </a:rPr>
              <a:t>m</a:t>
            </a:r>
            <a:r>
              <a:rPr lang="tr-TR" altLang="tr-TR" sz="1600" b="1" dirty="0">
                <a:latin typeface="Arial" charset="0"/>
                <a:cs typeface="Arial" charset="0"/>
              </a:rPr>
              <a:t>, deformasyon olduğu belirlenen noktaya ilişkin koordinatların sayısı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467544" y="2690720"/>
                <a:ext cx="2918363" cy="8293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𝐃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𝛉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𝐤𝐚𝐥𝐚𝐧</m:t>
                              </m:r>
                            </m:sub>
                            <m:sup>
                              <m:r>
                                <a:rPr lang="tr-TR" sz="2000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𝐬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sz="2000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𝐃</m:t>
                              </m:r>
                            </m:sub>
                          </m:sSub>
                        </m:den>
                      </m:f>
                      <m:r>
                        <a:rPr lang="tr-TR" sz="2000" b="1" i="0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𝐅</m:t>
                          </m:r>
                        </m:e>
                        <m:sub>
                          <m:sSub>
                            <m:sSub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𝐃</m:t>
                              </m:r>
                            </m:sub>
                          </m:sSub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𝐟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𝐃</m:t>
                              </m:r>
                            </m:sub>
                          </m:sSub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𝟏</m:t>
                          </m:r>
                          <m:r>
                            <a:rPr lang="tr-TR" sz="2000" b="1" i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b="1" i="0">
                                  <a:latin typeface="Cambria Math"/>
                                </a:rPr>
                                <m:t>𝛂</m:t>
                              </m:r>
                            </m:num>
                            <m:den>
                              <m:r>
                                <a:rPr lang="tr-TR" sz="2000" b="1" i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90720"/>
                <a:ext cx="2918363" cy="829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995936" y="2906947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charset="0"/>
                <a:cs typeface="Arial" charset="0"/>
              </a:rPr>
              <a:t>ise ağda hareketli nokta vardır.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37132" y="4869160"/>
            <a:ext cx="8675688" cy="11387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63538" indent="-363538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7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Yeni hareketli nokta, yukarıda açıklanan işlemler tekrar edilerek belirlenir. Bu işlemlere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test büyüklüğü, tablo değerinde küçük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eşit oluncaya</a:t>
            </a:r>
            <a:r>
              <a:rPr lang="tr-TR" altLang="tr-TR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kadar devam edilir.</a:t>
            </a:r>
            <a:r>
              <a:rPr lang="tr-TR" altLang="tr-TR" sz="2000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1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2" grpId="0" animBg="1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1" y="501824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78041" y="1386354"/>
            <a:ext cx="8675688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8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Son bir S dönüşümü ile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9967" y="2305615"/>
            <a:ext cx="8351837" cy="22467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 </a:t>
            </a:r>
            <a:endParaRPr lang="tr-TR" altLang="tr-TR" sz="20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tr-TR" altLang="tr-TR" sz="2400" dirty="0">
                <a:solidFill>
                  <a:schemeClr val="accent2"/>
                </a:solidFill>
              </a:rPr>
              <a:t>  </a:t>
            </a:r>
            <a:r>
              <a:rPr lang="tr-TR" altLang="tr-TR" sz="2400" dirty="0" smtClean="0">
                <a:solidFill>
                  <a:schemeClr val="accent2"/>
                </a:solidFill>
              </a:rPr>
              <a:t>    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ağda </a:t>
            </a:r>
            <a:r>
              <a:rPr lang="tr-TR" altLang="tr-T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sabit kalan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noktalar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solidFill>
                  <a:schemeClr val="accent2"/>
                </a:solidFill>
              </a:rPr>
              <a:t>      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ağda </a:t>
            </a:r>
            <a:r>
              <a:rPr lang="tr-TR" altLang="tr-T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deformasyon</a:t>
            </a:r>
            <a:r>
              <a:rPr lang="tr-TR" altLang="tr-TR" sz="2000" b="1" dirty="0">
                <a:latin typeface="Arial" charset="0"/>
                <a:cs typeface="Arial" charset="0"/>
              </a:rPr>
              <a:t> oluştuğu kanıtlanan noktalar</a:t>
            </a:r>
            <a:r>
              <a:rPr lang="tr-TR" altLang="tr-TR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solidFill>
                  <a:schemeClr val="accent2"/>
                </a:solidFill>
              </a:rPr>
              <a:t>      </a:t>
            </a:r>
            <a:r>
              <a:rPr lang="tr-TR" altLang="tr-TR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deformasyon </a:t>
            </a:r>
            <a:r>
              <a:rPr lang="tr-TR" altLang="tr-T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büyüklükleri </a:t>
            </a: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53249"/>
              </p:ext>
            </p:extLst>
          </p:nvPr>
        </p:nvGraphicFramePr>
        <p:xfrm>
          <a:off x="439967" y="2708920"/>
          <a:ext cx="504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Denklem" r:id="rId7" imgW="253780" imgH="215713" progId="Equation.3">
                  <p:embed/>
                </p:oleObj>
              </mc:Choice>
              <mc:Fallback>
                <p:oleObj name="Denklem" r:id="rId7" imgW="253780" imgH="2157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67" y="2708920"/>
                        <a:ext cx="504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608018"/>
              </p:ext>
            </p:extLst>
          </p:nvPr>
        </p:nvGraphicFramePr>
        <p:xfrm>
          <a:off x="460328" y="3409600"/>
          <a:ext cx="4397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2" name="Denklem" r:id="rId9" imgW="203112" imgH="228501" progId="Equation.3">
                  <p:embed/>
                </p:oleObj>
              </mc:Choice>
              <mc:Fallback>
                <p:oleObj name="Denklem" r:id="rId9" imgW="203112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28" y="3409600"/>
                        <a:ext cx="4397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58660"/>
              </p:ext>
            </p:extLst>
          </p:nvPr>
        </p:nvGraphicFramePr>
        <p:xfrm>
          <a:off x="439967" y="4094434"/>
          <a:ext cx="376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3" name="Denklem" r:id="rId11" imgW="203112" imgH="228501" progId="Equation.3">
                  <p:embed/>
                </p:oleObj>
              </mc:Choice>
              <mc:Fallback>
                <p:oleObj name="Denklem" r:id="rId11" imgW="203112" imgH="22850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67" y="4094434"/>
                        <a:ext cx="3762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47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Metin kutusu 9"/>
          <p:cNvSpPr txBox="1">
            <a:spLocks noChangeArrowheads="1"/>
          </p:cNvSpPr>
          <p:nvPr/>
        </p:nvSpPr>
        <p:spPr bwMode="auto">
          <a:xfrm>
            <a:off x="0" y="762000"/>
            <a:ext cx="91440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British Columbia Home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Page</a:t>
            </a:r>
            <a:r>
              <a:rPr lang="tr-TR" altLang="tr-TR" sz="1600" b="1" dirty="0">
                <a:latin typeface="Arial" charset="0"/>
                <a:cs typeface="Arial" charset="0"/>
              </a:rPr>
              <a:t>: http:/www.em.gov.bc.ca/mining/Geolsurv/default.htm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>
                <a:latin typeface="Arial" charset="0"/>
                <a:cs typeface="Arial" charset="0"/>
              </a:rPr>
              <a:t>Celep, Z., Kumbasar, N.: Yapı Dinamiği ve Deprem Mühendisliğine Giriş, Sema Matbaacılık, İstanbul, 1992.</a:t>
            </a:r>
            <a:endParaRPr lang="tr-TR" altLang="tr-TR" sz="14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 err="1">
                <a:latin typeface="Arial" charset="0"/>
                <a:cs typeface="Arial" charset="0"/>
              </a:rPr>
              <a:t>Chui</a:t>
            </a:r>
            <a:r>
              <a:rPr lang="tr-TR" altLang="tr-TR" sz="1400" b="1" dirty="0">
                <a:latin typeface="Arial" charset="0"/>
                <a:cs typeface="Arial" charset="0"/>
              </a:rPr>
              <a:t>, C. K. And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Chen</a:t>
            </a:r>
            <a:r>
              <a:rPr lang="tr-TR" altLang="tr-TR" sz="1400" b="1" dirty="0">
                <a:latin typeface="Arial" charset="0"/>
                <a:cs typeface="Arial" charset="0"/>
              </a:rPr>
              <a:t>, G. :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Linear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Systems</a:t>
            </a:r>
            <a:r>
              <a:rPr lang="tr-TR" altLang="tr-TR" sz="1400" b="1" dirty="0">
                <a:latin typeface="Arial" charset="0"/>
                <a:cs typeface="Arial" charset="0"/>
              </a:rPr>
              <a:t> and Optimal Control,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Springer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Verlag</a:t>
            </a:r>
            <a:r>
              <a:rPr lang="tr-TR" altLang="tr-TR" sz="1400" b="1" dirty="0">
                <a:latin typeface="Arial" charset="0"/>
                <a:cs typeface="Arial" charset="0"/>
              </a:rPr>
              <a:t>, Berlin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Heidelberg</a:t>
            </a:r>
            <a:r>
              <a:rPr lang="tr-TR" altLang="tr-TR" sz="1400" b="1" dirty="0">
                <a:latin typeface="Arial" charset="0"/>
                <a:cs typeface="Arial" charset="0"/>
              </a:rPr>
              <a:t>, 1989.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>
                <a:latin typeface="Arial" charset="0"/>
                <a:cs typeface="Arial" charset="0"/>
              </a:rPr>
              <a:t>Gut, M.,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Fernüberwachung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von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Felsbewegungen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durch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Langen</a:t>
            </a:r>
            <a:r>
              <a:rPr lang="tr-TR" altLang="tr-TR" sz="1400" b="1" dirty="0">
                <a:latin typeface="Arial" charset="0"/>
                <a:cs typeface="Arial" charset="0"/>
              </a:rPr>
              <a:t>-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und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Neeigungsmessungen</a:t>
            </a:r>
            <a:r>
              <a:rPr lang="tr-TR" altLang="tr-TR" sz="1400" b="1" dirty="0">
                <a:latin typeface="Arial" charset="0"/>
                <a:cs typeface="Arial" charset="0"/>
              </a:rPr>
              <a:t>, XI.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Internationaler</a:t>
            </a:r>
            <a:r>
              <a:rPr lang="tr-TR" altLang="tr-TR" sz="1400" b="1" dirty="0">
                <a:latin typeface="Arial" charset="0"/>
                <a:cs typeface="Arial" charset="0"/>
              </a:rPr>
              <a:t> Kurs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für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Ingenieurvermessung</a:t>
            </a:r>
            <a:r>
              <a:rPr lang="tr-TR" altLang="tr-TR" sz="1400" b="1" dirty="0">
                <a:latin typeface="Arial" charset="0"/>
                <a:cs typeface="Arial" charset="0"/>
              </a:rPr>
              <a:t> 21-26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September</a:t>
            </a:r>
            <a:r>
              <a:rPr lang="tr-TR" altLang="tr-TR" sz="1400" b="1" dirty="0">
                <a:latin typeface="Arial" charset="0"/>
                <a:cs typeface="Arial" charset="0"/>
              </a:rPr>
              <a:t>, Zürich, 1992.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 err="1">
                <a:latin typeface="Arial" charset="0"/>
                <a:cs typeface="Arial" charset="0"/>
              </a:rPr>
              <a:t>Pelzer</a:t>
            </a:r>
            <a:r>
              <a:rPr lang="tr-TR" altLang="tr-TR" sz="1600" b="1" dirty="0">
                <a:latin typeface="Arial" charset="0"/>
                <a:cs typeface="Arial" charset="0"/>
              </a:rPr>
              <a:t>, H.: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Ingeniurvermessung</a:t>
            </a:r>
            <a:r>
              <a:rPr lang="tr-TR" altLang="tr-TR" sz="1600" b="1" dirty="0">
                <a:latin typeface="Arial" charset="0"/>
                <a:cs typeface="Arial" charset="0"/>
              </a:rPr>
              <a:t>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Verlag</a:t>
            </a:r>
            <a:r>
              <a:rPr lang="tr-TR" altLang="tr-TR" sz="1600" b="1" dirty="0">
                <a:latin typeface="Arial" charset="0"/>
                <a:cs typeface="Arial" charset="0"/>
              </a:rPr>
              <a:t> Konrad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Wittwer</a:t>
            </a:r>
            <a:r>
              <a:rPr lang="tr-TR" altLang="tr-TR" sz="1600" b="1" dirty="0">
                <a:latin typeface="Arial" charset="0"/>
                <a:cs typeface="Arial" charset="0"/>
              </a:rPr>
              <a:t>, Stuttgart, 1988.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 err="1">
                <a:latin typeface="Arial" charset="0"/>
                <a:cs typeface="Arial" charset="0"/>
              </a:rPr>
              <a:t>Pelzer</a:t>
            </a:r>
            <a:r>
              <a:rPr lang="tr-TR" altLang="tr-TR" sz="1600" b="1" dirty="0">
                <a:latin typeface="Arial" charset="0"/>
                <a:cs typeface="Arial" charset="0"/>
              </a:rPr>
              <a:t>, H.: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Deformationsuntersuchungen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auf</a:t>
            </a:r>
            <a:r>
              <a:rPr lang="tr-TR" altLang="tr-TR" sz="1600" b="1" dirty="0">
                <a:latin typeface="Arial" charset="0"/>
                <a:cs typeface="Arial" charset="0"/>
              </a:rPr>
              <a:t> der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Basis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Kinematischer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Bewegungungsmodelle</a:t>
            </a:r>
            <a:r>
              <a:rPr lang="tr-TR" altLang="tr-TR" sz="1600" b="1" dirty="0">
                <a:latin typeface="Arial" charset="0"/>
                <a:cs typeface="Arial" charset="0"/>
              </a:rPr>
              <a:t>, AVN, 94, 2, 1987.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T., (2005),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Forming</a:t>
            </a:r>
            <a:r>
              <a:rPr lang="tr-TR" altLang="tr-TR" sz="1600" b="1" dirty="0">
                <a:latin typeface="Arial" charset="0"/>
                <a:cs typeface="Arial" charset="0"/>
              </a:rPr>
              <a:t> a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Dynamic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Deformation</a:t>
            </a:r>
            <a:r>
              <a:rPr lang="tr-TR" altLang="tr-TR" sz="1600" b="1" dirty="0">
                <a:latin typeface="Arial" charset="0"/>
                <a:cs typeface="Arial" charset="0"/>
              </a:rPr>
              <a:t> Model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for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Landslides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with</a:t>
            </a:r>
            <a:r>
              <a:rPr lang="tr-TR" altLang="tr-TR" sz="1600" b="1" dirty="0">
                <a:latin typeface="Arial" charset="0"/>
                <a:cs typeface="Arial" charset="0"/>
              </a:rPr>
              <a:t> a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Comparison</a:t>
            </a:r>
            <a:r>
              <a:rPr lang="tr-TR" altLang="tr-TR" sz="1600" b="1" dirty="0">
                <a:latin typeface="Arial" charset="0"/>
                <a:cs typeface="Arial" charset="0"/>
              </a:rPr>
              <a:t> of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Static</a:t>
            </a:r>
            <a:r>
              <a:rPr lang="tr-TR" altLang="tr-TR" sz="1600" b="1" dirty="0">
                <a:latin typeface="Arial" charset="0"/>
                <a:cs typeface="Arial" charset="0"/>
              </a:rPr>
              <a:t> and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Models</a:t>
            </a:r>
            <a:r>
              <a:rPr lang="tr-TR" altLang="tr-TR" sz="1600" b="1" dirty="0">
                <a:latin typeface="Arial" charset="0"/>
                <a:cs typeface="Arial" charset="0"/>
              </a:rPr>
              <a:t>, Natural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Hazards</a:t>
            </a:r>
            <a:r>
              <a:rPr lang="tr-TR" altLang="tr-TR" sz="1600" b="1" dirty="0">
                <a:latin typeface="Arial" charset="0"/>
                <a:cs typeface="Arial" charset="0"/>
              </a:rPr>
              <a:t> (SCI), 34,  91-110., ISSN: 0921-030X,   1573-0840 (Online)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 / Yalçın, A., (2005),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Modelling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Landslide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Surfaces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by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Kinematic</a:t>
            </a:r>
            <a:r>
              <a:rPr lang="tr-TR" altLang="tr-TR" sz="1600" b="1" dirty="0">
                <a:latin typeface="Arial" charset="0"/>
                <a:cs typeface="Arial" charset="0"/>
              </a:rPr>
              <a:t> and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Dynamic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Surface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Models</a:t>
            </a:r>
            <a:r>
              <a:rPr lang="tr-TR" altLang="tr-TR" sz="1600" b="1" dirty="0">
                <a:latin typeface="Arial" charset="0"/>
                <a:cs typeface="Arial" charset="0"/>
              </a:rPr>
              <a:t>: A Case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Study</a:t>
            </a:r>
            <a:r>
              <a:rPr lang="tr-TR" altLang="tr-TR" sz="1600" b="1" dirty="0">
                <a:latin typeface="Arial" charset="0"/>
                <a:cs typeface="Arial" charset="0"/>
              </a:rPr>
              <a:t> in North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Eastern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Turkey</a:t>
            </a:r>
            <a:r>
              <a:rPr lang="tr-TR" altLang="tr-TR" sz="1600" b="1" dirty="0">
                <a:latin typeface="Arial" charset="0"/>
                <a:cs typeface="Arial" charset="0"/>
              </a:rPr>
              <a:t>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Survey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Review</a:t>
            </a:r>
            <a:r>
              <a:rPr lang="tr-TR" altLang="tr-TR" sz="1600" b="1" dirty="0">
                <a:latin typeface="Arial" charset="0"/>
                <a:cs typeface="Arial" charset="0"/>
              </a:rPr>
              <a:t> (SCI),  38 (297), 229-242., ISSN -0039-6265 (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print</a:t>
            </a:r>
            <a:r>
              <a:rPr lang="tr-TR" altLang="tr-TR" sz="1600" b="1" dirty="0">
                <a:latin typeface="Arial" charset="0"/>
                <a:cs typeface="Arial" charset="0"/>
              </a:rPr>
              <a:t>); ISSN 1752-2706 (online)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M., (2001), Üç Boyutlu Ağlarda Kalman-Filtreleme Tekniğinin Uygulanması: MATLAB ve Fortran Programlama Dilleri ile Çözümü, KTÜ Mühendislik Mimarlık Fakültesi, Jeodezi ve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Fotog</a:t>
            </a:r>
            <a:r>
              <a:rPr lang="tr-TR" altLang="tr-TR" sz="1600" b="1" dirty="0">
                <a:latin typeface="Arial" charset="0"/>
                <a:cs typeface="Arial" charset="0"/>
              </a:rPr>
              <a:t>. Müh. Bölümü Araştırma Raporları, Fakülte Yayın No 2001/1, Trabzon, 1-41.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M., (2000), Güncel Yerkabuğu hareketlerinin Belirlenmesi, Harita Dergisi, 124, 38-54. ISSN 1300 – 5790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T., (2002), GPS ile İzlenen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Jeodezik</a:t>
            </a:r>
            <a:r>
              <a:rPr lang="tr-TR" altLang="tr-TR" sz="1600" b="1" dirty="0">
                <a:latin typeface="Arial" charset="0"/>
                <a:cs typeface="Arial" charset="0"/>
              </a:rPr>
              <a:t> Deformasyon Ağlarında Kinematik Hareketlerin ve Hareket Yüzeylerinin Belirlenmesi, TUJK 2002 Tektonik ve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Jeodezik</a:t>
            </a:r>
            <a:r>
              <a:rPr lang="tr-TR" altLang="tr-TR" sz="1600" b="1" dirty="0">
                <a:latin typeface="Arial" charset="0"/>
                <a:cs typeface="Arial" charset="0"/>
              </a:rPr>
              <a:t> Ağlar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Çalıştayı</a:t>
            </a:r>
            <a:r>
              <a:rPr lang="tr-TR" altLang="tr-TR" sz="1600" b="1" dirty="0">
                <a:latin typeface="Arial" charset="0"/>
                <a:cs typeface="Arial" charset="0"/>
              </a:rPr>
              <a:t>, 9-11 Ekim, Boğaziçi Üniversitesi, İznik, 282-297.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 / Bayrak, T., (2001), Heyelanların Dinamik Deformasyon Modeli ile Belirlenmesi, 8. Türkiye Harita Bilimsel ve Teknik Kurultayı, 19-23 Mart, Cilt I, 55-63, Ankara.</a:t>
            </a:r>
          </a:p>
        </p:txBody>
      </p:sp>
      <p:sp>
        <p:nvSpPr>
          <p:cNvPr id="11" name="Rectangle 19"/>
          <p:cNvSpPr txBox="1">
            <a:spLocks noChangeArrowheads="1"/>
          </p:cNvSpPr>
          <p:nvPr/>
        </p:nvSpPr>
        <p:spPr bwMode="auto">
          <a:xfrm>
            <a:off x="533400" y="76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r-TR" sz="22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6682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altLang="tr-TR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STATİK DEFORMASYON MODELİ</a:t>
            </a:r>
            <a:endParaRPr lang="tr-TR" altLang="tr-TR" sz="32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8"/>
          <p:cNvSpPr txBox="1">
            <a:spLocks noGrp="1" noChangeArrowheads="1"/>
          </p:cNvSpPr>
          <p:nvPr>
            <p:ph idx="1"/>
          </p:nvPr>
        </p:nvSpPr>
        <p:spPr bwMode="auto">
          <a:xfrm>
            <a:off x="611560" y="3933056"/>
            <a:ext cx="8229600" cy="46166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719930" y="34071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4085" y="620688"/>
            <a:ext cx="8435975" cy="14144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1-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Tüm periyotlardaki ölçüler ayrı ayrı serbest dengelenerek,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  - dengeli koordinatlar vektörü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  - düzeltmelerin kareleri toplamı </a:t>
            </a:r>
            <a:r>
              <a:rPr lang="tr-TR" altLang="tr-T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</a:t>
            </a:r>
            <a:r>
              <a:rPr lang="tr-TR" altLang="tr-TR" sz="2000" b="1" baseline="30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tr-TR" altLang="tr-T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pv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tr-TR" altLang="tr-TR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  - bilinmeyenlerin ters ağırlık matrisi </a:t>
            </a:r>
            <a:r>
              <a:rPr lang="tr-TR" altLang="tr-T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</a:t>
            </a:r>
            <a:r>
              <a:rPr lang="tr-TR" altLang="tr-TR" sz="2000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xx</a:t>
            </a:r>
            <a:r>
              <a:rPr lang="tr-TR" altLang="tr-TR" sz="20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hesaplanır.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251520" y="2204864"/>
                <a:ext cx="4228465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 smtClean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tr-TR" b="1" i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tr-TR" b="1" i="0" smtClean="0">
                        <a:solidFill>
                          <a:srgbClr val="0000CC"/>
                        </a:solidFill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b="1" dirty="0" smtClean="0"/>
                  <a:t> periyodundaki dengeli koordinatlar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 smtClean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tr-TR" b="1" i="0" smtClean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tr-TR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b="1" dirty="0"/>
                  <a:t> periyodundaki dengeli koordinatlar</a:t>
                </a:r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04864"/>
                <a:ext cx="4228465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2727" b="-1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749359" y="2132856"/>
                <a:ext cx="4287136" cy="7581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 smtClean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𝐐</m:t>
                        </m:r>
                      </m:e>
                      <m:sub>
                        <m:sSub>
                          <m:sSubPr>
                            <m:ctrlPr>
                              <a:rPr lang="tr-TR" b="1" i="1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tr-TR" b="1" i="1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tr-TR" b="1" i="0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b="1" dirty="0" smtClean="0"/>
                  <a:t> periyodundaki ters ağırlık matrisi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 smtClean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solidFill>
                              <a:srgbClr val="0000CC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𝐐</m:t>
                        </m:r>
                      </m:e>
                      <m:sub>
                        <m:sSub>
                          <m:sSubPr>
                            <m:ctrlPr>
                              <a:rPr lang="tr-TR" b="1" i="1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tr-TR" b="1" i="1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tr-TR" b="1" i="0">
                                <a:solidFill>
                                  <a:srgbClr val="0000CC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lang="tr-TR" b="1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b="1" dirty="0"/>
                  <a:t> periyodundaki ters ağırlık matrisi</a:t>
                </a:r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359" y="2132856"/>
                <a:ext cx="4287136" cy="758156"/>
              </a:xfrm>
              <a:prstGeom prst="rect">
                <a:avLst/>
              </a:prstGeom>
              <a:blipFill rotWithShape="1">
                <a:blip r:embed="rId4"/>
                <a:stretch>
                  <a:fillRect t="-15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kış Çizelgesi: Bağlayıcı 14"/>
          <p:cNvSpPr/>
          <p:nvPr/>
        </p:nvSpPr>
        <p:spPr>
          <a:xfrm>
            <a:off x="934085" y="4123055"/>
            <a:ext cx="69215" cy="7937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6" name="Akış Çizelgesi: Bağlayıcı 15"/>
          <p:cNvSpPr/>
          <p:nvPr/>
        </p:nvSpPr>
        <p:spPr>
          <a:xfrm>
            <a:off x="2636520" y="4712335"/>
            <a:ext cx="69215" cy="79375"/>
          </a:xfrm>
          <a:prstGeom prst="flowChartConnector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7" name="Akış Çizelgesi: Bağlayıcı 16"/>
          <p:cNvSpPr/>
          <p:nvPr/>
        </p:nvSpPr>
        <p:spPr>
          <a:xfrm>
            <a:off x="1636395" y="4964430"/>
            <a:ext cx="69215" cy="79375"/>
          </a:xfrm>
          <a:prstGeom prst="flowChartConnector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8" name="Akış Çizelgesi: Bağlayıcı 17"/>
          <p:cNvSpPr/>
          <p:nvPr/>
        </p:nvSpPr>
        <p:spPr>
          <a:xfrm>
            <a:off x="1997075" y="3655060"/>
            <a:ext cx="69215" cy="79375"/>
          </a:xfrm>
          <a:prstGeom prst="flowChartConnector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cxnSp>
        <p:nvCxnSpPr>
          <p:cNvPr id="19" name="Eğri Bağlayıcı 18"/>
          <p:cNvCxnSpPr/>
          <p:nvPr/>
        </p:nvCxnSpPr>
        <p:spPr>
          <a:xfrm flipV="1">
            <a:off x="1003300" y="3734435"/>
            <a:ext cx="993775" cy="46672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ğri Bağlayıcı 19"/>
          <p:cNvCxnSpPr/>
          <p:nvPr/>
        </p:nvCxnSpPr>
        <p:spPr>
          <a:xfrm flipH="1" flipV="1">
            <a:off x="1003300" y="4202430"/>
            <a:ext cx="635635" cy="8445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ğri Bağlayıcı 20"/>
          <p:cNvCxnSpPr/>
          <p:nvPr/>
        </p:nvCxnSpPr>
        <p:spPr>
          <a:xfrm flipV="1">
            <a:off x="1708785" y="4788535"/>
            <a:ext cx="993775" cy="17843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ğri Bağlayıcı 21"/>
          <p:cNvCxnSpPr/>
          <p:nvPr/>
        </p:nvCxnSpPr>
        <p:spPr>
          <a:xfrm flipH="1" flipV="1">
            <a:off x="2066925" y="3734435"/>
            <a:ext cx="635635" cy="97345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ğri Bağlayıcı 22"/>
          <p:cNvCxnSpPr/>
          <p:nvPr/>
        </p:nvCxnSpPr>
        <p:spPr>
          <a:xfrm>
            <a:off x="1092835" y="4202430"/>
            <a:ext cx="1480820" cy="50673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ğri Bağlayıcı 23"/>
          <p:cNvCxnSpPr/>
          <p:nvPr/>
        </p:nvCxnSpPr>
        <p:spPr>
          <a:xfrm flipH="1">
            <a:off x="1709420" y="3734435"/>
            <a:ext cx="356870" cy="1172845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Metin Kutusu 11"/>
          <p:cNvSpPr txBox="1"/>
          <p:nvPr/>
        </p:nvSpPr>
        <p:spPr>
          <a:xfrm>
            <a:off x="1907719" y="3259807"/>
            <a:ext cx="645795" cy="39751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800">
                <a:effectLst/>
                <a:ea typeface="Calibri"/>
                <a:cs typeface="Times New Roman"/>
              </a:rPr>
              <a:t>1</a:t>
            </a:r>
            <a:endParaRPr lang="tr-TR" sz="1100">
              <a:effectLst/>
              <a:ea typeface="Calibri"/>
              <a:cs typeface="Times New Roman"/>
            </a:endParaRPr>
          </a:p>
        </p:txBody>
      </p:sp>
      <p:sp>
        <p:nvSpPr>
          <p:cNvPr id="32" name="Metin Kutusu 12"/>
          <p:cNvSpPr txBox="1"/>
          <p:nvPr/>
        </p:nvSpPr>
        <p:spPr>
          <a:xfrm>
            <a:off x="2484299" y="4909537"/>
            <a:ext cx="307975" cy="39751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800">
                <a:effectLst/>
                <a:latin typeface="Calibri"/>
                <a:ea typeface="Calibri"/>
                <a:cs typeface="Times New Roman"/>
              </a:rPr>
              <a:t>2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Metin Kutusu 13"/>
          <p:cNvSpPr txBox="1"/>
          <p:nvPr/>
        </p:nvSpPr>
        <p:spPr>
          <a:xfrm>
            <a:off x="1443534" y="5119722"/>
            <a:ext cx="307975" cy="39751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800">
                <a:effectLst/>
                <a:latin typeface="Calibri"/>
                <a:ea typeface="Calibri"/>
                <a:cs typeface="Times New Roman"/>
              </a:rPr>
              <a:t>3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Metin Kutusu 14"/>
          <p:cNvSpPr txBox="1"/>
          <p:nvPr/>
        </p:nvSpPr>
        <p:spPr>
          <a:xfrm>
            <a:off x="827584" y="3669382"/>
            <a:ext cx="307975" cy="39751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800">
                <a:effectLst/>
                <a:latin typeface="Calibri"/>
                <a:ea typeface="Calibri"/>
                <a:cs typeface="Times New Roman"/>
              </a:rPr>
              <a:t>4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Dikdörtgen 34"/>
              <p:cNvSpPr/>
              <p:nvPr/>
            </p:nvSpPr>
            <p:spPr>
              <a:xfrm>
                <a:off x="3317460" y="3591173"/>
                <a:ext cx="1466427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𝐇</m:t>
                                        </m:r>
                                      </m:e>
                                      <m:sub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𝐇</m:t>
                                        </m:r>
                                      </m:e>
                                      <m:sub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𝐇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𝟑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𝐇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𝟒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𝐭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35" name="Dikdörtgen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460" y="3591173"/>
                <a:ext cx="1466427" cy="12225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Dikdörtgen 35"/>
              <p:cNvSpPr/>
              <p:nvPr/>
            </p:nvSpPr>
            <p:spPr>
              <a:xfrm>
                <a:off x="5364088" y="3528492"/>
                <a:ext cx="1466427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tr-TR" b="1" i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tr-TR" b="1" i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tr-TR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tr-T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𝐇</m:t>
                                            </m:r>
                                          </m:e>
                                          <m:sub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𝟑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tr-T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𝐇</m:t>
                                            </m:r>
                                          </m:e>
                                          <m:sub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𝟒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e>
                      <m:sub>
                        <m:sSub>
                          <m:sSub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latin typeface="Cambria Math"/>
                              </a:rPr>
                              <m:t>𝐭</m:t>
                            </m:r>
                          </m:e>
                          <m:sub>
                            <m:r>
                              <a:rPr lang="tr-TR" b="1" i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tr-TR" b="1" dirty="0"/>
                  <a:t> </a:t>
                </a:r>
              </a:p>
            </p:txBody>
          </p:sp>
        </mc:Choice>
        <mc:Fallback xmlns="">
          <p:sp>
            <p:nvSpPr>
              <p:cNvPr id="36" name="Dikdörtgen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528492"/>
                <a:ext cx="1466427" cy="12225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ikdörtgen 1"/>
          <p:cNvSpPr/>
          <p:nvPr/>
        </p:nvSpPr>
        <p:spPr>
          <a:xfrm>
            <a:off x="395042" y="2956882"/>
            <a:ext cx="864145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Örnek</a:t>
            </a:r>
            <a:endParaRPr lang="tr-T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6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7504" y="548680"/>
            <a:ext cx="8928843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2-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Dengeli </a:t>
            </a:r>
            <a:r>
              <a:rPr lang="tr-TR" altLang="tr-TR" sz="2000" b="1" dirty="0">
                <a:latin typeface="Arial" charset="0"/>
                <a:cs typeface="Arial" charset="0"/>
              </a:rPr>
              <a:t>koordinatların fark vektörü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(d)</a:t>
            </a:r>
            <a:r>
              <a:rPr lang="tr-TR" altLang="tr-TR" sz="2000" b="1" dirty="0">
                <a:latin typeface="Arial" charset="0"/>
                <a:cs typeface="Arial" charset="0"/>
              </a:rPr>
              <a:t> hesaplanır. </a:t>
            </a:r>
            <a:endParaRPr lang="tr-TR" altLang="tr-TR" sz="2000" b="1" dirty="0" smtClean="0"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2267744" y="1124744"/>
                <a:ext cx="1142171" cy="11823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0" smtClean="0">
                          <a:effectLst/>
                          <a:latin typeface="Cambria Math"/>
                        </a:rPr>
                        <m:t>𝐝</m:t>
                      </m:r>
                      <m:r>
                        <a:rPr lang="tr-TR" b="1" i="0" smtClean="0">
                          <a:effectLst/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1" i="0">
                                        <a:effectLst/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b="1" i="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1" i="0">
                                        <a:effectLst/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b="1" i="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b="1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b="1" i="0">
                                              <a:effectLst/>
                                              <a:latin typeface="Cambria Math"/>
                                            </a:rPr>
                                            <m:t>𝐝</m:t>
                                          </m:r>
                                        </m:e>
                                        <m:sub>
                                          <m:r>
                                            <a:rPr lang="tr-TR" b="1" i="0">
                                              <a:effectLst/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b="1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b="1" i="0">
                                              <a:effectLst/>
                                              <a:latin typeface="Cambria Math"/>
                                            </a:rPr>
                                            <m:t>𝐝</m:t>
                                          </m:r>
                                        </m:e>
                                        <m:sub>
                                          <m:r>
                                            <a:rPr lang="tr-TR" b="1" i="0">
                                              <a:effectLst/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124744"/>
                <a:ext cx="1142171" cy="11823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287101" y="3165947"/>
                <a:ext cx="5933467" cy="526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𝐐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𝐝𝐝</m:t>
                              </m:r>
                            </m:sub>
                          </m:sSub>
                          <m:r>
                            <a:rPr lang="tr-TR" b="1" i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  <m:r>
                            <a:rPr lang="tr-TR" b="1" i="0">
                              <a:latin typeface="Cambria Math"/>
                            </a:rPr>
                            <m:t>+</m:t>
                          </m:r>
                          <m:r>
                            <a:rPr lang="tr-TR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tr-TR" b="1" i="0">
                          <a:latin typeface="Cambria Math"/>
                        </a:rPr>
                        <m:t>=(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0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tr-TR" b="1" i="0">
                              <a:latin typeface="Cambria Math"/>
                            </a:rPr>
                            <m:t>𝐓</m:t>
                          </m:r>
                        </m:sup>
                      </m:sSubSup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𝐏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1" i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tr-TR" b="1" i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tr-TR" b="1" i="0">
                          <a:latin typeface="Cambria Math"/>
                        </a:rPr>
                        <m:t>+(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0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tr-TR" b="1" i="0">
                              <a:latin typeface="Cambria Math"/>
                            </a:rPr>
                            <m:t>𝐓</m:t>
                          </m:r>
                        </m:sup>
                      </m:sSubSup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𝐏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1" i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tr-TR" b="1" i="0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01" y="3165947"/>
                <a:ext cx="5933467" cy="5261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87101" y="2350621"/>
            <a:ext cx="8805522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 dirty="0">
                <a:latin typeface="Arial" charset="0"/>
                <a:cs typeface="Arial" charset="0"/>
              </a:rPr>
              <a:t>d fark </a:t>
            </a:r>
            <a:r>
              <a:rPr lang="tr-TR" altLang="tr-TR" sz="1800" b="1" dirty="0" smtClean="0">
                <a:latin typeface="Arial" charset="0"/>
                <a:cs typeface="Arial" charset="0"/>
              </a:rPr>
              <a:t>vektörü ters ağırlık matrisi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Q</a:t>
            </a:r>
            <a:r>
              <a:rPr lang="tr-TR" altLang="tr-TR" sz="1800" b="1" baseline="-25000" dirty="0" err="1">
                <a:latin typeface="Arial" charset="0"/>
                <a:cs typeface="Arial" charset="0"/>
              </a:rPr>
              <a:t>dd</a:t>
            </a:r>
            <a:r>
              <a:rPr lang="tr-TR" altLang="tr-TR" sz="1800" b="1" dirty="0">
                <a:latin typeface="Arial" charset="0"/>
                <a:cs typeface="Arial" charset="0"/>
              </a:rPr>
              <a:t>, iki grup ölçülerin birbirinden bağımsız olduğu varsayımı ile hata yayılma kuralı uygulandığında</a:t>
            </a:r>
            <a:r>
              <a:rPr lang="tr-TR" altLang="tr-TR" sz="18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7101" y="3899180"/>
            <a:ext cx="8469717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 dirty="0" err="1">
                <a:latin typeface="Arial" charset="0"/>
                <a:cs typeface="Arial" charset="0"/>
              </a:rPr>
              <a:t>Q</a:t>
            </a:r>
            <a:r>
              <a:rPr lang="tr-TR" altLang="tr-TR" sz="1800" b="1" baseline="-25000" dirty="0" err="1">
                <a:latin typeface="Arial" charset="0"/>
                <a:cs typeface="Arial" charset="0"/>
              </a:rPr>
              <a:t>dd</a:t>
            </a:r>
            <a:r>
              <a:rPr lang="tr-TR" altLang="tr-TR" sz="1800" b="1" baseline="-25000" dirty="0">
                <a:latin typeface="Arial" charset="0"/>
                <a:cs typeface="Arial" charset="0"/>
              </a:rPr>
              <a:t> </a:t>
            </a:r>
            <a:r>
              <a:rPr lang="tr-TR" altLang="tr-TR" sz="1800" b="1" dirty="0">
                <a:latin typeface="Arial" charset="0"/>
                <a:cs typeface="Arial" charset="0"/>
              </a:rPr>
              <a:t>`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nin</a:t>
            </a:r>
            <a:r>
              <a:rPr lang="tr-TR" altLang="tr-TR" sz="1800" b="1" dirty="0">
                <a:latin typeface="Arial" charset="0"/>
                <a:cs typeface="Arial" charset="0"/>
              </a:rPr>
              <a:t> </a:t>
            </a:r>
            <a:r>
              <a:rPr lang="tr-TR" altLang="tr-TR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rangı</a:t>
            </a:r>
            <a:r>
              <a:rPr lang="tr-TR" altLang="tr-TR" sz="1800" b="1" dirty="0">
                <a:latin typeface="Arial" charset="0"/>
                <a:cs typeface="Arial" charset="0"/>
              </a:rPr>
              <a:t>, ağın </a:t>
            </a:r>
            <a:r>
              <a:rPr lang="tr-TR" altLang="tr-T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geometrik şeklinin </a:t>
            </a:r>
            <a:r>
              <a:rPr lang="tr-TR" altLang="tr-TR" sz="1800" b="1" dirty="0">
                <a:latin typeface="Arial" charset="0"/>
                <a:cs typeface="Arial" charset="0"/>
              </a:rPr>
              <a:t>ve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datum</a:t>
            </a:r>
            <a:r>
              <a:rPr lang="tr-TR" altLang="tr-TR" sz="1800" b="1" dirty="0">
                <a:latin typeface="Arial" charset="0"/>
                <a:cs typeface="Arial" charset="0"/>
              </a:rPr>
              <a:t> parametrelerinin her iki ölçme periyodunda da </a:t>
            </a:r>
            <a:r>
              <a:rPr lang="tr-TR" altLang="tr-T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aynı</a:t>
            </a:r>
            <a:r>
              <a:rPr lang="tr-TR" altLang="tr-TR" sz="1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1800" b="1" dirty="0">
                <a:latin typeface="Arial" charset="0"/>
                <a:cs typeface="Arial" charset="0"/>
              </a:rPr>
              <a:t>kaldığı durumlarda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305640" y="4941168"/>
                <a:ext cx="6616652" cy="50687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0">
                          <a:latin typeface="Cambria Math"/>
                        </a:rPr>
                        <m:t>𝐡</m:t>
                      </m:r>
                      <m:r>
                        <a:rPr lang="tr-TR" b="1" i="0">
                          <a:latin typeface="Cambria Math"/>
                        </a:rPr>
                        <m:t>=</m:t>
                      </m:r>
                      <m:r>
                        <a:rPr lang="tr-TR" b="1" i="0">
                          <a:latin typeface="Cambria Math"/>
                        </a:rPr>
                        <m:t>𝐫𝐚𝐧𝐠</m:t>
                      </m:r>
                      <m:d>
                        <m:d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tr-TR" b="1" i="0">
                          <a:latin typeface="Cambria Math"/>
                        </a:rPr>
                        <m:t>=</m:t>
                      </m:r>
                      <m:r>
                        <a:rPr lang="tr-TR" b="1" i="0">
                          <a:latin typeface="Cambria Math"/>
                        </a:rPr>
                        <m:t>𝐫𝐚𝐧𝐠</m:t>
                      </m:r>
                      <m:d>
                        <m:d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𝐗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tr-TR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𝐮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𝐤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𝐝𝐚𝐭𝐮𝐦</m:t>
                          </m:r>
                        </m:sub>
                      </m:sSub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40" y="4941168"/>
                <a:ext cx="6616652" cy="5068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0" y="5916762"/>
                <a:ext cx="4783617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𝐮</m:t>
                          </m:r>
                        </m:e>
                        <m:sub>
                          <m:r>
                            <a:rPr lang="tr-TR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𝐤</m:t>
                          </m:r>
                        </m:sub>
                      </m:sSub>
                      <m:r>
                        <a:rPr lang="tr-TR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:</m:t>
                      </m:r>
                      <m:r>
                        <a:rPr lang="tr-TR" b="1" i="1">
                          <a:latin typeface="Cambria Math"/>
                        </a:rPr>
                        <m:t>𝐚</m:t>
                      </m:r>
                      <m:r>
                        <a:rPr lang="tr-TR" b="1">
                          <a:latin typeface="Cambria Math"/>
                        </a:rPr>
                        <m:t>ğ</m:t>
                      </m:r>
                      <m:r>
                        <a:rPr lang="tr-TR" b="1" i="1">
                          <a:latin typeface="Cambria Math"/>
                        </a:rPr>
                        <m:t>𝐝𝐚𝐤𝐢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𝐤𝐨𝐨𝐫𝐝𝐢𝐧𝐚𝐭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𝐛𝐢𝐥𝐢𝐧𝐦𝐞𝐲𝐞𝐧𝐥𝐞𝐫𝐢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𝐬𝐚𝐲</m:t>
                      </m:r>
                      <m:r>
                        <a:rPr lang="tr-TR" b="1">
                          <a:latin typeface="Cambria Math"/>
                        </a:rPr>
                        <m:t>ı</m:t>
                      </m:r>
                      <m:r>
                        <a:rPr lang="tr-TR" b="1" i="1">
                          <a:latin typeface="Cambria Math"/>
                        </a:rPr>
                        <m:t>𝐬</m:t>
                      </m:r>
                      <m:r>
                        <a:rPr lang="tr-TR" b="1">
                          <a:latin typeface="Cambria Math"/>
                        </a:rPr>
                        <m:t>ı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16762"/>
                <a:ext cx="4783617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ikdörtgen 14"/>
              <p:cNvSpPr/>
              <p:nvPr/>
            </p:nvSpPr>
            <p:spPr>
              <a:xfrm>
                <a:off x="4902408" y="5916762"/>
                <a:ext cx="4286686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𝐝𝐚𝐭𝐮𝐦</m:t>
                          </m:r>
                        </m:sub>
                      </m:sSub>
                      <m:r>
                        <a:rPr lang="tr-TR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:</m:t>
                      </m:r>
                      <m:r>
                        <a:rPr lang="tr-TR" b="1" i="1">
                          <a:latin typeface="Cambria Math"/>
                        </a:rPr>
                        <m:t>𝐀</m:t>
                      </m:r>
                      <m:r>
                        <a:rPr lang="tr-TR" b="1">
                          <a:latin typeface="Cambria Math"/>
                        </a:rPr>
                        <m:t>ğı</m:t>
                      </m:r>
                      <m:r>
                        <a:rPr lang="tr-TR" b="1" i="1">
                          <a:latin typeface="Cambria Math"/>
                        </a:rPr>
                        <m:t>𝐧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𝐝𝐚𝐭𝐮𝐦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𝐩𝐚𝐫𝐚𝐦𝐞𝐭𝐫𝐞𝐬𝐢</m:t>
                      </m:r>
                      <m:r>
                        <a:rPr lang="tr-TR" b="1">
                          <a:latin typeface="Cambria Math"/>
                        </a:rPr>
                        <m:t> </m:t>
                      </m:r>
                      <m:r>
                        <a:rPr lang="tr-TR" b="1" i="1">
                          <a:latin typeface="Cambria Math"/>
                        </a:rPr>
                        <m:t>𝐬𝐚𝐲</m:t>
                      </m:r>
                      <m:r>
                        <a:rPr lang="tr-TR" b="1">
                          <a:latin typeface="Cambria Math"/>
                        </a:rPr>
                        <m:t>ı</m:t>
                      </m:r>
                      <m:r>
                        <a:rPr lang="tr-TR" b="1" i="1">
                          <a:latin typeface="Cambria Math"/>
                        </a:rPr>
                        <m:t>𝐬</m:t>
                      </m:r>
                      <m:r>
                        <a:rPr lang="tr-TR" b="1">
                          <a:latin typeface="Cambria Math"/>
                        </a:rPr>
                        <m:t>ı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5" name="Dikdörtgen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408" y="5916762"/>
                <a:ext cx="4286686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Dikdörtgen 15"/>
              <p:cNvSpPr/>
              <p:nvPr/>
            </p:nvSpPr>
            <p:spPr>
              <a:xfrm>
                <a:off x="287101" y="1449965"/>
                <a:ext cx="1480213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𝐝</m:t>
                          </m:r>
                          <m:r>
                            <a:rPr lang="tr-TR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tr-TR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tr-TR" b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tr-TR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tr-TR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tr-TR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6" name="Dikdörtgen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01" y="1449965"/>
                <a:ext cx="1480213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930224" y="1143248"/>
                <a:ext cx="1466427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𝐇</m:t>
                                        </m:r>
                                      </m:e>
                                      <m:sub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𝐇</m:t>
                                        </m:r>
                                      </m:e>
                                      <m:sub>
                                        <m:r>
                                          <a:rPr lang="tr-TR" b="1" i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tr-T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𝐇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𝟑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𝐇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b="1" i="0">
                                                  <a:latin typeface="Cambria Math"/>
                                                </a:rPr>
                                                <m:t>𝟒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𝐭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224" y="1143248"/>
                <a:ext cx="1466427" cy="12225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ikdörtgen 16"/>
              <p:cNvSpPr/>
              <p:nvPr/>
            </p:nvSpPr>
            <p:spPr>
              <a:xfrm>
                <a:off x="7143198" y="1104674"/>
                <a:ext cx="1466427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tr-TR" b="1" i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tr-TR" b="1" i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tr-TR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tr-TR" b="1" i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tr-T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𝐇</m:t>
                                            </m:r>
                                          </m:e>
                                          <m:sub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𝟑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tr-T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𝐇</m:t>
                                            </m:r>
                                          </m:e>
                                          <m:sub>
                                            <m:r>
                                              <a:rPr lang="tr-TR" b="1" i="0">
                                                <a:latin typeface="Cambria Math"/>
                                              </a:rPr>
                                              <m:t>𝟒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e>
                      <m:sub>
                        <m:sSub>
                          <m:sSub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0">
                                <a:latin typeface="Cambria Math"/>
                              </a:rPr>
                              <m:t>𝐭</m:t>
                            </m:r>
                          </m:e>
                          <m:sub>
                            <m:r>
                              <a:rPr lang="tr-TR" b="1" i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tr-TR" b="1" dirty="0"/>
                  <a:t> </a:t>
                </a:r>
              </a:p>
            </p:txBody>
          </p:sp>
        </mc:Choice>
        <mc:Fallback xmlns="">
          <p:sp>
            <p:nvSpPr>
              <p:cNvPr id="17" name="Dikdörtgen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198" y="1104674"/>
                <a:ext cx="1466427" cy="122251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44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 animBg="1"/>
      <p:bldP spid="6" grpId="0" animBg="1"/>
      <p:bldP spid="11" grpId="0" animBg="1"/>
      <p:bldP spid="12" grpId="0" animBg="1"/>
      <p:bldP spid="9" grpId="0" animBg="1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9900" y="1196752"/>
            <a:ext cx="8928843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Her iki ölçü kümesinin ortak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standart sapması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23528" y="2210695"/>
                <a:ext cx="2601545" cy="71667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0">
                              <a:latin typeface="Cambria Math"/>
                            </a:rPr>
                            <m:t>𝐬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tr-TR" b="1" i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tr-TR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𝐏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tr-TR" b="1" i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𝐏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𝐟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tr-TR" b="1" i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𝐟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10695"/>
                <a:ext cx="2601545" cy="7166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3948210" y="2384364"/>
                <a:ext cx="2332433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𝐟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𝐧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𝐮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b="1" i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b="1" i="0">
                              <a:latin typeface="Cambria Math"/>
                            </a:rPr>
                            <m:t>𝐝𝐚𝐭𝐮𝐦</m:t>
                          </m:r>
                        </m:sub>
                      </m:sSub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210" y="2384364"/>
                <a:ext cx="233243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ikdörtgen 4"/>
          <p:cNvSpPr/>
          <p:nvPr/>
        </p:nvSpPr>
        <p:spPr>
          <a:xfrm>
            <a:off x="6948264" y="2350796"/>
            <a:ext cx="647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İ=1,2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80133" y="3573016"/>
            <a:ext cx="8928843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4-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Eşdeğerlik testinin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test büyüklüğü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359058" y="4509120"/>
                <a:ext cx="2796343" cy="9383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0">
                          <a:latin typeface="Cambria Math"/>
                        </a:rPr>
                        <m:t>𝐓</m:t>
                      </m:r>
                      <m:r>
                        <a:rPr lang="tr-TR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𝛉</m:t>
                                  </m:r>
                                </m:e>
                                <m:sup>
                                  <m:r>
                                    <a:rPr lang="tr-TR" b="1" i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b="1" i="0">
                                  <a:latin typeface="Cambria Math"/>
                                </a:rPr>
                                <m:t>𝐡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𝐬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tr-TR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𝛉</m:t>
                              </m:r>
                            </m:e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𝐬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tr-TR" b="1" i="0">
                              <a:latin typeface="Cambria Math"/>
                            </a:rPr>
                            <m:t> </m:t>
                          </m:r>
                          <m:r>
                            <a:rPr lang="tr-TR" b="1" i="0">
                              <a:latin typeface="Cambria Math"/>
                            </a:rPr>
                            <m:t>𝐡</m:t>
                          </m:r>
                        </m:den>
                      </m:f>
                      <m:r>
                        <a:rPr lang="tr-TR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𝐝</m:t>
                              </m:r>
                            </m:e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𝐐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𝐝𝐝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+</m:t>
                              </m:r>
                            </m:sup>
                          </m:sSubSup>
                          <m:r>
                            <a:rPr lang="tr-TR" b="1" i="0">
                              <a:latin typeface="Cambria Math"/>
                            </a:rPr>
                            <m:t>𝐝</m:t>
                          </m:r>
                        </m:num>
                        <m:den>
                          <m:sSubSup>
                            <m:sSubSupPr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b="1" i="0">
                                  <a:latin typeface="Cambria Math"/>
                                </a:rPr>
                                <m:t>𝐬</m:t>
                              </m:r>
                            </m:e>
                            <m:sub>
                              <m:r>
                                <a:rPr lang="tr-TR" b="1" i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tr-TR" b="1" i="0">
                              <a:latin typeface="Cambria Math"/>
                            </a:rPr>
                            <m:t> </m:t>
                          </m:r>
                          <m:r>
                            <a:rPr lang="tr-TR" b="1" i="0">
                              <a:latin typeface="Cambria Math"/>
                            </a:rPr>
                            <m:t>𝐡</m:t>
                          </m:r>
                        </m:den>
                      </m:f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58" y="4509120"/>
                <a:ext cx="2796343" cy="93833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76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" grpId="0" animBg="1"/>
      <p:bldP spid="4" grpId="0" animBg="1"/>
      <p:bldP spid="5" grpId="0"/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5157" y="1052736"/>
            <a:ext cx="8928843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5-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Karar</a:t>
            </a:r>
            <a:endParaRPr lang="tr-TR" alt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650627" y="2424641"/>
                <a:ext cx="1543243" cy="53687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𝐓</m:t>
                      </m:r>
                      <m:r>
                        <a:rPr lang="tr-TR" sz="2000" b="1" i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𝐡</m:t>
                          </m:r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𝐟</m:t>
                          </m:r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𝟏</m:t>
                          </m:r>
                          <m:r>
                            <a:rPr lang="tr-TR" sz="2000" b="1" i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b="1" i="0">
                                  <a:latin typeface="Cambria Math"/>
                                </a:rPr>
                                <m:t>𝛂</m:t>
                              </m:r>
                            </m:num>
                            <m:den>
                              <m:r>
                                <a:rPr lang="tr-TR" sz="2000" b="1" i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27" y="2424641"/>
                <a:ext cx="1543243" cy="5368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95375" y="2167337"/>
            <a:ext cx="64087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charset="0"/>
                <a:cs typeface="Arial" charset="0"/>
              </a:rPr>
              <a:t>ise 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iki </a:t>
            </a:r>
            <a:r>
              <a:rPr lang="tr-TR" altLang="tr-TR" sz="2000" b="1" dirty="0">
                <a:latin typeface="Arial" charset="0"/>
                <a:cs typeface="Arial" charset="0"/>
              </a:rPr>
              <a:t>periyot arasında geçen sürede 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s=1-</a:t>
            </a:r>
            <a:r>
              <a:rPr lang="tr-TR" altLang="tr-TR" sz="2000" b="1" dirty="0">
                <a:latin typeface="Arial" charset="0"/>
                <a:cs typeface="Arial" charset="0"/>
              </a:rPr>
              <a:t>𝛼  kadar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istatistik </a:t>
            </a:r>
            <a:r>
              <a:rPr lang="tr-TR" altLang="tr-TR" sz="2000" b="1" dirty="0">
                <a:latin typeface="Arial" charset="0"/>
                <a:cs typeface="Arial" charset="0"/>
              </a:rPr>
              <a:t>güvenle ağ noktalarında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deformasyon gözlenmemiştir.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50627" y="4653136"/>
                <a:ext cx="1543243" cy="53687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𝐓</m:t>
                      </m:r>
                      <m:r>
                        <a:rPr lang="tr-TR" sz="2000" b="1" i="0">
                          <a:latin typeface="Cambria Math"/>
                        </a:rPr>
                        <m:t>≥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𝐡</m:t>
                          </m:r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𝐟</m:t>
                          </m:r>
                          <m:r>
                            <a:rPr lang="tr-TR" sz="2000" b="1" i="0">
                              <a:latin typeface="Cambria Math"/>
                            </a:rPr>
                            <m:t>,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𝟏</m:t>
                          </m:r>
                          <m:r>
                            <a:rPr lang="tr-TR" sz="2000" b="1" i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b="1" i="0">
                                  <a:latin typeface="Cambria Math"/>
                                </a:rPr>
                                <m:t>𝛂</m:t>
                              </m:r>
                            </m:num>
                            <m:den>
                              <m:r>
                                <a:rPr lang="tr-TR" sz="2000" b="1" i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27" y="4653136"/>
                <a:ext cx="1543243" cy="5368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470150" y="4653136"/>
            <a:ext cx="64087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charset="0"/>
                <a:cs typeface="Arial" charset="0"/>
              </a:rPr>
              <a:t>ise 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iki </a:t>
            </a:r>
            <a:r>
              <a:rPr lang="tr-TR" altLang="tr-TR" sz="2000" b="1" dirty="0">
                <a:latin typeface="Arial" charset="0"/>
                <a:cs typeface="Arial" charset="0"/>
              </a:rPr>
              <a:t>periyot arasında geçen sürede 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s=1-</a:t>
            </a:r>
            <a:r>
              <a:rPr lang="tr-TR" altLang="tr-TR" sz="2000" b="1" dirty="0">
                <a:latin typeface="Arial" charset="0"/>
                <a:cs typeface="Arial" charset="0"/>
              </a:rPr>
              <a:t>𝛼  kadar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istatistik </a:t>
            </a:r>
            <a:r>
              <a:rPr lang="tr-TR" altLang="tr-TR" sz="2000" b="1" dirty="0">
                <a:latin typeface="Arial" charset="0"/>
                <a:cs typeface="Arial" charset="0"/>
              </a:rPr>
              <a:t>güvenle ağ noktalarında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deformasyon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gözlenmiştir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52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11" grpId="0"/>
      <p:bldP spid="6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2" y="681356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4156" y="1412776"/>
            <a:ext cx="8675688" cy="16004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Ağda </a:t>
            </a:r>
            <a:r>
              <a:rPr lang="tr-TR" altLang="tr-TR" sz="2000" b="1" dirty="0">
                <a:latin typeface="Arial" charset="0"/>
                <a:cs typeface="Arial" charset="0"/>
              </a:rPr>
              <a:t>hareket eden noktalar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tek tek </a:t>
            </a:r>
            <a:r>
              <a:rPr lang="tr-TR" altLang="tr-TR" sz="2000" b="1" dirty="0">
                <a:latin typeface="Arial" charset="0"/>
                <a:cs typeface="Arial" charset="0"/>
              </a:rPr>
              <a:t>belirlenir. </a:t>
            </a:r>
            <a:endParaRPr lang="tr-TR" altLang="tr-TR" sz="2000" b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Bunun </a:t>
            </a:r>
            <a:r>
              <a:rPr lang="tr-TR" altLang="tr-TR" sz="2000" b="1" dirty="0">
                <a:latin typeface="Arial" charset="0"/>
                <a:cs typeface="Arial" charset="0"/>
              </a:rPr>
              <a:t>için ağ noktaları içinde her seferinde bir nokta hareketli, diğerleri</a:t>
            </a:r>
            <a:r>
              <a:rPr lang="tr-TR" altLang="tr-TR" sz="20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sabit</a:t>
            </a:r>
            <a:r>
              <a:rPr lang="tr-TR" altLang="tr-TR" sz="20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olduğu varsayımı ile nokta sayısı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kadar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Tetakare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-Ölçütü </a:t>
            </a:r>
            <a:r>
              <a:rPr lang="tr-TR" altLang="tr-TR" sz="2000" b="1" dirty="0">
                <a:latin typeface="Arial" charset="0"/>
                <a:cs typeface="Arial" charset="0"/>
              </a:rPr>
              <a:t>değeri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hesaplanır.</a:t>
            </a:r>
            <a:r>
              <a:rPr lang="tr-TR" altLang="tr-TR" sz="2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tr-TR" altLang="tr-TR" sz="2000" b="1" dirty="0">
                <a:latin typeface="Arial" charset="0"/>
                <a:cs typeface="Arial" charset="0"/>
              </a:rPr>
              <a:t>, hareketli noktaları ve F, sabit noktaları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16694" y="3222010"/>
                <a:ext cx="1221488" cy="674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𝐝</m:t>
                      </m:r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𝐅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94" y="3222010"/>
                <a:ext cx="1221488" cy="674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1907704" y="3227346"/>
                <a:ext cx="2052485" cy="662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0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tr-TR" sz="2000" b="1" i="0">
                            <a:latin typeface="Cambria Math"/>
                          </a:rPr>
                          <m:t>𝐝𝐝</m:t>
                        </m:r>
                      </m:sub>
                    </m:sSub>
                  </m:oMath>
                </a14:m>
                <a:r>
                  <a:rPr lang="tr-TR" sz="2000" b="1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𝐅𝐅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𝐅𝐁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𝐁𝐅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𝐁𝐁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227346"/>
                <a:ext cx="2052485" cy="6621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4464886" y="3280886"/>
                <a:ext cx="2953757" cy="658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𝐏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𝐝𝐝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𝐝𝐝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+</m:t>
                          </m:r>
                        </m:sup>
                      </m:sSubSup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𝐏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𝐅𝐅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sz="2000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𝐏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𝐅𝐁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𝐏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𝐁𝐅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𝐏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𝐁𝐁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86" y="3280886"/>
                <a:ext cx="2953757" cy="6581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765533" y="5083609"/>
                <a:ext cx="1230465" cy="1303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𝐝</m:t>
                      </m:r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𝐝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𝐝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33" y="5083609"/>
                <a:ext cx="1230465" cy="130330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ikdörtgen 14"/>
              <p:cNvSpPr/>
              <p:nvPr/>
            </p:nvSpPr>
            <p:spPr>
              <a:xfrm>
                <a:off x="2228944" y="5008273"/>
                <a:ext cx="4935197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0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tr-TR" sz="2000" b="1" i="0">
                            <a:latin typeface="Cambria Math"/>
                          </a:rPr>
                          <m:t>𝐝𝐝</m:t>
                        </m:r>
                      </m:sub>
                    </m:sSub>
                    <m:r>
                      <a:rPr lang="tr-TR" sz="2000" b="1" i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𝐪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𝟏𝟏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𝐪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𝟏𝟐</m:t>
                                  </m:r>
                                </m:sub>
                              </m:sSub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𝟏𝟑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tr-TR" sz="2000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𝟏𝟒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𝐪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𝟏𝟐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𝐪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𝟐𝟐</m:t>
                                  </m:r>
                                </m:sub>
                              </m:sSub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𝟐𝟑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tr-TR" sz="2000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𝟐𝟒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𝟏𝟑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𝟏𝟒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𝟐𝟑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𝐪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𝟐𝟒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sz="20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000" b="1" i="0">
                                                  <a:latin typeface="Cambria Math"/>
                                                </a:rPr>
                                                <m:t>𝐪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000" b="1" i="0">
                                                  <a:latin typeface="Cambria Math"/>
                                                </a:rPr>
                                                <m:t>𝟑𝟑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sz="2000" b="1" i="1" smtClean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000" b="1" i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/>
                                                </a:rPr>
                                                <m:t>𝐪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000" b="1" i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/>
                                                </a:rPr>
                                                <m:t>𝟑𝟒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sz="2000" b="1" i="1" smtClean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000" b="1" i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/>
                                                </a:rPr>
                                                <m:t>𝐪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000" b="1" i="0">
                                                  <a:solidFill>
                                                    <a:srgbClr val="0000CC"/>
                                                  </a:solidFill>
                                                  <a:latin typeface="Cambria Math"/>
                                                </a:rPr>
                                                <m:t>𝟑𝟒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tr-TR" sz="2000" b="1" i="1" smtClean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000" b="1" i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/>
                                                </a:rPr>
                                                <m:t>𝐪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000" b="1" i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/>
                                                </a:rPr>
                                                <m:t>𝟒𝟒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tr-TR" sz="2000" b="1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𝐅𝐅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𝐅𝐁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𝐁𝐅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𝐁𝐁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5" name="Dikdörtgen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944" y="5008273"/>
                <a:ext cx="4935197" cy="12262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ikdörtgen 9"/>
          <p:cNvSpPr/>
          <p:nvPr/>
        </p:nvSpPr>
        <p:spPr>
          <a:xfrm>
            <a:off x="279851" y="4293096"/>
            <a:ext cx="864145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Örnek</a:t>
            </a:r>
            <a:endParaRPr lang="tr-T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0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/>
      <p:bldP spid="5" grpId="0"/>
      <p:bldP spid="8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1" y="501824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4156" y="980728"/>
            <a:ext cx="8675688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63538" indent="-363538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Her nokta deformasyon kuşkusu bulunan B noktası olarak ele alınır. Böylelikle her yeni adımda başka bir noktanın koordinatları, alt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vektör </a:t>
            </a:r>
            <a:r>
              <a:rPr lang="tr-TR" altLang="tr-TR" sz="2000" b="1" dirty="0">
                <a:latin typeface="Arial" charset="0"/>
                <a:cs typeface="Arial" charset="0"/>
              </a:rPr>
              <a:t>olarak yazılır. Bu durumda ağın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nokta sayısı p </a:t>
            </a:r>
            <a:r>
              <a:rPr lang="tr-TR" altLang="tr-TR" sz="2000" b="1" dirty="0">
                <a:latin typeface="Arial" charset="0"/>
                <a:cs typeface="Arial" charset="0"/>
              </a:rPr>
              <a:t>kadar</a:t>
            </a:r>
            <a:r>
              <a:rPr lang="tr-TR" altLang="tr-TR" sz="20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aykırılık etkisi </a:t>
            </a:r>
            <a:r>
              <a:rPr lang="tr-TR" altLang="tr-TR" sz="2000" b="1" dirty="0">
                <a:latin typeface="Arial" charset="0"/>
                <a:cs typeface="Arial" charset="0"/>
              </a:rPr>
              <a:t>hesaplanır.</a:t>
            </a:r>
            <a:r>
              <a:rPr lang="tr-TR" altLang="tr-TR" sz="20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5756790" y="2596887"/>
                <a:ext cx="2570255" cy="42652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𝐝</m:t>
                              </m:r>
                            </m:e>
                          </m:acc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𝐁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𝐁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0">
                              <a:latin typeface="Cambria Math"/>
                            </a:rPr>
                            <m:t>𝐏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𝐁𝐁</m:t>
                          </m:r>
                        </m:sub>
                        <m:sup>
                          <m:r>
                            <a:rPr lang="tr-TR" sz="2000" b="1" i="0">
                              <a:latin typeface="Cambria Math"/>
                            </a:rPr>
                            <m:t>−</m:t>
                          </m:r>
                          <m:r>
                            <a:rPr lang="tr-TR" sz="2000" b="1" i="0">
                              <a:latin typeface="Cambria Math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𝐏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𝐁𝐅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𝐝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𝐅</m:t>
                          </m:r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790" y="2596887"/>
                <a:ext cx="2570255" cy="4265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1382936" y="6176219"/>
                <a:ext cx="2850973" cy="4819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1" i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tr-T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1" i="0">
                              <a:latin typeface="Cambria Math"/>
                            </a:rPr>
                            <m:t>𝛉</m:t>
                          </m:r>
                        </m:e>
                        <m:sup>
                          <m:r>
                            <a:rPr lang="tr-TR" sz="24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4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400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1" i="0">
                              <a:latin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tr-TR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4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b="1" i="0">
                                  <a:latin typeface="Cambria Math"/>
                                </a:rPr>
                                <m:t>𝐁</m:t>
                              </m:r>
                            </m:sub>
                            <m:sup>
                              <m:r>
                                <a:rPr lang="tr-TR" sz="2400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1" i="0">
                                  <a:latin typeface="Cambria Math"/>
                                </a:rPr>
                                <m:t>𝐏</m:t>
                              </m:r>
                            </m:e>
                            <m:sub>
                              <m:r>
                                <a:rPr lang="tr-TR" sz="2400" b="1" i="0">
                                  <a:latin typeface="Cambria Math"/>
                                </a:rPr>
                                <m:t>𝐁𝐁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tr-TR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4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b="1" i="0">
                                  <a:latin typeface="Cambria Math"/>
                                </a:rPr>
                                <m:t>𝐁</m:t>
                              </m:r>
                            </m:sub>
                            <m:sup/>
                          </m:sSubSup>
                          <m:r>
                            <a:rPr lang="tr-TR" sz="24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4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</m:oMath>
                  </m:oMathPara>
                </a14:m>
                <a:endParaRPr lang="tr-TR" sz="2400" b="1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936" y="6176219"/>
                <a:ext cx="2850973" cy="4819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Dikdörtgen 10"/>
              <p:cNvSpPr/>
              <p:nvPr/>
            </p:nvSpPr>
            <p:spPr>
              <a:xfrm>
                <a:off x="4316532" y="6233221"/>
                <a:ext cx="16603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𝐢</m:t>
                      </m:r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r>
                        <a:rPr lang="tr-TR" sz="2000" b="1" i="0">
                          <a:latin typeface="Cambria Math"/>
                        </a:rPr>
                        <m:t>𝟏</m:t>
                      </m:r>
                      <m:r>
                        <a:rPr lang="tr-TR" sz="2000" b="1" i="0">
                          <a:latin typeface="Cambria Math"/>
                        </a:rPr>
                        <m:t>, </m:t>
                      </m:r>
                      <m:r>
                        <a:rPr lang="tr-TR" sz="2000" b="1" i="0">
                          <a:latin typeface="Cambria Math"/>
                        </a:rPr>
                        <m:t>𝟐</m:t>
                      </m:r>
                      <m:r>
                        <a:rPr lang="tr-TR" sz="2000" b="1" i="0">
                          <a:latin typeface="Cambria Math"/>
                        </a:rPr>
                        <m:t>, …, </m:t>
                      </m:r>
                      <m:r>
                        <a:rPr lang="tr-TR" sz="2000" b="1" i="0">
                          <a:latin typeface="Cambria Math"/>
                        </a:rPr>
                        <m:t>𝐩</m:t>
                      </m:r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1" name="Dikdörtgen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532" y="6233221"/>
                <a:ext cx="1660390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Dikdörtgen 17"/>
          <p:cNvSpPr/>
          <p:nvPr/>
        </p:nvSpPr>
        <p:spPr>
          <a:xfrm>
            <a:off x="265802" y="2596887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tr-TR" altLang="tr-TR" b="1" dirty="0">
                <a:latin typeface="Arial" charset="0"/>
                <a:cs typeface="Arial" charset="0"/>
              </a:rPr>
              <a:t>Alt matrisler Gauss yöntemi ile indirgenerek,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Dikdörtgen 18"/>
              <p:cNvSpPr/>
              <p:nvPr/>
            </p:nvSpPr>
            <p:spPr>
              <a:xfrm>
                <a:off x="354966" y="3747955"/>
                <a:ext cx="2529410" cy="5141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 i="0">
                              <a:latin typeface="Cambria Math"/>
                            </a:rPr>
                            <m:t>𝛉</m:t>
                          </m:r>
                        </m:e>
                        <m:sup>
                          <m:r>
                            <a:rPr lang="tr-TR" sz="20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𝐁</m:t>
                              </m:r>
                            </m:sub>
                            <m:sup>
                              <m:r>
                                <a:rPr lang="tr-TR" sz="2000" b="1" i="0">
                                  <a:latin typeface="Cambria Math"/>
                                </a:rPr>
                                <m:t>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0">
                                  <a:latin typeface="Cambria Math"/>
                                </a:rPr>
                                <m:t>𝐏</m:t>
                              </m:r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𝐁𝐁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000" b="1" i="0">
                                  <a:latin typeface="Cambria Math"/>
                                </a:rPr>
                                <m:t>𝐁</m:t>
                              </m:r>
                            </m:sub>
                            <m:sup/>
                          </m:sSubSup>
                          <m:r>
                            <a:rPr lang="tr-TR" sz="20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9" name="Dikdörtgen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6" y="3747955"/>
                <a:ext cx="2529410" cy="5141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Dikdörtgen 19"/>
              <p:cNvSpPr/>
              <p:nvPr/>
            </p:nvSpPr>
            <p:spPr>
              <a:xfrm>
                <a:off x="1619671" y="4494109"/>
                <a:ext cx="3527056" cy="1375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𝐝𝐝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𝐪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𝐪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𝟏𝟒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 smtClean="0">
                                              <a:solidFill>
                                                <a:srgbClr val="00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𝟏𝟑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𝐪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𝐪</m:t>
                                    </m:r>
                                  </m:e>
                                  <m:sub>
                                    <m:r>
                                      <a:rPr lang="tr-TR" sz="2000" b="1" i="0">
                                        <a:latin typeface="Cambria Math"/>
                                      </a:rPr>
                                      <m:t>𝟐𝟐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𝟐𝟒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 smtClean="0">
                                              <a:solidFill>
                                                <a:srgbClr val="00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𝟐𝟑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𝟏𝟒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 smtClean="0">
                                              <a:solidFill>
                                                <a:srgbClr val="00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𝟏𝟑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latin typeface="Cambria Math"/>
                                            </a:rPr>
                                            <m:t>𝟐𝟒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tr-TR" sz="2000" b="1" i="1" smtClean="0">
                                              <a:solidFill>
                                                <a:srgbClr val="00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𝐪</m:t>
                                          </m:r>
                                        </m:e>
                                        <m:sub>
                                          <m:r>
                                            <a:rPr lang="tr-TR" sz="2000" b="1" i="0">
                                              <a:solidFill>
                                                <a:srgbClr val="0000CC"/>
                                              </a:solidFill>
                                              <a:latin typeface="Cambria Math"/>
                                            </a:rPr>
                                            <m:t>𝟐𝟑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tr-TR" sz="2000" b="1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tr-TR" sz="2000" b="1" i="0">
                                                    <a:latin typeface="Cambria Math"/>
                                                  </a:rPr>
                                                  <m:t>𝐪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tr-TR" sz="2000" b="1" i="0">
                                                    <a:latin typeface="Cambria Math"/>
                                                  </a:rPr>
                                                  <m:t>𝟒𝟒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tr-TR" sz="2000" b="1" i="1" smtClean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/>
                                                  </a:rPr>
                                                  <m:t>𝐪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/>
                                                  </a:rPr>
                                                  <m:t>𝟒𝟑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tr-TR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tr-TR" sz="2000" b="1" i="1" smtClean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/>
                                                  </a:rPr>
                                                  <m:t>𝐪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0000CC"/>
                                                    </a:solidFill>
                                                    <a:latin typeface="Cambria Math"/>
                                                  </a:rPr>
                                                  <m:t>𝟒𝟑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tr-TR" sz="2000" b="1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/>
                                                  </a:rPr>
                                                  <m:t>𝐪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tr-TR" sz="2000" b="1" i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/>
                                                  </a:rPr>
                                                  <m:t>𝟑𝟑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20" name="Dikdörtgen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1" y="4494109"/>
                <a:ext cx="3527056" cy="13751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Dikdörtgen 21"/>
              <p:cNvSpPr/>
              <p:nvPr/>
            </p:nvSpPr>
            <p:spPr>
              <a:xfrm>
                <a:off x="265802" y="4285590"/>
                <a:ext cx="1225657" cy="1303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000" b="1" i="0">
                        <a:latin typeface="Cambria Math"/>
                      </a:rPr>
                      <m:t>𝐝</m:t>
                    </m:r>
                    <m:r>
                      <a:rPr lang="tr-TR" sz="2000" b="1" i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  <m:sub>
                                  <m:r>
                                    <a:rPr lang="tr-TR" sz="2000" b="1" i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𝐝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latin typeface="Cambria Math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tr-TR" sz="2000" b="1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1" i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𝐝</m:t>
                                        </m:r>
                                      </m:e>
                                      <m:sub>
                                        <m:r>
                                          <a:rPr lang="tr-TR" sz="2000" b="1" i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tr-TR" b="1" dirty="0"/>
                  <a:t> </a:t>
                </a:r>
              </a:p>
            </p:txBody>
          </p:sp>
        </mc:Choice>
        <mc:Fallback xmlns="">
          <p:sp>
            <p:nvSpPr>
              <p:cNvPr id="22" name="Dikdörtgen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4285590"/>
                <a:ext cx="1225657" cy="130330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Dikdörtgen 22"/>
              <p:cNvSpPr/>
              <p:nvPr/>
            </p:nvSpPr>
            <p:spPr>
              <a:xfrm>
                <a:off x="5474302" y="4937243"/>
                <a:ext cx="2569934" cy="41703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>
                              <a:latin typeface="Cambria Math"/>
                            </a:rPr>
                            <m:t>𝛉</m:t>
                          </m:r>
                        </m:e>
                        <m:sup>
                          <m:r>
                            <a:rPr lang="tr-TR" sz="2000" b="1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tr-TR" sz="2000" b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latin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000" b="1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000" b="1">
                                  <a:latin typeface="Cambria Math"/>
                                </a:rPr>
                                <m:t>𝐁</m:t>
                              </m:r>
                            </m:sub>
                            <m:sup>
                              <m:r>
                                <a:rPr lang="tr-TR" sz="2000" b="1">
                                  <a:latin typeface="Cambria Math"/>
                                </a:rPr>
                                <m:t>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>
                                  <a:latin typeface="Cambria Math"/>
                                </a:rPr>
                                <m:t>𝐏</m:t>
                              </m:r>
                            </m:e>
                            <m:sub>
                              <m:r>
                                <a:rPr lang="tr-TR" sz="2000" b="1">
                                  <a:latin typeface="Cambria Math"/>
                                </a:rPr>
                                <m:t>𝐁𝐁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tr-T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000" b="1">
                                      <a:latin typeface="Cambria Math"/>
                                    </a:rPr>
                                    <m:t>𝐝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000" b="1">
                                  <a:latin typeface="Cambria Math"/>
                                </a:rPr>
                                <m:t>𝐁</m:t>
                              </m:r>
                            </m:sub>
                            <m:sup/>
                          </m:sSubSup>
                          <m:r>
                            <a:rPr lang="tr-TR" sz="2000" b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23" name="Dikdört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302" y="4937243"/>
                <a:ext cx="2569934" cy="417037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Dikdörtgen 12"/>
          <p:cNvSpPr/>
          <p:nvPr/>
        </p:nvSpPr>
        <p:spPr>
          <a:xfrm>
            <a:off x="214734" y="3228945"/>
            <a:ext cx="864145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Örnek</a:t>
            </a:r>
            <a:endParaRPr lang="tr-T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80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6" grpId="0" animBg="1"/>
      <p:bldP spid="11" grpId="0"/>
      <p:bldP spid="18" grpId="0"/>
      <p:bldP spid="19" grpId="0" animBg="1"/>
      <p:bldP spid="20" grpId="0"/>
      <p:bldP spid="22" grpId="0"/>
      <p:bldP spid="23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22907" y="44624"/>
            <a:ext cx="7704138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</a:t>
            </a:r>
            <a:r>
              <a:rPr lang="tr-TR" altLang="tr-TR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-Ölçütü ile Deformasyon Analizi</a:t>
            </a:r>
            <a:endParaRPr lang="tr-TR" alt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9671" y="501824"/>
            <a:ext cx="64956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Eden Noktaların Belirlenmesi</a:t>
            </a:r>
            <a:endParaRPr lang="tr-TR" sz="2400" b="1" dirty="0">
              <a:solidFill>
                <a:srgbClr val="0000CC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0180" y="1412776"/>
            <a:ext cx="8675688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63538" indent="-363538" eaLnBrk="1" hangingPunct="1">
              <a:spcBef>
                <a:spcPct val="50000"/>
              </a:spcBef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Toplam aykırılıktaki payı en büyük olan </a:t>
            </a:r>
            <a:r>
              <a:rPr lang="tr-TR" altLang="tr-TR" sz="2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endParaRPr lang="tr-TR" altLang="tr-TR" sz="20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176317" y="2352316"/>
                <a:ext cx="2722925" cy="47269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 i="0">
                              <a:latin typeface="Cambria Math"/>
                            </a:rPr>
                            <m:t>𝛉</m:t>
                          </m:r>
                        </m:e>
                        <m:sup>
                          <m:r>
                            <a:rPr lang="tr-TR" sz="20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=</m:t>
                      </m:r>
                      <m:r>
                        <a:rPr lang="tr-TR" sz="2000" b="1" i="0">
                          <a:latin typeface="Cambria Math"/>
                        </a:rPr>
                        <m:t>𝐦𝐚𝐱</m:t>
                      </m:r>
                      <m:r>
                        <a:rPr lang="tr-TR" sz="2000" b="1" i="0">
                          <a:latin typeface="Cambria Math"/>
                        </a:rPr>
                        <m:t>((</m:t>
                      </m:r>
                      <m:sSup>
                        <m:sSup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000" b="1" i="0">
                              <a:latin typeface="Cambria Math"/>
                            </a:rPr>
                            <m:t>𝛉</m:t>
                          </m:r>
                        </m:e>
                        <m:sup>
                          <m:r>
                            <a:rPr lang="tr-TR" sz="20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tr-TR" sz="2000" b="1" i="0"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tr-TR" sz="2000" b="1" i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17" y="2352316"/>
                <a:ext cx="2722925" cy="472694"/>
              </a:xfrm>
              <a:prstGeom prst="rect">
                <a:avLst/>
              </a:prstGeom>
              <a:blipFill rotWithShape="1">
                <a:blip r:embed="rId6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987824" y="2409154"/>
            <a:ext cx="6241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charset="0"/>
                <a:cs typeface="Arial" charset="0"/>
              </a:rPr>
              <a:t>olan noktada,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deformasyon olduğuna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karar </a:t>
            </a:r>
            <a:r>
              <a:rPr lang="tr-TR" altLang="tr-TR" sz="2000" b="1" dirty="0">
                <a:latin typeface="Arial" charset="0"/>
                <a:cs typeface="Arial" charset="0"/>
              </a:rPr>
              <a:t>verilir.</a:t>
            </a:r>
            <a:r>
              <a:rPr lang="tr-TR" altLang="tr-TR" sz="20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76318" y="3501008"/>
            <a:ext cx="8675688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46088" indent="-446088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4-</a:t>
            </a:r>
            <a:r>
              <a:rPr lang="tr-TR" altLang="tr-TR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400" b="1" dirty="0" smtClean="0"/>
              <a:t>d </a:t>
            </a:r>
            <a:r>
              <a:rPr lang="tr-TR" altLang="tr-TR" sz="2400" b="1" dirty="0"/>
              <a:t>ve </a:t>
            </a:r>
            <a:r>
              <a:rPr lang="tr-TR" altLang="tr-TR" sz="2400" b="1" dirty="0" err="1">
                <a:latin typeface="Arial" charset="0"/>
                <a:cs typeface="Arial" charset="0"/>
              </a:rPr>
              <a:t>Q</a:t>
            </a:r>
            <a:r>
              <a:rPr lang="tr-TR" altLang="tr-TR" sz="2400" b="1" baseline="-25000" dirty="0" err="1">
                <a:latin typeface="Arial" charset="0"/>
                <a:cs typeface="Arial" charset="0"/>
              </a:rPr>
              <a:t>dd</a:t>
            </a:r>
            <a:r>
              <a:rPr lang="tr-TR" altLang="tr-TR" sz="2400" b="1" dirty="0" err="1">
                <a:latin typeface="Arial" charset="0"/>
                <a:cs typeface="Arial" charset="0"/>
              </a:rPr>
              <a:t>’</a:t>
            </a:r>
            <a:r>
              <a:rPr lang="tr-TR" altLang="tr-TR" sz="2000" b="1" dirty="0" err="1">
                <a:latin typeface="Arial" charset="0"/>
                <a:cs typeface="Arial" charset="0"/>
              </a:rPr>
              <a:t>de</a:t>
            </a:r>
            <a:r>
              <a:rPr lang="tr-TR" altLang="tr-TR" sz="2000" b="1" dirty="0">
                <a:latin typeface="Arial" charset="0"/>
                <a:cs typeface="Arial" charset="0"/>
              </a:rPr>
              <a:t> deformasyon noktasına ait elemanlar, en son satır ve sütuna atılır.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1331640" y="4797152"/>
                <a:ext cx="1255152" cy="67499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>
                          <a:latin typeface="Cambria Math"/>
                        </a:rPr>
                        <m:t>𝒅</m:t>
                      </m:r>
                      <m:r>
                        <a:rPr lang="tr-TR" sz="20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1">
                                        <a:latin typeface="Cambria Math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tr-TR" sz="2000" b="1" i="1">
                                        <a:latin typeface="Cambria Math"/>
                                      </a:rPr>
                                      <m:t>𝑫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000" b="1" i="1">
                                        <a:latin typeface="Cambria Math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tr-TR" sz="2000" b="1" i="1">
                                        <a:latin typeface="Cambria Math"/>
                                      </a:rPr>
                                      <m:t>𝑵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797152"/>
                <a:ext cx="1255152" cy="6749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614493" y="4743798"/>
                <a:ext cx="1915011" cy="7087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0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tr-TR" b="1" i="0">
                            <a:latin typeface="Cambria Math"/>
                          </a:rPr>
                          <m:t>𝐝𝐝</m:t>
                        </m:r>
                      </m:sub>
                    </m:sSub>
                  </m:oMath>
                </a14:m>
                <a:r>
                  <a:rPr lang="tr-TR" b="1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𝐃𝐃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𝐃𝐍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𝐍𝐃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0">
                                      <a:latin typeface="Cambria Math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tr-TR" b="1" i="0">
                                      <a:latin typeface="Cambria Math"/>
                                    </a:rPr>
                                    <m:t>𝐍𝐍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b="1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493" y="4743798"/>
                <a:ext cx="1915011" cy="7087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88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699</Words>
  <Application>Microsoft Office PowerPoint</Application>
  <PresentationFormat>Ekran Gösterisi (4:3)</PresentationFormat>
  <Paragraphs>129</Paragraphs>
  <Slides>13</Slides>
  <Notes>10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Times New Roman</vt:lpstr>
      <vt:lpstr>Ofis Teması</vt:lpstr>
      <vt:lpstr>Denklem</vt:lpstr>
      <vt:lpstr>DEFORMASYON  ÖLÇÜLERİ VE ANALİZİ</vt:lpstr>
      <vt:lpstr>STATİK DEFORMASYON MODELİ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DEFORMASYON  ÖLÇÜLERİ VE ANALİZİ</dc:title>
  <dc:creator>hp</dc:creator>
  <cp:lastModifiedBy>hp</cp:lastModifiedBy>
  <cp:revision>56</cp:revision>
  <dcterms:created xsi:type="dcterms:W3CDTF">2017-12-13T10:29:54Z</dcterms:created>
  <dcterms:modified xsi:type="dcterms:W3CDTF">2019-12-02T12:59:30Z</dcterms:modified>
</cp:coreProperties>
</file>