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8" r:id="rId2"/>
    <p:sldId id="315" r:id="rId3"/>
    <p:sldId id="316" r:id="rId4"/>
    <p:sldId id="263" r:id="rId5"/>
    <p:sldId id="326" r:id="rId6"/>
    <p:sldId id="259" r:id="rId7"/>
    <p:sldId id="260" r:id="rId8"/>
    <p:sldId id="345" r:id="rId9"/>
    <p:sldId id="264" r:id="rId10"/>
    <p:sldId id="265" r:id="rId11"/>
    <p:sldId id="262" r:id="rId12"/>
    <p:sldId id="285" r:id="rId13"/>
    <p:sldId id="327" r:id="rId14"/>
    <p:sldId id="267" r:id="rId15"/>
    <p:sldId id="328" r:id="rId16"/>
    <p:sldId id="314" r:id="rId17"/>
    <p:sldId id="268" r:id="rId18"/>
    <p:sldId id="302" r:id="rId19"/>
    <p:sldId id="301" r:id="rId20"/>
    <p:sldId id="289" r:id="rId21"/>
    <p:sldId id="273" r:id="rId22"/>
    <p:sldId id="293" r:id="rId23"/>
    <p:sldId id="294" r:id="rId24"/>
    <p:sldId id="329" r:id="rId25"/>
    <p:sldId id="330" r:id="rId26"/>
    <p:sldId id="295" r:id="rId27"/>
    <p:sldId id="342" r:id="rId28"/>
    <p:sldId id="331" r:id="rId29"/>
    <p:sldId id="332" r:id="rId30"/>
    <p:sldId id="334" r:id="rId31"/>
    <p:sldId id="335" r:id="rId32"/>
    <p:sldId id="340" r:id="rId33"/>
    <p:sldId id="343" r:id="rId34"/>
    <p:sldId id="344" r:id="rId35"/>
    <p:sldId id="341" r:id="rId36"/>
    <p:sldId id="346" r:id="rId3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2338F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22.jpeg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22.jpeg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22.jpeg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38.wmf"/><Relationship Id="rId2" Type="http://schemas.openxmlformats.org/officeDocument/2006/relationships/image" Target="../media/image19.wmf"/><Relationship Id="rId1" Type="http://schemas.openxmlformats.org/officeDocument/2006/relationships/image" Target="../media/image16.jpeg"/><Relationship Id="rId6" Type="http://schemas.openxmlformats.org/officeDocument/2006/relationships/image" Target="../media/image23.wmf"/><Relationship Id="rId5" Type="http://schemas.openxmlformats.org/officeDocument/2006/relationships/image" Target="../media/image22.jpeg"/><Relationship Id="rId4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jpeg"/><Relationship Id="rId2" Type="http://schemas.openxmlformats.org/officeDocument/2006/relationships/image" Target="../media/image17.wmf"/><Relationship Id="rId1" Type="http://schemas.openxmlformats.org/officeDocument/2006/relationships/image" Target="../media/image16.jpeg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22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A55F9-D9D4-427D-8295-D5F47D411BF4}" type="datetimeFigureOut">
              <a:rPr lang="tr-TR" smtClean="0"/>
              <a:pPr/>
              <a:t>15.12.2020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1AF3D-77E6-425A-AD04-B957F4E7854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91441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8FBD409-41B0-4B4A-B3EE-17B144F1612A}" type="slidenum">
              <a:rPr lang="tr-TR" altLang="tr-TR" smtClean="0"/>
              <a:pPr eaLnBrk="1" hangingPunct="1">
                <a:spcBef>
                  <a:spcPct val="0"/>
                </a:spcBef>
              </a:pPr>
              <a:t>19</a:t>
            </a:fld>
            <a:endParaRPr lang="tr-TR" altLang="tr-TR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r>
              <a:rPr lang="tr-TR" altLang="tr-TR" smtClean="0">
                <a:cs typeface="Times New Roman" pitchFamily="18" charset="0"/>
              </a:rPr>
              <a:t>Slaytta Z1, Z2 ve Z amaç fonksiyonlarının 1.ölçü planında aldığı değerler</a:t>
            </a:r>
            <a:r>
              <a:rPr lang="tr-TR" altLang="tr-TR" smtClean="0"/>
              <a:t> ve helmert nokta hata elipsoidleri</a:t>
            </a:r>
            <a:r>
              <a:rPr lang="tr-TR" altLang="tr-TR" smtClean="0">
                <a:cs typeface="Times New Roman" pitchFamily="18" charset="0"/>
              </a:rPr>
              <a:t> görülmektedir.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xmlns="" val="1970774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880F-BF58-4EAB-B702-9762501D6424}" type="datetimeFigureOut">
              <a:rPr lang="tr-TR" smtClean="0"/>
              <a:pPr/>
              <a:t>15.12.2020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EC22-7626-407F-8FD3-3941E315884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0040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880F-BF58-4EAB-B702-9762501D6424}" type="datetimeFigureOut">
              <a:rPr lang="tr-TR" smtClean="0"/>
              <a:pPr/>
              <a:t>15.12.2020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EC22-7626-407F-8FD3-3941E315884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4396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880F-BF58-4EAB-B702-9762501D6424}" type="datetimeFigureOut">
              <a:rPr lang="tr-TR" smtClean="0"/>
              <a:pPr/>
              <a:t>15.12.2020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EC22-7626-407F-8FD3-3941E315884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28399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3200" cy="762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914400" y="1676400"/>
            <a:ext cx="5080000" cy="4419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6197600" y="1676400"/>
            <a:ext cx="5080000" cy="2133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6197600" y="3962400"/>
            <a:ext cx="5080000" cy="2133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9058F8-A010-4FC7-9DA0-E0509C00D60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293575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880F-BF58-4EAB-B702-9762501D6424}" type="datetimeFigureOut">
              <a:rPr lang="tr-TR" smtClean="0"/>
              <a:pPr/>
              <a:t>15.12.2020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EC22-7626-407F-8FD3-3941E315884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6137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880F-BF58-4EAB-B702-9762501D6424}" type="datetimeFigureOut">
              <a:rPr lang="tr-TR" smtClean="0"/>
              <a:pPr/>
              <a:t>15.12.2020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EC22-7626-407F-8FD3-3941E315884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4845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880F-BF58-4EAB-B702-9762501D6424}" type="datetimeFigureOut">
              <a:rPr lang="tr-TR" smtClean="0"/>
              <a:pPr/>
              <a:t>15.12.2020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EC22-7626-407F-8FD3-3941E315884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9173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880F-BF58-4EAB-B702-9762501D6424}" type="datetimeFigureOut">
              <a:rPr lang="tr-TR" smtClean="0"/>
              <a:pPr/>
              <a:t>15.12.2020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EC22-7626-407F-8FD3-3941E315884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7700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880F-BF58-4EAB-B702-9762501D6424}" type="datetimeFigureOut">
              <a:rPr lang="tr-TR" smtClean="0"/>
              <a:pPr/>
              <a:t>15.12.2020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EC22-7626-407F-8FD3-3941E315884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4806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880F-BF58-4EAB-B702-9762501D6424}" type="datetimeFigureOut">
              <a:rPr lang="tr-TR" smtClean="0"/>
              <a:pPr/>
              <a:t>15.12.2020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EC22-7626-407F-8FD3-3941E315884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84263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880F-BF58-4EAB-B702-9762501D6424}" type="datetimeFigureOut">
              <a:rPr lang="tr-TR" smtClean="0"/>
              <a:pPr/>
              <a:t>15.12.2020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EC22-7626-407F-8FD3-3941E315884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7638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880F-BF58-4EAB-B702-9762501D6424}" type="datetimeFigureOut">
              <a:rPr lang="tr-TR" smtClean="0"/>
              <a:pPr/>
              <a:t>15.12.2020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EC22-7626-407F-8FD3-3941E315884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7439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8880F-BF58-4EAB-B702-9762501D6424}" type="datetimeFigureOut">
              <a:rPr lang="tr-TR" smtClean="0"/>
              <a:pPr/>
              <a:t>15.12.2020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FEC22-7626-407F-8FD3-3941E315884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2333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3.pn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image" Target="../media/image5.png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4.png"/><Relationship Id="rId9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50.png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5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927350" y="5075238"/>
            <a:ext cx="684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Prof. Dr. Mualla YALÇINKAYA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2063751" y="2151063"/>
            <a:ext cx="8316913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3600" b="1" dirty="0" err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Jeodezik</a:t>
            </a:r>
            <a:r>
              <a:rPr lang="tr-TR" altLang="tr-TR" sz="36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Ağlarda Duyarlık Ölçütleri</a:t>
            </a:r>
            <a:endParaRPr lang="tr-TR" altLang="tr-TR" sz="3600" b="1" dirty="0"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157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Metin kutusu 4"/>
          <p:cNvSpPr txBox="1">
            <a:spLocks noChangeArrowheads="1"/>
          </p:cNvSpPr>
          <p:nvPr/>
        </p:nvSpPr>
        <p:spPr bwMode="auto">
          <a:xfrm>
            <a:off x="2997200" y="948267"/>
            <a:ext cx="5928360" cy="4093428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I- Lokal Duyarlık Ölçütleri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r-TR" altLang="tr-TR" sz="8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  <a:defRPr/>
            </a:pPr>
            <a:r>
              <a:rPr lang="tr-TR" altLang="tr-TR" sz="2000" b="1" dirty="0" smtClean="0">
                <a:latin typeface="Arial" charset="0"/>
                <a:cs typeface="Arial" charset="0"/>
              </a:rPr>
              <a:t> Koordinatların </a:t>
            </a:r>
            <a:r>
              <a:rPr lang="tr-TR" altLang="tr-TR" sz="2000" b="1" dirty="0">
                <a:latin typeface="Arial" charset="0"/>
                <a:cs typeface="Arial" charset="0"/>
              </a:rPr>
              <a:t>Ortalama Hatası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  <a:defRPr/>
            </a:pPr>
            <a:r>
              <a:rPr lang="tr-TR" altLang="tr-TR" sz="2000" b="1" dirty="0" smtClean="0">
                <a:latin typeface="Arial" charset="0"/>
                <a:cs typeface="Arial" charset="0"/>
              </a:rPr>
              <a:t> Koordinat </a:t>
            </a:r>
            <a:r>
              <a:rPr lang="tr-TR" altLang="tr-TR" sz="2000" b="1" dirty="0">
                <a:latin typeface="Arial" charset="0"/>
                <a:cs typeface="Arial" charset="0"/>
              </a:rPr>
              <a:t>Bilinmeyenlerinin Güven Aralıkları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  <a:defRPr/>
            </a:pPr>
            <a:endParaRPr lang="tr-TR" altLang="tr-TR" sz="8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  <a:defRPr/>
            </a:pPr>
            <a:r>
              <a:rPr lang="tr-TR" altLang="tr-TR" sz="2000" b="1" dirty="0" smtClean="0">
                <a:latin typeface="Arial" charset="0"/>
                <a:cs typeface="Arial" charset="0"/>
              </a:rPr>
              <a:t> </a:t>
            </a:r>
            <a:r>
              <a:rPr lang="tr-TR" altLang="tr-TR" sz="2000" b="1" dirty="0" err="1" smtClean="0">
                <a:latin typeface="Arial" charset="0"/>
                <a:cs typeface="Arial" charset="0"/>
              </a:rPr>
              <a:t>Helmert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 </a:t>
            </a:r>
            <a:r>
              <a:rPr lang="tr-TR" altLang="tr-TR" sz="2000" b="1" dirty="0">
                <a:latin typeface="Arial" charset="0"/>
                <a:cs typeface="Arial" charset="0"/>
              </a:rPr>
              <a:t>Nokta Konum Hatası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  <a:defRPr/>
            </a:pPr>
            <a:endParaRPr lang="tr-TR" altLang="tr-TR" sz="8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  <a:defRPr/>
            </a:pPr>
            <a:r>
              <a:rPr lang="tr-TR" altLang="tr-TR" sz="2000" b="1" dirty="0" smtClean="0">
                <a:latin typeface="Arial" charset="0"/>
                <a:cs typeface="Arial" charset="0"/>
              </a:rPr>
              <a:t> </a:t>
            </a:r>
            <a:r>
              <a:rPr lang="tr-TR" altLang="tr-TR" sz="2000" b="1" dirty="0" err="1" smtClean="0">
                <a:latin typeface="Arial" charset="0"/>
                <a:cs typeface="Arial" charset="0"/>
              </a:rPr>
              <a:t>Werkmeister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 </a:t>
            </a:r>
            <a:r>
              <a:rPr lang="tr-TR" altLang="tr-TR" sz="2000" b="1" dirty="0">
                <a:latin typeface="Arial" charset="0"/>
                <a:cs typeface="Arial" charset="0"/>
              </a:rPr>
              <a:t>Nokta Konum Hatası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  <a:defRPr/>
            </a:pPr>
            <a:endParaRPr lang="tr-TR" altLang="tr-TR" sz="8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  <a:defRPr/>
            </a:pPr>
            <a:r>
              <a:rPr lang="tr-TR" altLang="tr-TR" sz="2000" b="1" dirty="0" smtClean="0">
                <a:latin typeface="Arial" charset="0"/>
                <a:cs typeface="Arial" charset="0"/>
              </a:rPr>
              <a:t> Hata Elipsi</a:t>
            </a:r>
            <a:endParaRPr lang="tr-TR" altLang="tr-TR" sz="20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  <a:defRPr/>
            </a:pPr>
            <a:endParaRPr lang="tr-TR" altLang="tr-TR" sz="8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  <a:defRPr/>
            </a:pPr>
            <a:r>
              <a:rPr lang="tr-TR" altLang="tr-TR" sz="2000" b="1" dirty="0" smtClean="0">
                <a:latin typeface="Arial" charset="0"/>
                <a:cs typeface="Arial" charset="0"/>
              </a:rPr>
              <a:t> </a:t>
            </a:r>
            <a:r>
              <a:rPr lang="tr-TR" altLang="tr-TR" sz="2000" b="1" dirty="0">
                <a:latin typeface="Arial" charset="0"/>
                <a:cs typeface="Arial" charset="0"/>
              </a:rPr>
              <a:t>Güven </a:t>
            </a:r>
            <a:r>
              <a:rPr lang="tr-TR" altLang="tr-TR" sz="2000" b="1" dirty="0" smtClean="0">
                <a:latin typeface="Arial" charset="0"/>
                <a:cs typeface="Arial" charset="0"/>
              </a:rPr>
              <a:t>Elipsi</a:t>
            </a:r>
            <a:endParaRPr lang="tr-TR" altLang="tr-TR" sz="20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178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524001" y="20013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776413" y="1412876"/>
          <a:ext cx="8856662" cy="4805363"/>
        </p:xfrm>
        <a:graphic>
          <a:graphicData uri="http://schemas.openxmlformats.org/presentationml/2006/ole">
            <p:oleObj spid="_x0000_s2074" name="Denklem" r:id="rId3" imgW="4584700" imgH="2489200" progId="Equation.3">
              <p:embed/>
            </p:oleObj>
          </a:graphicData>
        </a:graphic>
      </p:graphicFrame>
      <p:graphicFrame>
        <p:nvGraphicFramePr>
          <p:cNvPr id="7188" name="Group 20"/>
          <p:cNvGraphicFramePr>
            <a:graphicFrameLocks noGrp="1"/>
          </p:cNvGraphicFramePr>
          <p:nvPr/>
        </p:nvGraphicFramePr>
        <p:xfrm>
          <a:off x="2711450" y="1557338"/>
          <a:ext cx="1512888" cy="792162"/>
        </p:xfrm>
        <a:graphic>
          <a:graphicData uri="http://schemas.openxmlformats.org/drawingml/2006/table">
            <a:tbl>
              <a:tblPr/>
              <a:tblGrid>
                <a:gridCol w="1512888"/>
              </a:tblGrid>
              <a:tr h="7921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96" name="Group 28"/>
          <p:cNvGraphicFramePr>
            <a:graphicFrameLocks noGrp="1"/>
          </p:cNvGraphicFramePr>
          <p:nvPr/>
        </p:nvGraphicFramePr>
        <p:xfrm>
          <a:off x="4367213" y="2349500"/>
          <a:ext cx="1657350" cy="935038"/>
        </p:xfrm>
        <a:graphic>
          <a:graphicData uri="http://schemas.openxmlformats.org/drawingml/2006/table">
            <a:tbl>
              <a:tblPr/>
              <a:tblGrid>
                <a:gridCol w="1657350"/>
              </a:tblGrid>
              <a:tr h="935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03" name="Group 35"/>
          <p:cNvGraphicFramePr>
            <a:graphicFrameLocks noGrp="1"/>
          </p:cNvGraphicFramePr>
          <p:nvPr/>
        </p:nvGraphicFramePr>
        <p:xfrm>
          <a:off x="6167438" y="3284539"/>
          <a:ext cx="1657350" cy="936625"/>
        </p:xfrm>
        <a:graphic>
          <a:graphicData uri="http://schemas.openxmlformats.org/drawingml/2006/table">
            <a:tbl>
              <a:tblPr/>
              <a:tblGrid>
                <a:gridCol w="1657350"/>
              </a:tblGrid>
              <a:tr h="936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10" name="Group 42"/>
          <p:cNvGraphicFramePr>
            <a:graphicFrameLocks noGrp="1"/>
          </p:cNvGraphicFramePr>
          <p:nvPr/>
        </p:nvGraphicFramePr>
        <p:xfrm>
          <a:off x="8832851" y="5229226"/>
          <a:ext cx="1655763" cy="936625"/>
        </p:xfrm>
        <a:graphic>
          <a:graphicData uri="http://schemas.openxmlformats.org/drawingml/2006/table">
            <a:tbl>
              <a:tblPr/>
              <a:tblGrid>
                <a:gridCol w="1655763"/>
              </a:tblGrid>
              <a:tr h="936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7 Metin kutusu"/>
          <p:cNvSpPr txBox="1"/>
          <p:nvPr/>
        </p:nvSpPr>
        <p:spPr>
          <a:xfrm>
            <a:off x="3877733" y="660399"/>
            <a:ext cx="4622800" cy="406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Bilinmeyenlerin Ters Ağırlık Matrisi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480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1524001" y="3079107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68313" y="191584"/>
            <a:ext cx="10915967" cy="46166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Koordinatların Ortalama Hatası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622802" y="2450158"/>
            <a:ext cx="6096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: Koordinat bilinmeyenlerinin ortalama hatası</a:t>
            </a:r>
            <a:r>
              <a:rPr lang="tr-TR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</p:txBody>
      </p:sp>
      <p:sp>
        <p:nvSpPr>
          <p:cNvPr id="11271" name="Rectangle 10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</p:txBody>
      </p:sp>
      <p:sp>
        <p:nvSpPr>
          <p:cNvPr id="11272" name="Rectangle 11"/>
          <p:cNvSpPr>
            <a:spLocks noChangeArrowheads="1"/>
          </p:cNvSpPr>
          <p:nvPr/>
        </p:nvSpPr>
        <p:spPr bwMode="auto">
          <a:xfrm>
            <a:off x="1524001" y="3079107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</p:txBody>
      </p:sp>
      <p:grpSp>
        <p:nvGrpSpPr>
          <p:cNvPr id="10260" name="Group 20"/>
          <p:cNvGrpSpPr>
            <a:grpSpLocks/>
          </p:cNvGrpSpPr>
          <p:nvPr/>
        </p:nvGrpSpPr>
        <p:grpSpPr bwMode="auto">
          <a:xfrm>
            <a:off x="1735266" y="2371385"/>
            <a:ext cx="2586037" cy="542431"/>
            <a:chOff x="158" y="591"/>
            <a:chExt cx="1407" cy="310"/>
          </a:xfrm>
        </p:grpSpPr>
        <p:sp>
          <p:nvSpPr>
            <p:cNvPr id="11282" name="Rectangle 21"/>
            <p:cNvSpPr>
              <a:spLocks noChangeArrowheads="1"/>
            </p:cNvSpPr>
            <p:nvPr/>
          </p:nvSpPr>
          <p:spPr bwMode="auto">
            <a:xfrm>
              <a:off x="158" y="605"/>
              <a:ext cx="1407" cy="27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80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SzPct val="80000"/>
                <a:buBlip>
                  <a:blip r:embed="rId5"/>
                </a:buBlip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96633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tr-TR" altLang="tr-TR" sz="2400">
                <a:solidFill>
                  <a:schemeClr val="accent2"/>
                </a:solidFill>
              </a:endParaRPr>
            </a:p>
          </p:txBody>
        </p:sp>
        <p:graphicFrame>
          <p:nvGraphicFramePr>
            <p:cNvPr id="11280" name="Object 22"/>
            <p:cNvGraphicFramePr>
              <a:graphicFrameLocks noChangeAspect="1"/>
            </p:cNvGraphicFramePr>
            <p:nvPr/>
          </p:nvGraphicFramePr>
          <p:xfrm>
            <a:off x="272" y="591"/>
            <a:ext cx="1179" cy="310"/>
          </p:xfrm>
          <a:graphic>
            <a:graphicData uri="http://schemas.openxmlformats.org/presentationml/2006/ole">
              <p:oleObj spid="_x0000_s20553" name="Denklem" r:id="rId6" imgW="1015559" imgH="266584" progId="Equation.3">
                <p:embed/>
              </p:oleObj>
            </a:graphicData>
          </a:graphic>
        </p:graphicFrame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Rectangle 7"/>
              <p:cNvSpPr>
                <a:spLocks noChangeArrowheads="1"/>
              </p:cNvSpPr>
              <p:nvPr/>
            </p:nvSpPr>
            <p:spPr bwMode="auto">
              <a:xfrm>
                <a:off x="282179" y="988060"/>
                <a:ext cx="10225813" cy="487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just">
                  <a:defRPr/>
                </a:pPr>
                <a:r>
                  <a:rPr lang="tr-TR" altLang="tr-TR" sz="2400" b="1" dirty="0" smtClean="0">
                    <a:solidFill>
                      <a:srgbClr val="2338FB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  <a:cs typeface="Times New Roman" pitchFamily="18" charset="0"/>
                  </a:rPr>
                  <a:t>K</a:t>
                </a:r>
                <a14:m>
                  <m:oMath xmlns:m="http://schemas.openxmlformats.org/officeDocument/2006/math">
                    <m:r>
                      <a:rPr lang="tr-TR" altLang="tr-TR" sz="2400" b="1" i="0" smtClean="0">
                        <a:solidFill>
                          <a:srgbClr val="2338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 panose="02040503050406030204" pitchFamily="18" charset="0"/>
                        <a:cs typeface="Times New Roman" pitchFamily="18" charset="0"/>
                      </a:rPr>
                      <m:t>𝐚𝐫𝐞𝐬𝐞𝐥</m:t>
                    </m:r>
                    <m:r>
                      <a:rPr lang="tr-TR" altLang="tr-TR" sz="2400" b="1" i="0" smtClean="0">
                        <a:solidFill>
                          <a:srgbClr val="2338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tr-TR" altLang="tr-TR" sz="2400" b="1" i="0" smtClean="0">
                        <a:solidFill>
                          <a:srgbClr val="2338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 panose="02040503050406030204" pitchFamily="18" charset="0"/>
                        <a:cs typeface="Times New Roman" pitchFamily="18" charset="0"/>
                      </a:rPr>
                      <m:t>𝐎𝐫𝐭𝐚𝐥𝐚𝐦𝐚</m:t>
                    </m:r>
                    <m:r>
                      <a:rPr lang="tr-TR" altLang="tr-TR" sz="2400" b="1" i="0" smtClean="0">
                        <a:solidFill>
                          <a:srgbClr val="2338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tr-TR" altLang="tr-TR" sz="2400" b="1" i="0" smtClean="0">
                        <a:solidFill>
                          <a:srgbClr val="2338F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 panose="02040503050406030204" pitchFamily="18" charset="0"/>
                        <a:cs typeface="Times New Roman" pitchFamily="18" charset="0"/>
                      </a:rPr>
                      <m:t>𝐇𝐚𝐭𝐚</m:t>
                    </m:r>
                    <m:sSubSup>
                      <m:sSubSupPr>
                        <m:ctrlPr>
                          <a:rPr lang="tr-TR" altLang="tr-TR" sz="2400" b="1" i="1" smtClean="0">
                            <a:solidFill>
                              <a:srgbClr val="2338FB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SupPr>
                      <m:e>
                        <m:r>
                          <a:rPr lang="tr-TR" altLang="tr-TR" sz="2400" b="1" i="1" smtClean="0">
                            <a:solidFill>
                              <a:srgbClr val="2338FB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(</m:t>
                        </m:r>
                        <m:r>
                          <a:rPr lang="tr-TR" altLang="tr-TR" sz="2400" b="1" i="1" smtClean="0">
                            <a:solidFill>
                              <a:srgbClr val="2338FB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𝒎</m:t>
                        </m:r>
                      </m:e>
                      <m:sub>
                        <m:r>
                          <a:rPr lang="tr-TR" altLang="tr-TR" sz="2400" b="1" i="1" smtClean="0">
                            <a:solidFill>
                              <a:srgbClr val="2338FB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tr-TR" altLang="tr-TR" sz="2400" b="1" i="1" smtClean="0">
                            <a:solidFill>
                              <a:srgbClr val="2338FB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sup>
                    </m:sSubSup>
                  </m:oMath>
                </a14:m>
                <a:r>
                  <a:rPr lang="tr-TR" altLang="tr-TR" sz="2400" b="1" dirty="0" smtClean="0">
                    <a:solidFill>
                      <a:srgbClr val="2338FB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  <a:cs typeface="Times New Roman" pitchFamily="18" charset="0"/>
                  </a:rPr>
                  <a:t> ) </a:t>
                </a:r>
                <a:r>
                  <a:rPr lang="tr-TR" altLang="tr-TR" sz="2400" b="1" dirty="0">
                    <a:solidFill>
                      <a:srgbClr val="2338FB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D</a:t>
                </a:r>
                <a:r>
                  <a:rPr lang="tr-TR" altLang="tr-TR" sz="2400" b="1" dirty="0" smtClean="0">
                    <a:solidFill>
                      <a:srgbClr val="2338FB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engelemeden </a:t>
                </a:r>
                <a:r>
                  <a:rPr lang="tr-TR" altLang="tr-TR" sz="2400" b="1" dirty="0">
                    <a:solidFill>
                      <a:srgbClr val="2338FB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S</a:t>
                </a:r>
                <a:r>
                  <a:rPr lang="tr-TR" altLang="tr-TR" sz="2400" b="1" dirty="0" smtClean="0">
                    <a:solidFill>
                      <a:srgbClr val="2338FB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onra </a:t>
                </a:r>
                <a:r>
                  <a:rPr lang="tr-TR" altLang="tr-TR" sz="2400" b="1" dirty="0">
                    <a:solidFill>
                      <a:srgbClr val="2338FB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E</a:t>
                </a:r>
                <a:r>
                  <a:rPr lang="tr-TR" altLang="tr-TR" sz="2400" b="1" dirty="0" smtClean="0">
                    <a:solidFill>
                      <a:srgbClr val="2338FB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lde </a:t>
                </a:r>
                <a:r>
                  <a:rPr lang="tr-TR" altLang="tr-TR" sz="2400" b="1" dirty="0">
                    <a:solidFill>
                      <a:srgbClr val="2338FB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E</a:t>
                </a:r>
                <a:r>
                  <a:rPr lang="tr-TR" altLang="tr-TR" sz="2400" b="1" dirty="0" smtClean="0">
                    <a:solidFill>
                      <a:srgbClr val="2338FB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dilmişse;</a:t>
                </a:r>
                <a:r>
                  <a:rPr lang="tr-TR" altLang="tr-TR" sz="2400" dirty="0" smtClean="0">
                    <a:solidFill>
                      <a:srgbClr val="2338FB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/>
                </a:r>
                <a:endParaRPr lang="tr-TR" altLang="tr-TR" sz="2400" dirty="0">
                  <a:solidFill>
                    <a:srgbClr val="2338F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</mc:Choice>
        <mc:Fallback>
          <p:sp>
            <p:nvSpPr>
              <p:cNvPr id="27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2179" y="988060"/>
                <a:ext cx="10225813" cy="487249"/>
              </a:xfrm>
              <a:prstGeom prst="rect">
                <a:avLst/>
              </a:prstGeom>
              <a:blipFill rotWithShape="0">
                <a:blip r:embed="rId7"/>
                <a:stretch>
                  <a:fillRect l="-954" t="-5000" b="-35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14146" y="3427414"/>
            <a:ext cx="5347222" cy="299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40612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1524001" y="3079107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36590" y="3394121"/>
            <a:ext cx="8730963" cy="46166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tr-TR" alt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Koordinat </a:t>
            </a: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tr-TR" alt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ilinmeyenlerinin </a:t>
            </a: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tr-TR" alt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üven Aralığı</a:t>
            </a:r>
            <a:endParaRPr lang="tr-TR" alt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</p:txBody>
      </p:sp>
      <p:sp>
        <p:nvSpPr>
          <p:cNvPr id="11271" name="Rectangle 10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</p:txBody>
      </p:sp>
      <p:sp>
        <p:nvSpPr>
          <p:cNvPr id="11272" name="Rectangle 11"/>
          <p:cNvSpPr>
            <a:spLocks noChangeArrowheads="1"/>
          </p:cNvSpPr>
          <p:nvPr/>
        </p:nvSpPr>
        <p:spPr bwMode="auto">
          <a:xfrm>
            <a:off x="1524001" y="3079107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184213" y="4447287"/>
            <a:ext cx="3960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Güven Aralığının Alt Sınırı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294571" y="5671863"/>
            <a:ext cx="4032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Güven Aralığının Üst Sınırı 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68313" y="4300846"/>
            <a:ext cx="3240088" cy="608106"/>
            <a:chOff x="385" y="2444"/>
            <a:chExt cx="2041" cy="407"/>
          </a:xfrm>
        </p:grpSpPr>
        <p:sp>
          <p:nvSpPr>
            <p:cNvPr id="11286" name="Rectangle 15"/>
            <p:cNvSpPr>
              <a:spLocks noChangeArrowheads="1"/>
            </p:cNvSpPr>
            <p:nvPr/>
          </p:nvSpPr>
          <p:spPr bwMode="auto">
            <a:xfrm>
              <a:off x="385" y="2444"/>
              <a:ext cx="2041" cy="40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80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SzPct val="80000"/>
                <a:buBlip>
                  <a:blip r:embed="rId5"/>
                </a:buBlip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96633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tr-TR" altLang="tr-TR" sz="2400">
                <a:solidFill>
                  <a:schemeClr val="accent2"/>
                </a:solidFill>
              </a:endParaRPr>
            </a:p>
          </p:txBody>
        </p:sp>
        <p:graphicFrame>
          <p:nvGraphicFramePr>
            <p:cNvPr id="2" name="Object 16"/>
            <p:cNvGraphicFramePr>
              <a:graphicFrameLocks noChangeAspect="1"/>
            </p:cNvGraphicFramePr>
            <p:nvPr/>
          </p:nvGraphicFramePr>
          <p:xfrm>
            <a:off x="521" y="2480"/>
            <a:ext cx="1815" cy="352"/>
          </p:xfrm>
          <a:graphic>
            <a:graphicData uri="http://schemas.openxmlformats.org/presentationml/2006/ole">
              <p:oleObj spid="_x0000_s73730" name="Denklem" r:id="rId6" imgW="1244600" imgH="241300" progId="Equation.3">
                <p:embed/>
              </p:oleObj>
            </a:graphicData>
          </a:graphic>
        </p:graphicFrame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82179" y="5354012"/>
            <a:ext cx="3455987" cy="777753"/>
            <a:chOff x="567" y="3354"/>
            <a:chExt cx="2177" cy="380"/>
          </a:xfrm>
        </p:grpSpPr>
        <p:sp>
          <p:nvSpPr>
            <p:cNvPr id="11284" name="Rectangle 18"/>
            <p:cNvSpPr>
              <a:spLocks noChangeArrowheads="1"/>
            </p:cNvSpPr>
            <p:nvPr/>
          </p:nvSpPr>
          <p:spPr bwMode="auto">
            <a:xfrm>
              <a:off x="567" y="3354"/>
              <a:ext cx="2177" cy="38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80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SzPct val="80000"/>
                <a:buBlip>
                  <a:blip r:embed="rId5"/>
                </a:buBlip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96633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tr-TR" altLang="tr-TR" sz="2400">
                <a:solidFill>
                  <a:schemeClr val="accent2"/>
                </a:solidFill>
              </a:endParaRPr>
            </a:p>
          </p:txBody>
        </p:sp>
        <p:graphicFrame>
          <p:nvGraphicFramePr>
            <p:cNvPr id="3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204358"/>
                </p:ext>
              </p:extLst>
            </p:nvPr>
          </p:nvGraphicFramePr>
          <p:xfrm>
            <a:off x="748" y="3385"/>
            <a:ext cx="1905" cy="265"/>
          </p:xfrm>
          <a:graphic>
            <a:graphicData uri="http://schemas.openxmlformats.org/presentationml/2006/ole">
              <p:oleObj spid="_x0000_s73731" name="Denklem" r:id="rId7" imgW="1257300" imgH="241300" progId="Equation.3">
                <p:embed/>
              </p:oleObj>
            </a:graphicData>
          </a:graphic>
        </p:graphicFrame>
      </p:grp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98546" y="243947"/>
            <a:ext cx="5347222" cy="299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40612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52" grpId="0"/>
      <p:bldP spid="102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6" y="450851"/>
            <a:ext cx="10344696" cy="4905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tr-TR" altLang="tr-T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Helmert</a:t>
            </a: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Nokta Konum Hatası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524001" y="30457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07122856"/>
              </p:ext>
            </p:extLst>
          </p:nvPr>
        </p:nvGraphicFramePr>
        <p:xfrm>
          <a:off x="1296988" y="2306374"/>
          <a:ext cx="8154136" cy="750684"/>
        </p:xfrm>
        <a:graphic>
          <a:graphicData uri="http://schemas.openxmlformats.org/presentationml/2006/ole">
            <p:oleObj spid="_x0000_s4170" name="Denklem" r:id="rId6" imgW="3314700" imgH="304800" progId="Equation.3">
              <p:embed/>
            </p:oleObj>
          </a:graphicData>
        </a:graphic>
      </p:graphicFrame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524001" y="30457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47653389"/>
              </p:ext>
            </p:extLst>
          </p:nvPr>
        </p:nvGraphicFramePr>
        <p:xfrm>
          <a:off x="6493313" y="3846445"/>
          <a:ext cx="863600" cy="422275"/>
        </p:xfrm>
        <a:graphic>
          <a:graphicData uri="http://schemas.openxmlformats.org/presentationml/2006/ole">
            <p:oleObj spid="_x0000_s4172" name="Denklem" r:id="rId7" imgW="444114" imgH="215713" progId="Equation.3">
              <p:embed/>
            </p:oleObj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356913" y="3948795"/>
            <a:ext cx="40163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altLang="tr-TR" sz="1800" b="1" dirty="0">
                <a:latin typeface="Arial" panose="020B0604020202020204" pitchFamily="34" charset="0"/>
                <a:cs typeface="Arial" panose="020B0604020202020204" pitchFamily="34" charset="0"/>
              </a:rPr>
              <a:t>Ters ağırlık matrisinin </a:t>
            </a:r>
            <a:r>
              <a:rPr lang="tr-TR" altLang="tr-T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özdeğerler</a:t>
            </a:r>
            <a:r>
              <a:rPr lang="tr-TR" alt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67141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524001" y="30457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33943" y="955108"/>
            <a:ext cx="10581179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tr-TR" altLang="tr-T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Werkmeister</a:t>
            </a: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Nokta Konum Hatası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524001" y="30457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35325838"/>
              </p:ext>
            </p:extLst>
          </p:nvPr>
        </p:nvGraphicFramePr>
        <p:xfrm>
          <a:off x="1224492" y="2524125"/>
          <a:ext cx="6457950" cy="863600"/>
        </p:xfrm>
        <a:graphic>
          <a:graphicData uri="http://schemas.openxmlformats.org/presentationml/2006/ole">
            <p:oleObj spid="_x0000_s74755" name="Denklem" r:id="rId6" imgW="2286000" imgH="304560" progId="Equation.3">
              <p:embed/>
            </p:oleObj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47653389"/>
              </p:ext>
            </p:extLst>
          </p:nvPr>
        </p:nvGraphicFramePr>
        <p:xfrm>
          <a:off x="6408646" y="4185111"/>
          <a:ext cx="863600" cy="422275"/>
        </p:xfrm>
        <a:graphic>
          <a:graphicData uri="http://schemas.openxmlformats.org/presentationml/2006/ole">
            <p:oleObj spid="_x0000_s74757" name="Denklem" r:id="rId7" imgW="444114" imgH="215713" progId="Equation.3">
              <p:embed/>
            </p:oleObj>
          </a:graphicData>
        </a:graphic>
      </p:graphicFrame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272246" y="4287461"/>
            <a:ext cx="40163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altLang="tr-TR" sz="1800" b="1" dirty="0">
                <a:latin typeface="Arial" panose="020B0604020202020204" pitchFamily="34" charset="0"/>
                <a:cs typeface="Arial" panose="020B0604020202020204" pitchFamily="34" charset="0"/>
              </a:rPr>
              <a:t>Ters ağırlık matrisinin </a:t>
            </a:r>
            <a:r>
              <a:rPr lang="tr-TR" altLang="tr-T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özdeğerler</a:t>
            </a:r>
            <a:r>
              <a:rPr lang="tr-TR" alt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67141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" y="163786"/>
            <a:ext cx="5943600" cy="632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8062" y="576130"/>
            <a:ext cx="3848488" cy="54995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320693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6" y="232420"/>
            <a:ext cx="10710544" cy="5619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buFontTx/>
              <a:buChar char="•"/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Hata Elipsi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524001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05679772"/>
              </p:ext>
            </p:extLst>
          </p:nvPr>
        </p:nvGraphicFramePr>
        <p:xfrm>
          <a:off x="713742" y="924400"/>
          <a:ext cx="1223962" cy="960438"/>
        </p:xfrm>
        <a:graphic>
          <a:graphicData uri="http://schemas.openxmlformats.org/presentationml/2006/ole">
            <p:oleObj spid="_x0000_s5266" name="Denklem" r:id="rId6" imgW="622030" imgH="482391" progId="Equation.3">
              <p:embed/>
            </p:oleObj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234407" y="1173638"/>
            <a:ext cx="69135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i noktasına ilişkin koordinat bilinmeyenleri vektörü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524001" y="295528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93288957"/>
              </p:ext>
            </p:extLst>
          </p:nvPr>
        </p:nvGraphicFramePr>
        <p:xfrm>
          <a:off x="603093" y="2118670"/>
          <a:ext cx="3497263" cy="825500"/>
        </p:xfrm>
        <a:graphic>
          <a:graphicData uri="http://schemas.openxmlformats.org/presentationml/2006/ole">
            <p:oleObj spid="_x0000_s5267" name="Denklem" r:id="rId7" imgW="2057400" imgH="482600" progId="Equation.3">
              <p:embed/>
            </p:oleObj>
          </a:graphicData>
        </a:graphic>
      </p:graphicFrame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282441" y="2326164"/>
            <a:ext cx="51482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bu alt vektörün ters ağırlık matrisi</a:t>
            </a:r>
            <a:r>
              <a:rPr lang="tr-TR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98475" y="3197871"/>
            <a:ext cx="4229101" cy="40005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tr-TR" altLang="tr-TR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HELMERT Hata Elipsi elemanları: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524001" y="29743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72231686"/>
              </p:ext>
            </p:extLst>
          </p:nvPr>
        </p:nvGraphicFramePr>
        <p:xfrm>
          <a:off x="722313" y="3721111"/>
          <a:ext cx="3024187" cy="752475"/>
        </p:xfrm>
        <a:graphic>
          <a:graphicData uri="http://schemas.openxmlformats.org/presentationml/2006/ole">
            <p:oleObj spid="_x0000_s5268" name="Denklem" r:id="rId8" imgW="1803400" imgH="444500" progId="Equation.3">
              <p:embed/>
            </p:oleObj>
          </a:graphicData>
        </a:graphic>
      </p:graphicFrame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1524001" y="29743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</p:txBody>
      </p:sp>
      <p:graphicFrame>
        <p:nvGraphicFramePr>
          <p:cNvPr id="1127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06003776"/>
              </p:ext>
            </p:extLst>
          </p:nvPr>
        </p:nvGraphicFramePr>
        <p:xfrm>
          <a:off x="549276" y="4596776"/>
          <a:ext cx="3211513" cy="806450"/>
        </p:xfrm>
        <a:graphic>
          <a:graphicData uri="http://schemas.openxmlformats.org/presentationml/2006/ole">
            <p:oleObj spid="_x0000_s5269" name="Denklem" r:id="rId9" imgW="1777229" imgH="444307" progId="Equation.3">
              <p:embed/>
            </p:oleObj>
          </a:graphicData>
        </a:graphic>
      </p:graphicFrame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1524001" y="2964807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accent2"/>
              </a:solidFill>
            </a:endParaRPr>
          </a:p>
        </p:txBody>
      </p:sp>
      <p:graphicFrame>
        <p:nvGraphicFramePr>
          <p:cNvPr id="1127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16596359"/>
              </p:ext>
            </p:extLst>
          </p:nvPr>
        </p:nvGraphicFramePr>
        <p:xfrm>
          <a:off x="1457326" y="5472441"/>
          <a:ext cx="2303463" cy="777875"/>
        </p:xfrm>
        <a:graphic>
          <a:graphicData uri="http://schemas.openxmlformats.org/presentationml/2006/ole">
            <p:oleObj spid="_x0000_s5270" name="Denklem" r:id="rId10" imgW="1384300" imgH="469900" progId="Equation.3">
              <p:embed/>
            </p:oleObj>
          </a:graphicData>
        </a:graphic>
      </p:graphicFrame>
      <p:graphicFrame>
        <p:nvGraphicFramePr>
          <p:cNvPr id="1128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25863145"/>
              </p:ext>
            </p:extLst>
          </p:nvPr>
        </p:nvGraphicFramePr>
        <p:xfrm>
          <a:off x="955079" y="6369050"/>
          <a:ext cx="2808288" cy="488950"/>
        </p:xfrm>
        <a:graphic>
          <a:graphicData uri="http://schemas.openxmlformats.org/presentationml/2006/ole">
            <p:oleObj spid="_x0000_s5271" name="Denklem" r:id="rId11" imgW="1473200" imgH="254000" progId="Equation.3">
              <p:embed/>
            </p:oleObj>
          </a:graphicData>
        </a:graphic>
      </p:graphicFrame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207406" y="3982509"/>
            <a:ext cx="2592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Büyük yarı eksen 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4124854" y="4665135"/>
            <a:ext cx="24495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Küçük yarı eksen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4051301" y="5594350"/>
            <a:ext cx="42148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  Büyük yarı eksenin doğrultusu</a:t>
            </a:r>
            <a:r>
              <a:rPr lang="tr-TR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5670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9" grpId="0"/>
      <p:bldP spid="11272" grpId="0"/>
      <p:bldP spid="11273" grpId="0" animBg="1"/>
      <p:bldP spid="11281" grpId="0"/>
      <p:bldP spid="11282" grpId="0"/>
      <p:bldP spid="1128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" y="139263"/>
            <a:ext cx="5943600" cy="632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8027" y="360982"/>
            <a:ext cx="4900613" cy="5147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228943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38" name="Group 166"/>
          <p:cNvGrpSpPr>
            <a:grpSpLocks/>
          </p:cNvGrpSpPr>
          <p:nvPr/>
        </p:nvGrpSpPr>
        <p:grpSpPr bwMode="auto">
          <a:xfrm>
            <a:off x="2208214" y="182880"/>
            <a:ext cx="9374185" cy="6278881"/>
            <a:chOff x="431" y="322"/>
            <a:chExt cx="5329" cy="3998"/>
          </a:xfrm>
        </p:grpSpPr>
        <p:sp>
          <p:nvSpPr>
            <p:cNvPr id="5252" name="AutoShape 142"/>
            <p:cNvSpPr>
              <a:spLocks noChangeAspect="1" noChangeArrowheads="1" noTextEdit="1"/>
            </p:cNvSpPr>
            <p:nvPr/>
          </p:nvSpPr>
          <p:spPr bwMode="auto">
            <a:xfrm>
              <a:off x="431" y="322"/>
              <a:ext cx="5329" cy="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xmlns="" w="28575" cap="rnd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pic>
          <p:nvPicPr>
            <p:cNvPr id="5253" name="Picture 144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322"/>
              <a:ext cx="5329" cy="3998"/>
            </a:xfrm>
            <a:prstGeom prst="rect">
              <a:avLst/>
            </a:prstGeom>
            <a:noFill/>
            <a:ln w="76200">
              <a:solidFill>
                <a:srgbClr val="CC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CCFFFF">
                      <a:alpha val="0"/>
                    </a:srgbClr>
                  </a:solidFill>
                </a14:hiddenFill>
              </a:ext>
            </a:extLst>
          </p:spPr>
        </p:pic>
      </p:grp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59081" y="0"/>
            <a:ext cx="309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400" b="1" dirty="0"/>
              <a:t>1. ÖLÇÜ PLANI</a:t>
            </a:r>
          </a:p>
        </p:txBody>
      </p:sp>
    </p:spTree>
    <p:extLst>
      <p:ext uri="{BB962C8B-B14F-4D97-AF65-F5344CB8AC3E}">
        <p14:creationId xmlns:p14="http://schemas.microsoft.com/office/powerpoint/2010/main" xmlns="" val="2188071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728133" y="1806769"/>
            <a:ext cx="9279467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tr-TR" alt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IV- 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tr-TR" altLang="tr-T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Duyarlık ve güven ölçütleri hesaplanarak ağın amaca uygun olarak tasarlanması </a:t>
            </a:r>
            <a:endParaRPr lang="tr-TR" altLang="tr-TR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6694" y="123826"/>
            <a:ext cx="11472386" cy="4905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 eaLnBrk="1" hangingPunct="1">
              <a:buFontTx/>
              <a:buChar char="•"/>
              <a:defRPr/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Güven Elipsi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30054" y="698236"/>
            <a:ext cx="10542746" cy="10156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tr-TR" altLang="tr-TR" sz="2000" b="1" dirty="0"/>
              <a:t>Ağ dengelemesi sonucunda hesaplanan birim ölçünün ortalama hatası ile gerçek düzeltmelerden hesaplanan </a:t>
            </a:r>
            <a:r>
              <a:rPr lang="tr-TR" altLang="tr-TR" sz="2000" b="1" dirty="0" err="1"/>
              <a:t>varyansının</a:t>
            </a:r>
            <a:r>
              <a:rPr lang="tr-TR" altLang="tr-TR" sz="2000" b="1" dirty="0"/>
              <a:t> oranı F dağılımındadır. 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847042" y="1760539"/>
          <a:ext cx="2447925" cy="911225"/>
        </p:xfrm>
        <a:graphic>
          <a:graphicData uri="http://schemas.openxmlformats.org/presentationml/2006/ole">
            <p:oleObj spid="_x0000_s24710" name="Denklem" r:id="rId3" imgW="1231900" imgH="457200" progId="Equation.3">
              <p:embed/>
            </p:oleObj>
          </a:graphicData>
        </a:graphic>
      </p:graphicFrame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1524001" y="31157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656292" y="2755371"/>
          <a:ext cx="5113338" cy="436562"/>
        </p:xfrm>
        <a:graphic>
          <a:graphicData uri="http://schemas.openxmlformats.org/presentationml/2006/ole">
            <p:oleObj spid="_x0000_s24711" name="Denklem" r:id="rId4" imgW="3022600" imgH="254000" progId="Equation.3">
              <p:embed/>
            </p:oleObj>
          </a:graphicData>
        </a:graphic>
      </p:graphicFrame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7053263" y="2675467"/>
            <a:ext cx="32623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 dirty="0"/>
              <a:t>Bağıntının sınırladığı alanın </a:t>
            </a:r>
          </a:p>
          <a:p>
            <a:pPr eaLnBrk="1" hangingPunct="1"/>
            <a:r>
              <a:rPr lang="tr-TR" altLang="tr-TR" b="1" dirty="0"/>
              <a:t>çevresi elipstir </a:t>
            </a:r>
          </a:p>
        </p:txBody>
      </p:sp>
      <p:sp>
        <p:nvSpPr>
          <p:cNvPr id="13321" name="Rectangle 11"/>
          <p:cNvSpPr>
            <a:spLocks noChangeArrowheads="1"/>
          </p:cNvSpPr>
          <p:nvPr/>
        </p:nvSpPr>
        <p:spPr bwMode="auto">
          <a:xfrm>
            <a:off x="1524001" y="3091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153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82443930"/>
              </p:ext>
            </p:extLst>
          </p:nvPr>
        </p:nvGraphicFramePr>
        <p:xfrm>
          <a:off x="354013" y="3569494"/>
          <a:ext cx="2339975" cy="509588"/>
        </p:xfrm>
        <a:graphic>
          <a:graphicData uri="http://schemas.openxmlformats.org/presentationml/2006/ole">
            <p:oleObj spid="_x0000_s24712" name="Denklem" r:id="rId5" imgW="1396394" imgH="304668" progId="Equation.3">
              <p:embed/>
            </p:oleObj>
          </a:graphicData>
        </a:graphic>
      </p:graphicFrame>
      <p:sp>
        <p:nvSpPr>
          <p:cNvPr id="13323" name="Rectangle 13"/>
          <p:cNvSpPr>
            <a:spLocks noChangeArrowheads="1"/>
          </p:cNvSpPr>
          <p:nvPr/>
        </p:nvSpPr>
        <p:spPr bwMode="auto">
          <a:xfrm>
            <a:off x="1524001" y="3091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1537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21439710"/>
              </p:ext>
            </p:extLst>
          </p:nvPr>
        </p:nvGraphicFramePr>
        <p:xfrm>
          <a:off x="461963" y="4380329"/>
          <a:ext cx="2232025" cy="469900"/>
        </p:xfrm>
        <a:graphic>
          <a:graphicData uri="http://schemas.openxmlformats.org/presentationml/2006/ole">
            <p:oleObj spid="_x0000_s24713" name="Denklem" r:id="rId6" imgW="1447172" imgH="304668" progId="Equation.3">
              <p:embed/>
            </p:oleObj>
          </a:graphicData>
        </a:graphic>
      </p:graphicFrame>
      <p:sp>
        <p:nvSpPr>
          <p:cNvPr id="13325" name="Rectangle 15"/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1537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95443692"/>
              </p:ext>
            </p:extLst>
          </p:nvPr>
        </p:nvGraphicFramePr>
        <p:xfrm>
          <a:off x="461963" y="5117961"/>
          <a:ext cx="2160587" cy="725487"/>
        </p:xfrm>
        <a:graphic>
          <a:graphicData uri="http://schemas.openxmlformats.org/presentationml/2006/ole">
            <p:oleObj spid="_x0000_s24714" name="Denklem" r:id="rId7" imgW="1358900" imgH="457200" progId="Equation.3">
              <p:embed/>
            </p:oleObj>
          </a:graphicData>
        </a:graphic>
      </p:graphicFrame>
      <p:sp>
        <p:nvSpPr>
          <p:cNvPr id="13327" name="Rectangle 17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5375276" y="5876926"/>
          <a:ext cx="1800225" cy="728663"/>
        </p:xfrm>
        <a:graphic>
          <a:graphicData uri="http://schemas.openxmlformats.org/presentationml/2006/ole">
            <p:oleObj spid="_x0000_s24715" name="Denklem" r:id="rId8" imgW="1104900" imgH="444500" progId="Equation.3">
              <p:embed/>
            </p:oleObj>
          </a:graphicData>
        </a:graphic>
      </p:graphicFrame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3141663" y="3579426"/>
            <a:ext cx="39934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tr-TR" altLang="tr-T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Güven Elipsinin büyük </a:t>
            </a:r>
            <a:r>
              <a:rPr lang="tr-TR" altLang="tr-TR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yarı ekseni</a:t>
            </a:r>
            <a:r>
              <a:rPr lang="tr-TR" altLang="tr-TR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endParaRPr lang="tr-TR" altLang="tr-TR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3141663" y="4304786"/>
            <a:ext cx="39805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tr-TR" altLang="tr-T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Güven Elipsinin küçük </a:t>
            </a:r>
            <a:r>
              <a:rPr lang="tr-TR" altLang="tr-TR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yarı ekseni</a:t>
            </a:r>
            <a:r>
              <a:rPr lang="tr-TR" altLang="tr-TR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endParaRPr lang="tr-TR" altLang="tr-TR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3141663" y="5207280"/>
            <a:ext cx="3621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tr-TR" altLang="tr-T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Büyük </a:t>
            </a:r>
            <a:r>
              <a:rPr lang="tr-TR" altLang="tr-TR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yarı eksenin </a:t>
            </a:r>
            <a:r>
              <a:rPr lang="tr-TR" altLang="tr-T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doğrultusu </a:t>
            </a:r>
          </a:p>
        </p:txBody>
      </p:sp>
    </p:spTree>
    <p:extLst>
      <p:ext uri="{BB962C8B-B14F-4D97-AF65-F5344CB8AC3E}">
        <p14:creationId xmlns:p14="http://schemas.microsoft.com/office/powerpoint/2010/main" xmlns="" val="269101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2" grpId="1" animBg="1"/>
      <p:bldP spid="15364" grpId="0" animBg="1"/>
      <p:bldP spid="15369" grpId="0"/>
      <p:bldP spid="15378" grpId="0"/>
      <p:bldP spid="15379" grpId="0"/>
      <p:bldP spid="1538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Metin kutusu 4"/>
          <p:cNvSpPr txBox="1">
            <a:spLocks noChangeArrowheads="1"/>
          </p:cNvSpPr>
          <p:nvPr/>
        </p:nvSpPr>
        <p:spPr bwMode="auto">
          <a:xfrm>
            <a:off x="2118360" y="1112521"/>
            <a:ext cx="6431280" cy="3447098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6633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r-TR" altLang="tr-TR" sz="14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tr-TR" altLang="tr-T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II- Global Duyarlık Ölçütleri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tr-TR" altLang="tr-TR" sz="8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  <a:defRPr/>
            </a:pPr>
            <a:r>
              <a:rPr lang="tr-TR" altLang="tr-TR" sz="24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tr-TR" altLang="tr-TR" sz="2400" b="1" dirty="0" smtClean="0">
                <a:latin typeface="Arial" charset="0"/>
                <a:cs typeface="Arial" charset="0"/>
              </a:rPr>
              <a:t>Güven </a:t>
            </a:r>
            <a:r>
              <a:rPr lang="tr-TR" altLang="tr-TR" sz="2400" b="1" dirty="0" err="1">
                <a:latin typeface="Arial" charset="0"/>
                <a:cs typeface="Arial" charset="0"/>
              </a:rPr>
              <a:t>Hiperelipsoidi</a:t>
            </a:r>
            <a:endParaRPr lang="tr-TR" altLang="tr-TR" sz="2400" b="1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  <a:defRPr/>
            </a:pPr>
            <a:endParaRPr lang="tr-TR" altLang="tr-TR" sz="800" b="1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  <a:defRPr/>
            </a:pPr>
            <a:r>
              <a:rPr lang="tr-TR" altLang="tr-TR" sz="2400" b="1" dirty="0" smtClean="0">
                <a:latin typeface="Arial" charset="0"/>
                <a:cs typeface="Arial" charset="0"/>
              </a:rPr>
              <a:t> Hacim </a:t>
            </a:r>
            <a:r>
              <a:rPr lang="tr-TR" altLang="tr-TR" sz="2400" b="1" dirty="0">
                <a:latin typeface="Arial" charset="0"/>
                <a:cs typeface="Arial" charset="0"/>
              </a:rPr>
              <a:t>Kriteri</a:t>
            </a:r>
          </a:p>
          <a:p>
            <a:pPr eaLnBrk="1" hangingPunct="1">
              <a:spcBef>
                <a:spcPct val="0"/>
              </a:spcBef>
              <a:buFontTx/>
              <a:buChar char="•"/>
              <a:defRPr/>
            </a:pPr>
            <a:endParaRPr lang="tr-TR" altLang="tr-TR" sz="800" b="1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  <a:defRPr/>
            </a:pPr>
            <a:r>
              <a:rPr lang="tr-TR" altLang="tr-TR" sz="2400" b="1" dirty="0" smtClean="0">
                <a:latin typeface="Arial" charset="0"/>
                <a:cs typeface="Arial" charset="0"/>
              </a:rPr>
              <a:t> </a:t>
            </a:r>
            <a:r>
              <a:rPr lang="tr-TR" altLang="tr-TR" sz="2400" b="1" dirty="0" err="1" smtClean="0">
                <a:latin typeface="Arial" charset="0"/>
                <a:cs typeface="Arial" charset="0"/>
              </a:rPr>
              <a:t>Varyans</a:t>
            </a:r>
            <a:r>
              <a:rPr lang="tr-TR" altLang="tr-TR" sz="2400" b="1" dirty="0" smtClean="0">
                <a:latin typeface="Arial" charset="0"/>
                <a:cs typeface="Arial" charset="0"/>
              </a:rPr>
              <a:t> </a:t>
            </a:r>
            <a:r>
              <a:rPr lang="tr-TR" altLang="tr-TR" sz="2400" b="1" dirty="0">
                <a:latin typeface="Arial" charset="0"/>
                <a:cs typeface="Arial" charset="0"/>
              </a:rPr>
              <a:t>Kriteri</a:t>
            </a:r>
          </a:p>
          <a:p>
            <a:pPr eaLnBrk="1" hangingPunct="1">
              <a:spcBef>
                <a:spcPct val="0"/>
              </a:spcBef>
              <a:buFontTx/>
              <a:buChar char="•"/>
              <a:defRPr/>
            </a:pPr>
            <a:endParaRPr lang="tr-TR" altLang="tr-TR" sz="800" b="1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  <a:defRPr/>
            </a:pPr>
            <a:endParaRPr lang="tr-TR" altLang="tr-TR" sz="800" b="1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  <a:defRPr/>
            </a:pPr>
            <a:r>
              <a:rPr lang="tr-TR" altLang="tr-TR" sz="2400" b="1" dirty="0" smtClean="0">
                <a:latin typeface="Arial" charset="0"/>
                <a:cs typeface="Arial" charset="0"/>
              </a:rPr>
              <a:t> Ortalama </a:t>
            </a:r>
            <a:r>
              <a:rPr lang="tr-TR" altLang="tr-TR" sz="2400" b="1" dirty="0">
                <a:latin typeface="Arial" charset="0"/>
                <a:cs typeface="Arial" charset="0"/>
              </a:rPr>
              <a:t>Koordinat Hatası</a:t>
            </a:r>
          </a:p>
          <a:p>
            <a:pPr eaLnBrk="1" hangingPunct="1">
              <a:spcBef>
                <a:spcPct val="0"/>
              </a:spcBef>
              <a:buFontTx/>
              <a:buChar char="•"/>
              <a:defRPr/>
            </a:pPr>
            <a:endParaRPr lang="tr-TR" altLang="tr-TR" sz="800" b="1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  <a:defRPr/>
            </a:pPr>
            <a:r>
              <a:rPr lang="tr-TR" altLang="tr-TR" sz="2400" b="1" dirty="0" smtClean="0">
                <a:latin typeface="Arial" charset="0"/>
                <a:cs typeface="Arial" charset="0"/>
              </a:rPr>
              <a:t> </a:t>
            </a:r>
            <a:r>
              <a:rPr lang="tr-TR" altLang="tr-TR" sz="2400" b="1" dirty="0" err="1" smtClean="0">
                <a:latin typeface="Arial" charset="0"/>
                <a:cs typeface="Arial" charset="0"/>
              </a:rPr>
              <a:t>Özdeğer</a:t>
            </a:r>
            <a:r>
              <a:rPr lang="tr-TR" altLang="tr-TR" sz="2400" b="1" dirty="0" smtClean="0">
                <a:latin typeface="Arial" charset="0"/>
                <a:cs typeface="Arial" charset="0"/>
              </a:rPr>
              <a:t> </a:t>
            </a:r>
            <a:r>
              <a:rPr lang="tr-TR" altLang="tr-TR" sz="2400" b="1" dirty="0">
                <a:latin typeface="Arial" charset="0"/>
                <a:cs typeface="Arial" charset="0"/>
              </a:rPr>
              <a:t>Kriteri</a:t>
            </a:r>
          </a:p>
          <a:p>
            <a:pPr eaLnBrk="1" hangingPunct="1">
              <a:spcBef>
                <a:spcPct val="0"/>
              </a:spcBef>
              <a:buFontTx/>
              <a:buChar char="•"/>
              <a:defRPr/>
            </a:pPr>
            <a:endParaRPr lang="tr-TR" altLang="tr-TR" sz="8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024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1524001" y="31252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1524001" y="31252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77723967"/>
              </p:ext>
            </p:extLst>
          </p:nvPr>
        </p:nvGraphicFramePr>
        <p:xfrm>
          <a:off x="772900" y="1690688"/>
          <a:ext cx="1871663" cy="514350"/>
        </p:xfrm>
        <a:graphic>
          <a:graphicData uri="http://schemas.openxmlformats.org/presentationml/2006/ole">
            <p:oleObj spid="_x0000_s28788" name="Denklem" r:id="rId3" imgW="863225" imgH="241195" progId="Equation.3">
              <p:embed/>
            </p:oleObj>
          </a:graphicData>
        </a:graphic>
      </p:graphicFrame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1524001" y="31157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5" name="Rectangle 11"/>
          <p:cNvSpPr>
            <a:spLocks noChangeArrowheads="1"/>
          </p:cNvSpPr>
          <p:nvPr/>
        </p:nvSpPr>
        <p:spPr bwMode="auto">
          <a:xfrm>
            <a:off x="1524001" y="31157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215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48267171"/>
              </p:ext>
            </p:extLst>
          </p:nvPr>
        </p:nvGraphicFramePr>
        <p:xfrm>
          <a:off x="5510583" y="1822980"/>
          <a:ext cx="5113338" cy="447675"/>
        </p:xfrm>
        <a:graphic>
          <a:graphicData uri="http://schemas.openxmlformats.org/presentationml/2006/ole">
            <p:oleObj spid="_x0000_s28789" name="Denklem" r:id="rId4" imgW="2921000" imgH="254000" progId="Equation.3">
              <p:embed/>
            </p:oleObj>
          </a:graphicData>
        </a:graphic>
      </p:graphicFrame>
      <p:sp>
        <p:nvSpPr>
          <p:cNvPr id="19467" name="Rectangle 13"/>
          <p:cNvSpPr>
            <a:spLocks noChangeArrowheads="1"/>
          </p:cNvSpPr>
          <p:nvPr/>
        </p:nvSpPr>
        <p:spPr bwMode="auto">
          <a:xfrm>
            <a:off x="1524001" y="3091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9" name="Rectangle 15"/>
          <p:cNvSpPr>
            <a:spLocks noChangeArrowheads="1"/>
          </p:cNvSpPr>
          <p:nvPr/>
        </p:nvSpPr>
        <p:spPr bwMode="auto">
          <a:xfrm>
            <a:off x="1524001" y="3091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2151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09721994"/>
              </p:ext>
            </p:extLst>
          </p:nvPr>
        </p:nvGraphicFramePr>
        <p:xfrm>
          <a:off x="1416369" y="3981064"/>
          <a:ext cx="3024187" cy="608013"/>
        </p:xfrm>
        <a:graphic>
          <a:graphicData uri="http://schemas.openxmlformats.org/presentationml/2006/ole">
            <p:oleObj spid="_x0000_s28790" name="Denklem" r:id="rId5" imgW="1511300" imgH="304800" progId="Equation.3">
              <p:embed/>
            </p:oleObj>
          </a:graphicData>
        </a:graphic>
      </p:graphicFrame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5044758" y="4076082"/>
            <a:ext cx="5173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tr-TR" altLang="tr-T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Deneysel güven </a:t>
            </a:r>
            <a:r>
              <a:rPr lang="tr-TR" altLang="tr-TR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hiperelipsoidinin</a:t>
            </a:r>
            <a:r>
              <a:rPr lang="tr-TR" altLang="tr-TR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tr-TR" alt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yarı ekseni </a:t>
            </a:r>
            <a:endParaRPr lang="tr-TR" altLang="tr-TR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95288" y="228601"/>
            <a:ext cx="11080432" cy="45720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Güven </a:t>
            </a:r>
            <a:r>
              <a:rPr lang="tr-TR" altLang="tr-T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Hiperelipsoidi</a:t>
            </a:r>
            <a:endParaRPr lang="tr-TR" alt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0" y="2556934"/>
            <a:ext cx="496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Bilinmeyenlerin </a:t>
            </a:r>
            <a:r>
              <a:rPr lang="tr-TR" b="1" dirty="0" err="1" smtClean="0">
                <a:latin typeface="Arial" pitchFamily="34" charset="0"/>
                <a:cs typeface="Arial" pitchFamily="34" charset="0"/>
              </a:rPr>
              <a:t>varyans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b="1" dirty="0" err="1" smtClean="0">
                <a:latin typeface="Arial" pitchFamily="34" charset="0"/>
                <a:cs typeface="Arial" pitchFamily="34" charset="0"/>
              </a:rPr>
              <a:t>kovaryans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 matrisi</a:t>
            </a: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76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1" grpId="0"/>
      <p:bldP spid="21522" grpId="0" animBg="1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4630" y="817718"/>
            <a:ext cx="10927080" cy="5619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 eaLnBrk="1" hangingPunct="1">
              <a:buFontTx/>
              <a:buChar char="•"/>
              <a:defRPr/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Hacim Kriteri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443038" y="2675786"/>
            <a:ext cx="57663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tr-TR" altLang="tr-TR" sz="2000" b="1" dirty="0" smtClean="0"/>
              <a:t>Deneysel </a:t>
            </a:r>
            <a:r>
              <a:rPr lang="tr-TR" altLang="tr-TR" sz="2000" b="1" dirty="0"/>
              <a:t>güven </a:t>
            </a:r>
            <a:r>
              <a:rPr lang="tr-TR" altLang="tr-TR" sz="2000" b="1" dirty="0" err="1"/>
              <a:t>hiperelipsoidlerinin</a:t>
            </a:r>
            <a:r>
              <a:rPr lang="tr-TR" altLang="tr-TR" sz="2000" b="1" dirty="0"/>
              <a:t> hacimleri</a:t>
            </a: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1524001" y="30109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1524001" y="30109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3382597"/>
              </p:ext>
            </p:extLst>
          </p:nvPr>
        </p:nvGraphicFramePr>
        <p:xfrm>
          <a:off x="1415468" y="3381576"/>
          <a:ext cx="6221465" cy="1254612"/>
        </p:xfrm>
        <a:graphic>
          <a:graphicData uri="http://schemas.openxmlformats.org/presentationml/2006/ole">
            <p:oleObj spid="_x0000_s29815" name="Denklem" r:id="rId3" imgW="2311400" imgH="469900" progId="Equation.3">
              <p:embed/>
            </p:oleObj>
          </a:graphicData>
        </a:graphic>
      </p:graphicFrame>
      <p:sp>
        <p:nvSpPr>
          <p:cNvPr id="20489" name="Rectangle 11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494" name="Rectangle 16"/>
          <p:cNvSpPr>
            <a:spLocks noChangeArrowheads="1"/>
          </p:cNvSpPr>
          <p:nvPr/>
        </p:nvSpPr>
        <p:spPr bwMode="auto">
          <a:xfrm>
            <a:off x="1524001" y="28744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497" name="Rectangle 19"/>
          <p:cNvSpPr>
            <a:spLocks noChangeArrowheads="1"/>
          </p:cNvSpPr>
          <p:nvPr/>
        </p:nvSpPr>
        <p:spPr bwMode="auto">
          <a:xfrm>
            <a:off x="1524001" y="28744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406618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1524001" y="30109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1524001" y="30109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43297" y="903276"/>
            <a:ext cx="11311729" cy="45720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tr-T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Varyans</a:t>
            </a:r>
            <a:r>
              <a:rPr lang="en-US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tr-T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Kriteri</a:t>
            </a:r>
            <a:endParaRPr lang="tr-TR" alt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489" name="Rectangle 11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2254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83372757"/>
              </p:ext>
            </p:extLst>
          </p:nvPr>
        </p:nvGraphicFramePr>
        <p:xfrm>
          <a:off x="780363" y="2290982"/>
          <a:ext cx="9215388" cy="1129551"/>
        </p:xfrm>
        <a:graphic>
          <a:graphicData uri="http://schemas.openxmlformats.org/presentationml/2006/ole">
            <p:oleObj spid="_x0000_s75779" name="Denklem" r:id="rId3" imgW="3644900" imgH="444500" progId="Equation.3">
              <p:embed/>
            </p:oleObj>
          </a:graphicData>
        </a:graphic>
      </p:graphicFrame>
      <p:sp>
        <p:nvSpPr>
          <p:cNvPr id="20494" name="Rectangle 16"/>
          <p:cNvSpPr>
            <a:spLocks noChangeArrowheads="1"/>
          </p:cNvSpPr>
          <p:nvPr/>
        </p:nvSpPr>
        <p:spPr bwMode="auto">
          <a:xfrm>
            <a:off x="1524001" y="28744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497" name="Rectangle 19"/>
          <p:cNvSpPr>
            <a:spLocks noChangeArrowheads="1"/>
          </p:cNvSpPr>
          <p:nvPr/>
        </p:nvSpPr>
        <p:spPr bwMode="auto">
          <a:xfrm>
            <a:off x="1524001" y="28744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406618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1524001" y="30109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1524001" y="30109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489" name="Rectangle 11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221563" y="1483738"/>
            <a:ext cx="11540329" cy="45720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tr-T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Ortalama</a:t>
            </a:r>
            <a:r>
              <a:rPr lang="en-US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tr-T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Koordinat</a:t>
            </a:r>
            <a:r>
              <a:rPr lang="en-US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tr-T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Hatası</a:t>
            </a:r>
            <a:endParaRPr lang="tr-TR" alt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494" name="Rectangle 16"/>
          <p:cNvSpPr>
            <a:spLocks noChangeArrowheads="1"/>
          </p:cNvSpPr>
          <p:nvPr/>
        </p:nvSpPr>
        <p:spPr bwMode="auto">
          <a:xfrm>
            <a:off x="1524001" y="28744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497" name="Rectangle 19"/>
          <p:cNvSpPr>
            <a:spLocks noChangeArrowheads="1"/>
          </p:cNvSpPr>
          <p:nvPr/>
        </p:nvSpPr>
        <p:spPr bwMode="auto">
          <a:xfrm>
            <a:off x="1524001" y="28744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2254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98952768"/>
              </p:ext>
            </p:extLst>
          </p:nvPr>
        </p:nvGraphicFramePr>
        <p:xfrm>
          <a:off x="484134" y="2842109"/>
          <a:ext cx="5442533" cy="1128961"/>
        </p:xfrm>
        <a:graphic>
          <a:graphicData uri="http://schemas.openxmlformats.org/presentationml/2006/ole">
            <p:oleObj spid="_x0000_s76804" name="Denklem" r:id="rId3" imgW="2247900" imgH="469900" progId="Equation.3">
              <p:embed/>
            </p:oleObj>
          </a:graphicData>
        </a:graphic>
      </p:graphicFrame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6126162" y="3243216"/>
            <a:ext cx="39322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9334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9334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9334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9334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9334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en-US" altLang="tr-TR" sz="1200" dirty="0">
                <a:cs typeface="Times New Roman" pitchFamily="18" charset="0"/>
              </a:rPr>
              <a:t> </a:t>
            </a:r>
            <a:r>
              <a:rPr lang="en-US" alt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Gerçekle</a:t>
            </a:r>
            <a:r>
              <a:rPr lang="tr-TR" alt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ş</a:t>
            </a:r>
            <a:r>
              <a:rPr lang="en-US" alt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tirilen</a:t>
            </a:r>
            <a:r>
              <a:rPr lang="en-US" alt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tr-T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değer</a:t>
            </a:r>
            <a:endParaRPr lang="en-US" alt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618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 animBg="1"/>
      <p:bldP spid="225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80" y="169863"/>
            <a:ext cx="11018520" cy="4905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 eaLnBrk="1" hangingPunct="1">
              <a:buFontTx/>
              <a:buChar char="•"/>
              <a:defRPr/>
            </a:pP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tr-T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Özdeğerler</a:t>
            </a:r>
            <a:r>
              <a:rPr lang="en-US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tr-T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Kriteri</a:t>
            </a:r>
            <a:endParaRPr lang="tr-TR" alt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04825" y="3457575"/>
            <a:ext cx="9695539" cy="40011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>
            <a:lvl1pPr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tr-TR" alt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Ağın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homojen ve </a:t>
            </a:r>
            <a:r>
              <a:rPr lang="tr-TR" altLang="tr-TR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izotrop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olması için </a:t>
            </a:r>
            <a:r>
              <a:rPr lang="tr-TR" altLang="tr-TR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Varyans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altLang="tr-TR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kovaryans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matrisinin </a:t>
            </a:r>
            <a:r>
              <a:rPr lang="tr-TR" altLang="tr-TR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özdeğerleri</a:t>
            </a:r>
            <a:endParaRPr lang="tr-TR" altLang="tr-TR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1254654" y="4093105"/>
          <a:ext cx="2305050" cy="725487"/>
        </p:xfrm>
        <a:graphic>
          <a:graphicData uri="http://schemas.openxmlformats.org/presentationml/2006/ole">
            <p:oleObj spid="_x0000_s30810" name="Denklem" r:id="rId3" imgW="723586" imgH="228501" progId="Equation.3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6346826" y="4135967"/>
          <a:ext cx="3829050" cy="850900"/>
        </p:xfrm>
        <a:graphic>
          <a:graphicData uri="http://schemas.openxmlformats.org/presentationml/2006/ole">
            <p:oleObj spid="_x0000_s30811" name="Denklem" r:id="rId4" imgW="1066680" imgH="241200" progId="Equation.3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2781832" y="5145088"/>
          <a:ext cx="1800225" cy="1458912"/>
        </p:xfrm>
        <a:graphic>
          <a:graphicData uri="http://schemas.openxmlformats.org/presentationml/2006/ole">
            <p:oleObj spid="_x0000_s30812" name="Denklem" r:id="rId5" imgW="533169" imgH="431613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5658381" y="5544608"/>
          <a:ext cx="3313112" cy="646113"/>
        </p:xfrm>
        <a:graphic>
          <a:graphicData uri="http://schemas.openxmlformats.org/presentationml/2006/ole">
            <p:oleObj spid="_x0000_s30813" name="Denklem" r:id="rId6" imgW="1168400" imgH="228600" progId="Equation.3">
              <p:embed/>
            </p:oleObj>
          </a:graphicData>
        </a:graphic>
      </p:graphicFrame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1524001" y="23981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1524001" y="2811464"/>
            <a:ext cx="2270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>
                <a:cs typeface="Times New Roman" panose="02020603050405020304" pitchFamily="18" charset="0"/>
              </a:rPr>
              <a:t> </a:t>
            </a:r>
            <a:endParaRPr lang="tr-TR" altLang="tr-TR" sz="1100"/>
          </a:p>
          <a:p>
            <a:endParaRPr lang="tr-TR" altLang="tr-TR"/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>
            <a:off x="1524001" y="34141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1524001" y="38618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33893" y="883708"/>
            <a:ext cx="11412227" cy="40011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>
            <a:spAutoFit/>
          </a:bodyPr>
          <a:lstStyle>
            <a:lvl1pPr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tr-TR" alt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Homojen Ağ: </a:t>
            </a:r>
            <a:r>
              <a:rPr lang="tr-TR" altLang="tr-TR" sz="2000" b="1" dirty="0" smtClean="0"/>
              <a:t>Tüm noktalardaki hata elipsleri elips görünümünde ve yaklaşık aynı büyüklükte</a:t>
            </a:r>
            <a:endParaRPr lang="tr-TR" altLang="tr-TR" sz="2000" b="1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84692" y="1764242"/>
            <a:ext cx="10298140" cy="40011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>
            <a:spAutoFit/>
          </a:bodyPr>
          <a:lstStyle>
            <a:lvl1pPr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tr-TR" alt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İzotrop</a:t>
            </a:r>
            <a:r>
              <a:rPr lang="tr-TR" alt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Ağ: </a:t>
            </a:r>
            <a:r>
              <a:rPr lang="tr-TR" altLang="tr-TR" sz="2000" b="1" dirty="0" smtClean="0"/>
              <a:t>Tüm noktalardaki hata elipsleri daire görünümünde ve farklı büyüklükte</a:t>
            </a:r>
            <a:endParaRPr lang="tr-TR" altLang="tr-TR" sz="2000" b="1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2712508"/>
            <a:ext cx="11724813" cy="40011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>
            <a:lvl1pPr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tr-TR" alt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Homojen ve </a:t>
            </a:r>
            <a:r>
              <a:rPr lang="tr-TR" altLang="tr-T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İzotrop</a:t>
            </a:r>
            <a:r>
              <a:rPr lang="tr-TR" alt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Ağ: </a:t>
            </a:r>
            <a:r>
              <a:rPr lang="tr-TR" altLang="tr-TR" sz="2000" b="1" dirty="0" smtClean="0"/>
              <a:t>Tüm noktalardaki hata elipsleri daire görünümünde ve aynı büyüklükte</a:t>
            </a:r>
            <a:endParaRPr lang="tr-TR" altLang="tr-TR" sz="2000" b="1" dirty="0"/>
          </a:p>
        </p:txBody>
      </p:sp>
    </p:spTree>
    <p:extLst>
      <p:ext uri="{BB962C8B-B14F-4D97-AF65-F5344CB8AC3E}">
        <p14:creationId xmlns:p14="http://schemas.microsoft.com/office/powerpoint/2010/main" xmlns="" val="403116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6" grpId="0" build="p" animBg="1"/>
      <p:bldP spid="12" grpId="0" build="p" animBg="1"/>
      <p:bldP spid="13" grpId="0" build="p" animBg="1"/>
      <p:bldP spid="14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87400" y="180445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Jeodezi Ağların Duyarlık Ölçütleri ile Tasarımı (Örnekler)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3061" y="269308"/>
            <a:ext cx="9787466" cy="631775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3" name="2 Metin kutusu"/>
          <p:cNvSpPr txBox="1"/>
          <p:nvPr/>
        </p:nvSpPr>
        <p:spPr>
          <a:xfrm>
            <a:off x="2133600" y="914400"/>
            <a:ext cx="138853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ZKÜ AĞI</a:t>
            </a:r>
            <a:endParaRPr lang="tr-TR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0801" y="289049"/>
            <a:ext cx="9346180" cy="61456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3" name="2 Metin kutusu"/>
          <p:cNvSpPr txBox="1"/>
          <p:nvPr/>
        </p:nvSpPr>
        <p:spPr>
          <a:xfrm>
            <a:off x="2133600" y="914400"/>
            <a:ext cx="138853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ZKÜ AĞI</a:t>
            </a:r>
            <a:endParaRPr lang="tr-TR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22867" y="24987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Duyarlık Ölçütleri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9067" y="445887"/>
            <a:ext cx="9973733" cy="594274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3" name="2 Metin kutusu"/>
          <p:cNvSpPr txBox="1"/>
          <p:nvPr/>
        </p:nvSpPr>
        <p:spPr>
          <a:xfrm>
            <a:off x="4334932" y="778933"/>
            <a:ext cx="216746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TRABZON AĞI</a:t>
            </a:r>
            <a:endParaRPr lang="tr-TR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116" y="321733"/>
            <a:ext cx="10722954" cy="585893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3" name="2 Metin kutusu"/>
          <p:cNvSpPr txBox="1"/>
          <p:nvPr/>
        </p:nvSpPr>
        <p:spPr>
          <a:xfrm>
            <a:off x="4334932" y="778933"/>
            <a:ext cx="216746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TRABZON AĞI</a:t>
            </a:r>
            <a:endParaRPr lang="tr-TR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0854" y="1507067"/>
            <a:ext cx="5849403" cy="40470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5" name="4 Metin kutusu"/>
          <p:cNvSpPr txBox="1"/>
          <p:nvPr/>
        </p:nvSpPr>
        <p:spPr>
          <a:xfrm>
            <a:off x="5943599" y="558799"/>
            <a:ext cx="274320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YENİÇAĞA GPS  AĞI</a:t>
            </a:r>
            <a:endParaRPr lang="tr-TR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5578" y="1683984"/>
            <a:ext cx="6422555" cy="44120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5" name="4 Metin kutusu"/>
          <p:cNvSpPr txBox="1"/>
          <p:nvPr/>
        </p:nvSpPr>
        <p:spPr>
          <a:xfrm>
            <a:off x="5943599" y="558799"/>
            <a:ext cx="274320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YENİÇAĞA GPS  AĞI</a:t>
            </a:r>
            <a:endParaRPr lang="tr-TR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521" y="677333"/>
            <a:ext cx="11520648" cy="533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2132" y="440266"/>
            <a:ext cx="10675789" cy="53848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69625" y="554635"/>
            <a:ext cx="4452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Lokal Duyarlık Ölçütleri</a:t>
            </a:r>
            <a:endParaRPr lang="tr-TR" sz="2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886917" y="901908"/>
            <a:ext cx="4452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Helmert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nokta konum hatası 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964367" y="1743853"/>
            <a:ext cx="4452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Hata Elipsi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712033" y="4234708"/>
            <a:ext cx="4452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Global Duyarlık Ölçütü</a:t>
            </a:r>
            <a:endParaRPr lang="tr-TR" sz="2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1026825" y="4594472"/>
            <a:ext cx="4452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Hacim kriteri ya da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Varyans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kriteri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1074295" y="5586321"/>
            <a:ext cx="4452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Özdeğer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kriteri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332280" y="0"/>
            <a:ext cx="11330067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Serbest Ağ dengelemesi </a:t>
            </a:r>
            <a:r>
              <a:rPr lang="tr-TR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proğramına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eklenecek duyarlık ölçütleri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157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8929" y="1238952"/>
            <a:ext cx="1719262" cy="4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5715" name="Object 3"/>
          <p:cNvGraphicFramePr>
            <a:graphicFrameLocks noChangeAspect="1"/>
          </p:cNvGraphicFramePr>
          <p:nvPr/>
        </p:nvGraphicFramePr>
        <p:xfrm>
          <a:off x="1130926" y="2051558"/>
          <a:ext cx="2316814" cy="574336"/>
        </p:xfrm>
        <a:graphic>
          <a:graphicData uri="http://schemas.openxmlformats.org/presentationml/2006/ole">
            <p:oleObj spid="_x0000_s86018" name="Denklem" r:id="rId4" imgW="1803400" imgH="444500" progId="Equation.3">
              <p:embed/>
            </p:oleObj>
          </a:graphicData>
        </a:graphic>
      </p:graphicFrame>
      <p:graphicFrame>
        <p:nvGraphicFramePr>
          <p:cNvPr id="115716" name="Object 4"/>
          <p:cNvGraphicFramePr>
            <a:graphicFrameLocks noChangeAspect="1"/>
          </p:cNvGraphicFramePr>
          <p:nvPr/>
        </p:nvGraphicFramePr>
        <p:xfrm>
          <a:off x="1145707" y="2687127"/>
          <a:ext cx="2002228" cy="500557"/>
        </p:xfrm>
        <a:graphic>
          <a:graphicData uri="http://schemas.openxmlformats.org/presentationml/2006/ole">
            <p:oleObj spid="_x0000_s86019" name="Denklem" r:id="rId5" imgW="1777229" imgH="444307" progId="Equation.3">
              <p:embed/>
            </p:oleObj>
          </a:graphicData>
        </a:graphic>
      </p:graphicFrame>
      <p:graphicFrame>
        <p:nvGraphicFramePr>
          <p:cNvPr id="115717" name="Object 5"/>
          <p:cNvGraphicFramePr>
            <a:graphicFrameLocks noChangeAspect="1"/>
          </p:cNvGraphicFramePr>
          <p:nvPr/>
        </p:nvGraphicFramePr>
        <p:xfrm>
          <a:off x="1162987" y="3182767"/>
          <a:ext cx="1586842" cy="534792"/>
        </p:xfrm>
        <a:graphic>
          <a:graphicData uri="http://schemas.openxmlformats.org/presentationml/2006/ole">
            <p:oleObj spid="_x0000_s86020" name="Denklem" r:id="rId6" imgW="1384300" imgH="469900" progId="Equation.3">
              <p:embed/>
            </p:oleObj>
          </a:graphicData>
        </a:graphic>
      </p:graphicFrame>
      <p:graphicFrame>
        <p:nvGraphicFramePr>
          <p:cNvPr id="115718" name="Object 6"/>
          <p:cNvGraphicFramePr>
            <a:graphicFrameLocks noChangeAspect="1"/>
          </p:cNvGraphicFramePr>
          <p:nvPr/>
        </p:nvGraphicFramePr>
        <p:xfrm>
          <a:off x="1192342" y="3746717"/>
          <a:ext cx="2150464" cy="369763"/>
        </p:xfrm>
        <a:graphic>
          <a:graphicData uri="http://schemas.openxmlformats.org/presentationml/2006/ole">
            <p:oleObj spid="_x0000_s86021" name="Denklem" r:id="rId7" imgW="1473200" imgH="254000" progId="Equation.3">
              <p:embed/>
            </p:oleObj>
          </a:graphicData>
        </a:graphic>
      </p:graphicFrame>
      <p:pic>
        <p:nvPicPr>
          <p:cNvPr id="115719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1785" y="5081587"/>
            <a:ext cx="21907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5720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96415" y="5001329"/>
            <a:ext cx="9048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5721" name="Object 9"/>
          <p:cNvGraphicFramePr>
            <a:graphicFrameLocks noChangeAspect="1"/>
          </p:cNvGraphicFramePr>
          <p:nvPr/>
        </p:nvGraphicFramePr>
        <p:xfrm>
          <a:off x="1374045" y="5996325"/>
          <a:ext cx="1264223" cy="406989"/>
        </p:xfrm>
        <a:graphic>
          <a:graphicData uri="http://schemas.openxmlformats.org/presentationml/2006/ole">
            <p:oleObj spid="_x0000_s86022" name="Denklem" r:id="rId10" imgW="723586" imgH="228501" progId="Equation.3">
              <p:embed/>
            </p:oleObj>
          </a:graphicData>
        </a:graphic>
      </p:graphicFrame>
      <p:sp>
        <p:nvSpPr>
          <p:cNvPr id="26" name="25 Metin kutusu"/>
          <p:cNvSpPr txBox="1"/>
          <p:nvPr/>
        </p:nvSpPr>
        <p:spPr>
          <a:xfrm>
            <a:off x="5426440" y="6056026"/>
            <a:ext cx="6250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Programa TOPLAM 7 SATIR eklenecek</a:t>
            </a:r>
            <a:endPara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 build="p"/>
      <p:bldP spid="8" grpId="0"/>
      <p:bldP spid="9" grpId="0"/>
      <p:bldP spid="2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254760" y="592666"/>
            <a:ext cx="8786707" cy="12886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 altLang="tr-TR" sz="24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tr-TR" altLang="tr-T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Duyarlık ölçütleri, </a:t>
            </a:r>
            <a:r>
              <a:rPr lang="tr-TR" altLang="tr-TR" sz="2400" b="1" dirty="0" err="1" smtClean="0">
                <a:latin typeface="Arial" charset="0"/>
                <a:cs typeface="Arial" charset="0"/>
              </a:rPr>
              <a:t>jeodezik</a:t>
            </a:r>
            <a:r>
              <a:rPr lang="tr-TR" altLang="tr-TR" sz="2400" b="1" dirty="0" smtClean="0">
                <a:latin typeface="Arial" charset="0"/>
                <a:cs typeface="Arial" charset="0"/>
              </a:rPr>
              <a:t> ağların </a:t>
            </a:r>
            <a:r>
              <a:rPr lang="tr-TR" alt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kalitesini </a:t>
            </a:r>
            <a:r>
              <a:rPr lang="tr-TR" altLang="tr-TR" sz="2400" b="1" dirty="0" smtClean="0">
                <a:latin typeface="Arial" charset="0"/>
                <a:cs typeface="Arial" charset="0"/>
              </a:rPr>
              <a:t>gösterir.</a:t>
            </a:r>
          </a:p>
          <a:p>
            <a:pPr>
              <a:defRPr/>
            </a:pPr>
            <a:endParaRPr lang="tr-TR" altLang="tr-TR" sz="2400" b="1" dirty="0" smtClean="0">
              <a:latin typeface="Arial" charset="0"/>
              <a:cs typeface="Arial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tr-TR" altLang="tr-TR" sz="1000" b="1" dirty="0" smtClean="0">
              <a:latin typeface="Arial" charset="0"/>
              <a:cs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9028" y="2656839"/>
            <a:ext cx="5129106" cy="26094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endParaRPr lang="tr-TR" altLang="tr-TR" sz="1000" b="1" dirty="0" smtClean="0">
              <a:latin typeface="Arial" charset="0"/>
              <a:cs typeface="Arial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tr-TR" altLang="tr-TR" sz="2400" b="1" dirty="0" err="1" smtClean="0">
                <a:latin typeface="Arial" charset="0"/>
                <a:cs typeface="Arial" charset="0"/>
              </a:rPr>
              <a:t>Jeodezik</a:t>
            </a:r>
            <a:r>
              <a:rPr lang="tr-TR" altLang="tr-TR" sz="2400" b="1" dirty="0" smtClean="0">
                <a:latin typeface="Arial" charset="0"/>
                <a:cs typeface="Arial" charset="0"/>
              </a:rPr>
              <a:t> ağın duyarlığı, </a:t>
            </a:r>
          </a:p>
          <a:p>
            <a:pPr marL="271463" indent="0">
              <a:defRPr/>
            </a:pPr>
            <a:r>
              <a:rPr lang="tr-TR" altLang="tr-TR" sz="2400" b="1" dirty="0" smtClean="0">
                <a:latin typeface="Arial" charset="0"/>
                <a:cs typeface="Arial" charset="0"/>
              </a:rPr>
              <a:t> </a:t>
            </a:r>
            <a:r>
              <a:rPr lang="tr-TR" altLang="tr-TR" sz="2400" b="1" dirty="0" err="1" smtClean="0">
                <a:latin typeface="Arial" charset="0"/>
                <a:cs typeface="Arial" charset="0"/>
              </a:rPr>
              <a:t>Öçü</a:t>
            </a:r>
            <a:r>
              <a:rPr lang="tr-TR" altLang="tr-TR" sz="2400" b="1" dirty="0" smtClean="0">
                <a:latin typeface="Arial" charset="0"/>
                <a:cs typeface="Arial" charset="0"/>
              </a:rPr>
              <a:t> aletlerinin hassasiyetine, </a:t>
            </a:r>
          </a:p>
          <a:p>
            <a:pPr marL="271463" indent="0">
              <a:defRPr/>
            </a:pPr>
            <a:r>
              <a:rPr lang="tr-TR" altLang="tr-TR" sz="2400" b="1" dirty="0" smtClean="0">
                <a:latin typeface="Arial" charset="0"/>
                <a:cs typeface="Arial" charset="0"/>
              </a:rPr>
              <a:t> </a:t>
            </a:r>
            <a:r>
              <a:rPr lang="tr-TR" altLang="tr-TR" sz="2400" b="1" dirty="0" smtClean="0">
                <a:latin typeface="Arial" charset="0"/>
                <a:cs typeface="Arial" charset="0"/>
              </a:rPr>
              <a:t>Ağın geometrik </a:t>
            </a:r>
            <a:r>
              <a:rPr lang="tr-TR" altLang="tr-TR" sz="2400" b="1" dirty="0" smtClean="0">
                <a:latin typeface="Arial" charset="0"/>
                <a:cs typeface="Arial" charset="0"/>
              </a:rPr>
              <a:t>yapısına,</a:t>
            </a:r>
          </a:p>
          <a:p>
            <a:pPr marL="271463" indent="0">
              <a:defRPr/>
            </a:pPr>
            <a:r>
              <a:rPr lang="tr-TR" altLang="tr-TR" sz="2400" b="1" dirty="0" smtClean="0">
                <a:latin typeface="Arial" charset="0"/>
                <a:cs typeface="Arial" charset="0"/>
              </a:rPr>
              <a:t>Ölçü </a:t>
            </a:r>
            <a:r>
              <a:rPr lang="tr-TR" altLang="tr-TR" sz="2400" b="1" dirty="0" smtClean="0">
                <a:latin typeface="Arial" charset="0"/>
                <a:cs typeface="Arial" charset="0"/>
              </a:rPr>
              <a:t>planına</a:t>
            </a:r>
            <a:endParaRPr lang="tr-TR" altLang="tr-TR" sz="2400" b="1" dirty="0" smtClean="0">
              <a:latin typeface="Arial" charset="0"/>
              <a:cs typeface="Arial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tr-TR" altLang="tr-TR" sz="2400" b="1" dirty="0" smtClean="0">
                <a:latin typeface="Arial" charset="0"/>
                <a:cs typeface="Arial" charset="0"/>
              </a:rPr>
              <a:t>bağlı olarak değişir. </a:t>
            </a: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1635" y="2184400"/>
            <a:ext cx="5910365" cy="345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18626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59609" y="33866"/>
            <a:ext cx="8229600" cy="762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tr-TR" altLang="tr-TR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Jeodezik</a:t>
            </a:r>
            <a:r>
              <a:rPr lang="tr-TR" alt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Ağlarında Duyarlık Ölçütleri</a:t>
            </a:r>
            <a:endParaRPr lang="tr-TR" altLang="tr-TR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9309" y="1476322"/>
            <a:ext cx="11176000" cy="107061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tr-TR" altLang="tr-TR" sz="2000" b="1" dirty="0" err="1">
                <a:latin typeface="Arial" pitchFamily="34" charset="0"/>
                <a:cs typeface="Arial" pitchFamily="34" charset="0"/>
              </a:rPr>
              <a:t>Jeodezik</a:t>
            </a:r>
            <a:r>
              <a:rPr lang="tr-TR" altLang="tr-TR" sz="2000" b="1" dirty="0">
                <a:latin typeface="Arial" pitchFamily="34" charset="0"/>
                <a:cs typeface="Arial" pitchFamily="34" charset="0"/>
              </a:rPr>
              <a:t> ağların </a:t>
            </a:r>
            <a:r>
              <a:rPr lang="tr-TR" altLang="tr-TR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kullanma amaçları için yeterli olup olmadıklarının </a:t>
            </a:r>
            <a:r>
              <a:rPr lang="tr-TR" altLang="tr-TR" sz="2000" b="1" dirty="0">
                <a:latin typeface="Arial" pitchFamily="34" charset="0"/>
                <a:cs typeface="Arial" pitchFamily="34" charset="0"/>
              </a:rPr>
              <a:t>denetlenmesi </a:t>
            </a:r>
            <a:r>
              <a:rPr lang="tr-TR" alt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tr-TR" alt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uyarlık Ölçütleri ile denetlenir</a:t>
            </a:r>
            <a:r>
              <a:rPr lang="tr-TR" altLang="tr-TR" sz="2000" b="1" dirty="0" smtClean="0">
                <a:latin typeface="Arial" pitchFamily="34" charset="0"/>
                <a:cs typeface="Arial" pitchFamily="34" charset="0"/>
              </a:rPr>
              <a:t>. </a:t>
            </a:r>
            <a:endParaRPr lang="tr-TR" alt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0207" y="3592433"/>
            <a:ext cx="11176000" cy="16294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tr-TR" alt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Ağın planlama aşamasında, </a:t>
            </a:r>
            <a:r>
              <a:rPr kumimoji="0" lang="tr-TR" alt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duyarlık yönünden zayıf</a:t>
            </a:r>
            <a:r>
              <a:rPr kumimoji="0" lang="tr-TR" alt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kullanım </a:t>
            </a:r>
            <a:r>
              <a:rPr kumimoji="0" lang="tr-TR" alt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amaçları için yetersiz </a:t>
            </a:r>
            <a:r>
              <a:rPr kumimoji="0" lang="tr-TR" alt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görünen </a:t>
            </a:r>
            <a:r>
              <a:rPr kumimoji="0" lang="tr-TR" alt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noktalar</a:t>
            </a:r>
            <a:r>
              <a:rPr kumimoji="0" lang="tr-TR" alt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ve bu yetersizliklerin oluştuğu </a:t>
            </a:r>
            <a:r>
              <a:rPr kumimoji="0" lang="tr-TR" alt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doğrultular</a:t>
            </a:r>
            <a:r>
              <a:rPr kumimoji="0" lang="tr-TR" alt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tr-TR" alt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duyarlık ölçütle</a:t>
            </a:r>
            <a:r>
              <a:rPr kumimoji="0" lang="tr-TR" alt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riyle </a:t>
            </a:r>
            <a:r>
              <a:rPr kumimoji="0" lang="tr-TR" alt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belirlenebilmekte, gereğinde önlem alınabilmektedir. </a:t>
            </a:r>
            <a:endParaRPr kumimoji="0" lang="tr-TR" altLang="tr-TR" sz="2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746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build="p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10409" y="255858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tr-TR" altLang="tr-TR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Jeodezik</a:t>
            </a:r>
            <a:r>
              <a:rPr lang="tr-TR" alt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Ağlarda Duyarlık Ölçütleri</a:t>
            </a:r>
            <a:endParaRPr lang="tr-TR" altLang="tr-TR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6544" y="1741318"/>
            <a:ext cx="7773233" cy="215443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tr-TR" alt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Kentsel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teknik </a:t>
            </a:r>
            <a:r>
              <a:rPr lang="tr-TR" alt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hizmetler </a:t>
            </a:r>
            <a:r>
              <a:rPr lang="tr-TR" altLang="tr-TR" sz="2000" b="1" dirty="0" smtClean="0">
                <a:solidFill>
                  <a:schemeClr val="tx1"/>
                </a:solidFill>
                <a:latin typeface="Arial" charset="0"/>
              </a:rPr>
              <a:t>için kurulan ağlar,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tr-TR" alt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</a:t>
            </a:r>
            <a:r>
              <a:rPr lang="tr-TR" altLang="tr-TR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Kadastral</a:t>
            </a:r>
            <a:r>
              <a:rPr lang="tr-TR" alt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amaçlarla </a:t>
            </a:r>
            <a:r>
              <a:rPr lang="tr-TR" altLang="tr-TR" sz="2000" b="1" dirty="0">
                <a:latin typeface="Arial" charset="0"/>
              </a:rPr>
              <a:t>yerleşme alanlarında kurulan </a:t>
            </a:r>
            <a:r>
              <a:rPr lang="tr-TR" altLang="tr-TR" sz="2000" b="1" dirty="0" smtClean="0">
                <a:latin typeface="Arial" charset="0"/>
              </a:rPr>
              <a:t>ağlar, 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tr-TR" alt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Ülke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nirengi </a:t>
            </a:r>
            <a:r>
              <a:rPr lang="tr-TR" alt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ağları </a:t>
            </a:r>
          </a:p>
          <a:p>
            <a:pPr algn="just">
              <a:spcBef>
                <a:spcPct val="50000"/>
              </a:spcBef>
              <a:defRPr/>
            </a:pPr>
            <a:r>
              <a:rPr lang="tr-TR" altLang="tr-TR" sz="2000" b="1" dirty="0" smtClean="0">
                <a:latin typeface="Arial" charset="0"/>
              </a:rPr>
              <a:t>kendilerinden </a:t>
            </a:r>
            <a:r>
              <a:rPr lang="tr-TR" altLang="tr-TR" sz="2000" b="1" dirty="0">
                <a:latin typeface="Arial" charset="0"/>
              </a:rPr>
              <a:t>beklenen işlevleri yerine getirebilmeleri için </a:t>
            </a:r>
            <a:r>
              <a:rPr lang="tr-TR" altLang="tr-TR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Duyarlık </a:t>
            </a:r>
            <a:r>
              <a:rPr lang="tr-TR" altLang="tr-TR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</a:t>
            </a:r>
            <a:r>
              <a:rPr lang="tr-TR" altLang="tr-TR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önünden </a:t>
            </a:r>
            <a:r>
              <a:rPr lang="tr-TR" altLang="tr-TR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</a:t>
            </a:r>
            <a:r>
              <a:rPr lang="tr-TR" altLang="tr-T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omojen</a:t>
            </a:r>
            <a:r>
              <a:rPr lang="tr-TR" altLang="tr-TR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tr-TR" altLang="tr-TR" sz="2000" b="1" dirty="0">
                <a:latin typeface="Arial" charset="0"/>
              </a:rPr>
              <a:t>olmaları istenir.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7857" y="4342343"/>
            <a:ext cx="11728449" cy="212365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tr-TR" altLang="tr-TR" sz="2000" b="1" dirty="0" smtClean="0">
                <a:latin typeface="Arial" charset="0"/>
              </a:rPr>
              <a:t>Bölgesel </a:t>
            </a:r>
            <a:r>
              <a:rPr lang="tr-TR" alt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yerkabuğu hareketlerinin </a:t>
            </a:r>
            <a:r>
              <a:rPr lang="tr-TR" altLang="tr-TR" sz="2000" b="1" dirty="0">
                <a:latin typeface="Arial" charset="0"/>
              </a:rPr>
              <a:t>araştırılması, </a:t>
            </a:r>
            <a:r>
              <a:rPr lang="tr-TR" alt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barajlar, asma köprüler, viyadükler, tüneller ve maden ocakları</a:t>
            </a:r>
            <a:r>
              <a:rPr lang="tr-TR" altLang="tr-TR" sz="2000" b="1" dirty="0">
                <a:latin typeface="Arial" charset="0"/>
              </a:rPr>
              <a:t> gibi büyük </a:t>
            </a:r>
            <a:r>
              <a:rPr lang="tr-TR" alt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mühendislik yapılarında </a:t>
            </a:r>
            <a:r>
              <a:rPr lang="tr-TR" altLang="tr-TR" sz="2000" b="1" dirty="0">
                <a:latin typeface="Arial" charset="0"/>
              </a:rPr>
              <a:t>ve bunların yakın çevrelerinde oluşan 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deformasyonları</a:t>
            </a:r>
            <a:r>
              <a:rPr lang="tr-TR" altLang="tr-TR" sz="2000" b="1" dirty="0">
                <a:latin typeface="Arial" charset="0"/>
              </a:rPr>
              <a:t> belirlemek amacıyla kurulan </a:t>
            </a:r>
            <a:r>
              <a:rPr lang="tr-TR" altLang="tr-TR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Jeodezik</a:t>
            </a:r>
            <a:r>
              <a:rPr lang="tr-TR" alt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tr-TR" alt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kontrol ağlarının, </a:t>
            </a:r>
            <a:r>
              <a:rPr lang="tr-TR" altLang="tr-TR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konuma </a:t>
            </a:r>
            <a:r>
              <a:rPr lang="tr-TR" altLang="tr-TR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yada </a:t>
            </a:r>
            <a:r>
              <a:rPr lang="tr-TR" altLang="tr-TR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doğrultuya</a:t>
            </a:r>
            <a:r>
              <a:rPr lang="tr-TR" altLang="tr-TR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bağlı </a:t>
            </a:r>
            <a:r>
              <a:rPr lang="tr-TR" altLang="tr-TR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duyarlıkların</a:t>
            </a:r>
            <a:r>
              <a:rPr lang="tr-TR" altLang="tr-T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tr-TR" altLang="tr-T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iyi olması beklenir. </a:t>
            </a:r>
            <a:endParaRPr lang="tr-TR" altLang="tr-T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8435" y="1574997"/>
            <a:ext cx="4003565" cy="233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5746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100" grpId="0" animBg="1"/>
      <p:bldP spid="41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118" y="1938339"/>
            <a:ext cx="10805159" cy="122819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tr-TR" altLang="tr-TR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Duyarlık </a:t>
            </a:r>
            <a:r>
              <a:rPr lang="tr-TR" altLang="tr-T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Ölçütleri</a:t>
            </a:r>
            <a:r>
              <a:rPr lang="tr-TR" alt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dengeleme hesabının geçerli </a:t>
            </a:r>
            <a:r>
              <a:rPr lang="tr-TR" alt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bir model hipotezi ile yapıldığı varsayımına dayanarak elde edilen büyüklüklerdir. </a:t>
            </a:r>
          </a:p>
        </p:txBody>
      </p:sp>
    </p:spTree>
    <p:extLst>
      <p:ext uri="{BB962C8B-B14F-4D97-AF65-F5344CB8AC3E}">
        <p14:creationId xmlns:p14="http://schemas.microsoft.com/office/powerpoint/2010/main" xmlns="" val="391406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823" y="779490"/>
            <a:ext cx="6111554" cy="3417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48750" y="1019332"/>
            <a:ext cx="5135037" cy="29980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5 Metin kutusu"/>
          <p:cNvSpPr txBox="1"/>
          <p:nvPr/>
        </p:nvSpPr>
        <p:spPr>
          <a:xfrm>
            <a:off x="1214204" y="4362137"/>
            <a:ext cx="289310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Maksimum Ölçü Planı</a:t>
            </a:r>
            <a:endParaRPr lang="tr-TR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7752414" y="4364636"/>
            <a:ext cx="289310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Minimum Ölçü Planı</a:t>
            </a:r>
            <a:endParaRPr lang="tr-TR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362263" y="5353986"/>
            <a:ext cx="5304019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Duyarlığı fazla olan ölçüler atılarak optimum ağa ulaşılır.</a:t>
            </a:r>
            <a:endParaRPr lang="tr-T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6600670" y="5311513"/>
            <a:ext cx="5304019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Duyarlığı düşük olan noktalara yeni ölçüler eklenerek optimum ağa ulaşılır.</a:t>
            </a:r>
            <a:endParaRPr lang="tr-T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build="p" animBg="1"/>
      <p:bldP spid="9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etin kutusu 3"/>
          <p:cNvSpPr txBox="1">
            <a:spLocks noChangeArrowheads="1"/>
          </p:cNvSpPr>
          <p:nvPr/>
        </p:nvSpPr>
        <p:spPr bwMode="auto">
          <a:xfrm>
            <a:off x="3505200" y="1524001"/>
            <a:ext cx="6934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tr-TR" altLang="tr-TR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Duyarlık Ölçütleri</a:t>
            </a:r>
            <a:endParaRPr lang="tr-TR" altLang="tr-TR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195" name="Metin kutusu 4"/>
          <p:cNvSpPr txBox="1">
            <a:spLocks noChangeArrowheads="1"/>
          </p:cNvSpPr>
          <p:nvPr/>
        </p:nvSpPr>
        <p:spPr bwMode="auto">
          <a:xfrm>
            <a:off x="3505200" y="2438400"/>
            <a:ext cx="4351867" cy="2000548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tr-TR" altLang="tr-TR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tr-TR" alt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I- </a:t>
            </a:r>
            <a:r>
              <a:rPr lang="tr-TR" alt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Lokal Duyarlık Ölçütleri</a:t>
            </a:r>
          </a:p>
          <a:p>
            <a:pPr eaLnBrk="1" hangingPunct="1">
              <a:defRPr/>
            </a:pPr>
            <a:endParaRPr lang="tr-TR" altLang="tr-TR" sz="14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tr-TR" altLang="tr-TR" sz="14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tr-TR" alt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II- Global Duyarlık </a:t>
            </a:r>
            <a:r>
              <a:rPr lang="tr-TR" alt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Ölçütleri</a:t>
            </a:r>
          </a:p>
          <a:p>
            <a:pPr eaLnBrk="1" hangingPunct="1">
              <a:defRPr/>
            </a:pPr>
            <a:endParaRPr lang="tr-TR" alt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92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551</Words>
  <Application>Microsoft Office PowerPoint</Application>
  <PresentationFormat>Özel</PresentationFormat>
  <Paragraphs>115</Paragraphs>
  <Slides>36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38" baseType="lpstr">
      <vt:lpstr>Office Teması</vt:lpstr>
      <vt:lpstr>Denklem</vt:lpstr>
      <vt:lpstr>Slayt 1</vt:lpstr>
      <vt:lpstr>Slayt 2</vt:lpstr>
      <vt:lpstr>Duyarlık Ölçütleri</vt:lpstr>
      <vt:lpstr>Slayt 4</vt:lpstr>
      <vt:lpstr>Jeodezik Ağlarında Duyarlık Ölçütleri</vt:lpstr>
      <vt:lpstr>Jeodezik Ağlarda Duyarlık Ölçütleri</vt:lpstr>
      <vt:lpstr>Slayt 7</vt:lpstr>
      <vt:lpstr>Slayt 8</vt:lpstr>
      <vt:lpstr>Slayt 9</vt:lpstr>
      <vt:lpstr>Slayt 10</vt:lpstr>
      <vt:lpstr>Slayt 11</vt:lpstr>
      <vt:lpstr>Slayt 12</vt:lpstr>
      <vt:lpstr>Slayt 13</vt:lpstr>
      <vt:lpstr>Helmert Nokta Konum Hatası</vt:lpstr>
      <vt:lpstr>Slayt 15</vt:lpstr>
      <vt:lpstr>Slayt 16</vt:lpstr>
      <vt:lpstr>Hata Elipsi</vt:lpstr>
      <vt:lpstr>Slayt 18</vt:lpstr>
      <vt:lpstr>Slayt 19</vt:lpstr>
      <vt:lpstr> Güven Elipsi</vt:lpstr>
      <vt:lpstr>Slayt 21</vt:lpstr>
      <vt:lpstr>Slayt 22</vt:lpstr>
      <vt:lpstr> Hacim Kriteri</vt:lpstr>
      <vt:lpstr>Slayt 24</vt:lpstr>
      <vt:lpstr>Slayt 25</vt:lpstr>
      <vt:lpstr> Özdeğerler Kriteri</vt:lpstr>
      <vt:lpstr>Jeodezi Ağların Duyarlık Ölçütleri ile Tasarımı (Örnekler)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Acer</cp:lastModifiedBy>
  <cp:revision>47</cp:revision>
  <dcterms:created xsi:type="dcterms:W3CDTF">2019-10-17T07:29:37Z</dcterms:created>
  <dcterms:modified xsi:type="dcterms:W3CDTF">2020-12-15T08:20:51Z</dcterms:modified>
</cp:coreProperties>
</file>