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60" r:id="rId6"/>
    <p:sldId id="261" r:id="rId7"/>
    <p:sldId id="262" r:id="rId8"/>
    <p:sldId id="263" r:id="rId9"/>
    <p:sldId id="264" r:id="rId10"/>
    <p:sldId id="265" r:id="rId11"/>
    <p:sldId id="266" r:id="rId12"/>
    <p:sldId id="259"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73" d="100"/>
          <a:sy n="73" d="100"/>
        </p:scale>
        <p:origin x="4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4ED506A9-3DD9-4AD6-B3C7-277D7F457BEA}" type="datetimeFigureOut">
              <a:rPr lang="en-US" smtClean="0"/>
              <a:t>2/25/2021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249372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ED506A9-3DD9-4AD6-B3C7-277D7F457BEA}" type="datetimeFigureOut">
              <a:rPr lang="en-US" smtClean="0"/>
              <a:t>2/25/2021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247112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ED506A9-3DD9-4AD6-B3C7-277D7F457BEA}" type="datetimeFigureOut">
              <a:rPr lang="en-US" smtClean="0"/>
              <a:t>2/25/2021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127460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ED506A9-3DD9-4AD6-B3C7-277D7F457BEA}" type="datetimeFigureOut">
              <a:rPr lang="en-US" smtClean="0"/>
              <a:t>2/25/2021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386291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ED506A9-3DD9-4AD6-B3C7-277D7F457BEA}" type="datetimeFigureOut">
              <a:rPr lang="en-US" smtClean="0"/>
              <a:t>2/25/2021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368792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4ED506A9-3DD9-4AD6-B3C7-277D7F457BEA}" type="datetimeFigureOut">
              <a:rPr lang="en-US" smtClean="0"/>
              <a:t>2/25/2021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208444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4ED506A9-3DD9-4AD6-B3C7-277D7F457BEA}" type="datetimeFigureOut">
              <a:rPr lang="en-US" smtClean="0"/>
              <a:t>2/25/2021</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181239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4ED506A9-3DD9-4AD6-B3C7-277D7F457BEA}" type="datetimeFigureOut">
              <a:rPr lang="en-US" smtClean="0"/>
              <a:t>2/25/2021</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291362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ED506A9-3DD9-4AD6-B3C7-277D7F457BEA}" type="datetimeFigureOut">
              <a:rPr lang="en-US" smtClean="0"/>
              <a:t>2/25/2021</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1120299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ED506A9-3DD9-4AD6-B3C7-277D7F457BEA}" type="datetimeFigureOut">
              <a:rPr lang="en-US" smtClean="0"/>
              <a:t>2/25/2021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111896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ED506A9-3DD9-4AD6-B3C7-277D7F457BEA}" type="datetimeFigureOut">
              <a:rPr lang="en-US" smtClean="0"/>
              <a:t>2/25/2021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D562910F-A3CA-404A-BE15-D347F2A620FC}" type="slidenum">
              <a:rPr lang="en-US" smtClean="0"/>
              <a:t>‹#›</a:t>
            </a:fld>
            <a:endParaRPr lang="en-US"/>
          </a:p>
        </p:txBody>
      </p:sp>
    </p:spTree>
    <p:extLst>
      <p:ext uri="{BB962C8B-B14F-4D97-AF65-F5344CB8AC3E}">
        <p14:creationId xmlns:p14="http://schemas.microsoft.com/office/powerpoint/2010/main" val="27013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506A9-3DD9-4AD6-B3C7-277D7F457BEA}" type="datetimeFigureOut">
              <a:rPr lang="en-US" smtClean="0"/>
              <a:t>2/25/2021</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2910F-A3CA-404A-BE15-D347F2A620FC}" type="slidenum">
              <a:rPr lang="en-US" smtClean="0"/>
              <a:t>‹#›</a:t>
            </a:fld>
            <a:endParaRPr lang="en-US"/>
          </a:p>
        </p:txBody>
      </p:sp>
    </p:spTree>
    <p:extLst>
      <p:ext uri="{BB962C8B-B14F-4D97-AF65-F5344CB8AC3E}">
        <p14:creationId xmlns:p14="http://schemas.microsoft.com/office/powerpoint/2010/main" val="203953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31212" y="1950207"/>
            <a:ext cx="9083733" cy="1446550"/>
          </a:xfrm>
          <a:prstGeom prst="rect">
            <a:avLst/>
          </a:prstGeom>
          <a:noFill/>
        </p:spPr>
        <p:txBody>
          <a:bodyPr wrap="square" rtlCol="0">
            <a:spAutoFit/>
          </a:bodyPr>
          <a:lstStyle/>
          <a:p>
            <a:pPr algn="ctr"/>
            <a:r>
              <a:rPr lang="tr-TR" sz="4400" dirty="0" smtClean="0"/>
              <a:t>İŞ EKİPMANLARININ PERİYODIK KONTROL YÖNETMENLİĞİ</a:t>
            </a:r>
            <a:endParaRPr lang="tr-TR" sz="4400" dirty="0"/>
          </a:p>
        </p:txBody>
      </p:sp>
    </p:spTree>
    <p:extLst>
      <p:ext uri="{BB962C8B-B14F-4D97-AF65-F5344CB8AC3E}">
        <p14:creationId xmlns:p14="http://schemas.microsoft.com/office/powerpoint/2010/main" val="3676010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2068" y="-5417"/>
            <a:ext cx="11573692" cy="6863417"/>
          </a:xfrm>
          <a:prstGeom prst="rect">
            <a:avLst/>
          </a:prstGeom>
        </p:spPr>
        <p:txBody>
          <a:bodyPr wrap="square">
            <a:spAutoFit/>
          </a:bodyPr>
          <a:lstStyle/>
          <a:p>
            <a:pPr indent="359410" algn="just">
              <a:lnSpc>
                <a:spcPct val="100000"/>
              </a:lnSpc>
              <a:spcAft>
                <a:spcPts val="0"/>
              </a:spcAft>
            </a:pPr>
            <a:r>
              <a:rPr lang="tr-TR" sz="2200" dirty="0"/>
              <a:t>(3) Eğitim, eğitim konularındaki içeriği okuyup, anlayıp, özümsemeye yetecek makul bir süreye göre tasarlanır. Bu süre, sınav süresi dahil her hâlükârda iki günden az olamaz.</a:t>
            </a:r>
          </a:p>
          <a:p>
            <a:pPr indent="359410" algn="just">
              <a:lnSpc>
                <a:spcPct val="100000"/>
              </a:lnSpc>
              <a:spcAft>
                <a:spcPts val="0"/>
              </a:spcAft>
            </a:pPr>
            <a:r>
              <a:rPr lang="tr-TR" sz="2200" b="1" dirty="0"/>
              <a:t>Periyodik kontrolleri yapmaya yetkili kişilerin eğitim programlarına başvurusu</a:t>
            </a:r>
            <a:endParaRPr lang="tr-TR" sz="2200" dirty="0"/>
          </a:p>
          <a:p>
            <a:pPr indent="359410" algn="just">
              <a:lnSpc>
                <a:spcPct val="100000"/>
              </a:lnSpc>
              <a:spcAft>
                <a:spcPts val="0"/>
              </a:spcAft>
            </a:pPr>
            <a:r>
              <a:rPr lang="tr-TR" sz="2200" b="1" dirty="0"/>
              <a:t>MADDE 14 –</a:t>
            </a:r>
            <a:r>
              <a:rPr lang="tr-TR" sz="2200" dirty="0"/>
              <a:t> (1) Başvurular, Bakanlıkla kurum ve kuruluşlar arasında yapılan protokolde belirlendiği şekilde yapılır.</a:t>
            </a:r>
          </a:p>
          <a:p>
            <a:pPr indent="359410" algn="just">
              <a:lnSpc>
                <a:spcPct val="100000"/>
              </a:lnSpc>
              <a:spcAft>
                <a:spcPts val="0"/>
              </a:spcAft>
            </a:pPr>
            <a:r>
              <a:rPr lang="tr-TR" sz="2200" dirty="0"/>
              <a:t>(2) Başvuruda bulunan periyodik kontrolleri yapmaya yetkili kişilerin EKİPNET sisteminden geçici kayıt numaralarının bulunması zorunludur.</a:t>
            </a:r>
          </a:p>
          <a:p>
            <a:pPr indent="359410" algn="just">
              <a:lnSpc>
                <a:spcPct val="100000"/>
              </a:lnSpc>
              <a:spcAft>
                <a:spcPts val="0"/>
              </a:spcAft>
            </a:pPr>
            <a:r>
              <a:rPr lang="tr-TR" sz="2200" dirty="0"/>
              <a:t>(3) Eğitime başvuru esnasında geçici kayıt numarası, nüfus cüzdanı veya nüfus cüzdanı yerine geçen belge ile diplomanın aslı veya onaylı geçici mezuniyet belgesinin eğitim verecek kurum ve kuruluşlara ibraz edilmesi zorunludur.</a:t>
            </a:r>
          </a:p>
          <a:p>
            <a:pPr indent="359410" algn="just">
              <a:lnSpc>
                <a:spcPct val="100000"/>
              </a:lnSpc>
              <a:spcAft>
                <a:spcPts val="0"/>
              </a:spcAft>
            </a:pPr>
            <a:r>
              <a:rPr lang="tr-TR" sz="2200" b="1" dirty="0"/>
              <a:t>Eğitimin belgelendirilmesi ve ücreti</a:t>
            </a:r>
            <a:endParaRPr lang="tr-TR" sz="2200" dirty="0"/>
          </a:p>
          <a:p>
            <a:pPr indent="359410" algn="just">
              <a:lnSpc>
                <a:spcPct val="100000"/>
              </a:lnSpc>
              <a:spcAft>
                <a:spcPts val="0"/>
              </a:spcAft>
            </a:pPr>
            <a:r>
              <a:rPr lang="tr-TR" sz="2200" b="1" dirty="0"/>
              <a:t>MADDE 15 –</a:t>
            </a:r>
            <a:r>
              <a:rPr lang="tr-TR" sz="2200" dirty="0"/>
              <a:t> (1) Bakanlıkla protokol yapan kurum ve kuruluşlarca; eğitim sonunda yapılacak sınavdan başarılı olanlara, katıldıkları eğitim programına yönelik protokolle belirlenen başarı belgesi düzenlenir.</a:t>
            </a:r>
          </a:p>
          <a:p>
            <a:pPr indent="359410" algn="just">
              <a:lnSpc>
                <a:spcPct val="100000"/>
              </a:lnSpc>
              <a:spcAft>
                <a:spcPts val="0"/>
              </a:spcAft>
            </a:pPr>
            <a:r>
              <a:rPr lang="tr-TR" sz="2200" dirty="0"/>
              <a:t>(2) Eğitim, sınav ve belgelendirmeyi kapsayan ücret protokolde belirlenir ve katılımcılar tarafından ödenir.</a:t>
            </a:r>
          </a:p>
          <a:p>
            <a:pPr indent="359410" algn="just">
              <a:lnSpc>
                <a:spcPct val="100000"/>
              </a:lnSpc>
              <a:spcAft>
                <a:spcPts val="0"/>
              </a:spcAft>
            </a:pPr>
            <a:r>
              <a:rPr lang="tr-TR" sz="2200" dirty="0"/>
              <a:t>(3) Genel Müdürlüğün kontrol ve denetim ile sistem takip, izleme ve geliştirme giderleri eğitimlerde başarılı olup sisteme kaydı yapılanlarla orantılı olarak eğitim veren kurum ve kuruluşlardan tahsil edilir. Tahsilat miktarı protokolle belirlenerek Genel Müdürlük Döner Sermaye İşletmesi Müdürlüğü hesabına aktarılır.</a:t>
            </a:r>
            <a:endParaRPr lang="tr-TR" sz="2200" dirty="0"/>
          </a:p>
        </p:txBody>
      </p:sp>
    </p:spTree>
    <p:extLst>
      <p:ext uri="{BB962C8B-B14F-4D97-AF65-F5344CB8AC3E}">
        <p14:creationId xmlns:p14="http://schemas.microsoft.com/office/powerpoint/2010/main" val="43774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2697" y="156754"/>
            <a:ext cx="11508377" cy="6563335"/>
          </a:xfrm>
          <a:prstGeom prst="rect">
            <a:avLst/>
          </a:prstGeom>
        </p:spPr>
        <p:txBody>
          <a:bodyPr wrap="square">
            <a:spAutoFit/>
          </a:bodyPr>
          <a:lstStyle/>
          <a:p>
            <a:pPr algn="ctr">
              <a:lnSpc>
                <a:spcPct val="100000"/>
              </a:lnSpc>
              <a:spcBef>
                <a:spcPts val="280"/>
              </a:spcBef>
              <a:spcAft>
                <a:spcPts val="0"/>
              </a:spcAft>
            </a:pPr>
            <a:r>
              <a:rPr lang="tr-TR" sz="2200" b="1" dirty="0"/>
              <a:t>BEŞİNCİ BÖLÜM</a:t>
            </a:r>
          </a:p>
          <a:p>
            <a:pPr algn="ctr">
              <a:lnSpc>
                <a:spcPct val="100000"/>
              </a:lnSpc>
              <a:spcAft>
                <a:spcPts val="280"/>
              </a:spcAft>
            </a:pPr>
            <a:r>
              <a:rPr lang="tr-TR" sz="2200" b="1" dirty="0"/>
              <a:t>Çeşitli ve Son Hükümler</a:t>
            </a:r>
          </a:p>
          <a:p>
            <a:pPr indent="359410" algn="just">
              <a:lnSpc>
                <a:spcPct val="100000"/>
              </a:lnSpc>
              <a:spcAft>
                <a:spcPts val="0"/>
              </a:spcAft>
            </a:pPr>
            <a:r>
              <a:rPr lang="tr-TR" sz="2200" b="1" dirty="0"/>
              <a:t>Pilot uygulama</a:t>
            </a:r>
            <a:endParaRPr lang="tr-TR" sz="2200" dirty="0"/>
          </a:p>
          <a:p>
            <a:pPr indent="359410" algn="just">
              <a:lnSpc>
                <a:spcPct val="100000"/>
              </a:lnSpc>
              <a:spcAft>
                <a:spcPts val="0"/>
              </a:spcAft>
            </a:pPr>
            <a:r>
              <a:rPr lang="tr-TR" sz="2200" b="1" dirty="0"/>
              <a:t>GEÇİCİ MADDE 1 –</a:t>
            </a:r>
            <a:r>
              <a:rPr lang="tr-TR" sz="2200" dirty="0"/>
              <a:t> (1) Pilot uygulama öncelikle Eskişehir ve Kırıkkale illerinde uygulanır ve bu Tebliğin yayımı tarihinden itibaren en az bir yıl devam eder.</a:t>
            </a:r>
          </a:p>
          <a:p>
            <a:pPr indent="359410" algn="just">
              <a:lnSpc>
                <a:spcPct val="100000"/>
              </a:lnSpc>
              <a:spcAft>
                <a:spcPts val="0"/>
              </a:spcAft>
            </a:pPr>
            <a:r>
              <a:rPr lang="tr-TR" sz="2200" b="1" dirty="0"/>
              <a:t>Eğitim alma zorunluluğu</a:t>
            </a:r>
            <a:endParaRPr lang="tr-TR" sz="2200" dirty="0"/>
          </a:p>
          <a:p>
            <a:pPr indent="359410" algn="just">
              <a:lnSpc>
                <a:spcPct val="100000"/>
              </a:lnSpc>
              <a:spcAft>
                <a:spcPts val="0"/>
              </a:spcAft>
            </a:pPr>
            <a:r>
              <a:rPr lang="tr-TR" sz="2200" b="1" dirty="0"/>
              <a:t>GEÇİCİ MADDE 2 –</a:t>
            </a:r>
            <a:r>
              <a:rPr lang="tr-TR" sz="2200" dirty="0"/>
              <a:t> (1) Pilot uygulamanın gerçekleştirildiği illerdeki periyodik kontrolleri yapmaya yetkili kişilerin, pilot uygulama süresi içerisinde 11 inci maddede belirtilen eğitimleri tamamlaması zorunludur.</a:t>
            </a:r>
          </a:p>
          <a:p>
            <a:pPr indent="359410" algn="just">
              <a:lnSpc>
                <a:spcPct val="100000"/>
              </a:lnSpc>
              <a:spcAft>
                <a:spcPts val="0"/>
              </a:spcAft>
            </a:pPr>
            <a:r>
              <a:rPr lang="tr-TR" sz="2200" dirty="0"/>
              <a:t>(2) Pilot uygulama süresinin sona ermesini müteakip, pilot iller dışındakiler için temel eğitim tamamlanma süresi iki yıldır.</a:t>
            </a:r>
          </a:p>
          <a:p>
            <a:pPr indent="359410" algn="just">
              <a:lnSpc>
                <a:spcPct val="100000"/>
              </a:lnSpc>
              <a:spcAft>
                <a:spcPts val="0"/>
              </a:spcAft>
            </a:pPr>
            <a:r>
              <a:rPr lang="tr-TR" sz="2200" dirty="0"/>
              <a:t>(3) Belirlenen süre sonunda geçici kayıt yapmış olanlardan eğitim yükümlülüğünü yerine getirmeyen kişilerin kayıtları bu yükümlülüklerini tamamlayıncaya kadar askıya alınır.</a:t>
            </a:r>
          </a:p>
          <a:p>
            <a:pPr indent="359410" algn="just">
              <a:lnSpc>
                <a:spcPct val="100000"/>
              </a:lnSpc>
              <a:spcAft>
                <a:spcPts val="0"/>
              </a:spcAft>
            </a:pPr>
            <a:r>
              <a:rPr lang="tr-TR" sz="2200" b="1" dirty="0"/>
              <a:t>Geçici kayıt numaralarının geçerliliği</a:t>
            </a:r>
            <a:endParaRPr lang="tr-TR" sz="2200" dirty="0"/>
          </a:p>
          <a:p>
            <a:pPr indent="359410" algn="just">
              <a:lnSpc>
                <a:spcPct val="100000"/>
              </a:lnSpc>
              <a:spcAft>
                <a:spcPts val="0"/>
              </a:spcAft>
            </a:pPr>
            <a:r>
              <a:rPr lang="tr-TR" sz="2200" b="1" dirty="0"/>
              <a:t>GEÇİCİ MADDE 3 –</a:t>
            </a:r>
            <a:r>
              <a:rPr lang="tr-TR" sz="2200" dirty="0"/>
              <a:t> (1) Pilot uygulama tamamlanana kadar;</a:t>
            </a:r>
          </a:p>
          <a:p>
            <a:pPr indent="359410" algn="just">
              <a:lnSpc>
                <a:spcPct val="100000"/>
              </a:lnSpc>
              <a:spcAft>
                <a:spcPts val="0"/>
              </a:spcAft>
            </a:pPr>
            <a:r>
              <a:rPr lang="tr-TR" sz="2200" dirty="0"/>
              <a:t>a) Pilot uygulamanın gerçekleştirildiği illerde hazırlanan periyodik kontrol raporlarında geçici kayıt numarası yeterli sayılır.</a:t>
            </a:r>
          </a:p>
          <a:p>
            <a:pPr indent="359410" algn="just">
              <a:lnSpc>
                <a:spcPct val="100000"/>
              </a:lnSpc>
              <a:spcAft>
                <a:spcPts val="0"/>
              </a:spcAft>
            </a:pPr>
            <a:r>
              <a:rPr lang="tr-TR" sz="2200" dirty="0"/>
              <a:t>b) Pilot uygulamanın gerçekleştirildiği iller dışında hazırlanan periyodik kontrol raporlarında kayıt numarası veya geçici kayıt numarası zorunluluğu aranmaz.</a:t>
            </a:r>
            <a:endParaRPr lang="tr-TR" sz="2200" dirty="0"/>
          </a:p>
        </p:txBody>
      </p:sp>
    </p:spTree>
    <p:extLst>
      <p:ext uri="{BB962C8B-B14F-4D97-AF65-F5344CB8AC3E}">
        <p14:creationId xmlns:p14="http://schemas.microsoft.com/office/powerpoint/2010/main" val="483566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391886"/>
            <a:ext cx="11273246" cy="4154984"/>
          </a:xfrm>
          <a:prstGeom prst="rect">
            <a:avLst/>
          </a:prstGeom>
        </p:spPr>
        <p:txBody>
          <a:bodyPr wrap="square">
            <a:spAutoFit/>
          </a:bodyPr>
          <a:lstStyle/>
          <a:p>
            <a:pPr indent="359410" algn="just">
              <a:lnSpc>
                <a:spcPct val="100000"/>
              </a:lnSpc>
              <a:spcAft>
                <a:spcPts val="0"/>
              </a:spcAft>
            </a:pPr>
            <a:r>
              <a:rPr lang="tr-TR" sz="2200" dirty="0" smtClean="0"/>
              <a:t>(</a:t>
            </a:r>
            <a:r>
              <a:rPr lang="tr-TR" sz="2200" dirty="0"/>
              <a:t>2) Pilot uygulamanın tamamlanmasından sonra, 11 inci maddede belirtilen eğitimleri tamamlamak için verilen süre içerisinde, hazırlanan periyodik kontrol raporlarında geçici kayıt numarası yeterli sayılır. Bu süre sonunda periyodik kontrol raporlarında kayıt numaralarının bulunması gerekir.</a:t>
            </a:r>
          </a:p>
          <a:p>
            <a:pPr indent="359410" algn="just">
              <a:lnSpc>
                <a:spcPct val="100000"/>
              </a:lnSpc>
              <a:spcAft>
                <a:spcPts val="0"/>
              </a:spcAft>
            </a:pPr>
            <a:r>
              <a:rPr lang="tr-TR" sz="2200" b="1" dirty="0"/>
              <a:t>Akreditasyon ve hizmet yeterliliği</a:t>
            </a:r>
            <a:endParaRPr lang="tr-TR" sz="2200" dirty="0"/>
          </a:p>
          <a:p>
            <a:pPr indent="359410" algn="just">
              <a:lnSpc>
                <a:spcPct val="100000"/>
              </a:lnSpc>
              <a:spcAft>
                <a:spcPts val="0"/>
              </a:spcAft>
            </a:pPr>
            <a:r>
              <a:rPr lang="tr-TR" sz="2200" b="1" dirty="0"/>
              <a:t>GEÇİCİ MADDE 4 –</a:t>
            </a:r>
            <a:r>
              <a:rPr lang="tr-TR" sz="2200" dirty="0"/>
              <a:t> (1) Bakanlıkça ekipmanlar belirlenene kadar Yönetmeliğin 14 üncü maddesinin üçüncü fıkrası kapsamında periyodik kontrol yapacak kuruluşlardan hizmet yeterliliği belgesi veya akreditasyon şartı aranmaz.</a:t>
            </a:r>
          </a:p>
          <a:p>
            <a:pPr indent="359410" algn="just">
              <a:lnSpc>
                <a:spcPct val="100000"/>
              </a:lnSpc>
              <a:spcAft>
                <a:spcPts val="0"/>
              </a:spcAft>
            </a:pPr>
            <a:r>
              <a:rPr lang="tr-TR" sz="2200" b="1" dirty="0"/>
              <a:t>Yürürlük</a:t>
            </a:r>
            <a:endParaRPr lang="tr-TR" sz="2200" dirty="0"/>
          </a:p>
          <a:p>
            <a:pPr indent="359410" algn="just">
              <a:lnSpc>
                <a:spcPct val="100000"/>
              </a:lnSpc>
              <a:spcAft>
                <a:spcPts val="0"/>
              </a:spcAft>
            </a:pPr>
            <a:r>
              <a:rPr lang="tr-TR" sz="2200" b="1" dirty="0"/>
              <a:t>MADDE 16 –</a:t>
            </a:r>
            <a:r>
              <a:rPr lang="tr-TR" sz="2200" dirty="0"/>
              <a:t> (1) Bu Tebliğ yayımı tarihinden itibaren bir ay sonra yürürlüğe girer.</a:t>
            </a:r>
          </a:p>
          <a:p>
            <a:pPr indent="359410" algn="just">
              <a:lnSpc>
                <a:spcPct val="100000"/>
              </a:lnSpc>
              <a:spcAft>
                <a:spcPts val="0"/>
              </a:spcAft>
            </a:pPr>
            <a:r>
              <a:rPr lang="tr-TR" sz="2200" b="1" dirty="0"/>
              <a:t>Yürütme</a:t>
            </a:r>
            <a:endParaRPr lang="tr-TR" sz="2200" dirty="0"/>
          </a:p>
          <a:p>
            <a:pPr indent="359410" algn="just">
              <a:lnSpc>
                <a:spcPct val="100000"/>
              </a:lnSpc>
              <a:spcAft>
                <a:spcPts val="0"/>
              </a:spcAft>
            </a:pPr>
            <a:r>
              <a:rPr lang="tr-TR" sz="2200" b="1" dirty="0"/>
              <a:t>MADDE 17 –</a:t>
            </a:r>
            <a:r>
              <a:rPr lang="tr-TR" sz="2200" dirty="0"/>
              <a:t> (1) Bu Tebliğ hükümlerini Çalışma ve Sosyal Güvenlik Bakanı yürütür</a:t>
            </a:r>
            <a:r>
              <a:rPr lang="tr-TR" sz="2200" dirty="0" smtClean="0"/>
              <a:t>.</a:t>
            </a:r>
            <a:endParaRPr lang="tr-TR" sz="2200" dirty="0"/>
          </a:p>
        </p:txBody>
      </p:sp>
    </p:spTree>
    <p:extLst>
      <p:ext uri="{BB962C8B-B14F-4D97-AF65-F5344CB8AC3E}">
        <p14:creationId xmlns:p14="http://schemas.microsoft.com/office/powerpoint/2010/main" val="519489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2629" y="291797"/>
            <a:ext cx="10850880" cy="3477875"/>
          </a:xfrm>
          <a:prstGeom prst="rect">
            <a:avLst/>
          </a:prstGeom>
        </p:spPr>
        <p:txBody>
          <a:bodyPr wrap="square">
            <a:spAutoFit/>
          </a:bodyPr>
          <a:lstStyle/>
          <a:p>
            <a:pPr algn="ctr">
              <a:lnSpc>
                <a:spcPct val="100000"/>
              </a:lnSpc>
              <a:spcAft>
                <a:spcPts val="0"/>
              </a:spcAft>
            </a:pPr>
            <a:r>
              <a:rPr lang="tr-TR" sz="2200" b="1" dirty="0"/>
              <a:t>EK-1</a:t>
            </a:r>
          </a:p>
          <a:p>
            <a:pPr algn="ctr">
              <a:lnSpc>
                <a:spcPct val="100000"/>
              </a:lnSpc>
              <a:spcAft>
                <a:spcPts val="0"/>
              </a:spcAft>
            </a:pPr>
            <a:r>
              <a:rPr lang="tr-TR" sz="2200" b="1" dirty="0"/>
              <a:t>YETKİLİ KİŞİ TEMEL EĞİTİM PROGRAMI</a:t>
            </a:r>
            <a:endParaRPr lang="tr-TR" sz="2200" dirty="0"/>
          </a:p>
          <a:p>
            <a:pPr marL="179705" indent="-180340" algn="just">
              <a:lnSpc>
                <a:spcPct val="100000"/>
              </a:lnSpc>
              <a:spcAft>
                <a:spcPts val="0"/>
              </a:spcAft>
            </a:pPr>
            <a:r>
              <a:rPr lang="tr-TR" sz="2200" dirty="0"/>
              <a:t>1.   Mevzuat eğitimi.</a:t>
            </a:r>
          </a:p>
          <a:p>
            <a:pPr marL="179705" indent="-180340" algn="just">
              <a:lnSpc>
                <a:spcPct val="100000"/>
              </a:lnSpc>
              <a:spcAft>
                <a:spcPts val="0"/>
              </a:spcAft>
            </a:pPr>
            <a:r>
              <a:rPr lang="tr-TR" sz="2200" dirty="0"/>
              <a:t>2.   İş ekipmanları muayene tekniklerine sistematik yaklaşım.</a:t>
            </a:r>
          </a:p>
          <a:p>
            <a:pPr marL="179705" indent="-180340" algn="just">
              <a:lnSpc>
                <a:spcPct val="100000"/>
              </a:lnSpc>
              <a:spcAft>
                <a:spcPts val="0"/>
              </a:spcAft>
            </a:pPr>
            <a:r>
              <a:rPr lang="tr-TR" sz="2200" dirty="0"/>
              <a:t>3.   Periyodik kontrol esnasında alınması gereken temel iş sağlığı ve güvenliği önlem, yöntem ve kuralları.</a:t>
            </a:r>
          </a:p>
          <a:p>
            <a:pPr marL="179705" indent="-180340" algn="just">
              <a:lnSpc>
                <a:spcPct val="100000"/>
              </a:lnSpc>
              <a:spcAft>
                <a:spcPts val="0"/>
              </a:spcAft>
            </a:pPr>
            <a:r>
              <a:rPr lang="tr-TR" sz="2200" dirty="0"/>
              <a:t>4.   Ölçme ve deney cihazlarının tanıtılması, kalibrasyon ve doğrulamaların değerlendirilmesi.</a:t>
            </a:r>
          </a:p>
          <a:p>
            <a:pPr marL="179705" indent="-180340" algn="just">
              <a:lnSpc>
                <a:spcPct val="100000"/>
              </a:lnSpc>
              <a:spcAft>
                <a:spcPts val="0"/>
              </a:spcAft>
            </a:pPr>
            <a:r>
              <a:rPr lang="tr-TR" sz="2200" dirty="0"/>
              <a:t>5.   Raporlama.</a:t>
            </a:r>
          </a:p>
          <a:p>
            <a:pPr marL="179705" indent="-180340" algn="just">
              <a:lnSpc>
                <a:spcPct val="100000"/>
              </a:lnSpc>
              <a:spcAft>
                <a:spcPts val="0"/>
              </a:spcAft>
            </a:pPr>
            <a:r>
              <a:rPr lang="tr-TR" sz="2200" dirty="0"/>
              <a:t>6.   Çalışma etiği ve sorumluluklar.</a:t>
            </a:r>
          </a:p>
          <a:p>
            <a:pPr marL="179705" indent="-180340" algn="just">
              <a:lnSpc>
                <a:spcPct val="100000"/>
              </a:lnSpc>
              <a:spcAft>
                <a:spcPts val="0"/>
              </a:spcAft>
            </a:pPr>
            <a:r>
              <a:rPr lang="tr-TR" sz="2200" dirty="0"/>
              <a:t>7.   Sınav.</a:t>
            </a:r>
            <a:endParaRPr lang="tr-TR" sz="2200" dirty="0"/>
          </a:p>
        </p:txBody>
      </p:sp>
    </p:spTree>
    <p:extLst>
      <p:ext uri="{BB962C8B-B14F-4D97-AF65-F5344CB8AC3E}">
        <p14:creationId xmlns:p14="http://schemas.microsoft.com/office/powerpoint/2010/main" val="3382300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01022443"/>
              </p:ext>
            </p:extLst>
          </p:nvPr>
        </p:nvGraphicFramePr>
        <p:xfrm>
          <a:off x="600891" y="372436"/>
          <a:ext cx="10816044" cy="5478780"/>
        </p:xfrm>
        <a:graphic>
          <a:graphicData uri="http://schemas.openxmlformats.org/drawingml/2006/table">
            <a:tbl>
              <a:tblPr/>
              <a:tblGrid>
                <a:gridCol w="3606990">
                  <a:extLst>
                    <a:ext uri="{9D8B030D-6E8A-4147-A177-3AD203B41FA5}">
                      <a16:colId xmlns:a16="http://schemas.microsoft.com/office/drawing/2014/main" val="4088669438"/>
                    </a:ext>
                  </a:extLst>
                </a:gridCol>
                <a:gridCol w="3606990">
                  <a:extLst>
                    <a:ext uri="{9D8B030D-6E8A-4147-A177-3AD203B41FA5}">
                      <a16:colId xmlns:a16="http://schemas.microsoft.com/office/drawing/2014/main" val="3915118787"/>
                    </a:ext>
                  </a:extLst>
                </a:gridCol>
                <a:gridCol w="3602064">
                  <a:extLst>
                    <a:ext uri="{9D8B030D-6E8A-4147-A177-3AD203B41FA5}">
                      <a16:colId xmlns:a16="http://schemas.microsoft.com/office/drawing/2014/main" val="419286208"/>
                    </a:ext>
                  </a:extLst>
                </a:gridCol>
              </a:tblGrid>
              <a:tr h="30334">
                <a:tc>
                  <a:txBody>
                    <a:bodyPr/>
                    <a:lstStyle/>
                    <a:p>
                      <a:pPr>
                        <a:lnSpc>
                          <a:spcPct val="100000"/>
                        </a:lnSpc>
                        <a:spcAft>
                          <a:spcPts val="0"/>
                        </a:spcAft>
                      </a:pPr>
                      <a:r>
                        <a:rPr lang="tr-TR" sz="2200">
                          <a:effectLst/>
                          <a:latin typeface="+mn-lt"/>
                        </a:rPr>
                        <a:t>1 Ekim 2017 PAZAR</a:t>
                      </a:r>
                    </a:p>
                  </a:txBody>
                  <a:tcPr marL="10335" marR="10335" marT="0" marB="0" anchor="ctr">
                    <a:lnL>
                      <a:noFill/>
                    </a:lnL>
                    <a:lnR>
                      <a:noFill/>
                    </a:lnR>
                    <a:lnT>
                      <a:noFill/>
                    </a:lnT>
                    <a:lnB w="12700" cap="flat" cmpd="sng" algn="ctr">
                      <a:solidFill>
                        <a:srgbClr val="660066"/>
                      </a:solidFill>
                      <a:prstDash val="solid"/>
                      <a:round/>
                      <a:headEnd type="none" w="med" len="med"/>
                      <a:tailEnd type="none" w="med" len="med"/>
                    </a:lnB>
                  </a:tcPr>
                </a:tc>
                <a:tc>
                  <a:txBody>
                    <a:bodyPr/>
                    <a:lstStyle/>
                    <a:p>
                      <a:pPr algn="ctr">
                        <a:lnSpc>
                          <a:spcPct val="100000"/>
                        </a:lnSpc>
                        <a:spcAft>
                          <a:spcPts val="0"/>
                        </a:spcAft>
                      </a:pPr>
                      <a:r>
                        <a:rPr lang="tr-TR" sz="2200" b="1">
                          <a:solidFill>
                            <a:srgbClr val="800080"/>
                          </a:solidFill>
                          <a:effectLst/>
                          <a:latin typeface="+mn-lt"/>
                        </a:rPr>
                        <a:t>Resmî Gazete</a:t>
                      </a:r>
                      <a:endParaRPr lang="tr-TR" sz="2200">
                        <a:effectLst/>
                        <a:latin typeface="+mn-lt"/>
                      </a:endParaRPr>
                    </a:p>
                  </a:txBody>
                  <a:tcPr marL="10335" marR="10335" marT="0" marB="0" anchor="ctr">
                    <a:lnL>
                      <a:noFill/>
                    </a:lnL>
                    <a:lnR>
                      <a:noFill/>
                    </a:lnR>
                    <a:lnT>
                      <a:noFill/>
                    </a:lnT>
                    <a:lnB w="12700" cap="flat" cmpd="sng" algn="ctr">
                      <a:solidFill>
                        <a:srgbClr val="660066"/>
                      </a:solidFill>
                      <a:prstDash val="solid"/>
                      <a:round/>
                      <a:headEnd type="none" w="med" len="med"/>
                      <a:tailEnd type="none" w="med" len="med"/>
                    </a:lnB>
                  </a:tcPr>
                </a:tc>
                <a:tc>
                  <a:txBody>
                    <a:bodyPr/>
                    <a:lstStyle/>
                    <a:p>
                      <a:pPr algn="r">
                        <a:lnSpc>
                          <a:spcPct val="100000"/>
                        </a:lnSpc>
                      </a:pPr>
                      <a:r>
                        <a:rPr lang="tr-TR" sz="2200">
                          <a:effectLst/>
                          <a:latin typeface="+mn-lt"/>
                        </a:rPr>
                        <a:t>Sayı : 30197</a:t>
                      </a:r>
                    </a:p>
                  </a:txBody>
                  <a:tcPr marL="10335" marR="10335" marT="0" marB="0" anchor="ctr">
                    <a:lnL>
                      <a:noFill/>
                    </a:lnL>
                    <a:lnR>
                      <a:noFill/>
                    </a:lnR>
                    <a:lnT>
                      <a:noFill/>
                    </a:lnT>
                    <a:lnB w="12700" cap="flat" cmpd="sng" algn="ctr">
                      <a:solidFill>
                        <a:srgbClr val="660066"/>
                      </a:solidFill>
                      <a:prstDash val="solid"/>
                      <a:round/>
                      <a:headEnd type="none" w="med" len="med"/>
                      <a:tailEnd type="none" w="med" len="med"/>
                    </a:lnB>
                  </a:tcPr>
                </a:tc>
                <a:extLst>
                  <a:ext uri="{0D108BD9-81ED-4DB2-BD59-A6C34878D82A}">
                    <a16:rowId xmlns:a16="http://schemas.microsoft.com/office/drawing/2014/main" val="4287856352"/>
                  </a:ext>
                </a:extLst>
              </a:tr>
              <a:tr h="45931">
                <a:tc gridSpan="3">
                  <a:txBody>
                    <a:bodyPr/>
                    <a:lstStyle/>
                    <a:p>
                      <a:pPr algn="ctr">
                        <a:lnSpc>
                          <a:spcPct val="100000"/>
                        </a:lnSpc>
                      </a:pPr>
                      <a:r>
                        <a:rPr lang="tr-TR" sz="2200" b="1">
                          <a:solidFill>
                            <a:srgbClr val="000080"/>
                          </a:solidFill>
                          <a:effectLst/>
                          <a:latin typeface="+mn-lt"/>
                        </a:rPr>
                        <a:t>TEBLİĞ</a:t>
                      </a:r>
                      <a:endParaRPr lang="tr-TR" sz="2200">
                        <a:effectLst/>
                        <a:latin typeface="+mn-lt"/>
                      </a:endParaRPr>
                    </a:p>
                  </a:txBody>
                  <a:tcPr marL="10335" marR="10335" marT="0" marB="0" anchor="ctr">
                    <a:lnL>
                      <a:noFill/>
                    </a:lnL>
                    <a:lnR>
                      <a:noFill/>
                    </a:lnR>
                    <a:lnT w="12700" cap="flat" cmpd="sng" algn="ctr">
                      <a:solidFill>
                        <a:srgbClr val="660066"/>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74764880"/>
                  </a:ext>
                </a:extLst>
              </a:tr>
              <a:tr h="4275073">
                <a:tc gridSpan="3">
                  <a:txBody>
                    <a:bodyPr/>
                    <a:lstStyle/>
                    <a:p>
                      <a:pPr indent="359410" algn="just">
                        <a:lnSpc>
                          <a:spcPct val="100000"/>
                        </a:lnSpc>
                        <a:spcAft>
                          <a:spcPts val="0"/>
                        </a:spcAft>
                      </a:pPr>
                      <a:r>
                        <a:rPr lang="tr-TR" sz="2200" u="sng" dirty="0">
                          <a:effectLst/>
                          <a:latin typeface="+mn-lt"/>
                        </a:rPr>
                        <a:t>Çalışma ve Sosyal Güvenlik Bakanlığından</a:t>
                      </a:r>
                      <a:r>
                        <a:rPr lang="tr-TR" sz="2200" u="sng" dirty="0" smtClean="0">
                          <a:effectLst/>
                          <a:latin typeface="+mn-lt"/>
                        </a:rPr>
                        <a:t>:</a:t>
                      </a:r>
                    </a:p>
                    <a:p>
                      <a:pPr indent="359410" algn="just">
                        <a:lnSpc>
                          <a:spcPct val="100000"/>
                        </a:lnSpc>
                        <a:spcAft>
                          <a:spcPts val="0"/>
                        </a:spcAft>
                      </a:pPr>
                      <a:endParaRPr lang="tr-TR" sz="2200" u="sng" dirty="0">
                        <a:effectLst/>
                        <a:latin typeface="+mn-lt"/>
                      </a:endParaRPr>
                    </a:p>
                    <a:p>
                      <a:pPr algn="ctr">
                        <a:lnSpc>
                          <a:spcPct val="100000"/>
                        </a:lnSpc>
                        <a:spcBef>
                          <a:spcPts val="280"/>
                        </a:spcBef>
                        <a:spcAft>
                          <a:spcPts val="0"/>
                        </a:spcAft>
                      </a:pPr>
                      <a:r>
                        <a:rPr lang="tr-TR" sz="2200" b="1" dirty="0">
                          <a:effectLst/>
                          <a:latin typeface="+mn-lt"/>
                        </a:rPr>
                        <a:t>İŞ EKİPMANLARININ PERİYODİK KONTROLLERİNİ YAPMAYA </a:t>
                      </a:r>
                      <a:r>
                        <a:rPr lang="tr-TR" sz="2200" b="1" dirty="0" smtClean="0">
                          <a:effectLst/>
                          <a:latin typeface="+mn-lt"/>
                        </a:rPr>
                        <a:t>YETKİL</a:t>
                      </a:r>
                      <a:endParaRPr lang="tr-TR" sz="2200" b="1" dirty="0">
                        <a:effectLst/>
                        <a:latin typeface="+mn-lt"/>
                      </a:endParaRPr>
                    </a:p>
                    <a:p>
                      <a:pPr algn="ctr">
                        <a:lnSpc>
                          <a:spcPct val="100000"/>
                        </a:lnSpc>
                        <a:spcAft>
                          <a:spcPts val="0"/>
                        </a:spcAft>
                      </a:pPr>
                      <a:r>
                        <a:rPr lang="tr-TR" sz="2200" b="1" dirty="0">
                          <a:effectLst/>
                          <a:latin typeface="+mn-lt"/>
                        </a:rPr>
                        <a:t>KİŞİLERİN KAYIT VE EĞİTİMLERİNE İLİŞKİN TEBLİĞ</a:t>
                      </a:r>
                    </a:p>
                    <a:p>
                      <a:pPr algn="ctr">
                        <a:lnSpc>
                          <a:spcPct val="100000"/>
                        </a:lnSpc>
                        <a:spcAft>
                          <a:spcPts val="0"/>
                        </a:spcAft>
                      </a:pPr>
                      <a:r>
                        <a:rPr lang="tr-TR" sz="2200" b="1" dirty="0">
                          <a:effectLst/>
                          <a:latin typeface="+mn-lt"/>
                        </a:rPr>
                        <a:t> </a:t>
                      </a:r>
                    </a:p>
                    <a:p>
                      <a:pPr algn="ctr">
                        <a:lnSpc>
                          <a:spcPct val="100000"/>
                        </a:lnSpc>
                        <a:spcAft>
                          <a:spcPts val="0"/>
                        </a:spcAft>
                      </a:pPr>
                      <a:r>
                        <a:rPr lang="tr-TR" sz="2200" b="1" dirty="0">
                          <a:effectLst/>
                          <a:latin typeface="+mn-lt"/>
                        </a:rPr>
                        <a:t>BİRİNCİ </a:t>
                      </a:r>
                      <a:r>
                        <a:rPr lang="tr-TR" sz="2200" b="1" dirty="0" smtClean="0">
                          <a:effectLst/>
                          <a:latin typeface="+mn-lt"/>
                        </a:rPr>
                        <a:t>BÖLÜ</a:t>
                      </a:r>
                      <a:endParaRPr lang="tr-TR" sz="2200" b="1" dirty="0">
                        <a:effectLst/>
                        <a:latin typeface="+mn-lt"/>
                      </a:endParaRPr>
                    </a:p>
                    <a:p>
                      <a:pPr algn="ctr">
                        <a:lnSpc>
                          <a:spcPct val="100000"/>
                        </a:lnSpc>
                        <a:spcAft>
                          <a:spcPts val="280"/>
                        </a:spcAft>
                      </a:pPr>
                      <a:r>
                        <a:rPr lang="tr-TR" sz="2200" b="1" dirty="0">
                          <a:effectLst/>
                          <a:latin typeface="+mn-lt"/>
                        </a:rPr>
                        <a:t>Amaç, Kapsam, Dayanak ve </a:t>
                      </a:r>
                      <a:r>
                        <a:rPr lang="tr-TR" sz="2200" b="1" dirty="0" smtClean="0">
                          <a:effectLst/>
                          <a:latin typeface="+mn-lt"/>
                        </a:rPr>
                        <a:t>Tanımlar</a:t>
                      </a:r>
                    </a:p>
                    <a:p>
                      <a:pPr algn="ctr">
                        <a:lnSpc>
                          <a:spcPct val="100000"/>
                        </a:lnSpc>
                        <a:spcAft>
                          <a:spcPts val="280"/>
                        </a:spcAft>
                      </a:pPr>
                      <a:endParaRPr lang="tr-TR" sz="2200" b="1" dirty="0">
                        <a:effectLst/>
                        <a:latin typeface="+mn-lt"/>
                      </a:endParaRPr>
                    </a:p>
                    <a:p>
                      <a:pPr indent="359410" algn="just">
                        <a:lnSpc>
                          <a:spcPct val="100000"/>
                        </a:lnSpc>
                        <a:spcAft>
                          <a:spcPts val="0"/>
                        </a:spcAft>
                      </a:pPr>
                      <a:r>
                        <a:rPr lang="tr-TR" sz="2200" b="1" dirty="0">
                          <a:effectLst/>
                          <a:latin typeface="+mn-lt"/>
                        </a:rPr>
                        <a:t>Amaç</a:t>
                      </a:r>
                      <a:endParaRPr lang="tr-TR" sz="2200" dirty="0">
                        <a:effectLst/>
                        <a:latin typeface="+mn-lt"/>
                      </a:endParaRPr>
                    </a:p>
                    <a:p>
                      <a:pPr indent="359410" algn="just">
                        <a:lnSpc>
                          <a:spcPct val="100000"/>
                        </a:lnSpc>
                        <a:spcAft>
                          <a:spcPts val="0"/>
                        </a:spcAft>
                      </a:pPr>
                      <a:r>
                        <a:rPr lang="tr-TR" sz="2200" b="1" dirty="0">
                          <a:effectLst/>
                          <a:latin typeface="+mn-lt"/>
                        </a:rPr>
                        <a:t>MADDE 1 –</a:t>
                      </a:r>
                      <a:r>
                        <a:rPr lang="tr-TR" sz="2200" dirty="0">
                          <a:effectLst/>
                          <a:latin typeface="+mn-lt"/>
                        </a:rPr>
                        <a:t> (1) Bu Tebliğin amacı; 25/4/2013 tarihli ve 28628 sayılı Resmî </a:t>
                      </a:r>
                      <a:r>
                        <a:rPr lang="tr-TR" sz="2200" dirty="0" err="1">
                          <a:effectLst/>
                          <a:latin typeface="+mn-lt"/>
                        </a:rPr>
                        <a:t>Gazete’de</a:t>
                      </a:r>
                      <a:r>
                        <a:rPr lang="tr-TR" sz="2200" dirty="0">
                          <a:effectLst/>
                          <a:latin typeface="+mn-lt"/>
                        </a:rPr>
                        <a:t> yayımlanan İş Ekipmanlarının Kullanımında Sağlık ve Güvenlik Şartları Yönetmeliği kapsamındaki iş ekipmanlarının periyodik kontrollerini yapmaya yetkili kişilerin kayıt ve eğitimlerine ilişkin usul ve esasları belirlemektir.</a:t>
                      </a:r>
                    </a:p>
                    <a:p>
                      <a:pPr algn="ctr">
                        <a:lnSpc>
                          <a:spcPct val="100000"/>
                        </a:lnSpc>
                      </a:pPr>
                      <a:r>
                        <a:rPr lang="tr-TR" sz="2200" b="1" dirty="0">
                          <a:solidFill>
                            <a:srgbClr val="000080"/>
                          </a:solidFill>
                          <a:effectLst/>
                          <a:latin typeface="+mn-lt"/>
                        </a:rPr>
                        <a:t> </a:t>
                      </a:r>
                      <a:endParaRPr lang="tr-TR" sz="2200" dirty="0">
                        <a:effectLst/>
                        <a:latin typeface="+mn-lt"/>
                      </a:endParaRPr>
                    </a:p>
                  </a:txBody>
                  <a:tcPr marL="10335" marR="10335" marT="0" marB="0" anchor="ctr">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6384800"/>
                  </a:ext>
                </a:extLst>
              </a:tr>
            </a:tbl>
          </a:graphicData>
        </a:graphic>
      </p:graphicFrame>
    </p:spTree>
    <p:extLst>
      <p:ext uri="{BB962C8B-B14F-4D97-AF65-F5344CB8AC3E}">
        <p14:creationId xmlns:p14="http://schemas.microsoft.com/office/powerpoint/2010/main" val="440887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70263" y="156755"/>
            <a:ext cx="11416938" cy="6524863"/>
          </a:xfrm>
          <a:prstGeom prst="rect">
            <a:avLst/>
          </a:prstGeom>
        </p:spPr>
        <p:txBody>
          <a:bodyPr wrap="square">
            <a:spAutoFit/>
          </a:bodyPr>
          <a:lstStyle/>
          <a:p>
            <a:pPr indent="359410" algn="just">
              <a:lnSpc>
                <a:spcPct val="100000"/>
              </a:lnSpc>
              <a:spcAft>
                <a:spcPts val="0"/>
              </a:spcAft>
            </a:pPr>
            <a:r>
              <a:rPr lang="tr-TR" sz="2200" b="1" dirty="0"/>
              <a:t>Kapsam</a:t>
            </a:r>
            <a:endParaRPr lang="tr-TR" sz="2200" dirty="0"/>
          </a:p>
          <a:p>
            <a:pPr indent="359410" algn="just">
              <a:lnSpc>
                <a:spcPct val="100000"/>
              </a:lnSpc>
              <a:spcAft>
                <a:spcPts val="0"/>
              </a:spcAft>
            </a:pPr>
            <a:r>
              <a:rPr lang="tr-TR" sz="2200" b="1" dirty="0"/>
              <a:t>MADDE 2 –</a:t>
            </a:r>
            <a:r>
              <a:rPr lang="tr-TR" sz="2200" dirty="0"/>
              <a:t> (1) Bu Tebliğ; İş Ekipmanlarının Kullanımında Sağlık ve Güvenlik Şartları Yönetmeliği kapsamındaki iş ekipmanlarının periyodik kontrollerini yapmaya yetkili kişi ve kuruluşları kapsar.</a:t>
            </a:r>
          </a:p>
          <a:p>
            <a:pPr indent="359410" algn="just">
              <a:lnSpc>
                <a:spcPct val="100000"/>
              </a:lnSpc>
              <a:spcAft>
                <a:spcPts val="0"/>
              </a:spcAft>
            </a:pPr>
            <a:r>
              <a:rPr lang="tr-TR" sz="2200" dirty="0"/>
              <a:t>(2) Aşağıda belirtilen kişilere bu Tebliğ hükümleri uygulanmaz:</a:t>
            </a:r>
          </a:p>
          <a:p>
            <a:pPr indent="359410" algn="just">
              <a:lnSpc>
                <a:spcPct val="100000"/>
              </a:lnSpc>
              <a:spcAft>
                <a:spcPts val="0"/>
              </a:spcAft>
            </a:pPr>
            <a:r>
              <a:rPr lang="tr-TR" sz="2200" dirty="0"/>
              <a:t>a) 24/6/2015 tarihli ve 29396 sayılı Resmî </a:t>
            </a:r>
            <a:r>
              <a:rPr lang="tr-TR" sz="2200" dirty="0" err="1"/>
              <a:t>Gazete’de</a:t>
            </a:r>
            <a:r>
              <a:rPr lang="tr-TR" sz="2200" dirty="0"/>
              <a:t> yayımlanan Asansör İşletme, Bakım ve Periyodik Kontrol Yönetmeliği uyarınca insan ve yük taşıyan asansörlerin periyodik kontrollerini gerçekleştirenler.</a:t>
            </a:r>
          </a:p>
          <a:p>
            <a:pPr indent="359410" algn="just">
              <a:lnSpc>
                <a:spcPct val="100000"/>
              </a:lnSpc>
              <a:spcAft>
                <a:spcPts val="0"/>
              </a:spcAft>
            </a:pPr>
            <a:r>
              <a:rPr lang="tr-TR" sz="2200" dirty="0"/>
              <a:t>b) Tezgâhların bakım ve muayenesini gerçekleştirenler.</a:t>
            </a:r>
          </a:p>
          <a:p>
            <a:pPr indent="359410" algn="just">
              <a:lnSpc>
                <a:spcPct val="100000"/>
              </a:lnSpc>
              <a:spcAft>
                <a:spcPts val="0"/>
              </a:spcAft>
            </a:pPr>
            <a:r>
              <a:rPr lang="tr-TR" sz="2200" b="1" dirty="0"/>
              <a:t>Dayanak</a:t>
            </a:r>
            <a:endParaRPr lang="tr-TR" sz="2200" dirty="0"/>
          </a:p>
          <a:p>
            <a:pPr indent="359410" algn="just">
              <a:lnSpc>
                <a:spcPct val="100000"/>
              </a:lnSpc>
              <a:spcAft>
                <a:spcPts val="0"/>
              </a:spcAft>
            </a:pPr>
            <a:r>
              <a:rPr lang="tr-TR" sz="2200" b="1" dirty="0"/>
              <a:t>MADDE 3 –</a:t>
            </a:r>
            <a:r>
              <a:rPr lang="tr-TR" sz="2200" dirty="0"/>
              <a:t> (1) Bu Tebliğ; 20/6/2012 tarihli ve 6331 sayılı İş Sağlığı ve Güvenliği Kanununun 30 uncu ve 31 inci maddeleri ile 25/4/2013 tarihli ve 28628 sayılı Resmî </a:t>
            </a:r>
            <a:r>
              <a:rPr lang="tr-TR" sz="2200" dirty="0" err="1"/>
              <a:t>Gazete’de</a:t>
            </a:r>
            <a:r>
              <a:rPr lang="tr-TR" sz="2200" dirty="0"/>
              <a:t> yayımlanan İş Ekipmanlarının Kullanımında Sağlık ve Güvenlik Şartları Yönetmeliğinin 13 üncü ve 14 üncü maddelerine dayanılarak hazırlanmıştır</a:t>
            </a:r>
            <a:r>
              <a:rPr lang="tr-TR" sz="2200" dirty="0" smtClean="0"/>
              <a:t>.</a:t>
            </a:r>
          </a:p>
          <a:p>
            <a:pPr indent="359410" algn="just">
              <a:lnSpc>
                <a:spcPct val="100000"/>
              </a:lnSpc>
              <a:spcAft>
                <a:spcPts val="0"/>
              </a:spcAft>
            </a:pPr>
            <a:r>
              <a:rPr lang="tr-TR" sz="2200" b="1" dirty="0"/>
              <a:t>Tanımlar</a:t>
            </a:r>
            <a:endParaRPr lang="tr-TR" sz="2200" dirty="0"/>
          </a:p>
          <a:p>
            <a:pPr indent="359410" algn="just">
              <a:lnSpc>
                <a:spcPct val="100000"/>
              </a:lnSpc>
              <a:spcAft>
                <a:spcPts val="0"/>
              </a:spcAft>
            </a:pPr>
            <a:r>
              <a:rPr lang="tr-TR" sz="2200" b="1" dirty="0"/>
              <a:t>MADDE 4 –</a:t>
            </a:r>
            <a:r>
              <a:rPr lang="tr-TR" sz="2200" dirty="0"/>
              <a:t> (1) Bu Tebliğde geçen;</a:t>
            </a:r>
          </a:p>
          <a:p>
            <a:pPr indent="359410" algn="just">
              <a:lnSpc>
                <a:spcPct val="100000"/>
              </a:lnSpc>
              <a:spcAft>
                <a:spcPts val="0"/>
              </a:spcAft>
            </a:pPr>
            <a:r>
              <a:rPr lang="tr-TR" sz="2200" dirty="0"/>
              <a:t>a) Bakanlık: Çalışma ve Sosyal Güvenlik Bakanlığını,</a:t>
            </a:r>
          </a:p>
          <a:p>
            <a:pPr indent="359410" algn="just">
              <a:lnSpc>
                <a:spcPct val="100000"/>
              </a:lnSpc>
              <a:spcAft>
                <a:spcPts val="0"/>
              </a:spcAft>
            </a:pPr>
            <a:r>
              <a:rPr lang="tr-TR" sz="2200" dirty="0"/>
              <a:t>b) EKİPNET: İş ekipmanlarının periyodik kontrollerini yapmaya yetkili kişilerin elektronik ortamda kayıt ve bildirimi ile veri doğrulaması amacıyla kullanılan İş Ekipmanlarının Periyodik Kontrollerini Yapacak Yetkili Kişilerin Kayıt </a:t>
            </a:r>
            <a:r>
              <a:rPr lang="tr-TR" sz="2200" dirty="0" smtClean="0"/>
              <a:t>Programını</a:t>
            </a:r>
            <a:endParaRPr lang="tr-TR" sz="2200" dirty="0"/>
          </a:p>
        </p:txBody>
      </p:sp>
    </p:spTree>
    <p:extLst>
      <p:ext uri="{BB962C8B-B14F-4D97-AF65-F5344CB8AC3E}">
        <p14:creationId xmlns:p14="http://schemas.microsoft.com/office/powerpoint/2010/main" val="2699557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0115" y="517745"/>
            <a:ext cx="11438708" cy="5547673"/>
          </a:xfrm>
          <a:prstGeom prst="rect">
            <a:avLst/>
          </a:prstGeom>
        </p:spPr>
        <p:txBody>
          <a:bodyPr wrap="square">
            <a:spAutoFit/>
          </a:bodyPr>
          <a:lstStyle/>
          <a:p>
            <a:pPr indent="359410" algn="just">
              <a:lnSpc>
                <a:spcPct val="100000"/>
              </a:lnSpc>
              <a:spcAft>
                <a:spcPts val="0"/>
              </a:spcAft>
            </a:pPr>
            <a:r>
              <a:rPr lang="tr-TR" sz="2200" dirty="0"/>
              <a:t>c) Genel Müdürlük: İş Sağlığı ve Güvenliği Genel Müdürlüğünü,</a:t>
            </a:r>
          </a:p>
          <a:p>
            <a:pPr indent="359410" algn="just">
              <a:lnSpc>
                <a:spcPct val="100000"/>
              </a:lnSpc>
              <a:spcAft>
                <a:spcPts val="0"/>
              </a:spcAft>
            </a:pPr>
            <a:r>
              <a:rPr lang="tr-TR" sz="2200" dirty="0"/>
              <a:t>ç) Periyodik kontrol: İş ekipmanlarının, Yönetmelikte öngörülen aralıklarda ve belirtilen yöntemlere uygun olarak, periyodik kontrolleri yapmaya yetkili kişilerce yapılan muayene, deney ve test faaliyetlerini,</a:t>
            </a:r>
          </a:p>
          <a:p>
            <a:pPr indent="359410" algn="just">
              <a:lnSpc>
                <a:spcPct val="100000"/>
              </a:lnSpc>
              <a:spcAft>
                <a:spcPts val="0"/>
              </a:spcAft>
            </a:pPr>
            <a:r>
              <a:rPr lang="tr-TR" sz="2200" dirty="0"/>
              <a:t>d) Periyodik kontrolleri yapmaya yetkili kişi: Yönetmelikte belirtilen iş ekipmanlarının teknik özelliklerinin gerektirdiği ve aynı Yönetmeliğin EK-</a:t>
            </a:r>
            <a:r>
              <a:rPr lang="tr-TR" sz="2200" dirty="0" err="1"/>
              <a:t>III’ünde</a:t>
            </a:r>
            <a:r>
              <a:rPr lang="tr-TR" sz="2200" dirty="0"/>
              <a:t> yer alan istisnalar saklı kalmak kaydıyla ilgili branşlardan mühendis, teknik öğretmen, tekniker ve yüksek teknikerleri,</a:t>
            </a:r>
          </a:p>
          <a:p>
            <a:pPr indent="359410" algn="just">
              <a:lnSpc>
                <a:spcPct val="100000"/>
              </a:lnSpc>
              <a:spcAft>
                <a:spcPts val="0"/>
              </a:spcAft>
            </a:pPr>
            <a:r>
              <a:rPr lang="tr-TR" sz="2200" dirty="0"/>
              <a:t>e) Yönetmelik: 25/4/2013 tarihli ve 28628 sayılı Resmî </a:t>
            </a:r>
            <a:r>
              <a:rPr lang="tr-TR" sz="2200" dirty="0" err="1"/>
              <a:t>Gazete’de</a:t>
            </a:r>
            <a:r>
              <a:rPr lang="tr-TR" sz="2200" dirty="0"/>
              <a:t> yayımlanan İş Ekipmanlarının Kullanımında Sağlık ve Güvenlik Şartları Yönetmeliğini,</a:t>
            </a:r>
          </a:p>
          <a:p>
            <a:pPr indent="359410" algn="just">
              <a:lnSpc>
                <a:spcPct val="100000"/>
              </a:lnSpc>
              <a:spcAft>
                <a:spcPts val="0"/>
              </a:spcAft>
            </a:pPr>
            <a:r>
              <a:rPr lang="tr-TR" sz="2200" dirty="0"/>
              <a:t>ifade eder.</a:t>
            </a:r>
          </a:p>
          <a:p>
            <a:pPr algn="ctr">
              <a:lnSpc>
                <a:spcPct val="100000"/>
              </a:lnSpc>
              <a:spcAft>
                <a:spcPts val="0"/>
              </a:spcAft>
            </a:pPr>
            <a:r>
              <a:rPr lang="tr-TR" sz="2200" b="1" dirty="0"/>
              <a:t>İKİNCİ BÖLÜM</a:t>
            </a:r>
          </a:p>
          <a:p>
            <a:pPr algn="ctr">
              <a:lnSpc>
                <a:spcPct val="100000"/>
              </a:lnSpc>
              <a:spcAft>
                <a:spcPts val="280"/>
              </a:spcAft>
            </a:pPr>
            <a:r>
              <a:rPr lang="tr-TR" sz="2200" b="1" dirty="0"/>
              <a:t>İşverenin Yükümlülüğü ve Genel Esaslar</a:t>
            </a:r>
          </a:p>
          <a:p>
            <a:pPr indent="359410" algn="just">
              <a:lnSpc>
                <a:spcPct val="100000"/>
              </a:lnSpc>
              <a:spcAft>
                <a:spcPts val="0"/>
              </a:spcAft>
            </a:pPr>
            <a:r>
              <a:rPr lang="tr-TR" sz="2200" b="1" dirty="0"/>
              <a:t>İşverenin yükümlülüğü</a:t>
            </a:r>
            <a:endParaRPr lang="tr-TR" sz="2200" dirty="0"/>
          </a:p>
          <a:p>
            <a:pPr indent="359410" algn="just">
              <a:lnSpc>
                <a:spcPct val="100000"/>
              </a:lnSpc>
              <a:spcAft>
                <a:spcPts val="0"/>
              </a:spcAft>
            </a:pPr>
            <a:r>
              <a:rPr lang="tr-TR" sz="2200" b="1" dirty="0"/>
              <a:t>MADDE 5 –</a:t>
            </a:r>
            <a:r>
              <a:rPr lang="tr-TR" sz="2200" dirty="0"/>
              <a:t> (1) İş ekipmanlarının periyodik kontrollerini yaptırmakla yükümlü işverenler; periyodik kontrol yapmaya yetkili kişilerin, Yönetmeliğin EK-</a:t>
            </a:r>
            <a:r>
              <a:rPr lang="tr-TR" sz="2200" dirty="0" err="1"/>
              <a:t>III’ünde</a:t>
            </a:r>
            <a:r>
              <a:rPr lang="tr-TR" sz="2200" dirty="0"/>
              <a:t> yer alan ilgili branşlardan olduğunu ve EKİPNET sisteminde geçerli kayıt numarasının bulunduğunu kontrol etmek zorundadır.</a:t>
            </a:r>
            <a:endParaRPr lang="tr-TR" sz="2200" dirty="0"/>
          </a:p>
        </p:txBody>
      </p:sp>
    </p:spTree>
    <p:extLst>
      <p:ext uri="{BB962C8B-B14F-4D97-AF65-F5344CB8AC3E}">
        <p14:creationId xmlns:p14="http://schemas.microsoft.com/office/powerpoint/2010/main" val="189482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1886" y="239048"/>
            <a:ext cx="11273245" cy="6186309"/>
          </a:xfrm>
          <a:prstGeom prst="rect">
            <a:avLst/>
          </a:prstGeom>
        </p:spPr>
        <p:txBody>
          <a:bodyPr wrap="square">
            <a:spAutoFit/>
          </a:bodyPr>
          <a:lstStyle/>
          <a:p>
            <a:pPr indent="359410" algn="just">
              <a:lnSpc>
                <a:spcPct val="100000"/>
              </a:lnSpc>
              <a:spcAft>
                <a:spcPts val="0"/>
              </a:spcAft>
            </a:pPr>
            <a:r>
              <a:rPr lang="tr-TR" sz="2200" b="1" dirty="0"/>
              <a:t>Genel esaslar</a:t>
            </a:r>
            <a:endParaRPr lang="tr-TR" sz="2200" dirty="0"/>
          </a:p>
          <a:p>
            <a:pPr indent="359410" algn="just">
              <a:lnSpc>
                <a:spcPct val="100000"/>
              </a:lnSpc>
              <a:spcAft>
                <a:spcPts val="0"/>
              </a:spcAft>
            </a:pPr>
            <a:r>
              <a:rPr lang="tr-TR" sz="2200" b="1" dirty="0"/>
              <a:t>MADDE 6 –</a:t>
            </a:r>
            <a:r>
              <a:rPr lang="tr-TR" sz="2200" dirty="0"/>
              <a:t> (1) Periyodik kontrolleri yapmaya yetkili kişiler, bu Tebliğ ve Yönetmeliğin EK-</a:t>
            </a:r>
            <a:r>
              <a:rPr lang="tr-TR" sz="2200" dirty="0" err="1"/>
              <a:t>III’ünde</a:t>
            </a:r>
            <a:r>
              <a:rPr lang="tr-TR" sz="2200" dirty="0"/>
              <a:t> yer alan gerekli nitelikleri haiz olmak şartıyla;</a:t>
            </a:r>
          </a:p>
          <a:p>
            <a:pPr indent="359410" algn="just">
              <a:lnSpc>
                <a:spcPct val="100000"/>
              </a:lnSpc>
              <a:spcAft>
                <a:spcPts val="0"/>
              </a:spcAft>
            </a:pPr>
            <a:r>
              <a:rPr lang="tr-TR" sz="2200" dirty="0"/>
              <a:t>a) Özel işyeri bünyesinde hizmet akdi ile çalışması halinde,</a:t>
            </a:r>
          </a:p>
          <a:p>
            <a:pPr indent="359410" algn="just">
              <a:lnSpc>
                <a:spcPct val="100000"/>
              </a:lnSpc>
              <a:spcAft>
                <a:spcPts val="0"/>
              </a:spcAft>
            </a:pPr>
            <a:r>
              <a:rPr lang="tr-TR" sz="2200" dirty="0"/>
              <a:t>1) Çalıştığı işyerinde,</a:t>
            </a:r>
          </a:p>
          <a:p>
            <a:pPr indent="359410" algn="just">
              <a:lnSpc>
                <a:spcPct val="100000"/>
              </a:lnSpc>
              <a:spcAft>
                <a:spcPts val="0"/>
              </a:spcAft>
            </a:pPr>
            <a:r>
              <a:rPr lang="tr-TR" sz="2200" dirty="0"/>
              <a:t>2) Aynı işverene ait olan holding veya şirketler grubu bünyesindeki diğer işyerlerinde,</a:t>
            </a:r>
          </a:p>
          <a:p>
            <a:pPr indent="359410" algn="just">
              <a:lnSpc>
                <a:spcPct val="100000"/>
              </a:lnSpc>
              <a:spcAft>
                <a:spcPts val="0"/>
              </a:spcAft>
            </a:pPr>
            <a:r>
              <a:rPr lang="tr-TR" sz="2200" dirty="0"/>
              <a:t>b) Kamu kurumlarında kamu görevlisi olması halinde,</a:t>
            </a:r>
          </a:p>
          <a:p>
            <a:pPr indent="359410" algn="just">
              <a:lnSpc>
                <a:spcPct val="100000"/>
              </a:lnSpc>
              <a:spcAft>
                <a:spcPts val="0"/>
              </a:spcAft>
            </a:pPr>
            <a:r>
              <a:rPr lang="tr-TR" sz="2200" dirty="0"/>
              <a:t>1) Çalışmakta olduğu kurumda,</a:t>
            </a:r>
          </a:p>
          <a:p>
            <a:pPr indent="359410" algn="just">
              <a:lnSpc>
                <a:spcPct val="100000"/>
              </a:lnSpc>
              <a:spcAft>
                <a:spcPts val="0"/>
              </a:spcAft>
            </a:pPr>
            <a:r>
              <a:rPr lang="tr-TR" sz="2200" dirty="0"/>
              <a:t>2) İlgili personelinin muvafakati ve üst yöneticinin onayı ile diğer kamu kurumlarında,</a:t>
            </a:r>
          </a:p>
          <a:p>
            <a:pPr indent="359410" algn="just">
              <a:lnSpc>
                <a:spcPct val="100000"/>
              </a:lnSpc>
              <a:spcAft>
                <a:spcPts val="0"/>
              </a:spcAft>
            </a:pPr>
            <a:r>
              <a:rPr lang="tr-TR" sz="2200" dirty="0"/>
              <a:t>c) Fatura karşılığında periyodik kontrol hizmeti veren; kamu kurum ve kuruluşları, kamu kurumu niteliğindeki meslek kuruluşları, muayene kuruluşları, üretici firma, yetkili servisler, 13/1/2011 tarihli ve 6102 sayılı Türk Ticaret Kanununa göre faaliyet gösteren şirketlerde çalışmaları halinde tüm işyerlerinde,</a:t>
            </a:r>
          </a:p>
          <a:p>
            <a:pPr indent="359410" algn="just">
              <a:lnSpc>
                <a:spcPct val="100000"/>
              </a:lnSpc>
              <a:spcAft>
                <a:spcPts val="0"/>
              </a:spcAft>
            </a:pPr>
            <a:r>
              <a:rPr lang="tr-TR" sz="2200" dirty="0"/>
              <a:t>periyodik kontrolleri gerçekleştirebilirler.</a:t>
            </a:r>
          </a:p>
          <a:p>
            <a:pPr indent="359410" algn="just">
              <a:lnSpc>
                <a:spcPct val="100000"/>
              </a:lnSpc>
              <a:spcAft>
                <a:spcPts val="0"/>
              </a:spcAft>
            </a:pPr>
            <a:r>
              <a:rPr lang="tr-TR" sz="2200" dirty="0"/>
              <a:t>(2) Periyodik kontrol yapmaya yetkili kişilerin birinci fıkrada belirtilen durumlara aykırı olarak periyodik kontrolleri gerçekleştirdiğinin tespiti halinde kayıtları silinir ve eğitimleri geçersiz sayılır.</a:t>
            </a:r>
          </a:p>
          <a:p>
            <a:pPr indent="359410" algn="just">
              <a:lnSpc>
                <a:spcPct val="100000"/>
              </a:lnSpc>
              <a:spcAft>
                <a:spcPts val="0"/>
              </a:spcAft>
            </a:pPr>
            <a:r>
              <a:rPr lang="tr-TR" sz="2200" dirty="0"/>
              <a:t>(3) Kaydı silinenlerin silinme tarihinden itibaren üç yıl içerisinde yaptığı başvurular, üç yılın tamamlanmasına kadar askıya alınır.</a:t>
            </a:r>
            <a:endParaRPr lang="tr-TR" sz="2200" dirty="0"/>
          </a:p>
        </p:txBody>
      </p:sp>
    </p:spTree>
    <p:extLst>
      <p:ext uri="{BB962C8B-B14F-4D97-AF65-F5344CB8AC3E}">
        <p14:creationId xmlns:p14="http://schemas.microsoft.com/office/powerpoint/2010/main" val="3431732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61703" y="391886"/>
            <a:ext cx="11220994" cy="5886227"/>
          </a:xfrm>
          <a:prstGeom prst="rect">
            <a:avLst/>
          </a:prstGeom>
        </p:spPr>
        <p:txBody>
          <a:bodyPr wrap="square">
            <a:spAutoFit/>
          </a:bodyPr>
          <a:lstStyle/>
          <a:p>
            <a:pPr algn="ctr">
              <a:lnSpc>
                <a:spcPct val="100000"/>
              </a:lnSpc>
              <a:spcBef>
                <a:spcPts val="280"/>
              </a:spcBef>
              <a:spcAft>
                <a:spcPts val="0"/>
              </a:spcAft>
            </a:pPr>
            <a:r>
              <a:rPr lang="tr-TR" sz="2200" b="1" dirty="0"/>
              <a:t>ÜÇÜNCÜ BÖLÜM</a:t>
            </a:r>
          </a:p>
          <a:p>
            <a:pPr algn="ctr">
              <a:lnSpc>
                <a:spcPct val="100000"/>
              </a:lnSpc>
              <a:spcAft>
                <a:spcPts val="280"/>
              </a:spcAft>
            </a:pPr>
            <a:r>
              <a:rPr lang="tr-TR" sz="2200" b="1" dirty="0"/>
              <a:t>Elektronik Kayıt İşlemlerine İlişkin Usul ve Esaslar</a:t>
            </a:r>
          </a:p>
          <a:p>
            <a:pPr indent="359410" algn="just">
              <a:lnSpc>
                <a:spcPct val="100000"/>
              </a:lnSpc>
              <a:spcAft>
                <a:spcPts val="0"/>
              </a:spcAft>
            </a:pPr>
            <a:r>
              <a:rPr lang="tr-TR" sz="2200" b="1" dirty="0"/>
              <a:t>Periyodik kontrolleri yapmaya yetkili kişilerin kayıt işlemleri</a:t>
            </a:r>
            <a:endParaRPr lang="tr-TR" sz="2200" dirty="0"/>
          </a:p>
          <a:p>
            <a:pPr indent="359410" algn="just">
              <a:lnSpc>
                <a:spcPct val="100000"/>
              </a:lnSpc>
              <a:spcAft>
                <a:spcPts val="0"/>
              </a:spcAft>
            </a:pPr>
            <a:r>
              <a:rPr lang="tr-TR" sz="2200" b="1" dirty="0"/>
              <a:t>MADDE 7 –</a:t>
            </a:r>
            <a:r>
              <a:rPr lang="tr-TR" sz="2200" dirty="0"/>
              <a:t> (1) Periyodik kontrolleri yapmaya yetkili kişiler, 8 inci madde kapsamında istenen bilgileri EKİPNET sistemi üzerinden kayıt yaptırır.</a:t>
            </a:r>
          </a:p>
          <a:p>
            <a:pPr indent="359410" algn="just">
              <a:lnSpc>
                <a:spcPct val="100000"/>
              </a:lnSpc>
              <a:spcAft>
                <a:spcPts val="0"/>
              </a:spcAft>
            </a:pPr>
            <a:r>
              <a:rPr lang="tr-TR" sz="2200" b="1" dirty="0"/>
              <a:t>Elektronik ortama kayıt için istenecek bilgiler</a:t>
            </a:r>
            <a:endParaRPr lang="tr-TR" sz="2200" dirty="0"/>
          </a:p>
          <a:p>
            <a:pPr indent="359410" algn="just">
              <a:lnSpc>
                <a:spcPct val="100000"/>
              </a:lnSpc>
              <a:spcAft>
                <a:spcPts val="0"/>
              </a:spcAft>
            </a:pPr>
            <a:r>
              <a:rPr lang="tr-TR" sz="2200" b="1" dirty="0"/>
              <a:t>MADDE 8 –</a:t>
            </a:r>
            <a:r>
              <a:rPr lang="tr-TR" sz="2200" dirty="0"/>
              <a:t> (1) EKİPNET sistemine yapılacak kayıtta, asgari aşağıdaki bilgiler yer alır:</a:t>
            </a:r>
          </a:p>
          <a:p>
            <a:pPr indent="359410" algn="just">
              <a:lnSpc>
                <a:spcPct val="100000"/>
              </a:lnSpc>
              <a:spcAft>
                <a:spcPts val="0"/>
              </a:spcAft>
            </a:pPr>
            <a:r>
              <a:rPr lang="tr-TR" sz="2200" dirty="0"/>
              <a:t>a) Adı ve soyadı.</a:t>
            </a:r>
          </a:p>
          <a:p>
            <a:pPr indent="359410" algn="just">
              <a:lnSpc>
                <a:spcPct val="100000"/>
              </a:lnSpc>
              <a:spcAft>
                <a:spcPts val="0"/>
              </a:spcAft>
            </a:pPr>
            <a:r>
              <a:rPr lang="tr-TR" sz="2200" dirty="0"/>
              <a:t>b) T.C. kimlik numarası.</a:t>
            </a:r>
          </a:p>
          <a:p>
            <a:pPr indent="359410" algn="just">
              <a:lnSpc>
                <a:spcPct val="100000"/>
              </a:lnSpc>
              <a:spcAft>
                <a:spcPts val="0"/>
              </a:spcAft>
            </a:pPr>
            <a:r>
              <a:rPr lang="tr-TR" sz="2200" dirty="0"/>
              <a:t>c) Mezun olduğu okul, bölüm ve mezuniyet tarihi.</a:t>
            </a:r>
          </a:p>
          <a:p>
            <a:pPr indent="359410" algn="just">
              <a:lnSpc>
                <a:spcPct val="100000"/>
              </a:lnSpc>
              <a:spcAft>
                <a:spcPts val="0"/>
              </a:spcAft>
            </a:pPr>
            <a:r>
              <a:rPr lang="tr-TR" sz="2200" dirty="0"/>
              <a:t>ç) Kamu kurumunda çalışan personel için çalıştığı kurum veya kuruluşun unvanı.</a:t>
            </a:r>
          </a:p>
          <a:p>
            <a:pPr indent="359410" algn="just">
              <a:lnSpc>
                <a:spcPct val="100000"/>
              </a:lnSpc>
              <a:spcAft>
                <a:spcPts val="0"/>
              </a:spcAft>
            </a:pPr>
            <a:r>
              <a:rPr lang="tr-TR" sz="2200" dirty="0"/>
              <a:t>d) Periyodik kontrol yapacak kuruluşlarda çalışan kişiler için kuruluşun Sosyal Güvenlik Kurumu işyeri sigorta sicil numarası ile varsa hizmet yeterlilik belge numarası veya akreditasyon numarası.</a:t>
            </a:r>
          </a:p>
          <a:p>
            <a:pPr indent="359410" algn="just">
              <a:lnSpc>
                <a:spcPct val="100000"/>
              </a:lnSpc>
              <a:spcAft>
                <a:spcPts val="0"/>
              </a:spcAft>
            </a:pPr>
            <a:r>
              <a:rPr lang="tr-TR" sz="2200" dirty="0"/>
              <a:t>e) Özel işyerlerinde çalışan kişiler için işyerinin sigorta sicil numarası.</a:t>
            </a:r>
          </a:p>
          <a:p>
            <a:pPr indent="359410" algn="just">
              <a:lnSpc>
                <a:spcPct val="100000"/>
              </a:lnSpc>
              <a:spcAft>
                <a:spcPts val="0"/>
              </a:spcAft>
            </a:pPr>
            <a:r>
              <a:rPr lang="tr-TR" sz="2200" dirty="0"/>
              <a:t>f) Periyodik kontrol yapacağı iş ekipmanı türü.</a:t>
            </a:r>
          </a:p>
          <a:p>
            <a:pPr indent="359410" algn="just">
              <a:lnSpc>
                <a:spcPct val="100000"/>
              </a:lnSpc>
              <a:spcAft>
                <a:spcPts val="0"/>
              </a:spcAft>
            </a:pPr>
            <a:r>
              <a:rPr lang="tr-TR" sz="2200" dirty="0"/>
              <a:t>g) E-posta adresi.</a:t>
            </a:r>
          </a:p>
          <a:p>
            <a:pPr indent="359410" algn="just">
              <a:lnSpc>
                <a:spcPct val="100000"/>
              </a:lnSpc>
              <a:spcAft>
                <a:spcPts val="0"/>
              </a:spcAft>
            </a:pPr>
            <a:r>
              <a:rPr lang="tr-TR" sz="2200" dirty="0"/>
              <a:t>ğ) Telefon numarası.</a:t>
            </a:r>
            <a:endParaRPr lang="tr-TR" sz="2200" dirty="0"/>
          </a:p>
        </p:txBody>
      </p:sp>
    </p:spTree>
    <p:extLst>
      <p:ext uri="{BB962C8B-B14F-4D97-AF65-F5344CB8AC3E}">
        <p14:creationId xmlns:p14="http://schemas.microsoft.com/office/powerpoint/2010/main" val="351558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7201" y="414058"/>
            <a:ext cx="11286308" cy="6186309"/>
          </a:xfrm>
          <a:prstGeom prst="rect">
            <a:avLst/>
          </a:prstGeom>
        </p:spPr>
        <p:txBody>
          <a:bodyPr wrap="square">
            <a:spAutoFit/>
          </a:bodyPr>
          <a:lstStyle/>
          <a:p>
            <a:pPr indent="359410" algn="just">
              <a:lnSpc>
                <a:spcPct val="100000"/>
              </a:lnSpc>
              <a:spcAft>
                <a:spcPts val="0"/>
              </a:spcAft>
            </a:pPr>
            <a:r>
              <a:rPr lang="tr-TR" sz="2200" dirty="0"/>
              <a:t>(2) Bakanlığın belirleyeceği sürelerde EKİPNET sisteminde kişilere ait bilgilerin eksik gelmesi veya değişmesi durumunda bu bilgilerin tamamlanması, doğrulanması veya güncellenmesi periyodik kontrolleri yapmaya yetkili kişinin sorumluluğundadır. Eksik bilgilerini tamamlamadığı veya güncelleme yapmadığı tespit edilen kişilerin kayıtları, bu yükümlülüklerini tamamlayıncaya kadar askıya alınır.</a:t>
            </a:r>
          </a:p>
          <a:p>
            <a:pPr indent="359410" algn="just">
              <a:lnSpc>
                <a:spcPct val="100000"/>
              </a:lnSpc>
              <a:spcAft>
                <a:spcPts val="0"/>
              </a:spcAft>
            </a:pPr>
            <a:r>
              <a:rPr lang="tr-TR" sz="2200" b="1" dirty="0"/>
              <a:t>Kayıt numarası</a:t>
            </a:r>
            <a:endParaRPr lang="tr-TR" sz="2200" dirty="0"/>
          </a:p>
          <a:p>
            <a:pPr indent="359410" algn="just">
              <a:lnSpc>
                <a:spcPct val="100000"/>
              </a:lnSpc>
              <a:spcAft>
                <a:spcPts val="0"/>
              </a:spcAft>
            </a:pPr>
            <a:r>
              <a:rPr lang="tr-TR" sz="2200" b="1" dirty="0"/>
              <a:t>MADDE 9 –</a:t>
            </a:r>
            <a:r>
              <a:rPr lang="tr-TR" sz="2200" dirty="0"/>
              <a:t> (1) Periyodik kontrolleri yapmaya yetkili kişilere eğitim alma yükümlülüğü tamamlanıncaya kadar geçici kayıt numarası verilir.</a:t>
            </a:r>
          </a:p>
          <a:p>
            <a:pPr indent="359410" algn="just">
              <a:lnSpc>
                <a:spcPct val="100000"/>
              </a:lnSpc>
              <a:spcAft>
                <a:spcPts val="0"/>
              </a:spcAft>
            </a:pPr>
            <a:r>
              <a:rPr lang="tr-TR" sz="2200" dirty="0"/>
              <a:t>(2)  Geçici kayıt numarası alanlar, 11 inci maddede belirtilen eğitimleri başarılı olarak tamamlamaları halinde kayıt numarası almaya hak kazanır.</a:t>
            </a:r>
          </a:p>
          <a:p>
            <a:pPr indent="359410" algn="just">
              <a:lnSpc>
                <a:spcPct val="100000"/>
              </a:lnSpc>
              <a:spcAft>
                <a:spcPts val="0"/>
              </a:spcAft>
            </a:pPr>
            <a:r>
              <a:rPr lang="tr-TR" sz="2200" dirty="0"/>
              <a:t>(3) Periyodik kontrol raporlarında kayıt numaralarının bulunması zorunludur.</a:t>
            </a:r>
          </a:p>
          <a:p>
            <a:pPr indent="359410" algn="just">
              <a:lnSpc>
                <a:spcPct val="100000"/>
              </a:lnSpc>
              <a:spcAft>
                <a:spcPts val="0"/>
              </a:spcAft>
            </a:pPr>
            <a:r>
              <a:rPr lang="tr-TR" sz="2200" b="1" dirty="0"/>
              <a:t>Gerçeğe aykırı beyan</a:t>
            </a:r>
            <a:endParaRPr lang="tr-TR" sz="2200" dirty="0"/>
          </a:p>
          <a:p>
            <a:pPr indent="359410" algn="just">
              <a:lnSpc>
                <a:spcPct val="100000"/>
              </a:lnSpc>
              <a:spcAft>
                <a:spcPts val="0"/>
              </a:spcAft>
            </a:pPr>
            <a:r>
              <a:rPr lang="tr-TR" sz="2200" b="1" dirty="0"/>
              <a:t>MADDE 10 –</a:t>
            </a:r>
            <a:r>
              <a:rPr lang="tr-TR" sz="2200" dirty="0"/>
              <a:t> (1) Beyan esaslı alınan bilgilerden veya istenen belgelerden Bakanlıkça yapılan araştırma sonucu doğru olmadığı tespit edilen bilgi veya belgeye sahip olan kişilerin kayıtları silinir ve eğitimleri geçersiz sayılır. Kaydı silinenler Bakanlığın internet sitesinde ilân edilir. Bu kişiler hakkında idari veya adli işlem tesis edilir.</a:t>
            </a:r>
          </a:p>
          <a:p>
            <a:pPr indent="359410" algn="just">
              <a:lnSpc>
                <a:spcPct val="100000"/>
              </a:lnSpc>
              <a:spcAft>
                <a:spcPts val="0"/>
              </a:spcAft>
            </a:pPr>
            <a:r>
              <a:rPr lang="tr-TR" sz="2200" dirty="0"/>
              <a:t>(2) Kaydı silinenler hakkında 6 </a:t>
            </a:r>
            <a:r>
              <a:rPr lang="tr-TR" sz="2200" dirty="0" err="1"/>
              <a:t>ncı</a:t>
            </a:r>
            <a:r>
              <a:rPr lang="tr-TR" sz="2200" dirty="0"/>
              <a:t> maddenin üçüncü fıkrasındaki hükümler uygulanır.</a:t>
            </a:r>
          </a:p>
          <a:p>
            <a:pPr indent="359410" algn="just">
              <a:lnSpc>
                <a:spcPct val="100000"/>
              </a:lnSpc>
              <a:spcAft>
                <a:spcPts val="0"/>
              </a:spcAft>
            </a:pPr>
            <a:r>
              <a:rPr lang="tr-TR" sz="2200" dirty="0"/>
              <a:t>(3) Birinci fıkrada belirtilenler tarafından düzenlenen periyodik kontrol raporları geçersiz sayılır.</a:t>
            </a:r>
            <a:endParaRPr lang="tr-TR" sz="2200" dirty="0"/>
          </a:p>
        </p:txBody>
      </p:sp>
    </p:spTree>
    <p:extLst>
      <p:ext uri="{BB962C8B-B14F-4D97-AF65-F5344CB8AC3E}">
        <p14:creationId xmlns:p14="http://schemas.microsoft.com/office/powerpoint/2010/main" val="319099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1073" y="248194"/>
            <a:ext cx="11312435" cy="5886227"/>
          </a:xfrm>
          <a:prstGeom prst="rect">
            <a:avLst/>
          </a:prstGeom>
        </p:spPr>
        <p:txBody>
          <a:bodyPr wrap="square">
            <a:spAutoFit/>
          </a:bodyPr>
          <a:lstStyle/>
          <a:p>
            <a:pPr algn="ctr">
              <a:lnSpc>
                <a:spcPct val="100000"/>
              </a:lnSpc>
              <a:spcBef>
                <a:spcPts val="280"/>
              </a:spcBef>
              <a:spcAft>
                <a:spcPts val="0"/>
              </a:spcAft>
            </a:pPr>
            <a:r>
              <a:rPr lang="tr-TR" sz="2200" b="1" dirty="0"/>
              <a:t>DÖRDÜNCÜ BÖLÜM</a:t>
            </a:r>
          </a:p>
          <a:p>
            <a:pPr algn="ctr">
              <a:lnSpc>
                <a:spcPct val="100000"/>
              </a:lnSpc>
              <a:spcAft>
                <a:spcPts val="0"/>
              </a:spcAft>
            </a:pPr>
            <a:r>
              <a:rPr lang="tr-TR" sz="2200" b="1" dirty="0"/>
              <a:t>Periyodik Kontrolleri Yapmaya Yetkili Kişilerin Eğitimi, Eğitim Programı</a:t>
            </a:r>
          </a:p>
          <a:p>
            <a:pPr algn="ctr">
              <a:lnSpc>
                <a:spcPct val="100000"/>
              </a:lnSpc>
              <a:spcAft>
                <a:spcPts val="280"/>
              </a:spcAft>
            </a:pPr>
            <a:r>
              <a:rPr lang="tr-TR" sz="2200" b="1" dirty="0"/>
              <a:t>ve Programlara Başvuru</a:t>
            </a:r>
          </a:p>
          <a:p>
            <a:pPr indent="359410" algn="just">
              <a:lnSpc>
                <a:spcPct val="100000"/>
              </a:lnSpc>
              <a:spcAft>
                <a:spcPts val="0"/>
              </a:spcAft>
            </a:pPr>
            <a:r>
              <a:rPr lang="tr-TR" sz="2200" b="1" dirty="0"/>
              <a:t>Periyodik kontrolleri yapmaya yetkili kişilerin eğitimi</a:t>
            </a:r>
            <a:endParaRPr lang="tr-TR" sz="2200" dirty="0"/>
          </a:p>
          <a:p>
            <a:pPr indent="359410" algn="just">
              <a:lnSpc>
                <a:spcPct val="100000"/>
              </a:lnSpc>
              <a:spcAft>
                <a:spcPts val="0"/>
              </a:spcAft>
            </a:pPr>
            <a:r>
              <a:rPr lang="tr-TR" sz="2200" b="1" dirty="0"/>
              <a:t>MADDE 11 –</a:t>
            </a:r>
            <a:r>
              <a:rPr lang="tr-TR" sz="2200" dirty="0"/>
              <a:t> (1) Periyodik kontrolleri yapmaya yetkili kişiler, asgari EK-1’de belirtilen konuları içeren temel eğitimi almakla yükümlüdür. Eğitim almayanlara ya da eğitim sonunda yapılacak sınavda başarılı olamayanlara kayıt numarası verilmez.</a:t>
            </a:r>
          </a:p>
          <a:p>
            <a:pPr indent="359410" algn="just">
              <a:lnSpc>
                <a:spcPct val="100000"/>
              </a:lnSpc>
              <a:spcAft>
                <a:spcPts val="0"/>
              </a:spcAft>
            </a:pPr>
            <a:r>
              <a:rPr lang="tr-TR" sz="2200" dirty="0"/>
              <a:t>(2) Eğitimler; örgün olarak, çalışanların kolayca anlayabileceği şekilde teorik ve/veya uygulamalı olarak düzenlenir.</a:t>
            </a:r>
          </a:p>
          <a:p>
            <a:pPr indent="359410" algn="just">
              <a:lnSpc>
                <a:spcPct val="100000"/>
              </a:lnSpc>
              <a:spcAft>
                <a:spcPts val="0"/>
              </a:spcAft>
            </a:pPr>
            <a:r>
              <a:rPr lang="tr-TR" sz="2200" dirty="0"/>
              <a:t>(3) Eğitim ile ilgili bilgilendirmeler ve duyurular, Bakanlık internet sitesinden ve EKİPNET sisteminden yapılır.</a:t>
            </a:r>
          </a:p>
          <a:p>
            <a:pPr indent="359410" algn="just">
              <a:lnSpc>
                <a:spcPct val="100000"/>
              </a:lnSpc>
              <a:spcAft>
                <a:spcPts val="0"/>
              </a:spcAft>
            </a:pPr>
            <a:r>
              <a:rPr lang="tr-TR" sz="2200" b="1" dirty="0"/>
              <a:t>Eğitim verecek kurum ve kuruluşlar</a:t>
            </a:r>
            <a:endParaRPr lang="tr-TR" sz="2200" dirty="0"/>
          </a:p>
          <a:p>
            <a:pPr indent="359410" algn="just">
              <a:lnSpc>
                <a:spcPct val="100000"/>
              </a:lnSpc>
              <a:spcAft>
                <a:spcPts val="0"/>
              </a:spcAft>
            </a:pPr>
            <a:r>
              <a:rPr lang="tr-TR" sz="2200" b="1" dirty="0"/>
              <a:t>MADDE 12 –</a:t>
            </a:r>
            <a:r>
              <a:rPr lang="tr-TR" sz="2200" dirty="0"/>
              <a:t> (1) Eğitimler; İş Sağlığı ve Güvenliği Araştırma ve Geliştirme Enstitüsü Başkanlığı tarafından veya Bakanlık ile protokol yapmak suretiyle; makine, inşaat ve elektrik (elektrik–elektronik) mühendisliği bölümlerini bünyesinde bulunduran üniversiteler ile örgün olarak eğitim vermede yetkin, personel belgelendirme konusunda en az beş yıl akredite olan kamu kurum ve kuruluşları ve kamu kurumu niteliğindeki meslek kuruluşları tarafından verilir.</a:t>
            </a:r>
            <a:endParaRPr lang="tr-TR" sz="2200" dirty="0"/>
          </a:p>
        </p:txBody>
      </p:sp>
    </p:spTree>
    <p:extLst>
      <p:ext uri="{BB962C8B-B14F-4D97-AF65-F5344CB8AC3E}">
        <p14:creationId xmlns:p14="http://schemas.microsoft.com/office/powerpoint/2010/main" val="3230084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8011" y="287383"/>
            <a:ext cx="11377749" cy="6186309"/>
          </a:xfrm>
          <a:prstGeom prst="rect">
            <a:avLst/>
          </a:prstGeom>
        </p:spPr>
        <p:txBody>
          <a:bodyPr wrap="square">
            <a:spAutoFit/>
          </a:bodyPr>
          <a:lstStyle/>
          <a:p>
            <a:pPr indent="359410" algn="just">
              <a:lnSpc>
                <a:spcPct val="100000"/>
              </a:lnSpc>
              <a:spcAft>
                <a:spcPts val="0"/>
              </a:spcAft>
            </a:pPr>
            <a:r>
              <a:rPr lang="tr-TR" sz="2200" dirty="0"/>
              <a:t>(2) Eğitime başvuran periyodik kontrolleri yapmaya yetkili kişiler hakkında aşağıda belirtilen hususların kontrolü, protokol kapsamında eğitim veren kurum ve kuruluşların yetki ve sorumluluğundadır:</a:t>
            </a:r>
          </a:p>
          <a:p>
            <a:pPr indent="359410" algn="just">
              <a:lnSpc>
                <a:spcPct val="100000"/>
              </a:lnSpc>
              <a:spcAft>
                <a:spcPts val="0"/>
              </a:spcAft>
            </a:pPr>
            <a:r>
              <a:rPr lang="tr-TR" sz="2200" dirty="0"/>
              <a:t>a) Yönetmeliğin Ek-</a:t>
            </a:r>
            <a:r>
              <a:rPr lang="tr-TR" sz="2200" dirty="0" err="1"/>
              <a:t>III’ünde</a:t>
            </a:r>
            <a:r>
              <a:rPr lang="tr-TR" sz="2200" dirty="0"/>
              <a:t> belirtilen unvanları haiz olup olmadığı.</a:t>
            </a:r>
          </a:p>
          <a:p>
            <a:pPr indent="359410" algn="just">
              <a:lnSpc>
                <a:spcPct val="100000"/>
              </a:lnSpc>
              <a:spcAft>
                <a:spcPts val="0"/>
              </a:spcAft>
            </a:pPr>
            <a:r>
              <a:rPr lang="tr-TR" sz="2200" dirty="0"/>
              <a:t>b) EKİPNET sisteminde kaydının bulunup bulunmadığı.</a:t>
            </a:r>
          </a:p>
          <a:p>
            <a:pPr indent="359410" algn="just">
              <a:lnSpc>
                <a:spcPct val="100000"/>
              </a:lnSpc>
              <a:spcAft>
                <a:spcPts val="0"/>
              </a:spcAft>
            </a:pPr>
            <a:r>
              <a:rPr lang="tr-TR" sz="2200" dirty="0"/>
              <a:t>c) EKİPNET sistemindeki nüfus ve mezuniyet bilgilerinin doğruluğu.</a:t>
            </a:r>
          </a:p>
          <a:p>
            <a:pPr indent="359410" algn="just">
              <a:lnSpc>
                <a:spcPct val="100000"/>
              </a:lnSpc>
              <a:spcAft>
                <a:spcPts val="0"/>
              </a:spcAft>
            </a:pPr>
            <a:r>
              <a:rPr lang="tr-TR" sz="2200" dirty="0"/>
              <a:t>(3) Protokol kapsamında eğitim veren kurum ve kuruluşlar, eğitim verdikleri periyodik kontrolleri yapmaya yetkili kişilerin eğitimi başarı ile tamamladığına dair bildirimi, eğitimi tamamladıkları tarihten itibaren en geç iki hafta içerisinde EKİPNET sistemine kaydetmek zorundadır.</a:t>
            </a:r>
          </a:p>
          <a:p>
            <a:pPr indent="359410" algn="just">
              <a:lnSpc>
                <a:spcPct val="100000"/>
              </a:lnSpc>
              <a:spcAft>
                <a:spcPts val="0"/>
              </a:spcAft>
            </a:pPr>
            <a:r>
              <a:rPr lang="tr-TR" sz="2200" dirty="0"/>
              <a:t>(4) Eğitimin düzenlenmesine ilişkin bu Tebliğ ve yapılacak protokol kapsamında belirlenmeyen hususlarda usul ve esasların belirlenmesi Genel Müdürlüğün onayını almak koşulu ile protokol yapılan kurum ve kuruluşlara aittir.</a:t>
            </a:r>
          </a:p>
          <a:p>
            <a:pPr indent="359410" algn="just">
              <a:lnSpc>
                <a:spcPct val="100000"/>
              </a:lnSpc>
              <a:spcAft>
                <a:spcPts val="0"/>
              </a:spcAft>
            </a:pPr>
            <a:r>
              <a:rPr lang="tr-TR" sz="2200" b="1" dirty="0"/>
              <a:t>Eğitim programı ve süresi</a:t>
            </a:r>
            <a:endParaRPr lang="tr-TR" sz="2200" dirty="0"/>
          </a:p>
          <a:p>
            <a:pPr indent="359410" algn="just">
              <a:lnSpc>
                <a:spcPct val="100000"/>
              </a:lnSpc>
              <a:spcAft>
                <a:spcPts val="0"/>
              </a:spcAft>
            </a:pPr>
            <a:r>
              <a:rPr lang="tr-TR" sz="2200" b="1" dirty="0"/>
              <a:t>MADDE 13 –</a:t>
            </a:r>
            <a:r>
              <a:rPr lang="tr-TR" sz="2200" dirty="0"/>
              <a:t> (1) Bu Tebliğ kapsamında; periyodik kontrolleri yapmaya yetkili kişilere verilecek temel eğitim programı, asgari EK-1’de belirtilen konuları içerir.</a:t>
            </a:r>
          </a:p>
          <a:p>
            <a:pPr indent="359410" algn="just">
              <a:lnSpc>
                <a:spcPct val="100000"/>
              </a:lnSpc>
              <a:spcAft>
                <a:spcPts val="0"/>
              </a:spcAft>
            </a:pPr>
            <a:r>
              <a:rPr lang="tr-TR" sz="2200" dirty="0"/>
              <a:t>(2) Ders içerikleri; uluslararası standartlara uygun, yazılı, işitsel ve görsel materyallerle desteklenmiş bir şekilde hazırlanır.</a:t>
            </a:r>
            <a:endParaRPr lang="tr-TR" sz="2200" dirty="0"/>
          </a:p>
        </p:txBody>
      </p:sp>
    </p:spTree>
    <p:extLst>
      <p:ext uri="{BB962C8B-B14F-4D97-AF65-F5344CB8AC3E}">
        <p14:creationId xmlns:p14="http://schemas.microsoft.com/office/powerpoint/2010/main" val="11987519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268</Words>
  <Application>Microsoft Office PowerPoint</Application>
  <PresentationFormat>Geniş ekran</PresentationFormat>
  <Paragraphs>127</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Olkan ÇUVALCI</cp:lastModifiedBy>
  <cp:revision>5</cp:revision>
  <dcterms:created xsi:type="dcterms:W3CDTF">2021-02-24T15:47:45Z</dcterms:created>
  <dcterms:modified xsi:type="dcterms:W3CDTF">2021-02-25T15:16:45Z</dcterms:modified>
</cp:coreProperties>
</file>