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87" r:id="rId4"/>
    <p:sldId id="258" r:id="rId5"/>
    <p:sldId id="259" r:id="rId6"/>
    <p:sldId id="260" r:id="rId7"/>
    <p:sldId id="261" r:id="rId8"/>
    <p:sldId id="262" r:id="rId9"/>
    <p:sldId id="288" r:id="rId10"/>
    <p:sldId id="263" r:id="rId11"/>
    <p:sldId id="264" r:id="rId12"/>
    <p:sldId id="265" r:id="rId13"/>
    <p:sldId id="266" r:id="rId14"/>
    <p:sldId id="267" r:id="rId15"/>
    <p:sldId id="268" r:id="rId16"/>
    <p:sldId id="269" r:id="rId17"/>
    <p:sldId id="270" r:id="rId18"/>
    <p:sldId id="271" r:id="rId19"/>
    <p:sldId id="272" r:id="rId20"/>
    <p:sldId id="295" r:id="rId21"/>
    <p:sldId id="296" r:id="rId22"/>
    <p:sldId id="297" r:id="rId23"/>
    <p:sldId id="298" r:id="rId24"/>
    <p:sldId id="299" r:id="rId25"/>
    <p:sldId id="300" r:id="rId26"/>
    <p:sldId id="301" r:id="rId27"/>
    <p:sldId id="302" r:id="rId28"/>
    <p:sldId id="303" r:id="rId29"/>
    <p:sldId id="30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4660"/>
  </p:normalViewPr>
  <p:slideViewPr>
    <p:cSldViewPr snapToGrid="0" showGuides="1">
      <p:cViewPr varScale="1">
        <p:scale>
          <a:sx n="115" d="100"/>
          <a:sy n="115" d="100"/>
        </p:scale>
        <p:origin x="27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al__ma_Sayfas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al__ma_Sayfas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al__ma_Sayfas_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GİRİŞİMCİLİK BİLGİSİNE VE BECERİSİNE GÜVEN 18-64 YAŞ ARASI</a:t>
            </a:r>
          </a:p>
        </c:rich>
      </c:tx>
      <c:layout>
        <c:manualLayout>
          <c:xMode val="edge"/>
          <c:yMode val="edge"/>
          <c:x val="0.11102205173071314"/>
          <c:y val="6.7226890756302525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6.28063799717343E-2"/>
          <c:y val="0.13768067226890757"/>
          <c:w val="0.93576911860376433"/>
          <c:h val="0.66861377621914908"/>
        </c:manualLayout>
      </c:layout>
      <c:barChart>
        <c:barDir val="col"/>
        <c:grouping val="clustered"/>
        <c:varyColors val="0"/>
        <c:ser>
          <c:idx val="0"/>
          <c:order val="0"/>
          <c:tx>
            <c:strRef>
              <c:f>Sayfa1!$B$1</c:f>
              <c:strCache>
                <c:ptCount val="1"/>
                <c:pt idx="0">
                  <c:v>Seri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Sayfa1!$A$2:$A$3</c:f>
              <c:numCache>
                <c:formatCode>General</c:formatCode>
                <c:ptCount val="2"/>
                <c:pt idx="0">
                  <c:v>2013</c:v>
                </c:pt>
                <c:pt idx="1">
                  <c:v>2014</c:v>
                </c:pt>
              </c:numCache>
            </c:numRef>
          </c:cat>
          <c:val>
            <c:numRef>
              <c:f>Sayfa1!$B$2:$B$3</c:f>
              <c:numCache>
                <c:formatCode>0.00%</c:formatCode>
                <c:ptCount val="2"/>
                <c:pt idx="0">
                  <c:v>0.52400000000000002</c:v>
                </c:pt>
                <c:pt idx="1">
                  <c:v>0.56100000000000005</c:v>
                </c:pt>
              </c:numCache>
            </c:numRef>
          </c:val>
          <c:extLst>
            <c:ext xmlns:c16="http://schemas.microsoft.com/office/drawing/2014/chart" uri="{C3380CC4-5D6E-409C-BE32-E72D297353CC}">
              <c16:uniqueId val="{00000000-74DC-4AF0-9922-15C7693460EC}"/>
            </c:ext>
          </c:extLst>
        </c:ser>
        <c:dLbls>
          <c:dLblPos val="inEnd"/>
          <c:showLegendKey val="0"/>
          <c:showVal val="1"/>
          <c:showCatName val="0"/>
          <c:showSerName val="0"/>
          <c:showPercent val="0"/>
          <c:showBubbleSize val="0"/>
        </c:dLbls>
        <c:gapWidth val="65"/>
        <c:axId val="918049344"/>
        <c:axId val="918034112"/>
      </c:barChart>
      <c:catAx>
        <c:axId val="918049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tr-TR"/>
          </a:p>
        </c:txPr>
        <c:crossAx val="918034112"/>
        <c:crosses val="autoZero"/>
        <c:auto val="1"/>
        <c:lblAlgn val="ctr"/>
        <c:lblOffset val="100"/>
        <c:noMultiLvlLbl val="0"/>
      </c:catAx>
      <c:valAx>
        <c:axId val="9180341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9180493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BAŞARISIZLIK KORKUSU (RİSK ALMA KORKUSU)</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Seri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Sayfa1!$A$2:$A$3</c:f>
              <c:numCache>
                <c:formatCode>General</c:formatCode>
                <c:ptCount val="2"/>
                <c:pt idx="0">
                  <c:v>2013</c:v>
                </c:pt>
                <c:pt idx="1">
                  <c:v>2014</c:v>
                </c:pt>
              </c:numCache>
            </c:numRef>
          </c:cat>
          <c:val>
            <c:numRef>
              <c:f>Sayfa1!$B$2:$B$3</c:f>
              <c:numCache>
                <c:formatCode>0.00%</c:formatCode>
                <c:ptCount val="2"/>
                <c:pt idx="0">
                  <c:v>0.33200000000000002</c:v>
                </c:pt>
                <c:pt idx="1">
                  <c:v>0.3639</c:v>
                </c:pt>
              </c:numCache>
            </c:numRef>
          </c:val>
          <c:extLst>
            <c:ext xmlns:c16="http://schemas.microsoft.com/office/drawing/2014/chart" uri="{C3380CC4-5D6E-409C-BE32-E72D297353CC}">
              <c16:uniqueId val="{00000000-B0E4-420E-BEAD-BACE52DAC77B}"/>
            </c:ext>
          </c:extLst>
        </c:ser>
        <c:dLbls>
          <c:dLblPos val="inEnd"/>
          <c:showLegendKey val="0"/>
          <c:showVal val="1"/>
          <c:showCatName val="0"/>
          <c:showSerName val="0"/>
          <c:showPercent val="0"/>
          <c:showBubbleSize val="0"/>
        </c:dLbls>
        <c:gapWidth val="65"/>
        <c:axId val="1088790304"/>
        <c:axId val="1088790848"/>
      </c:barChart>
      <c:catAx>
        <c:axId val="10887903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tr-TR"/>
          </a:p>
        </c:txPr>
        <c:crossAx val="1088790848"/>
        <c:crosses val="autoZero"/>
        <c:auto val="1"/>
        <c:lblAlgn val="ctr"/>
        <c:lblOffset val="100"/>
        <c:noMultiLvlLbl val="0"/>
      </c:catAx>
      <c:valAx>
        <c:axId val="10887908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08879030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GİRİŞİMCİLİĞİ BİR KARİYER SEÇENEĞİ OLARAK DÜŞÜNME</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Seri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Sayfa1!$A$2:$A$3</c:f>
              <c:numCache>
                <c:formatCode>General</c:formatCode>
                <c:ptCount val="2"/>
                <c:pt idx="0">
                  <c:v>2013</c:v>
                </c:pt>
                <c:pt idx="1">
                  <c:v>2014</c:v>
                </c:pt>
              </c:numCache>
            </c:numRef>
          </c:cat>
          <c:val>
            <c:numRef>
              <c:f>Sayfa1!$B$2:$B$3</c:f>
              <c:numCache>
                <c:formatCode>0.00%</c:formatCode>
                <c:ptCount val="2"/>
                <c:pt idx="0">
                  <c:v>0.64200000000000002</c:v>
                </c:pt>
                <c:pt idx="1">
                  <c:v>0.74690000000000001</c:v>
                </c:pt>
              </c:numCache>
            </c:numRef>
          </c:val>
          <c:extLst>
            <c:ext xmlns:c16="http://schemas.microsoft.com/office/drawing/2014/chart" uri="{C3380CC4-5D6E-409C-BE32-E72D297353CC}">
              <c16:uniqueId val="{00000000-77AD-4A48-9EEF-C7B93B4BA53E}"/>
            </c:ext>
          </c:extLst>
        </c:ser>
        <c:dLbls>
          <c:dLblPos val="inEnd"/>
          <c:showLegendKey val="0"/>
          <c:showVal val="1"/>
          <c:showCatName val="0"/>
          <c:showSerName val="0"/>
          <c:showPercent val="0"/>
          <c:showBubbleSize val="0"/>
        </c:dLbls>
        <c:gapWidth val="65"/>
        <c:axId val="1168849920"/>
        <c:axId val="1168850464"/>
      </c:barChart>
      <c:catAx>
        <c:axId val="11688499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tr-TR"/>
          </a:p>
        </c:txPr>
        <c:crossAx val="1168850464"/>
        <c:crosses val="autoZero"/>
        <c:auto val="1"/>
        <c:lblAlgn val="ctr"/>
        <c:lblOffset val="100"/>
        <c:noMultiLvlLbl val="0"/>
      </c:catAx>
      <c:valAx>
        <c:axId val="11688504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16884992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GİRİŞİMCİ OLMA NİYETİ OLAN KİŞİLER</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manualLayout>
          <c:layoutTarget val="inner"/>
          <c:xMode val="edge"/>
          <c:yMode val="edge"/>
          <c:x val="8.3006034502097495E-2"/>
          <c:y val="2.3966386554621848E-2"/>
          <c:w val="0.89420194270587972"/>
          <c:h val="0.75640336134453778"/>
        </c:manualLayout>
      </c:layout>
      <c:barChart>
        <c:barDir val="col"/>
        <c:grouping val="clustered"/>
        <c:varyColors val="0"/>
        <c:ser>
          <c:idx val="0"/>
          <c:order val="0"/>
          <c:tx>
            <c:strRef>
              <c:f>Sayfa1!$B$1</c:f>
              <c:strCache>
                <c:ptCount val="1"/>
                <c:pt idx="0">
                  <c:v>Seri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Sayfa1!$A$2:$A$5</c:f>
              <c:strCache>
                <c:ptCount val="4"/>
                <c:pt idx="0">
                  <c:v>2006-2008</c:v>
                </c:pt>
                <c:pt idx="1">
                  <c:v>2010-2012</c:v>
                </c:pt>
                <c:pt idx="2">
                  <c:v>2013</c:v>
                </c:pt>
                <c:pt idx="3">
                  <c:v>2014</c:v>
                </c:pt>
              </c:strCache>
            </c:strRef>
          </c:cat>
          <c:val>
            <c:numRef>
              <c:f>Sayfa1!$B$2:$B$5</c:f>
              <c:numCache>
                <c:formatCode>0.00%</c:formatCode>
                <c:ptCount val="4"/>
                <c:pt idx="0">
                  <c:v>0.2293</c:v>
                </c:pt>
                <c:pt idx="1">
                  <c:v>0.17330000000000001</c:v>
                </c:pt>
                <c:pt idx="2">
                  <c:v>0.31640000000000001</c:v>
                </c:pt>
                <c:pt idx="3" formatCode="0%">
                  <c:v>0.35</c:v>
                </c:pt>
              </c:numCache>
            </c:numRef>
          </c:val>
          <c:extLst>
            <c:ext xmlns:c16="http://schemas.microsoft.com/office/drawing/2014/chart" uri="{C3380CC4-5D6E-409C-BE32-E72D297353CC}">
              <c16:uniqueId val="{00000000-BA7E-448F-B672-9E11775E2BAC}"/>
            </c:ext>
          </c:extLst>
        </c:ser>
        <c:dLbls>
          <c:dLblPos val="inEnd"/>
          <c:showLegendKey val="0"/>
          <c:showVal val="1"/>
          <c:showCatName val="0"/>
          <c:showSerName val="0"/>
          <c:showPercent val="0"/>
          <c:showBubbleSize val="0"/>
        </c:dLbls>
        <c:gapWidth val="65"/>
        <c:axId val="1168842848"/>
        <c:axId val="1168853728"/>
      </c:barChart>
      <c:catAx>
        <c:axId val="11688428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tr-TR"/>
          </a:p>
        </c:txPr>
        <c:crossAx val="1168853728"/>
        <c:crosses val="autoZero"/>
        <c:auto val="1"/>
        <c:lblAlgn val="ctr"/>
        <c:lblOffset val="100"/>
        <c:noMultiLvlLbl val="0"/>
      </c:catAx>
      <c:valAx>
        <c:axId val="11688537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16884284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ZORUNLULUKTAN DOLAYI GİRİŞİMCİ OLMAK</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Seri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Sayfa1!$A$2:$A$3</c:f>
              <c:numCache>
                <c:formatCode>General</c:formatCode>
                <c:ptCount val="2"/>
                <c:pt idx="0">
                  <c:v>2013</c:v>
                </c:pt>
                <c:pt idx="1">
                  <c:v>2014</c:v>
                </c:pt>
              </c:numCache>
            </c:numRef>
          </c:cat>
          <c:val>
            <c:numRef>
              <c:f>Sayfa1!$B$2:$B$3</c:f>
              <c:numCache>
                <c:formatCode>0.00%</c:formatCode>
                <c:ptCount val="2"/>
                <c:pt idx="0">
                  <c:v>8.1000000000000003E-2</c:v>
                </c:pt>
                <c:pt idx="1">
                  <c:v>0.42499999999999999</c:v>
                </c:pt>
              </c:numCache>
            </c:numRef>
          </c:val>
          <c:extLst>
            <c:ext xmlns:c16="http://schemas.microsoft.com/office/drawing/2014/chart" uri="{C3380CC4-5D6E-409C-BE32-E72D297353CC}">
              <c16:uniqueId val="{00000000-5875-496C-ADEC-7F14B712B8AA}"/>
            </c:ext>
          </c:extLst>
        </c:ser>
        <c:dLbls>
          <c:dLblPos val="inEnd"/>
          <c:showLegendKey val="0"/>
          <c:showVal val="1"/>
          <c:showCatName val="0"/>
          <c:showSerName val="0"/>
          <c:showPercent val="0"/>
          <c:showBubbleSize val="0"/>
        </c:dLbls>
        <c:gapWidth val="65"/>
        <c:axId val="1121751136"/>
        <c:axId val="1121748416"/>
      </c:barChart>
      <c:catAx>
        <c:axId val="11217511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tr-TR"/>
          </a:p>
        </c:txPr>
        <c:crossAx val="1121748416"/>
        <c:crosses val="autoZero"/>
        <c:auto val="1"/>
        <c:lblAlgn val="ctr"/>
        <c:lblOffset val="100"/>
        <c:noMultiLvlLbl val="0"/>
      </c:catAx>
      <c:valAx>
        <c:axId val="11217484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12175113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a:t>EĞİTİM DURUMU</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Lise ve öncesi</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Sayfa1!$A$2:$A$3</c:f>
              <c:numCache>
                <c:formatCode>General</c:formatCode>
                <c:ptCount val="2"/>
                <c:pt idx="0">
                  <c:v>2013</c:v>
                </c:pt>
                <c:pt idx="1">
                  <c:v>2014</c:v>
                </c:pt>
              </c:numCache>
            </c:numRef>
          </c:cat>
          <c:val>
            <c:numRef>
              <c:f>Sayfa1!$B$2:$B$3</c:f>
              <c:numCache>
                <c:formatCode>0%</c:formatCode>
                <c:ptCount val="2"/>
                <c:pt idx="0">
                  <c:v>0.48</c:v>
                </c:pt>
                <c:pt idx="1">
                  <c:v>0.66</c:v>
                </c:pt>
              </c:numCache>
            </c:numRef>
          </c:val>
          <c:extLst>
            <c:ext xmlns:c16="http://schemas.microsoft.com/office/drawing/2014/chart" uri="{C3380CC4-5D6E-409C-BE32-E72D297353CC}">
              <c16:uniqueId val="{00000000-3357-4995-895D-51BD2A58168B}"/>
            </c:ext>
          </c:extLst>
        </c:ser>
        <c:ser>
          <c:idx val="1"/>
          <c:order val="1"/>
          <c:tx>
            <c:strRef>
              <c:f>Sayfa1!$C$1</c:f>
              <c:strCache>
                <c:ptCount val="1"/>
                <c:pt idx="0">
                  <c:v>Lisans ve Lisansüstü</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Sayfa1!$A$2:$A$3</c:f>
              <c:numCache>
                <c:formatCode>General</c:formatCode>
                <c:ptCount val="2"/>
                <c:pt idx="0">
                  <c:v>2013</c:v>
                </c:pt>
                <c:pt idx="1">
                  <c:v>2014</c:v>
                </c:pt>
              </c:numCache>
            </c:numRef>
          </c:cat>
          <c:val>
            <c:numRef>
              <c:f>Sayfa1!$C$2:$C$3</c:f>
              <c:numCache>
                <c:formatCode>0%</c:formatCode>
                <c:ptCount val="2"/>
                <c:pt idx="0">
                  <c:v>0.52</c:v>
                </c:pt>
                <c:pt idx="1">
                  <c:v>0.34</c:v>
                </c:pt>
              </c:numCache>
            </c:numRef>
          </c:val>
          <c:extLst>
            <c:ext xmlns:c16="http://schemas.microsoft.com/office/drawing/2014/chart" uri="{C3380CC4-5D6E-409C-BE32-E72D297353CC}">
              <c16:uniqueId val="{00000001-3357-4995-895D-51BD2A58168B}"/>
            </c:ext>
          </c:extLst>
        </c:ser>
        <c:dLbls>
          <c:dLblPos val="inEnd"/>
          <c:showLegendKey val="0"/>
          <c:showVal val="1"/>
          <c:showCatName val="0"/>
          <c:showSerName val="0"/>
          <c:showPercent val="0"/>
          <c:showBubbleSize val="0"/>
        </c:dLbls>
        <c:gapWidth val="65"/>
        <c:axId val="1121758208"/>
        <c:axId val="1121762560"/>
      </c:barChart>
      <c:catAx>
        <c:axId val="11217582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tr-TR"/>
          </a:p>
        </c:txPr>
        <c:crossAx val="1121762560"/>
        <c:crosses val="autoZero"/>
        <c:auto val="1"/>
        <c:lblAlgn val="ctr"/>
        <c:lblOffset val="100"/>
        <c:noMultiLvlLbl val="0"/>
      </c:catAx>
      <c:valAx>
        <c:axId val="1121762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1217582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836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640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3672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6117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8845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9404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9727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277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25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8110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478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738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58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6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00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572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0282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GİRİŞİMCİLİK ve GİRİŞİMCİLİK SÜRECİ</a:t>
            </a:r>
            <a:endParaRPr lang="tr-TR" dirty="0"/>
          </a:p>
        </p:txBody>
      </p:sp>
      <p:sp>
        <p:nvSpPr>
          <p:cNvPr id="3" name="Alt Başlık 2"/>
          <p:cNvSpPr>
            <a:spLocks noGrp="1"/>
          </p:cNvSpPr>
          <p:nvPr>
            <p:ph type="subTitle" idx="1"/>
          </p:nvPr>
        </p:nvSpPr>
        <p:spPr/>
        <p:txBody>
          <a:bodyPr>
            <a:normAutofit/>
          </a:bodyPr>
          <a:lstStyle/>
          <a:p>
            <a:r>
              <a:rPr lang="tr-TR" smtClean="0"/>
              <a:t>İŞLETME BİLİMİNE GİRİŞ - 4</a:t>
            </a:r>
            <a:r>
              <a:rPr lang="tr-TR" dirty="0" smtClean="0"/>
              <a:t>. BÖLÜM</a:t>
            </a:r>
          </a:p>
        </p:txBody>
      </p:sp>
    </p:spTree>
    <p:extLst>
      <p:ext uri="{BB962C8B-B14F-4D97-AF65-F5344CB8AC3E}">
        <p14:creationId xmlns:p14="http://schemas.microsoft.com/office/powerpoint/2010/main" val="3850212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GİRİŞİMCİLİK SÜRECİ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249807" cy="6858000"/>
          </a:xfrm>
        </p:spPr>
      </p:pic>
    </p:spTree>
    <p:extLst>
      <p:ext uri="{BB962C8B-B14F-4D97-AF65-F5344CB8AC3E}">
        <p14:creationId xmlns:p14="http://schemas.microsoft.com/office/powerpoint/2010/main" val="945062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GİRİŞİMCİLİK SÜRECİ : 1</a:t>
            </a:r>
            <a:br>
              <a:rPr lang="tr-TR" dirty="0" smtClean="0"/>
            </a:br>
            <a:r>
              <a:rPr lang="tr-TR" dirty="0" smtClean="0"/>
              <a:t>MOTİVASYONA SAHİP OLMAK</a:t>
            </a:r>
            <a:endParaRPr lang="tr-TR" dirty="0"/>
          </a:p>
        </p:txBody>
      </p:sp>
      <p:sp>
        <p:nvSpPr>
          <p:cNvPr id="3" name="İçerik Yer Tutucusu 2"/>
          <p:cNvSpPr>
            <a:spLocks noGrp="1"/>
          </p:cNvSpPr>
          <p:nvPr>
            <p:ph idx="1"/>
          </p:nvPr>
        </p:nvSpPr>
        <p:spPr>
          <a:xfrm>
            <a:off x="2526150" y="1975945"/>
            <a:ext cx="8915400" cy="4456386"/>
          </a:xfrm>
        </p:spPr>
        <p:txBody>
          <a:bodyPr>
            <a:normAutofit lnSpcReduction="10000"/>
          </a:bodyPr>
          <a:lstStyle/>
          <a:p>
            <a:pPr algn="just"/>
            <a:r>
              <a:rPr lang="tr-TR" dirty="0" smtClean="0"/>
              <a:t>Girişimcilere </a:t>
            </a:r>
            <a:r>
              <a:rPr lang="tr-TR" b="1" dirty="0" smtClean="0"/>
              <a:t>en fazla gücü veren ya da onları iş fikrinden vazgeçtiren </a:t>
            </a:r>
            <a:r>
              <a:rPr lang="tr-TR" dirty="0" smtClean="0"/>
              <a:t>unsurların başında motivasyona sahip olmak ya da olmamak gelmektedir. </a:t>
            </a:r>
          </a:p>
          <a:p>
            <a:pPr marL="0" indent="0" algn="just">
              <a:buNone/>
            </a:pPr>
            <a:endParaRPr lang="tr-TR" dirty="0" smtClean="0"/>
          </a:p>
          <a:p>
            <a:pPr algn="just"/>
            <a:r>
              <a:rPr lang="tr-TR" dirty="0" smtClean="0"/>
              <a:t>Motivasyona sahip olmak, o işi yapma hevesinin üst seviyede olması demektir. Ancak bununla yeterli değildir.</a:t>
            </a:r>
          </a:p>
          <a:p>
            <a:pPr marL="0" indent="0" algn="just">
              <a:buNone/>
            </a:pPr>
            <a:endParaRPr lang="tr-TR" dirty="0" smtClean="0"/>
          </a:p>
          <a:p>
            <a:pPr algn="just"/>
            <a:r>
              <a:rPr lang="tr-TR" dirty="0" smtClean="0"/>
              <a:t>Motivasyona sahip olmak aynı zamanda, girişimi ortaya koyarken </a:t>
            </a:r>
            <a:r>
              <a:rPr lang="tr-TR" b="1" dirty="0" smtClean="0"/>
              <a:t>ortaya çıkan birçok sorunla yüzleşip bu sorunlarla baş edebilmeyi gerektirmektedir</a:t>
            </a:r>
            <a:r>
              <a:rPr lang="tr-TR" dirty="0" smtClean="0"/>
              <a:t>.</a:t>
            </a:r>
          </a:p>
          <a:p>
            <a:pPr algn="just"/>
            <a:endParaRPr lang="tr-TR" dirty="0" smtClean="0"/>
          </a:p>
          <a:p>
            <a:pPr algn="just"/>
            <a:r>
              <a:rPr lang="tr-TR" b="1" dirty="0" smtClean="0"/>
              <a:t>Girişimcinin motivasyon kaynakları:</a:t>
            </a:r>
            <a:r>
              <a:rPr lang="tr-TR" dirty="0" smtClean="0"/>
              <a:t> Bağımsız çalışma isteği, başkalarından emir almamak, mevcut işinden daha fazla para kazanmak, toplumsal itibar sahibi olmak, iş fırsatları hazır varken bunları kaçırmamak ve değerlendirmek </a:t>
            </a:r>
            <a:r>
              <a:rPr lang="tr-TR" dirty="0" smtClean="0"/>
              <a:t>istemek, başka bir fırsatın olmaması </a:t>
            </a:r>
            <a:r>
              <a:rPr lang="tr-TR" dirty="0" err="1" smtClean="0"/>
              <a:t>vs</a:t>
            </a:r>
            <a:r>
              <a:rPr lang="tr-TR" dirty="0" smtClean="0"/>
              <a:t>…</a:t>
            </a:r>
            <a:endParaRPr lang="tr-TR" b="1" dirty="0"/>
          </a:p>
        </p:txBody>
      </p:sp>
    </p:spTree>
    <p:extLst>
      <p:ext uri="{BB962C8B-B14F-4D97-AF65-F5344CB8AC3E}">
        <p14:creationId xmlns:p14="http://schemas.microsoft.com/office/powerpoint/2010/main" val="1378858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GİRİŞİMCİLİK SÜRECİ : 2</a:t>
            </a:r>
            <a:br>
              <a:rPr lang="tr-TR" dirty="0" smtClean="0"/>
            </a:br>
            <a:r>
              <a:rPr lang="tr-TR" dirty="0" smtClean="0"/>
              <a:t>İŞ </a:t>
            </a:r>
            <a:r>
              <a:rPr lang="tr-TR" dirty="0" smtClean="0"/>
              <a:t>FİKRİ</a:t>
            </a:r>
            <a:endParaRPr lang="tr-TR" dirty="0"/>
          </a:p>
        </p:txBody>
      </p:sp>
      <p:sp>
        <p:nvSpPr>
          <p:cNvPr id="3" name="İçerik Yer Tutucusu 2"/>
          <p:cNvSpPr>
            <a:spLocks noGrp="1"/>
          </p:cNvSpPr>
          <p:nvPr>
            <p:ph idx="1"/>
          </p:nvPr>
        </p:nvSpPr>
        <p:spPr>
          <a:xfrm>
            <a:off x="2589212" y="1905000"/>
            <a:ext cx="8915400" cy="4464269"/>
          </a:xfrm>
        </p:spPr>
        <p:txBody>
          <a:bodyPr>
            <a:normAutofit/>
          </a:bodyPr>
          <a:lstStyle/>
          <a:p>
            <a:pPr algn="just"/>
            <a:r>
              <a:rPr lang="tr-TR" dirty="0" smtClean="0"/>
              <a:t>Girişimcilik için bir iş fikri ortaya atılırken şu üç soruya kesinlikle olumlu bir şekilde cevap verilmelidir:</a:t>
            </a:r>
          </a:p>
          <a:p>
            <a:pPr algn="just"/>
            <a:endParaRPr lang="tr-TR" dirty="0" smtClean="0"/>
          </a:p>
          <a:p>
            <a:pPr marL="0" indent="0" algn="just">
              <a:buNone/>
            </a:pPr>
            <a:r>
              <a:rPr lang="tr-TR" dirty="0" smtClean="0"/>
              <a:t>	</a:t>
            </a:r>
            <a:r>
              <a:rPr lang="tr-TR" b="1" dirty="0" smtClean="0"/>
              <a:t>1-)</a:t>
            </a:r>
            <a:r>
              <a:rPr lang="tr-TR" dirty="0" smtClean="0"/>
              <a:t> Çevrede değerlendirilmeye yönelik bir </a:t>
            </a:r>
            <a:r>
              <a:rPr lang="tr-TR" b="1" dirty="0" smtClean="0"/>
              <a:t>iş fırsatı var mıdır</a:t>
            </a:r>
            <a:r>
              <a:rPr lang="tr-TR" dirty="0" smtClean="0"/>
              <a:t>?</a:t>
            </a:r>
          </a:p>
          <a:p>
            <a:pPr marL="0" indent="0" algn="just">
              <a:buNone/>
            </a:pPr>
            <a:endParaRPr lang="tr-TR" dirty="0" smtClean="0"/>
          </a:p>
          <a:p>
            <a:pPr marL="0" indent="0" algn="just">
              <a:buNone/>
            </a:pPr>
            <a:r>
              <a:rPr lang="tr-TR" dirty="0"/>
              <a:t>	</a:t>
            </a:r>
            <a:r>
              <a:rPr lang="tr-TR" b="1" dirty="0" smtClean="0"/>
              <a:t>2-)</a:t>
            </a:r>
            <a:r>
              <a:rPr lang="tr-TR" dirty="0" smtClean="0"/>
              <a:t> Ortaya koyacak olduğum girişimi yönetebilecek </a:t>
            </a:r>
            <a:r>
              <a:rPr lang="tr-TR" b="1" dirty="0" smtClean="0"/>
              <a:t>bilgi, beceri, deneyime</a:t>
            </a:r>
            <a:r>
              <a:rPr lang="tr-TR" dirty="0" smtClean="0"/>
              <a:t> sahip miyim?</a:t>
            </a:r>
          </a:p>
          <a:p>
            <a:pPr marL="0" indent="0" algn="just">
              <a:buNone/>
            </a:pPr>
            <a:endParaRPr lang="tr-TR" dirty="0" smtClean="0"/>
          </a:p>
          <a:p>
            <a:pPr marL="0" indent="0" algn="just">
              <a:buNone/>
            </a:pPr>
            <a:r>
              <a:rPr lang="tr-TR" dirty="0"/>
              <a:t>	</a:t>
            </a:r>
            <a:r>
              <a:rPr lang="tr-TR" b="1" dirty="0" smtClean="0"/>
              <a:t>3-)</a:t>
            </a:r>
            <a:r>
              <a:rPr lang="tr-TR" dirty="0" smtClean="0"/>
              <a:t> Çevrede iş fırsatı var ve yeterli bilgi birikimine ve deneyimine sahibim. Fakat, </a:t>
            </a:r>
            <a:r>
              <a:rPr lang="tr-TR" b="1" dirty="0" smtClean="0"/>
              <a:t>işi kurmaya yönelik kaynaklara sahip miyim</a:t>
            </a:r>
            <a:r>
              <a:rPr lang="tr-TR" dirty="0" smtClean="0"/>
              <a:t>? </a:t>
            </a:r>
          </a:p>
          <a:p>
            <a:pPr marL="0" indent="0" algn="just">
              <a:buNone/>
            </a:pPr>
            <a:endParaRPr lang="tr-TR" dirty="0" smtClean="0"/>
          </a:p>
          <a:p>
            <a:pPr marL="0" indent="0" algn="just">
              <a:buNone/>
            </a:pPr>
            <a:r>
              <a:rPr lang="tr-TR" dirty="0" smtClean="0"/>
              <a:t>	Üç soruya olumlu cevap verildiği takdirde iş fikri yapılabilir demektir.</a:t>
            </a:r>
            <a:endParaRPr lang="tr-TR" dirty="0"/>
          </a:p>
        </p:txBody>
      </p:sp>
    </p:spTree>
    <p:extLst>
      <p:ext uri="{BB962C8B-B14F-4D97-AF65-F5344CB8AC3E}">
        <p14:creationId xmlns:p14="http://schemas.microsoft.com/office/powerpoint/2010/main" val="2290234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18" y="0"/>
            <a:ext cx="12200934" cy="6858000"/>
          </a:xfrm>
        </p:spPr>
      </p:pic>
    </p:spTree>
    <p:extLst>
      <p:ext uri="{BB962C8B-B14F-4D97-AF65-F5344CB8AC3E}">
        <p14:creationId xmlns:p14="http://schemas.microsoft.com/office/powerpoint/2010/main" val="2630074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GİRİŞİMCİLİK SÜRECİ : </a:t>
            </a:r>
            <a:r>
              <a:rPr lang="tr-TR" dirty="0" smtClean="0"/>
              <a:t>3</a:t>
            </a:r>
            <a:r>
              <a:rPr lang="tr-TR" dirty="0"/>
              <a:t/>
            </a:r>
            <a:br>
              <a:rPr lang="tr-TR" dirty="0"/>
            </a:br>
            <a:r>
              <a:rPr lang="tr-TR" dirty="0" smtClean="0"/>
              <a:t>ÇALIŞMA PROGRAMI (ZAMANLAMA)</a:t>
            </a:r>
            <a:endParaRPr lang="tr-TR" dirty="0"/>
          </a:p>
        </p:txBody>
      </p:sp>
      <p:sp>
        <p:nvSpPr>
          <p:cNvPr id="3" name="İçerik Yer Tutucusu 2"/>
          <p:cNvSpPr>
            <a:spLocks noGrp="1"/>
          </p:cNvSpPr>
          <p:nvPr>
            <p:ph idx="1"/>
          </p:nvPr>
        </p:nvSpPr>
        <p:spPr/>
        <p:txBody>
          <a:bodyPr>
            <a:normAutofit/>
          </a:bodyPr>
          <a:lstStyle/>
          <a:p>
            <a:pPr algn="just"/>
            <a:r>
              <a:rPr lang="tr-TR" dirty="0" smtClean="0"/>
              <a:t>Çalışma programında; </a:t>
            </a:r>
            <a:r>
              <a:rPr lang="tr-TR" b="1" dirty="0" smtClean="0"/>
              <a:t>iş kurma sürecinde yer alan faaliyetlerin zamanlaması</a:t>
            </a:r>
            <a:r>
              <a:rPr lang="tr-TR" dirty="0" smtClean="0"/>
              <a:t> yer almaktadır ve yazılı dosya haline getirilmektedir. Bu faaliyetler;</a:t>
            </a:r>
          </a:p>
          <a:p>
            <a:pPr marL="0" indent="0" algn="just">
              <a:buNone/>
            </a:pPr>
            <a:endParaRPr lang="tr-TR" dirty="0" smtClean="0"/>
          </a:p>
          <a:p>
            <a:pPr marL="0" indent="0" algn="just">
              <a:buNone/>
            </a:pPr>
            <a:r>
              <a:rPr lang="tr-TR" dirty="0"/>
              <a:t> </a:t>
            </a:r>
            <a:r>
              <a:rPr lang="tr-TR" dirty="0" smtClean="0"/>
              <a:t>     </a:t>
            </a:r>
            <a:r>
              <a:rPr lang="tr-TR" dirty="0" smtClean="0">
                <a:sym typeface="Wingdings" panose="05000000000000000000" pitchFamily="2" charset="2"/>
              </a:rPr>
              <a:t> iş fikrinin ön değerlendirilmesi,</a:t>
            </a:r>
          </a:p>
          <a:p>
            <a:pPr marL="0" indent="0" algn="just">
              <a:buNone/>
            </a:pPr>
            <a:r>
              <a:rPr lang="tr-TR" dirty="0" smtClean="0">
                <a:sym typeface="Wingdings" panose="05000000000000000000" pitchFamily="2" charset="2"/>
              </a:rPr>
              <a:t>       iş planı dosyasının hazırlanması,</a:t>
            </a:r>
          </a:p>
          <a:p>
            <a:pPr marL="0" indent="0" algn="just">
              <a:buNone/>
            </a:pPr>
            <a:r>
              <a:rPr lang="tr-TR" dirty="0" smtClean="0">
                <a:sym typeface="Wingdings" panose="05000000000000000000" pitchFamily="2" charset="2"/>
              </a:rPr>
              <a:t>       </a:t>
            </a:r>
            <a:r>
              <a:rPr lang="tr-TR" dirty="0">
                <a:sym typeface="Wingdings" panose="05000000000000000000" pitchFamily="2" charset="2"/>
              </a:rPr>
              <a:t>yapılabilirlik (fizibilite) araştırması</a:t>
            </a:r>
            <a:endParaRPr lang="tr-TR" dirty="0" smtClean="0">
              <a:sym typeface="Wingdings" panose="05000000000000000000" pitchFamily="2" charset="2"/>
            </a:endParaRPr>
          </a:p>
          <a:p>
            <a:pPr marL="0" indent="0" algn="just">
              <a:buNone/>
            </a:pPr>
            <a:r>
              <a:rPr lang="tr-TR" dirty="0" smtClean="0">
                <a:sym typeface="Wingdings" panose="05000000000000000000" pitchFamily="2" charset="2"/>
              </a:rPr>
              <a:t>       işin kurulması</a:t>
            </a:r>
          </a:p>
          <a:p>
            <a:pPr marL="0" indent="0" algn="just">
              <a:buNone/>
            </a:pPr>
            <a:r>
              <a:rPr lang="tr-TR" dirty="0" smtClean="0">
                <a:sym typeface="Wingdings" panose="05000000000000000000" pitchFamily="2" charset="2"/>
              </a:rPr>
              <a:t>       işin geliştirilmesi</a:t>
            </a:r>
          </a:p>
          <a:p>
            <a:pPr marL="0" indent="0" algn="just">
              <a:buNone/>
            </a:pPr>
            <a:r>
              <a:rPr lang="tr-TR" dirty="0">
                <a:sym typeface="Wingdings" panose="05000000000000000000" pitchFamily="2" charset="2"/>
              </a:rPr>
              <a:t>	</a:t>
            </a:r>
            <a:r>
              <a:rPr lang="tr-TR" dirty="0" smtClean="0">
                <a:sym typeface="Wingdings" panose="05000000000000000000" pitchFamily="2" charset="2"/>
              </a:rPr>
              <a:t>şeklinde sıralanabilir.</a:t>
            </a:r>
            <a:endParaRPr lang="tr-TR" dirty="0" smtClean="0"/>
          </a:p>
        </p:txBody>
      </p:sp>
    </p:spTree>
    <p:extLst>
      <p:ext uri="{BB962C8B-B14F-4D97-AF65-F5344CB8AC3E}">
        <p14:creationId xmlns:p14="http://schemas.microsoft.com/office/powerpoint/2010/main" val="2739804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84860" y="166910"/>
            <a:ext cx="8911687" cy="1280890"/>
          </a:xfrm>
        </p:spPr>
        <p:txBody>
          <a:bodyPr/>
          <a:lstStyle/>
          <a:p>
            <a:pPr algn="ctr"/>
            <a:r>
              <a:rPr lang="tr-TR" dirty="0"/>
              <a:t>GİRİŞİMCİLİK SÜRECİ : </a:t>
            </a:r>
            <a:r>
              <a:rPr lang="tr-TR" dirty="0" smtClean="0"/>
              <a:t>4</a:t>
            </a:r>
            <a:r>
              <a:rPr lang="tr-TR" dirty="0"/>
              <a:t/>
            </a:r>
            <a:br>
              <a:rPr lang="tr-TR" dirty="0"/>
            </a:br>
            <a:r>
              <a:rPr lang="tr-TR" dirty="0" smtClean="0"/>
              <a:t>ÖN DEĞERLENDİRME</a:t>
            </a:r>
            <a:endParaRPr lang="tr-TR" dirty="0"/>
          </a:p>
        </p:txBody>
      </p:sp>
      <p:sp>
        <p:nvSpPr>
          <p:cNvPr id="3" name="İçerik Yer Tutucusu 2"/>
          <p:cNvSpPr>
            <a:spLocks noGrp="1"/>
          </p:cNvSpPr>
          <p:nvPr>
            <p:ph idx="1"/>
          </p:nvPr>
        </p:nvSpPr>
        <p:spPr>
          <a:xfrm>
            <a:off x="2589212" y="1568334"/>
            <a:ext cx="8915400" cy="4790902"/>
          </a:xfrm>
        </p:spPr>
        <p:txBody>
          <a:bodyPr>
            <a:normAutofit fontScale="85000" lnSpcReduction="10000"/>
          </a:bodyPr>
          <a:lstStyle/>
          <a:p>
            <a:pPr algn="just"/>
            <a:r>
              <a:rPr lang="tr-TR" dirty="0" smtClean="0"/>
              <a:t>Bu aşamada, iş fikrinin ortaya konmasında </a:t>
            </a:r>
            <a:r>
              <a:rPr lang="tr-TR" b="1" dirty="0" smtClean="0"/>
              <a:t>bir engel olup olmadığı </a:t>
            </a:r>
            <a:r>
              <a:rPr lang="tr-TR" dirty="0" smtClean="0"/>
              <a:t>araştırılmaktadır. Ayrıca birden fazla iş fikri varsa hangisine </a:t>
            </a:r>
            <a:r>
              <a:rPr lang="tr-TR" b="1" dirty="0" smtClean="0"/>
              <a:t>odaklanılması</a:t>
            </a:r>
            <a:r>
              <a:rPr lang="tr-TR" dirty="0" smtClean="0"/>
              <a:t> gerektiği kararı bu aşamada verilir. Bu aşamada şu sorulara cevap verilir:</a:t>
            </a:r>
          </a:p>
          <a:p>
            <a:pPr algn="just"/>
            <a:endParaRPr lang="tr-TR" dirty="0" smtClean="0"/>
          </a:p>
          <a:p>
            <a:pPr marL="0" indent="0" algn="just">
              <a:buNone/>
            </a:pPr>
            <a:r>
              <a:rPr lang="tr-TR" dirty="0"/>
              <a:t> </a:t>
            </a:r>
            <a:r>
              <a:rPr lang="tr-TR" dirty="0" smtClean="0"/>
              <a:t>    </a:t>
            </a:r>
            <a:r>
              <a:rPr lang="tr-TR" dirty="0" smtClean="0">
                <a:sym typeface="Wingdings" panose="05000000000000000000" pitchFamily="2" charset="2"/>
              </a:rPr>
              <a:t> İş fikrinin yerine getirilmesinde yasal gereklilik, izin, ruhsat gerekli mi?</a:t>
            </a:r>
          </a:p>
          <a:p>
            <a:pPr marL="0" indent="0" algn="just">
              <a:buNone/>
            </a:pPr>
            <a:endParaRPr lang="tr-TR" dirty="0" smtClean="0">
              <a:sym typeface="Wingdings" panose="05000000000000000000" pitchFamily="2" charset="2"/>
            </a:endParaRPr>
          </a:p>
          <a:p>
            <a:pPr marL="0" indent="0" algn="just">
              <a:buNone/>
            </a:pPr>
            <a:r>
              <a:rPr lang="tr-TR" dirty="0">
                <a:sym typeface="Wingdings" panose="05000000000000000000" pitchFamily="2" charset="2"/>
              </a:rPr>
              <a:t> </a:t>
            </a:r>
            <a:r>
              <a:rPr lang="tr-TR" dirty="0" smtClean="0">
                <a:sym typeface="Wingdings" panose="05000000000000000000" pitchFamily="2" charset="2"/>
              </a:rPr>
              <a:t>    </a:t>
            </a:r>
            <a:r>
              <a:rPr lang="tr-TR" b="1" dirty="0" smtClean="0">
                <a:sym typeface="Wingdings" panose="05000000000000000000" pitchFamily="2" charset="2"/>
              </a:rPr>
              <a:t> İşin </a:t>
            </a:r>
            <a:r>
              <a:rPr lang="tr-TR" b="1" dirty="0" smtClean="0">
                <a:sym typeface="Wingdings" panose="05000000000000000000" pitchFamily="2" charset="2"/>
              </a:rPr>
              <a:t>fikrinin </a:t>
            </a:r>
            <a:r>
              <a:rPr lang="tr-TR" b="1" dirty="0" smtClean="0">
                <a:sym typeface="Wingdings" panose="05000000000000000000" pitchFamily="2" charset="2"/>
              </a:rPr>
              <a:t>gerektirdiği çalışma şekli ve kendisinden talep ettiği çabalar </a:t>
            </a:r>
            <a:r>
              <a:rPr lang="tr-TR" b="1" dirty="0" smtClean="0">
                <a:sym typeface="Wingdings" panose="05000000000000000000" pitchFamily="2" charset="2"/>
              </a:rPr>
              <a:t>ile </a:t>
            </a:r>
            <a:r>
              <a:rPr lang="tr-TR" b="1" dirty="0" smtClean="0">
                <a:sym typeface="Wingdings" panose="05000000000000000000" pitchFamily="2" charset="2"/>
              </a:rPr>
              <a:t>iş fikrini ortaya koyacak olan </a:t>
            </a:r>
            <a:r>
              <a:rPr lang="tr-TR" b="1" dirty="0" smtClean="0">
                <a:sym typeface="Wingdings" panose="05000000000000000000" pitchFamily="2" charset="2"/>
              </a:rPr>
              <a:t>kişinin özellikleri </a:t>
            </a:r>
            <a:r>
              <a:rPr lang="tr-TR" b="1" dirty="0" smtClean="0">
                <a:sym typeface="Wingdings" panose="05000000000000000000" pitchFamily="2" charset="2"/>
              </a:rPr>
              <a:t>örtüşmekte midir? – Türkiye için en büyük sorun</a:t>
            </a:r>
            <a:r>
              <a:rPr lang="tr-TR" b="1" dirty="0" smtClean="0">
                <a:sym typeface="Wingdings" panose="05000000000000000000" pitchFamily="2" charset="2"/>
              </a:rPr>
              <a:t>….</a:t>
            </a:r>
          </a:p>
          <a:p>
            <a:pPr marL="0" indent="0" algn="just">
              <a:buNone/>
            </a:pPr>
            <a:endParaRPr lang="tr-TR" b="1" dirty="0">
              <a:sym typeface="Wingdings" panose="05000000000000000000" pitchFamily="2" charset="2"/>
            </a:endParaRPr>
          </a:p>
          <a:p>
            <a:pPr marL="0" indent="0" algn="just">
              <a:buNone/>
            </a:pPr>
            <a:r>
              <a:rPr lang="tr-TR" b="1" dirty="0" smtClean="0">
                <a:sym typeface="Wingdings" panose="05000000000000000000" pitchFamily="2" charset="2"/>
              </a:rPr>
              <a:t> Ne kadarlık bir finansmana ihtiyacım var? İşletmenin başarılı sayılması için hangi ölçütler belirlenmeli?</a:t>
            </a:r>
            <a:endParaRPr lang="tr-TR" b="1" dirty="0" smtClean="0">
              <a:sym typeface="Wingdings" panose="05000000000000000000" pitchFamily="2" charset="2"/>
            </a:endParaRPr>
          </a:p>
          <a:p>
            <a:pPr marL="0" indent="0" algn="just">
              <a:buNone/>
            </a:pPr>
            <a:endParaRPr lang="tr-TR" dirty="0" smtClean="0">
              <a:sym typeface="Wingdings" panose="05000000000000000000" pitchFamily="2" charset="2"/>
            </a:endParaRPr>
          </a:p>
          <a:p>
            <a:pPr marL="0" indent="0" algn="just">
              <a:buNone/>
            </a:pPr>
            <a:r>
              <a:rPr lang="tr-TR" dirty="0">
                <a:sym typeface="Wingdings" panose="05000000000000000000" pitchFamily="2" charset="2"/>
              </a:rPr>
              <a:t> </a:t>
            </a:r>
            <a:r>
              <a:rPr lang="tr-TR" dirty="0" smtClean="0">
                <a:sym typeface="Wingdings" panose="05000000000000000000" pitchFamily="2" charset="2"/>
              </a:rPr>
              <a:t>     Piyasada, kuracağım iş yerinde çalışabilecek nitelikte personel var mıdır?</a:t>
            </a:r>
          </a:p>
          <a:p>
            <a:pPr marL="0" indent="0" algn="just">
              <a:buNone/>
            </a:pPr>
            <a:endParaRPr lang="tr-TR" dirty="0" smtClean="0">
              <a:sym typeface="Wingdings" panose="05000000000000000000" pitchFamily="2" charset="2"/>
            </a:endParaRPr>
          </a:p>
          <a:p>
            <a:pPr marL="0" indent="0" algn="just">
              <a:buNone/>
            </a:pPr>
            <a:r>
              <a:rPr lang="tr-TR" dirty="0">
                <a:sym typeface="Wingdings" panose="05000000000000000000" pitchFamily="2" charset="2"/>
              </a:rPr>
              <a:t> </a:t>
            </a:r>
            <a:r>
              <a:rPr lang="tr-TR" dirty="0" smtClean="0">
                <a:sym typeface="Wingdings" panose="05000000000000000000" pitchFamily="2" charset="2"/>
              </a:rPr>
              <a:t>     A ve B gibi iş fırsatları var, ama kaynağım sadece birine yeterli. Hangisine odaklanmalıyım?</a:t>
            </a:r>
          </a:p>
        </p:txBody>
      </p:sp>
    </p:spTree>
    <p:extLst>
      <p:ext uri="{BB962C8B-B14F-4D97-AF65-F5344CB8AC3E}">
        <p14:creationId xmlns:p14="http://schemas.microsoft.com/office/powerpoint/2010/main" val="2079497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GİRİŞİMCİLİK SÜRECİ : </a:t>
            </a:r>
            <a:r>
              <a:rPr lang="tr-TR" dirty="0" smtClean="0"/>
              <a:t>5</a:t>
            </a:r>
            <a:r>
              <a:rPr lang="tr-TR" dirty="0"/>
              <a:t/>
            </a:r>
            <a:br>
              <a:rPr lang="tr-TR" dirty="0"/>
            </a:br>
            <a:r>
              <a:rPr lang="tr-TR" dirty="0" smtClean="0"/>
              <a:t>YAPILABİLİRLİK (FİZİBİLİTE) ARAŞTIRMASI</a:t>
            </a:r>
            <a:endParaRPr lang="tr-TR" dirty="0"/>
          </a:p>
        </p:txBody>
      </p:sp>
      <p:sp>
        <p:nvSpPr>
          <p:cNvPr id="3" name="İçerik Yer Tutucusu 2"/>
          <p:cNvSpPr>
            <a:spLocks noGrp="1"/>
          </p:cNvSpPr>
          <p:nvPr>
            <p:ph idx="1"/>
          </p:nvPr>
        </p:nvSpPr>
        <p:spPr>
          <a:xfrm>
            <a:off x="2589212" y="2279257"/>
            <a:ext cx="8915400" cy="3777622"/>
          </a:xfrm>
        </p:spPr>
        <p:txBody>
          <a:bodyPr/>
          <a:lstStyle/>
          <a:p>
            <a:pPr algn="just"/>
            <a:r>
              <a:rPr lang="tr-TR" dirty="0" smtClean="0"/>
              <a:t>Bu araştırma, kesin yatırım kararı alınmadan önce yapılır.</a:t>
            </a:r>
          </a:p>
          <a:p>
            <a:pPr marL="0" indent="0" algn="just">
              <a:buNone/>
            </a:pPr>
            <a:endParaRPr lang="tr-TR" dirty="0" smtClean="0"/>
          </a:p>
          <a:p>
            <a:pPr marL="0" indent="0" algn="just">
              <a:buNone/>
            </a:pPr>
            <a:endParaRPr lang="tr-TR" dirty="0" smtClean="0"/>
          </a:p>
          <a:p>
            <a:pPr algn="just"/>
            <a:r>
              <a:rPr lang="tr-TR" dirty="0" smtClean="0"/>
              <a:t>Bu araştırmada, yapılması düşünülen yatırımla ilgili </a:t>
            </a:r>
            <a:r>
              <a:rPr lang="tr-TR" b="1" dirty="0" smtClean="0"/>
              <a:t>ekonomik, teknik, finansal ve hukuki </a:t>
            </a:r>
            <a:r>
              <a:rPr lang="tr-TR" dirty="0" smtClean="0"/>
              <a:t>bilgiler toplanılır.</a:t>
            </a:r>
          </a:p>
          <a:p>
            <a:pPr marL="0" indent="0" algn="just">
              <a:buNone/>
            </a:pPr>
            <a:endParaRPr lang="tr-TR" dirty="0" smtClean="0"/>
          </a:p>
          <a:p>
            <a:pPr marL="0" indent="0" algn="just">
              <a:buNone/>
            </a:pPr>
            <a:endParaRPr lang="tr-TR" dirty="0" smtClean="0"/>
          </a:p>
          <a:p>
            <a:pPr algn="just"/>
            <a:r>
              <a:rPr lang="tr-TR" dirty="0" smtClean="0"/>
              <a:t>Tüm bu bilgiler toplandıktan sonra, gerçekten kârlı ve yatırım yapılabilir bir alana yatırım yapıp yapmayacağımıza karar veririz.</a:t>
            </a:r>
            <a:endParaRPr lang="tr-TR" dirty="0"/>
          </a:p>
        </p:txBody>
      </p:sp>
    </p:spTree>
    <p:extLst>
      <p:ext uri="{BB962C8B-B14F-4D97-AF65-F5344CB8AC3E}">
        <p14:creationId xmlns:p14="http://schemas.microsoft.com/office/powerpoint/2010/main" val="4122308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GİRİŞİMCİLİK SÜRECİ : </a:t>
            </a:r>
            <a:r>
              <a:rPr lang="tr-TR" dirty="0" smtClean="0"/>
              <a:t>5.1</a:t>
            </a:r>
            <a:r>
              <a:rPr lang="tr-TR" dirty="0"/>
              <a:t/>
            </a:r>
            <a:br>
              <a:rPr lang="tr-TR" dirty="0"/>
            </a:br>
            <a:r>
              <a:rPr lang="tr-TR" dirty="0" smtClean="0"/>
              <a:t>Ekonomik Araştırma</a:t>
            </a:r>
            <a:endParaRPr lang="tr-TR" dirty="0"/>
          </a:p>
        </p:txBody>
      </p:sp>
      <p:sp>
        <p:nvSpPr>
          <p:cNvPr id="3" name="İçerik Yer Tutucusu 2"/>
          <p:cNvSpPr>
            <a:spLocks noGrp="1"/>
          </p:cNvSpPr>
          <p:nvPr>
            <p:ph idx="1"/>
          </p:nvPr>
        </p:nvSpPr>
        <p:spPr>
          <a:xfrm>
            <a:off x="2392143" y="1905000"/>
            <a:ext cx="8915400" cy="4606159"/>
          </a:xfrm>
        </p:spPr>
        <p:txBody>
          <a:bodyPr>
            <a:normAutofit/>
          </a:bodyPr>
          <a:lstStyle/>
          <a:p>
            <a:pPr algn="just"/>
            <a:r>
              <a:rPr lang="tr-TR" dirty="0" smtClean="0"/>
              <a:t>Bu aşamada yatırım yapılacak alanda şu sorular sorulur:</a:t>
            </a:r>
          </a:p>
          <a:p>
            <a:pPr marL="0" indent="0" algn="just">
              <a:buNone/>
            </a:pPr>
            <a:endParaRPr lang="tr-TR" dirty="0" smtClean="0"/>
          </a:p>
          <a:p>
            <a:pPr marL="0" indent="0" algn="just">
              <a:buNone/>
            </a:pPr>
            <a:r>
              <a:rPr lang="tr-TR" dirty="0"/>
              <a:t> </a:t>
            </a:r>
            <a:r>
              <a:rPr lang="tr-TR" dirty="0" smtClean="0"/>
              <a:t>      </a:t>
            </a:r>
            <a:r>
              <a:rPr lang="tr-TR" b="1" dirty="0" smtClean="0"/>
              <a:t>a. Piyasa araştırması ve talep tahmini: </a:t>
            </a:r>
            <a:r>
              <a:rPr lang="tr-TR" dirty="0" smtClean="0"/>
              <a:t>İşletme faaliyete geçtiğinde belirli bir fiyattan satılacak olan mal ve hizmetin sunulacağı pazar var mı? O fiyata satılacak olan mal yada hizmetin yeterli sayıda alıcı müşterisi olacak mı?</a:t>
            </a:r>
          </a:p>
          <a:p>
            <a:pPr marL="0" indent="0" algn="just">
              <a:buNone/>
            </a:pPr>
            <a:endParaRPr lang="tr-TR" dirty="0" smtClean="0"/>
          </a:p>
          <a:p>
            <a:pPr marL="0" indent="0" algn="just">
              <a:buNone/>
            </a:pPr>
            <a:r>
              <a:rPr lang="tr-TR" b="1" dirty="0"/>
              <a:t>	</a:t>
            </a:r>
            <a:r>
              <a:rPr lang="tr-TR" b="1" dirty="0" smtClean="0"/>
              <a:t>b. İşletme büyüklüğünün hesaplanması:</a:t>
            </a:r>
            <a:r>
              <a:rPr lang="tr-TR" dirty="0" smtClean="0"/>
              <a:t> Kurulan işletme küçük, orta ya da büyük ölçekli mi olacak</a:t>
            </a:r>
            <a:r>
              <a:rPr lang="tr-TR" dirty="0" smtClean="0"/>
              <a:t>? (müşteri sayısı, sahip olunan kaynaklar</a:t>
            </a:r>
            <a:endParaRPr lang="tr-TR" dirty="0" smtClean="0"/>
          </a:p>
          <a:p>
            <a:pPr marL="0" indent="0" algn="just">
              <a:buNone/>
            </a:pPr>
            <a:endParaRPr lang="tr-TR" dirty="0" smtClean="0"/>
          </a:p>
          <a:p>
            <a:pPr marL="0" indent="0" algn="just">
              <a:buNone/>
            </a:pPr>
            <a:r>
              <a:rPr lang="tr-TR" b="1" dirty="0"/>
              <a:t>	</a:t>
            </a:r>
            <a:r>
              <a:rPr lang="tr-TR" b="1" dirty="0" smtClean="0"/>
              <a:t>c. Uygun kuruluş yerinin seçimi:</a:t>
            </a:r>
            <a:r>
              <a:rPr lang="tr-TR" dirty="0" smtClean="0"/>
              <a:t> İşletmenin finansal performansını ve hayatını sürdürmesinde çok önemli olan bir faktördür. </a:t>
            </a:r>
            <a:r>
              <a:rPr lang="tr-TR" dirty="0" smtClean="0"/>
              <a:t>Uygun bir kuruluş yeri seçimi ulaşım ve lojistik maliyetlerini düşürebilen ve/veya müşterilerin cazip bulduğu bir </a:t>
            </a:r>
            <a:r>
              <a:rPr lang="tr-TR" dirty="0" err="1" smtClean="0"/>
              <a:t>lokasyon</a:t>
            </a:r>
            <a:r>
              <a:rPr lang="tr-TR" dirty="0" smtClean="0"/>
              <a:t> olarak karşımıza çıkmaktadır.</a:t>
            </a:r>
            <a:endParaRPr lang="tr-TR" b="1" dirty="0"/>
          </a:p>
        </p:txBody>
      </p:sp>
    </p:spTree>
    <p:extLst>
      <p:ext uri="{BB962C8B-B14F-4D97-AF65-F5344CB8AC3E}">
        <p14:creationId xmlns:p14="http://schemas.microsoft.com/office/powerpoint/2010/main" val="607794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28189" y="421809"/>
            <a:ext cx="8911687" cy="1280890"/>
          </a:xfrm>
        </p:spPr>
        <p:txBody>
          <a:bodyPr/>
          <a:lstStyle/>
          <a:p>
            <a:pPr algn="ctr"/>
            <a:r>
              <a:rPr lang="tr-TR" dirty="0"/>
              <a:t>GİRİŞİMCİLİK SÜRECİ : </a:t>
            </a:r>
            <a:r>
              <a:rPr lang="tr-TR" dirty="0" smtClean="0"/>
              <a:t>5.2</a:t>
            </a:r>
            <a:r>
              <a:rPr lang="tr-TR" dirty="0"/>
              <a:t/>
            </a:r>
            <a:br>
              <a:rPr lang="tr-TR" dirty="0"/>
            </a:br>
            <a:r>
              <a:rPr lang="tr-TR" dirty="0" smtClean="0"/>
              <a:t>Teknik </a:t>
            </a:r>
            <a:r>
              <a:rPr lang="tr-TR" dirty="0"/>
              <a:t>Araştırma</a:t>
            </a:r>
          </a:p>
        </p:txBody>
      </p:sp>
      <p:sp>
        <p:nvSpPr>
          <p:cNvPr id="3" name="İçerik Yer Tutucusu 2"/>
          <p:cNvSpPr>
            <a:spLocks noGrp="1"/>
          </p:cNvSpPr>
          <p:nvPr>
            <p:ph idx="1"/>
          </p:nvPr>
        </p:nvSpPr>
        <p:spPr>
          <a:xfrm>
            <a:off x="2528189" y="1801826"/>
            <a:ext cx="8915400" cy="4420949"/>
          </a:xfrm>
        </p:spPr>
        <p:txBody>
          <a:bodyPr>
            <a:normAutofit/>
          </a:bodyPr>
          <a:lstStyle/>
          <a:p>
            <a:pPr algn="just"/>
            <a:r>
              <a:rPr lang="tr-TR" dirty="0" smtClean="0"/>
              <a:t>Üretimde </a:t>
            </a:r>
            <a:r>
              <a:rPr lang="tr-TR" b="1" dirty="0" smtClean="0"/>
              <a:t>hangi tekniklerin ve teknolojilerin </a:t>
            </a:r>
            <a:r>
              <a:rPr lang="tr-TR" dirty="0" smtClean="0"/>
              <a:t>kullanılacağı bu aşamada belirlenir. Şu sorular teknik araştırma yapılırken sorulmalıdır:</a:t>
            </a:r>
          </a:p>
          <a:p>
            <a:pPr marL="0" indent="0" algn="just">
              <a:buNone/>
            </a:pPr>
            <a:endParaRPr lang="tr-TR" dirty="0" smtClean="0"/>
          </a:p>
          <a:p>
            <a:pPr marL="0" indent="0" algn="just">
              <a:buNone/>
            </a:pPr>
            <a:r>
              <a:rPr lang="tr-TR" dirty="0"/>
              <a:t>	</a:t>
            </a:r>
            <a:r>
              <a:rPr lang="tr-TR" dirty="0" smtClean="0">
                <a:sym typeface="Wingdings" panose="05000000000000000000" pitchFamily="2" charset="2"/>
              </a:rPr>
              <a:t> Ürün </a:t>
            </a:r>
            <a:r>
              <a:rPr lang="tr-TR" b="1" dirty="0" smtClean="0">
                <a:sym typeface="Wingdings" panose="05000000000000000000" pitchFamily="2" charset="2"/>
              </a:rPr>
              <a:t>tasarımı varsa ambalajlaması </a:t>
            </a:r>
            <a:r>
              <a:rPr lang="tr-TR" dirty="0" smtClean="0">
                <a:sym typeface="Wingdings" panose="05000000000000000000" pitchFamily="2" charset="2"/>
              </a:rPr>
              <a:t>nasıl olacak?</a:t>
            </a:r>
          </a:p>
          <a:p>
            <a:pPr marL="0" indent="0" algn="just">
              <a:buNone/>
            </a:pPr>
            <a:endParaRPr lang="tr-TR" dirty="0" smtClean="0">
              <a:sym typeface="Wingdings" panose="05000000000000000000" pitchFamily="2" charset="2"/>
            </a:endParaRPr>
          </a:p>
          <a:p>
            <a:pPr marL="0" indent="0" algn="just">
              <a:buNone/>
            </a:pPr>
            <a:r>
              <a:rPr lang="tr-TR" dirty="0">
                <a:sym typeface="Wingdings" panose="05000000000000000000" pitchFamily="2" charset="2"/>
              </a:rPr>
              <a:t>	</a:t>
            </a:r>
            <a:r>
              <a:rPr lang="tr-TR" dirty="0" smtClean="0">
                <a:sym typeface="Wingdings" panose="05000000000000000000" pitchFamily="2" charset="2"/>
              </a:rPr>
              <a:t> Ürünün </a:t>
            </a:r>
            <a:r>
              <a:rPr lang="tr-TR" b="1" dirty="0" smtClean="0">
                <a:sym typeface="Wingdings" panose="05000000000000000000" pitchFamily="2" charset="2"/>
              </a:rPr>
              <a:t>işlevleri</a:t>
            </a:r>
            <a:r>
              <a:rPr lang="tr-TR" dirty="0" smtClean="0">
                <a:sym typeface="Wingdings" panose="05000000000000000000" pitchFamily="2" charset="2"/>
              </a:rPr>
              <a:t> nelerdir? (Ürün müşterinin ne işine yarıyor)?</a:t>
            </a:r>
          </a:p>
          <a:p>
            <a:pPr marL="0" indent="0" algn="just">
              <a:buNone/>
            </a:pPr>
            <a:endParaRPr lang="tr-TR" dirty="0" smtClean="0">
              <a:sym typeface="Wingdings" panose="05000000000000000000" pitchFamily="2" charset="2"/>
            </a:endParaRPr>
          </a:p>
          <a:p>
            <a:pPr marL="0" indent="0" algn="just">
              <a:buNone/>
            </a:pPr>
            <a:r>
              <a:rPr lang="tr-TR" dirty="0">
                <a:sym typeface="Wingdings" panose="05000000000000000000" pitchFamily="2" charset="2"/>
              </a:rPr>
              <a:t>	</a:t>
            </a:r>
            <a:r>
              <a:rPr lang="tr-TR" dirty="0" smtClean="0">
                <a:sym typeface="Wingdings" panose="05000000000000000000" pitchFamily="2" charset="2"/>
              </a:rPr>
              <a:t> Ürünü üretirken kullanılacak olan hammadde, enerji vs. </a:t>
            </a:r>
            <a:r>
              <a:rPr lang="tr-TR" b="1" dirty="0" smtClean="0">
                <a:sym typeface="Wingdings" panose="05000000000000000000" pitchFamily="2" charset="2"/>
              </a:rPr>
              <a:t>hangi kalitede </a:t>
            </a:r>
            <a:r>
              <a:rPr lang="tr-TR" dirty="0" smtClean="0">
                <a:sym typeface="Wingdings" panose="05000000000000000000" pitchFamily="2" charset="2"/>
              </a:rPr>
              <a:t>olacak?</a:t>
            </a:r>
          </a:p>
          <a:p>
            <a:pPr marL="0" indent="0" algn="just">
              <a:buNone/>
            </a:pPr>
            <a:endParaRPr lang="tr-TR" dirty="0" smtClean="0">
              <a:sym typeface="Wingdings" panose="05000000000000000000" pitchFamily="2" charset="2"/>
            </a:endParaRPr>
          </a:p>
          <a:p>
            <a:pPr marL="0" indent="0" algn="just">
              <a:buNone/>
            </a:pPr>
            <a:r>
              <a:rPr lang="tr-TR" dirty="0">
                <a:sym typeface="Wingdings" panose="05000000000000000000" pitchFamily="2" charset="2"/>
              </a:rPr>
              <a:t>	</a:t>
            </a:r>
            <a:r>
              <a:rPr lang="tr-TR" dirty="0" smtClean="0">
                <a:sym typeface="Wingdings" panose="05000000000000000000" pitchFamily="2" charset="2"/>
              </a:rPr>
              <a:t> Ürünü üretirken insan kaynağına ihtiyaç var </a:t>
            </a:r>
            <a:r>
              <a:rPr lang="tr-TR" dirty="0" smtClean="0">
                <a:sym typeface="Wingdings" panose="05000000000000000000" pitchFamily="2" charset="2"/>
              </a:rPr>
              <a:t>mı, varsa hangi nitelikte, </a:t>
            </a:r>
            <a:r>
              <a:rPr lang="tr-TR" dirty="0" smtClean="0">
                <a:sym typeface="Wingdings" panose="05000000000000000000" pitchFamily="2" charset="2"/>
              </a:rPr>
              <a:t>yoksa işler otomasyonla mı gerçekleştirilecek?</a:t>
            </a:r>
          </a:p>
        </p:txBody>
      </p:sp>
    </p:spTree>
    <p:extLst>
      <p:ext uri="{BB962C8B-B14F-4D97-AF65-F5344CB8AC3E}">
        <p14:creationId xmlns:p14="http://schemas.microsoft.com/office/powerpoint/2010/main" val="224118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2005" y="162864"/>
            <a:ext cx="8911687" cy="1280890"/>
          </a:xfrm>
        </p:spPr>
        <p:txBody>
          <a:bodyPr/>
          <a:lstStyle/>
          <a:p>
            <a:pPr algn="ctr"/>
            <a:r>
              <a:rPr lang="tr-TR" dirty="0"/>
              <a:t>GİRİŞİMCİLİK SÜRECİ : </a:t>
            </a:r>
            <a:r>
              <a:rPr lang="tr-TR" dirty="0" smtClean="0"/>
              <a:t>5.3 ve 5.4.</a:t>
            </a:r>
            <a:r>
              <a:rPr lang="tr-TR" dirty="0"/>
              <a:t/>
            </a:r>
            <a:br>
              <a:rPr lang="tr-TR" dirty="0"/>
            </a:br>
            <a:r>
              <a:rPr lang="tr-TR" dirty="0" smtClean="0"/>
              <a:t>Finansal ve Hukuki Araştırma</a:t>
            </a:r>
            <a:endParaRPr lang="tr-TR" dirty="0"/>
          </a:p>
        </p:txBody>
      </p:sp>
      <p:sp>
        <p:nvSpPr>
          <p:cNvPr id="3" name="İçerik Yer Tutucusu 2"/>
          <p:cNvSpPr>
            <a:spLocks noGrp="1"/>
          </p:cNvSpPr>
          <p:nvPr>
            <p:ph idx="1"/>
          </p:nvPr>
        </p:nvSpPr>
        <p:spPr>
          <a:xfrm>
            <a:off x="2443555" y="1443754"/>
            <a:ext cx="8915400" cy="5337372"/>
          </a:xfrm>
        </p:spPr>
        <p:txBody>
          <a:bodyPr>
            <a:normAutofit/>
          </a:bodyPr>
          <a:lstStyle/>
          <a:p>
            <a:pPr algn="just"/>
            <a:r>
              <a:rPr lang="tr-TR" b="1" dirty="0" smtClean="0"/>
              <a:t>Finansal Araştırma: </a:t>
            </a:r>
            <a:r>
              <a:rPr lang="tr-TR" dirty="0" smtClean="0"/>
              <a:t>İşletmeler </a:t>
            </a:r>
            <a:r>
              <a:rPr lang="tr-TR" b="1" dirty="0" smtClean="0"/>
              <a:t>faaliyetlerine</a:t>
            </a:r>
            <a:r>
              <a:rPr lang="tr-TR" dirty="0" smtClean="0"/>
              <a:t> </a:t>
            </a:r>
            <a:r>
              <a:rPr lang="tr-TR" b="1" dirty="0" smtClean="0"/>
              <a:t>başlamak ve sürdürebilmek </a:t>
            </a:r>
            <a:r>
              <a:rPr lang="tr-TR" dirty="0" smtClean="0"/>
              <a:t>için bazı kaynaklara ihtiyaç duymaktadır. Finansal araştırma ise </a:t>
            </a:r>
            <a:r>
              <a:rPr lang="tr-TR" dirty="0" smtClean="0"/>
              <a:t>finansal </a:t>
            </a:r>
            <a:r>
              <a:rPr lang="tr-TR" dirty="0" smtClean="0"/>
              <a:t>kaynakların </a:t>
            </a:r>
            <a:r>
              <a:rPr lang="tr-TR" dirty="0" smtClean="0"/>
              <a:t>sağlıklı ve en uygun </a:t>
            </a:r>
            <a:r>
              <a:rPr lang="tr-TR" dirty="0" smtClean="0"/>
              <a:t>bir şekilde edinilmesine yardımcı olur. </a:t>
            </a:r>
          </a:p>
          <a:p>
            <a:pPr marL="0" indent="0" algn="just">
              <a:buNone/>
            </a:pPr>
            <a:endParaRPr lang="tr-TR" dirty="0" smtClean="0"/>
          </a:p>
          <a:p>
            <a:pPr algn="just"/>
            <a:r>
              <a:rPr lang="tr-TR" dirty="0" smtClean="0"/>
              <a:t>Finansal araştırma yapılırken şunlar incelenmelidir:</a:t>
            </a:r>
          </a:p>
          <a:p>
            <a:pPr marL="0" indent="0" algn="just">
              <a:buNone/>
            </a:pPr>
            <a:r>
              <a:rPr lang="tr-TR" dirty="0"/>
              <a:t>	</a:t>
            </a:r>
            <a:r>
              <a:rPr lang="tr-TR" dirty="0" smtClean="0">
                <a:sym typeface="Wingdings" panose="05000000000000000000" pitchFamily="2" charset="2"/>
              </a:rPr>
              <a:t> İşletmenin </a:t>
            </a:r>
            <a:r>
              <a:rPr lang="tr-TR" b="1" dirty="0" smtClean="0">
                <a:sym typeface="Wingdings" panose="05000000000000000000" pitchFamily="2" charset="2"/>
              </a:rPr>
              <a:t>gelir</a:t>
            </a:r>
            <a:r>
              <a:rPr lang="tr-TR" dirty="0" smtClean="0">
                <a:sym typeface="Wingdings" panose="05000000000000000000" pitchFamily="2" charset="2"/>
              </a:rPr>
              <a:t> ve </a:t>
            </a:r>
            <a:r>
              <a:rPr lang="tr-TR" b="1" dirty="0" smtClean="0">
                <a:sym typeface="Wingdings" panose="05000000000000000000" pitchFamily="2" charset="2"/>
              </a:rPr>
              <a:t>gider</a:t>
            </a:r>
            <a:r>
              <a:rPr lang="tr-TR" dirty="0" smtClean="0">
                <a:sym typeface="Wingdings" panose="05000000000000000000" pitchFamily="2" charset="2"/>
              </a:rPr>
              <a:t> tahminlerinin yapılması</a:t>
            </a:r>
          </a:p>
          <a:p>
            <a:pPr marL="0" indent="0" algn="just">
              <a:buNone/>
            </a:pPr>
            <a:r>
              <a:rPr lang="tr-TR" dirty="0">
                <a:sym typeface="Wingdings" panose="05000000000000000000" pitchFamily="2" charset="2"/>
              </a:rPr>
              <a:t>	</a:t>
            </a:r>
            <a:r>
              <a:rPr lang="tr-TR" dirty="0" smtClean="0">
                <a:sym typeface="Wingdings" panose="05000000000000000000" pitchFamily="2" charset="2"/>
              </a:rPr>
              <a:t> Verimlilik, etkinlik, kârlılık analizlerinin yapılması</a:t>
            </a:r>
          </a:p>
          <a:p>
            <a:pPr marL="0" indent="0" algn="just">
              <a:buNone/>
            </a:pPr>
            <a:r>
              <a:rPr lang="tr-TR" dirty="0">
                <a:sym typeface="Wingdings" panose="05000000000000000000" pitchFamily="2" charset="2"/>
              </a:rPr>
              <a:t>	</a:t>
            </a:r>
            <a:r>
              <a:rPr lang="tr-TR" dirty="0" smtClean="0">
                <a:sym typeface="Wingdings" panose="05000000000000000000" pitchFamily="2" charset="2"/>
              </a:rPr>
              <a:t> İşletmenin devamı için </a:t>
            </a:r>
            <a:r>
              <a:rPr lang="tr-TR" b="1" dirty="0" smtClean="0">
                <a:sym typeface="Wingdings" panose="05000000000000000000" pitchFamily="2" charset="2"/>
              </a:rPr>
              <a:t>öz ve yabancı sermayenin </a:t>
            </a:r>
            <a:r>
              <a:rPr lang="tr-TR" dirty="0" smtClean="0">
                <a:sym typeface="Wingdings" panose="05000000000000000000" pitchFamily="2" charset="2"/>
              </a:rPr>
              <a:t>belirlenmesi</a:t>
            </a:r>
          </a:p>
          <a:p>
            <a:pPr marL="0" indent="0" algn="just">
              <a:buNone/>
            </a:pPr>
            <a:r>
              <a:rPr lang="tr-TR" dirty="0">
                <a:sym typeface="Wingdings" panose="05000000000000000000" pitchFamily="2" charset="2"/>
              </a:rPr>
              <a:t>	</a:t>
            </a:r>
            <a:r>
              <a:rPr lang="tr-TR" dirty="0" smtClean="0">
                <a:sym typeface="Wingdings" panose="05000000000000000000" pitchFamily="2" charset="2"/>
              </a:rPr>
              <a:t> İşletmenin yapacağı </a:t>
            </a:r>
            <a:r>
              <a:rPr lang="tr-TR" b="1" dirty="0" smtClean="0">
                <a:sym typeface="Wingdings" panose="05000000000000000000" pitchFamily="2" charset="2"/>
              </a:rPr>
              <a:t>kısa, orta ve uzun vadeli</a:t>
            </a:r>
            <a:r>
              <a:rPr lang="tr-TR" dirty="0" smtClean="0">
                <a:sym typeface="Wingdings" panose="05000000000000000000" pitchFamily="2" charset="2"/>
              </a:rPr>
              <a:t> yatırımların belirlenmesi ve hesaplanması</a:t>
            </a:r>
          </a:p>
          <a:p>
            <a:pPr marL="0" indent="0" algn="just">
              <a:buNone/>
            </a:pPr>
            <a:endParaRPr lang="tr-TR" dirty="0" smtClean="0">
              <a:sym typeface="Wingdings" panose="05000000000000000000" pitchFamily="2" charset="2"/>
            </a:endParaRPr>
          </a:p>
          <a:p>
            <a:pPr marL="0" indent="0" algn="just">
              <a:buNone/>
            </a:pPr>
            <a:r>
              <a:rPr lang="tr-TR" b="1" dirty="0" smtClean="0">
                <a:sym typeface="Wingdings" panose="05000000000000000000" pitchFamily="2" charset="2"/>
              </a:rPr>
              <a:t>	Hukuki araştırma: </a:t>
            </a:r>
            <a:r>
              <a:rPr lang="tr-TR" dirty="0" smtClean="0">
                <a:sym typeface="Wingdings" panose="05000000000000000000" pitchFamily="2" charset="2"/>
              </a:rPr>
              <a:t>Gerekli </a:t>
            </a:r>
            <a:r>
              <a:rPr lang="tr-TR" dirty="0" smtClean="0">
                <a:sym typeface="Wingdings" panose="05000000000000000000" pitchFamily="2" charset="2"/>
              </a:rPr>
              <a:t>hangi yasal </a:t>
            </a:r>
            <a:r>
              <a:rPr lang="tr-TR" dirty="0" smtClean="0">
                <a:sym typeface="Wingdings" panose="05000000000000000000" pitchFamily="2" charset="2"/>
              </a:rPr>
              <a:t>izinler </a:t>
            </a:r>
            <a:r>
              <a:rPr lang="tr-TR" dirty="0" smtClean="0">
                <a:sym typeface="Wingdings" panose="05000000000000000000" pitchFamily="2" charset="2"/>
              </a:rPr>
              <a:t>alınmalı, </a:t>
            </a:r>
            <a:r>
              <a:rPr lang="tr-TR" dirty="0" smtClean="0">
                <a:sym typeface="Wingdings" panose="05000000000000000000" pitchFamily="2" charset="2"/>
              </a:rPr>
              <a:t>işletmenin hukuki yapısı ne olacak (Anonim, limited, komandit </a:t>
            </a:r>
            <a:r>
              <a:rPr lang="tr-TR" dirty="0" err="1" smtClean="0">
                <a:sym typeface="Wingdings" panose="05000000000000000000" pitchFamily="2" charset="2"/>
              </a:rPr>
              <a:t>vs</a:t>
            </a:r>
            <a:r>
              <a:rPr lang="tr-TR" dirty="0" smtClean="0">
                <a:sym typeface="Wingdings" panose="05000000000000000000" pitchFamily="2" charset="2"/>
              </a:rPr>
              <a:t>)? sorularına cevap verildiği araştırmadır.</a:t>
            </a:r>
            <a:endParaRPr lang="tr-TR" b="1" dirty="0"/>
          </a:p>
        </p:txBody>
      </p:sp>
    </p:spTree>
    <p:extLst>
      <p:ext uri="{BB962C8B-B14F-4D97-AF65-F5344CB8AC3E}">
        <p14:creationId xmlns:p14="http://schemas.microsoft.com/office/powerpoint/2010/main" val="910517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GİRİŞİMCİ KİMDİR?</a:t>
            </a:r>
            <a:endParaRPr lang="tr-TR" dirty="0"/>
          </a:p>
        </p:txBody>
      </p:sp>
      <p:sp>
        <p:nvSpPr>
          <p:cNvPr id="3" name="İçerik Yer Tutucusu 2"/>
          <p:cNvSpPr>
            <a:spLocks noGrp="1"/>
          </p:cNvSpPr>
          <p:nvPr>
            <p:ph idx="1"/>
          </p:nvPr>
        </p:nvSpPr>
        <p:spPr>
          <a:xfrm>
            <a:off x="2419004" y="1529542"/>
            <a:ext cx="9030429" cy="4816079"/>
          </a:xfrm>
        </p:spPr>
        <p:txBody>
          <a:bodyPr>
            <a:normAutofit/>
          </a:bodyPr>
          <a:lstStyle/>
          <a:p>
            <a:pPr algn="just"/>
            <a:r>
              <a:rPr lang="tr-TR" b="1" dirty="0" smtClean="0"/>
              <a:t>Kârlı</a:t>
            </a:r>
            <a:r>
              <a:rPr lang="tr-TR" dirty="0" smtClean="0"/>
              <a:t> iş fırsatları arayan,</a:t>
            </a:r>
          </a:p>
          <a:p>
            <a:pPr algn="just"/>
            <a:endParaRPr lang="tr-TR" dirty="0"/>
          </a:p>
          <a:p>
            <a:pPr algn="just"/>
            <a:endParaRPr lang="tr-TR" dirty="0" smtClean="0"/>
          </a:p>
          <a:p>
            <a:pPr algn="just"/>
            <a:r>
              <a:rPr lang="tr-TR" b="1" dirty="0" smtClean="0"/>
              <a:t>Kendi işini kurmak </a:t>
            </a:r>
            <a:r>
              <a:rPr lang="tr-TR" dirty="0" smtClean="0"/>
              <a:t>isteyen,</a:t>
            </a:r>
          </a:p>
          <a:p>
            <a:pPr marL="0" indent="0" algn="just">
              <a:buNone/>
            </a:pPr>
            <a:endParaRPr lang="tr-TR" dirty="0" smtClean="0"/>
          </a:p>
          <a:p>
            <a:pPr algn="just"/>
            <a:endParaRPr lang="tr-TR" dirty="0" smtClean="0"/>
          </a:p>
          <a:p>
            <a:pPr algn="just"/>
            <a:r>
              <a:rPr lang="tr-TR" b="1" dirty="0" smtClean="0"/>
              <a:t>Başkalarının göremediği fırsatları gören </a:t>
            </a:r>
            <a:r>
              <a:rPr lang="tr-TR" dirty="0" smtClean="0"/>
              <a:t>ve bu fırsatları </a:t>
            </a:r>
            <a:r>
              <a:rPr lang="tr-TR" b="1" dirty="0" smtClean="0"/>
              <a:t>yeni bir iş fikrine </a:t>
            </a:r>
            <a:r>
              <a:rPr lang="tr-TR" dirty="0" smtClean="0"/>
              <a:t>dönüştüren,</a:t>
            </a:r>
          </a:p>
          <a:p>
            <a:pPr marL="0" indent="0" algn="just">
              <a:buNone/>
            </a:pPr>
            <a:endParaRPr lang="tr-TR" dirty="0" smtClean="0"/>
          </a:p>
          <a:p>
            <a:pPr marL="0" indent="0" algn="just">
              <a:buNone/>
            </a:pPr>
            <a:endParaRPr lang="tr-TR" dirty="0" smtClean="0"/>
          </a:p>
          <a:p>
            <a:pPr algn="just"/>
            <a:r>
              <a:rPr lang="tr-TR" b="1" dirty="0" smtClean="0"/>
              <a:t>Risk almayı seven </a:t>
            </a:r>
            <a:r>
              <a:rPr lang="tr-TR" dirty="0" smtClean="0"/>
              <a:t>ve </a:t>
            </a:r>
            <a:r>
              <a:rPr lang="tr-TR" dirty="0" smtClean="0"/>
              <a:t>aldığı riskin sonucu olarak </a:t>
            </a:r>
            <a:r>
              <a:rPr lang="tr-TR" b="1" dirty="0" smtClean="0"/>
              <a:t>kâr alan ya da zarara katlanan</a:t>
            </a:r>
            <a:r>
              <a:rPr lang="tr-TR" dirty="0" smtClean="0"/>
              <a:t> kişidir.</a:t>
            </a:r>
          </a:p>
        </p:txBody>
      </p:sp>
    </p:spTree>
    <p:extLst>
      <p:ext uri="{BB962C8B-B14F-4D97-AF65-F5344CB8AC3E}">
        <p14:creationId xmlns:p14="http://schemas.microsoft.com/office/powerpoint/2010/main" val="1084100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516044"/>
            <a:ext cx="8911687" cy="1280890"/>
          </a:xfrm>
        </p:spPr>
        <p:txBody>
          <a:bodyPr/>
          <a:lstStyle/>
          <a:p>
            <a:pPr algn="ctr"/>
            <a:r>
              <a:rPr lang="tr-TR" dirty="0" smtClean="0"/>
              <a:t>TÜRKİYE’DE GİRİŞİMCİLİK</a:t>
            </a:r>
            <a:endParaRPr lang="tr-TR" dirty="0"/>
          </a:p>
        </p:txBody>
      </p:sp>
      <p:sp>
        <p:nvSpPr>
          <p:cNvPr id="3" name="İçerik Yer Tutucusu 2"/>
          <p:cNvSpPr>
            <a:spLocks noGrp="1"/>
          </p:cNvSpPr>
          <p:nvPr>
            <p:ph idx="1"/>
          </p:nvPr>
        </p:nvSpPr>
        <p:spPr>
          <a:xfrm>
            <a:off x="2589212" y="1579418"/>
            <a:ext cx="8915400" cy="4705004"/>
          </a:xfrm>
        </p:spPr>
        <p:txBody>
          <a:bodyPr>
            <a:normAutofit/>
          </a:bodyPr>
          <a:lstStyle/>
          <a:p>
            <a:pPr algn="just"/>
            <a:r>
              <a:rPr lang="tr-TR" dirty="0" smtClean="0"/>
              <a:t>Türkiye’de girişimcilik dört döneme ayrılarak incelenmektedir:</a:t>
            </a:r>
            <a:r>
              <a:rPr lang="tr-TR" dirty="0" smtClean="0">
                <a:sym typeface="Wingdings" panose="05000000000000000000" pitchFamily="2" charset="2"/>
              </a:rPr>
              <a:t> </a:t>
            </a:r>
            <a:r>
              <a:rPr lang="tr-TR" b="1" dirty="0" smtClean="0">
                <a:sym typeface="Wingdings" panose="05000000000000000000" pitchFamily="2" charset="2"/>
              </a:rPr>
              <a:t>Cumhuriyet öncesi dönem, Cumhuriyet’in ilk yılları, 1950-1980 dönemi ve 1980 sonrası dönem</a:t>
            </a:r>
            <a:r>
              <a:rPr lang="tr-TR" b="1" dirty="0" smtClean="0">
                <a:sym typeface="Wingdings" panose="05000000000000000000" pitchFamily="2" charset="2"/>
              </a:rPr>
              <a:t>.</a:t>
            </a:r>
          </a:p>
          <a:p>
            <a:pPr algn="just"/>
            <a:endParaRPr lang="tr-TR" b="1" dirty="0" smtClean="0">
              <a:sym typeface="Wingdings" panose="05000000000000000000" pitchFamily="2" charset="2"/>
            </a:endParaRPr>
          </a:p>
          <a:p>
            <a:pPr algn="just"/>
            <a:r>
              <a:rPr lang="tr-TR" b="1" dirty="0" smtClean="0">
                <a:sym typeface="Wingdings" panose="05000000000000000000" pitchFamily="2" charset="2"/>
              </a:rPr>
              <a:t>Cumhuriyet öncesi döneme </a:t>
            </a:r>
            <a:r>
              <a:rPr lang="tr-TR" dirty="0" smtClean="0">
                <a:sym typeface="Wingdings" panose="05000000000000000000" pitchFamily="2" charset="2"/>
              </a:rPr>
              <a:t>bakıldığında, </a:t>
            </a:r>
            <a:r>
              <a:rPr lang="tr-TR" dirty="0" err="1" smtClean="0">
                <a:sym typeface="Wingdings" panose="05000000000000000000" pitchFamily="2" charset="2"/>
              </a:rPr>
              <a:t>Türkler’in</a:t>
            </a:r>
            <a:r>
              <a:rPr lang="tr-TR" dirty="0" smtClean="0">
                <a:sym typeface="Wingdings" panose="05000000000000000000" pitchFamily="2" charset="2"/>
              </a:rPr>
              <a:t> ticaretle pek uğraşmadıkları görülür. Osmanlı döneminde </a:t>
            </a:r>
            <a:r>
              <a:rPr lang="tr-TR" dirty="0" err="1" smtClean="0">
                <a:sym typeface="Wingdings" panose="05000000000000000000" pitchFamily="2" charset="2"/>
              </a:rPr>
              <a:t>Türkler’in</a:t>
            </a:r>
            <a:r>
              <a:rPr lang="tr-TR" dirty="0" smtClean="0">
                <a:sym typeface="Wingdings" panose="05000000000000000000" pitchFamily="2" charset="2"/>
              </a:rPr>
              <a:t> daha çok riskli olmayan; devlet memurluğu, çiftçiliği meslek edindikleri bilinmektedir. </a:t>
            </a:r>
            <a:endParaRPr lang="tr-TR" dirty="0" smtClean="0">
              <a:sym typeface="Wingdings" panose="05000000000000000000" pitchFamily="2" charset="2"/>
            </a:endParaRPr>
          </a:p>
          <a:p>
            <a:pPr algn="just"/>
            <a:endParaRPr lang="tr-TR" dirty="0" smtClean="0">
              <a:sym typeface="Wingdings" panose="05000000000000000000" pitchFamily="2" charset="2"/>
            </a:endParaRPr>
          </a:p>
          <a:p>
            <a:pPr algn="just"/>
            <a:r>
              <a:rPr lang="tr-TR" dirty="0" smtClean="0">
                <a:sym typeface="Wingdings" panose="05000000000000000000" pitchFamily="2" charset="2"/>
              </a:rPr>
              <a:t>Cumhuriyet öncesi dönemde Osmanlı sınırları içinde olan ticaret, imalat gibi işlerle yabancılar ilgilenmiştir. </a:t>
            </a:r>
            <a:endParaRPr lang="tr-TR" dirty="0" smtClean="0">
              <a:sym typeface="Wingdings" panose="05000000000000000000" pitchFamily="2" charset="2"/>
            </a:endParaRPr>
          </a:p>
          <a:p>
            <a:pPr algn="just"/>
            <a:endParaRPr lang="tr-TR" dirty="0" smtClean="0">
              <a:sym typeface="Wingdings" panose="05000000000000000000" pitchFamily="2" charset="2"/>
            </a:endParaRPr>
          </a:p>
          <a:p>
            <a:pPr algn="just"/>
            <a:r>
              <a:rPr lang="tr-TR" dirty="0" smtClean="0">
                <a:sym typeface="Wingdings" panose="05000000000000000000" pitchFamily="2" charset="2"/>
              </a:rPr>
              <a:t>Türklerin girişimciliğe ilgi duymadıklarının en önemli göstergesi geçmişten gelen köklü işletmelerin sayılarının oldukça az olmasıdır (bilgi için sayfa 110’a bakınız).</a:t>
            </a:r>
          </a:p>
        </p:txBody>
      </p:sp>
    </p:spTree>
    <p:extLst>
      <p:ext uri="{BB962C8B-B14F-4D97-AF65-F5344CB8AC3E}">
        <p14:creationId xmlns:p14="http://schemas.microsoft.com/office/powerpoint/2010/main" val="1299162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TÜRKİYE’DE GİRİŞİMCİLİK</a:t>
            </a:r>
          </a:p>
        </p:txBody>
      </p:sp>
      <p:sp>
        <p:nvSpPr>
          <p:cNvPr id="3" name="İçerik Yer Tutucusu 2"/>
          <p:cNvSpPr>
            <a:spLocks noGrp="1"/>
          </p:cNvSpPr>
          <p:nvPr>
            <p:ph idx="1"/>
          </p:nvPr>
        </p:nvSpPr>
        <p:spPr/>
        <p:txBody>
          <a:bodyPr>
            <a:normAutofit lnSpcReduction="10000"/>
          </a:bodyPr>
          <a:lstStyle/>
          <a:p>
            <a:pPr algn="just"/>
            <a:r>
              <a:rPr lang="tr-TR" b="1" dirty="0">
                <a:sym typeface="Wingdings" panose="05000000000000000000" pitchFamily="2" charset="2"/>
              </a:rPr>
              <a:t>Cumhuriyetin ilk yılları:</a:t>
            </a:r>
            <a:r>
              <a:rPr lang="tr-TR" dirty="0">
                <a:sym typeface="Wingdings" panose="05000000000000000000" pitchFamily="2" charset="2"/>
              </a:rPr>
              <a:t> </a:t>
            </a:r>
            <a:r>
              <a:rPr lang="tr-TR" dirty="0" smtClean="0">
                <a:sym typeface="Wingdings" panose="05000000000000000000" pitchFamily="2" charset="2"/>
              </a:rPr>
              <a:t>Türkiye’de girişimcilik Cumhuriyet tarihi ile yaşıttır denilebilir.</a:t>
            </a:r>
          </a:p>
          <a:p>
            <a:pPr algn="just"/>
            <a:r>
              <a:rPr lang="tr-TR" dirty="0" smtClean="0">
                <a:sym typeface="Wingdings" panose="05000000000000000000" pitchFamily="2" charset="2"/>
              </a:rPr>
              <a:t>Her </a:t>
            </a:r>
            <a:r>
              <a:rPr lang="tr-TR" dirty="0">
                <a:sym typeface="Wingdings" panose="05000000000000000000" pitchFamily="2" charset="2"/>
              </a:rPr>
              <a:t>ne kadar </a:t>
            </a:r>
            <a:r>
              <a:rPr lang="tr-TR" b="1" dirty="0">
                <a:sym typeface="Wingdings" panose="05000000000000000000" pitchFamily="2" charset="2"/>
              </a:rPr>
              <a:t>devletçilik</a:t>
            </a:r>
            <a:r>
              <a:rPr lang="tr-TR" dirty="0">
                <a:sym typeface="Wingdings" panose="05000000000000000000" pitchFamily="2" charset="2"/>
              </a:rPr>
              <a:t> politikası uygulansa da, özel sektörün gelişmesi teşvik edilmiştir. Ticaretin gelişmesi için </a:t>
            </a:r>
            <a:r>
              <a:rPr lang="tr-TR" b="1" dirty="0">
                <a:sym typeface="Wingdings" panose="05000000000000000000" pitchFamily="2" charset="2"/>
              </a:rPr>
              <a:t>ulusal girişimciler grubu</a:t>
            </a:r>
            <a:r>
              <a:rPr lang="tr-TR" dirty="0">
                <a:sym typeface="Wingdings" panose="05000000000000000000" pitchFamily="2" charset="2"/>
              </a:rPr>
              <a:t> (Eczacıbaşı, Sabancı vs.) oluşturulmuştur</a:t>
            </a:r>
            <a:r>
              <a:rPr lang="tr-TR" dirty="0" smtClean="0">
                <a:sym typeface="Wingdings" panose="05000000000000000000" pitchFamily="2" charset="2"/>
              </a:rPr>
              <a:t>.</a:t>
            </a:r>
          </a:p>
          <a:p>
            <a:pPr algn="just"/>
            <a:r>
              <a:rPr lang="tr-TR" dirty="0" smtClean="0">
                <a:sym typeface="Wingdings" panose="05000000000000000000" pitchFamily="2" charset="2"/>
              </a:rPr>
              <a:t>Ancak yeterli girişimcilik kültürünün ve özel sektörün oluşturulamaması nedeniyle devlet bir süre ekonomik ve sosyal kalkınmayı üstlenmiştir.</a:t>
            </a:r>
            <a:endParaRPr lang="tr-TR" dirty="0">
              <a:sym typeface="Wingdings" panose="05000000000000000000" pitchFamily="2" charset="2"/>
            </a:endParaRPr>
          </a:p>
          <a:p>
            <a:pPr algn="just"/>
            <a:r>
              <a:rPr lang="tr-TR" b="1" dirty="0" smtClean="0">
                <a:sym typeface="Wingdings" panose="05000000000000000000" pitchFamily="2" charset="2"/>
              </a:rPr>
              <a:t>1950-1980 yılları:</a:t>
            </a:r>
            <a:r>
              <a:rPr lang="tr-TR" dirty="0" smtClean="0">
                <a:sym typeface="Wingdings" panose="05000000000000000000" pitchFamily="2" charset="2"/>
              </a:rPr>
              <a:t> </a:t>
            </a:r>
            <a:r>
              <a:rPr lang="tr-TR" dirty="0">
                <a:sym typeface="Wingdings" panose="05000000000000000000" pitchFamily="2" charset="2"/>
              </a:rPr>
              <a:t>Türk ticaret anlayışının geliştiği dönemdir. Bu dönemde Türk ticareti yabancılardan korunmuştur</a:t>
            </a:r>
            <a:r>
              <a:rPr lang="tr-TR" dirty="0" smtClean="0">
                <a:sym typeface="Wingdings" panose="05000000000000000000" pitchFamily="2" charset="2"/>
              </a:rPr>
              <a:t>. Yerli firmalar özendirilmiş ve güçlendirilmiştir. </a:t>
            </a:r>
            <a:endParaRPr lang="tr-TR" dirty="0">
              <a:sym typeface="Wingdings" panose="05000000000000000000" pitchFamily="2" charset="2"/>
            </a:endParaRPr>
          </a:p>
          <a:p>
            <a:pPr algn="just"/>
            <a:r>
              <a:rPr lang="tr-TR" b="1" dirty="0">
                <a:sym typeface="Wingdings" panose="05000000000000000000" pitchFamily="2" charset="2"/>
              </a:rPr>
              <a:t>1980 – günümüz: </a:t>
            </a:r>
            <a:r>
              <a:rPr lang="tr-TR" dirty="0">
                <a:sym typeface="Wingdings" panose="05000000000000000000" pitchFamily="2" charset="2"/>
              </a:rPr>
              <a:t>Ticaretin gelişmesiyle birlikte ekonomi günümüzdeki haline gelmiştir. </a:t>
            </a:r>
            <a:endParaRPr lang="tr-TR" b="1" dirty="0"/>
          </a:p>
          <a:p>
            <a:endParaRPr lang="tr-TR" dirty="0"/>
          </a:p>
        </p:txBody>
      </p:sp>
    </p:spTree>
    <p:extLst>
      <p:ext uri="{BB962C8B-B14F-4D97-AF65-F5344CB8AC3E}">
        <p14:creationId xmlns:p14="http://schemas.microsoft.com/office/powerpoint/2010/main" val="2527077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TÜRKİYE’DE </a:t>
            </a:r>
            <a:r>
              <a:rPr lang="tr-TR" dirty="0" smtClean="0"/>
              <a:t>GİRİŞİMCİLİĞİ ENGELLEYEN FAKTÖRLER</a:t>
            </a:r>
            <a:endParaRPr lang="tr-TR" dirty="0"/>
          </a:p>
        </p:txBody>
      </p:sp>
      <p:sp>
        <p:nvSpPr>
          <p:cNvPr id="3" name="İçerik Yer Tutucusu 2"/>
          <p:cNvSpPr>
            <a:spLocks noGrp="1"/>
          </p:cNvSpPr>
          <p:nvPr>
            <p:ph idx="1"/>
          </p:nvPr>
        </p:nvSpPr>
        <p:spPr/>
        <p:txBody>
          <a:bodyPr>
            <a:normAutofit fontScale="92500"/>
          </a:bodyPr>
          <a:lstStyle/>
          <a:p>
            <a:pPr algn="just"/>
            <a:r>
              <a:rPr lang="tr-TR" dirty="0" smtClean="0"/>
              <a:t>Her ne kadar, girişimcilik faaliyeti gelişmiş olsa da, girişimciliği engelleyen faktörler bulunmaktadır.</a:t>
            </a:r>
          </a:p>
          <a:p>
            <a:pPr algn="just"/>
            <a:r>
              <a:rPr lang="tr-TR" dirty="0" smtClean="0"/>
              <a:t>Ülkemizdeki en büyük engel, girişimciliğe yönelik sahip olduğumuz olumsuz anlayıştır. Örneğin, </a:t>
            </a:r>
            <a:r>
              <a:rPr lang="tr-TR" b="1" dirty="0" smtClean="0"/>
              <a:t>sırtını devlete dayamak</a:t>
            </a:r>
            <a:r>
              <a:rPr lang="tr-TR" dirty="0" smtClean="0"/>
              <a:t>, </a:t>
            </a:r>
            <a:r>
              <a:rPr lang="tr-TR" b="1" dirty="0" smtClean="0"/>
              <a:t>masa başı iş</a:t>
            </a:r>
            <a:r>
              <a:rPr lang="tr-TR" dirty="0" smtClean="0"/>
              <a:t>, </a:t>
            </a:r>
            <a:r>
              <a:rPr lang="tr-TR" b="1" dirty="0" smtClean="0"/>
              <a:t>azıcık aşım kaygısız başım</a:t>
            </a:r>
            <a:r>
              <a:rPr lang="tr-TR" dirty="0" smtClean="0"/>
              <a:t> gibi kalıplarla girişimcilik oldukça yara almış, girişimcilik </a:t>
            </a:r>
            <a:r>
              <a:rPr lang="tr-TR" i="1" dirty="0" smtClean="0"/>
              <a:t>dipsiz bir kuyu</a:t>
            </a:r>
            <a:r>
              <a:rPr lang="tr-TR" dirty="0" smtClean="0"/>
              <a:t> olarak resmedilmiştir. Memur olmak bir çok gencin hayaline dönüşmüştür.</a:t>
            </a:r>
          </a:p>
          <a:p>
            <a:pPr algn="just"/>
            <a:r>
              <a:rPr lang="tr-TR" dirty="0" smtClean="0"/>
              <a:t>Ayrıca ülkemizdeki girişimcilik yeniliğe yada bilgiye değil </a:t>
            </a:r>
            <a:r>
              <a:rPr lang="tr-TR" b="1" dirty="0" smtClean="0"/>
              <a:t>görgüye</a:t>
            </a:r>
            <a:r>
              <a:rPr lang="tr-TR" dirty="0" smtClean="0"/>
              <a:t> dayalıdır. «</a:t>
            </a:r>
            <a:r>
              <a:rPr lang="tr-TR" b="1" dirty="0" smtClean="0"/>
              <a:t>Ustam, babam en iyisini bilir ve bana onu öğretir, ben de onu uygularım</a:t>
            </a:r>
            <a:r>
              <a:rPr lang="tr-TR" dirty="0" smtClean="0"/>
              <a:t>. » anlayışı görgüye dayalı bir anlayışın ürünüdür.</a:t>
            </a:r>
          </a:p>
          <a:p>
            <a:pPr algn="just"/>
            <a:r>
              <a:rPr lang="tr-TR" dirty="0" smtClean="0"/>
              <a:t>Üniversitelerde girişimcilik derslerinin ve gençlerin ufkunu açmaya yönelik eğitimlerin çok sınırlı olması…</a:t>
            </a:r>
          </a:p>
          <a:p>
            <a:pPr algn="just"/>
            <a:r>
              <a:rPr lang="tr-TR" dirty="0" smtClean="0"/>
              <a:t>İşsizlik sigortasının olmaması…</a:t>
            </a:r>
          </a:p>
          <a:p>
            <a:endParaRPr lang="tr-TR" dirty="0" smtClean="0"/>
          </a:p>
        </p:txBody>
      </p:sp>
    </p:spTree>
    <p:extLst>
      <p:ext uri="{BB962C8B-B14F-4D97-AF65-F5344CB8AC3E}">
        <p14:creationId xmlns:p14="http://schemas.microsoft.com/office/powerpoint/2010/main" val="2408111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TÜRKİYEDE GİRİŞİMCİLİK ARAŞTIRMASI</a:t>
            </a:r>
            <a:endParaRPr lang="tr-TR" dirty="0"/>
          </a:p>
        </p:txBody>
      </p:sp>
      <p:graphicFrame>
        <p:nvGraphicFramePr>
          <p:cNvPr id="30" name="İçerik Yer Tutucusu 29"/>
          <p:cNvGraphicFramePr>
            <a:graphicFrameLocks noGrp="1"/>
          </p:cNvGraphicFramePr>
          <p:nvPr>
            <p:ph idx="1"/>
            <p:extLst/>
          </p:nvPr>
        </p:nvGraphicFramePr>
        <p:xfrm>
          <a:off x="2282678" y="1539875"/>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31" name="Metin kutusu 30"/>
          <p:cNvSpPr txBox="1"/>
          <p:nvPr/>
        </p:nvSpPr>
        <p:spPr>
          <a:xfrm>
            <a:off x="2708020" y="5438895"/>
            <a:ext cx="8681496" cy="923330"/>
          </a:xfrm>
          <a:prstGeom prst="rect">
            <a:avLst/>
          </a:prstGeom>
          <a:noFill/>
        </p:spPr>
        <p:txBody>
          <a:bodyPr wrap="square" rtlCol="0">
            <a:spAutoFit/>
          </a:bodyPr>
          <a:lstStyle/>
          <a:p>
            <a:pPr algn="ctr"/>
            <a:r>
              <a:rPr lang="tr-TR" dirty="0" smtClean="0"/>
              <a:t>Türkiye’de 2014 yılında yeni bir iş kurmak için bilgi ve beceriye sahip olduğunu düşünen ve bu konuda kendilerine güvenen kişi oranında artış olmuştur.</a:t>
            </a:r>
            <a:endParaRPr lang="tr-TR" dirty="0"/>
          </a:p>
        </p:txBody>
      </p:sp>
    </p:spTree>
    <p:extLst>
      <p:ext uri="{BB962C8B-B14F-4D97-AF65-F5344CB8AC3E}">
        <p14:creationId xmlns:p14="http://schemas.microsoft.com/office/powerpoint/2010/main" val="2448349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GİRİŞİMCİLİK ARAŞTIRMASI</a:t>
            </a:r>
          </a:p>
        </p:txBody>
      </p:sp>
      <p:graphicFrame>
        <p:nvGraphicFramePr>
          <p:cNvPr id="6" name="İçerik Yer Tutucusu 5"/>
          <p:cNvGraphicFramePr>
            <a:graphicFrameLocks noGrp="1"/>
          </p:cNvGraphicFramePr>
          <p:nvPr>
            <p:ph idx="1"/>
            <p:extLst/>
          </p:nvPr>
        </p:nvGraphicFramePr>
        <p:xfrm>
          <a:off x="2295916" y="1539875"/>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7" name="Metin kutusu 6"/>
          <p:cNvSpPr txBox="1"/>
          <p:nvPr/>
        </p:nvSpPr>
        <p:spPr>
          <a:xfrm>
            <a:off x="2594817" y="5495026"/>
            <a:ext cx="8616499" cy="646331"/>
          </a:xfrm>
          <a:prstGeom prst="rect">
            <a:avLst/>
          </a:prstGeom>
          <a:noFill/>
        </p:spPr>
        <p:txBody>
          <a:bodyPr wrap="square" rtlCol="0">
            <a:spAutoFit/>
          </a:bodyPr>
          <a:lstStyle/>
          <a:p>
            <a:pPr algn="ctr"/>
            <a:r>
              <a:rPr lang="tr-TR" dirty="0" smtClean="0"/>
              <a:t>Türkiye’de 2013 yılında başarısızlık korkusu %33,20 iken bu oran 2014 yılında %36,39 olmuştur. Kişilerin, önceki yıla göre daha temkinli oldukları söylenebilir.</a:t>
            </a:r>
            <a:endParaRPr lang="tr-TR" dirty="0"/>
          </a:p>
        </p:txBody>
      </p:sp>
    </p:spTree>
    <p:extLst>
      <p:ext uri="{BB962C8B-B14F-4D97-AF65-F5344CB8AC3E}">
        <p14:creationId xmlns:p14="http://schemas.microsoft.com/office/powerpoint/2010/main" val="3216093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14556"/>
            <a:ext cx="8911687" cy="1280890"/>
          </a:xfrm>
        </p:spPr>
        <p:txBody>
          <a:bodyPr/>
          <a:lstStyle/>
          <a:p>
            <a:pPr algn="ctr"/>
            <a:r>
              <a:rPr lang="tr-TR" dirty="0"/>
              <a:t>TÜRKİYEDE GİRİŞİMCİLİK ARAŞTIRMASI</a:t>
            </a:r>
          </a:p>
        </p:txBody>
      </p:sp>
      <p:graphicFrame>
        <p:nvGraphicFramePr>
          <p:cNvPr id="6" name="İçerik Yer Tutucusu 5"/>
          <p:cNvGraphicFramePr>
            <a:graphicFrameLocks noGrp="1"/>
          </p:cNvGraphicFramePr>
          <p:nvPr>
            <p:ph idx="1"/>
            <p:extLst/>
          </p:nvPr>
        </p:nvGraphicFramePr>
        <p:xfrm>
          <a:off x="2592925" y="1995446"/>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7472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GİRİŞİMCİLİK ARAŞTIRMASI</a:t>
            </a:r>
          </a:p>
        </p:txBody>
      </p:sp>
      <p:graphicFrame>
        <p:nvGraphicFramePr>
          <p:cNvPr id="8" name="İçerik Yer Tutucusu 7"/>
          <p:cNvGraphicFramePr>
            <a:graphicFrameLocks noGrp="1"/>
          </p:cNvGraphicFramePr>
          <p:nvPr>
            <p:ph idx="1"/>
            <p:extLst/>
          </p:nvPr>
        </p:nvGraphicFramePr>
        <p:xfrm>
          <a:off x="1899100" y="1539875"/>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9" name="Metin kutusu 8"/>
          <p:cNvSpPr txBox="1"/>
          <p:nvPr/>
        </p:nvSpPr>
        <p:spPr>
          <a:xfrm>
            <a:off x="3356964" y="5771072"/>
            <a:ext cx="8340455" cy="369332"/>
          </a:xfrm>
          <a:prstGeom prst="rect">
            <a:avLst/>
          </a:prstGeom>
          <a:noFill/>
        </p:spPr>
        <p:txBody>
          <a:bodyPr wrap="square" rtlCol="0">
            <a:spAutoFit/>
          </a:bodyPr>
          <a:lstStyle/>
          <a:p>
            <a:r>
              <a:rPr lang="tr-TR" dirty="0" smtClean="0"/>
              <a:t>2009 krizi sonrasında girişimcilik niyetinde azalış görülmüştür.</a:t>
            </a:r>
            <a:endParaRPr lang="tr-TR" dirty="0"/>
          </a:p>
        </p:txBody>
      </p:sp>
    </p:spTree>
    <p:extLst>
      <p:ext uri="{BB962C8B-B14F-4D97-AF65-F5344CB8AC3E}">
        <p14:creationId xmlns:p14="http://schemas.microsoft.com/office/powerpoint/2010/main" val="1781394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TÜRKİYEDE GİRİŞİMCİLİK ARAŞTIRMASI</a:t>
            </a:r>
          </a:p>
        </p:txBody>
      </p:sp>
      <p:graphicFrame>
        <p:nvGraphicFramePr>
          <p:cNvPr id="6" name="İçerik Yer Tutucusu 5"/>
          <p:cNvGraphicFramePr>
            <a:graphicFrameLocks noGrp="1"/>
          </p:cNvGraphicFramePr>
          <p:nvPr>
            <p:ph idx="1"/>
            <p:extLst/>
          </p:nvPr>
        </p:nvGraphicFramePr>
        <p:xfrm>
          <a:off x="2468443" y="1539875"/>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7810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TÜRKİYEDE GİRİŞİMCİLİK ARAŞTIRMASI</a:t>
            </a:r>
          </a:p>
        </p:txBody>
      </p:sp>
      <p:graphicFrame>
        <p:nvGraphicFramePr>
          <p:cNvPr id="6" name="İçerik Yer Tutucusu 5"/>
          <p:cNvGraphicFramePr>
            <a:graphicFrameLocks noGrp="1"/>
          </p:cNvGraphicFramePr>
          <p:nvPr>
            <p:ph idx="1"/>
            <p:extLst/>
          </p:nvPr>
        </p:nvGraphicFramePr>
        <p:xfrm>
          <a:off x="2442563" y="1676400"/>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7" name="Metin kutusu 6"/>
          <p:cNvSpPr txBox="1"/>
          <p:nvPr/>
        </p:nvSpPr>
        <p:spPr>
          <a:xfrm>
            <a:off x="2592925" y="5874589"/>
            <a:ext cx="8604162" cy="369332"/>
          </a:xfrm>
          <a:prstGeom prst="rect">
            <a:avLst/>
          </a:prstGeom>
          <a:noFill/>
        </p:spPr>
        <p:txBody>
          <a:bodyPr wrap="square" rtlCol="0">
            <a:spAutoFit/>
          </a:bodyPr>
          <a:lstStyle/>
          <a:p>
            <a:r>
              <a:rPr lang="tr-TR" dirty="0" smtClean="0"/>
              <a:t>Ülkemizde eğitim seviyesi arttıkça, girişimciliğe olan yönelim azalmaktadır.</a:t>
            </a:r>
            <a:endParaRPr lang="tr-TR" dirty="0"/>
          </a:p>
        </p:txBody>
      </p:sp>
    </p:spTree>
    <p:extLst>
      <p:ext uri="{BB962C8B-B14F-4D97-AF65-F5344CB8AC3E}">
        <p14:creationId xmlns:p14="http://schemas.microsoft.com/office/powerpoint/2010/main" val="535172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TÜRKİYE’DE GİRİŞİMCİLİĞİ DESTEKLEYEN KURULUŞLAR</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200000"/>
              </a:lnSpc>
            </a:pPr>
            <a:r>
              <a:rPr lang="tr-TR" dirty="0" smtClean="0"/>
              <a:t>Türkiye’de Küçük </a:t>
            </a:r>
            <a:r>
              <a:rPr lang="tr-TR" dirty="0"/>
              <a:t>ve Orta Ölçekli İşletmeleri Geliştirme ve Destekleme İdaresi </a:t>
            </a:r>
            <a:r>
              <a:rPr lang="tr-TR" dirty="0" smtClean="0"/>
              <a:t>Başkanlığı (KOSGEB) girişimci olmak isteyen vatandaşlarımızı eğitmektedir.</a:t>
            </a:r>
          </a:p>
          <a:p>
            <a:pPr algn="just">
              <a:lnSpc>
                <a:spcPct val="200000"/>
              </a:lnSpc>
            </a:pPr>
            <a:endParaRPr lang="tr-TR" dirty="0"/>
          </a:p>
          <a:p>
            <a:pPr algn="just">
              <a:lnSpc>
                <a:spcPct val="200000"/>
              </a:lnSpc>
            </a:pPr>
            <a:r>
              <a:rPr lang="tr-TR" dirty="0" smtClean="0"/>
              <a:t>Bununla birlikte, yaratıcı ve inovatif iş planı olan vatandaşlarımıza da önemli ölçüde finansal olarak desteklemektedir. Bunun için vatandaşlarımızın iş fikirlerini KOSGEB’in belirtmiş olduğu format ve akışta düzenlemeleri ve bu fikirlerini sunmaları gerekmektedir.</a:t>
            </a:r>
            <a:endParaRPr lang="tr-TR" dirty="0" smtClean="0"/>
          </a:p>
        </p:txBody>
      </p:sp>
    </p:spTree>
    <p:extLst>
      <p:ext uri="{BB962C8B-B14F-4D97-AF65-F5344CB8AC3E}">
        <p14:creationId xmlns:p14="http://schemas.microsoft.com/office/powerpoint/2010/main" val="375476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dirty="0" smtClean="0"/>
              <a:t>GİRİŞİMCİLİK – YÖNETİCİLİK FARKI</a:t>
            </a:r>
            <a:endParaRPr lang="tr-TR" dirty="0"/>
          </a:p>
        </p:txBody>
      </p:sp>
      <p:sp>
        <p:nvSpPr>
          <p:cNvPr id="5" name="Metin Yer Tutucusu 4"/>
          <p:cNvSpPr>
            <a:spLocks noGrp="1"/>
          </p:cNvSpPr>
          <p:nvPr>
            <p:ph type="body" idx="1"/>
          </p:nvPr>
        </p:nvSpPr>
        <p:spPr>
          <a:xfrm>
            <a:off x="2589212" y="1490089"/>
            <a:ext cx="3992732" cy="576262"/>
          </a:xfrm>
        </p:spPr>
        <p:txBody>
          <a:bodyPr/>
          <a:lstStyle/>
          <a:p>
            <a:pPr algn="ctr"/>
            <a:r>
              <a:rPr lang="tr-TR" b="1" dirty="0" smtClean="0"/>
              <a:t>GİRİŞİMCİ</a:t>
            </a:r>
          </a:p>
        </p:txBody>
      </p:sp>
      <p:sp>
        <p:nvSpPr>
          <p:cNvPr id="6" name="İçerik Yer Tutucusu 5"/>
          <p:cNvSpPr>
            <a:spLocks noGrp="1"/>
          </p:cNvSpPr>
          <p:nvPr>
            <p:ph sz="half" idx="2"/>
          </p:nvPr>
        </p:nvSpPr>
        <p:spPr>
          <a:xfrm>
            <a:off x="2239051" y="2111993"/>
            <a:ext cx="4342893" cy="4458737"/>
          </a:xfrm>
        </p:spPr>
        <p:txBody>
          <a:bodyPr>
            <a:normAutofit fontScale="92500" lnSpcReduction="10000"/>
          </a:bodyPr>
          <a:lstStyle/>
          <a:p>
            <a:pPr algn="just"/>
            <a:r>
              <a:rPr lang="tr-TR" dirty="0" smtClean="0"/>
              <a:t>Girişimci riski </a:t>
            </a:r>
            <a:r>
              <a:rPr lang="tr-TR" b="1" dirty="0" smtClean="0"/>
              <a:t>üstlenir</a:t>
            </a:r>
            <a:r>
              <a:rPr lang="tr-TR" dirty="0" smtClean="0"/>
              <a:t>.</a:t>
            </a:r>
          </a:p>
          <a:p>
            <a:pPr algn="just"/>
            <a:r>
              <a:rPr lang="tr-TR" dirty="0" smtClean="0"/>
              <a:t>Girişimci riski üstlendiğinde </a:t>
            </a:r>
            <a:r>
              <a:rPr lang="tr-TR" b="1" dirty="0" smtClean="0"/>
              <a:t>kâr/ zararla</a:t>
            </a:r>
            <a:r>
              <a:rPr lang="tr-TR" dirty="0" smtClean="0"/>
              <a:t> karşılaşır. Sabit maaşı yoktur.</a:t>
            </a:r>
          </a:p>
          <a:p>
            <a:pPr algn="just"/>
            <a:r>
              <a:rPr lang="tr-TR" dirty="0" smtClean="0"/>
              <a:t>Girişimci, inovatif ve </a:t>
            </a:r>
            <a:r>
              <a:rPr lang="tr-TR" dirty="0" smtClean="0"/>
              <a:t>yaratıcıdır. </a:t>
            </a:r>
            <a:r>
              <a:rPr lang="tr-TR" dirty="0"/>
              <a:t>P</a:t>
            </a:r>
            <a:r>
              <a:rPr lang="tr-TR" dirty="0" smtClean="0"/>
              <a:t>azardaki açıkları </a:t>
            </a:r>
            <a:r>
              <a:rPr lang="tr-TR" dirty="0" smtClean="0"/>
              <a:t>ve fırsatları görür</a:t>
            </a:r>
            <a:r>
              <a:rPr lang="tr-TR" dirty="0" smtClean="0"/>
              <a:t>, daha önce ortaya konulmamışı koyar, ya da </a:t>
            </a:r>
            <a:r>
              <a:rPr lang="tr-TR" b="1" dirty="0" smtClean="0"/>
              <a:t>piyasadaki mevcut düzeni değiştirir.</a:t>
            </a:r>
          </a:p>
          <a:p>
            <a:pPr algn="just"/>
            <a:r>
              <a:rPr lang="tr-TR" dirty="0" smtClean="0"/>
              <a:t>Girişimci sadece </a:t>
            </a:r>
            <a:r>
              <a:rPr lang="tr-TR" b="1" dirty="0" smtClean="0"/>
              <a:t>kendi hayallerine, hedeflerine, prensiplerine karşı </a:t>
            </a:r>
            <a:r>
              <a:rPr lang="tr-TR" dirty="0" smtClean="0"/>
              <a:t>sorumludur.</a:t>
            </a:r>
          </a:p>
          <a:p>
            <a:pPr algn="just"/>
            <a:r>
              <a:rPr lang="tr-TR" dirty="0" smtClean="0"/>
              <a:t>Girişimci </a:t>
            </a:r>
            <a:r>
              <a:rPr lang="tr-TR" b="1" dirty="0" smtClean="0"/>
              <a:t>sürekli yeni bir arayış </a:t>
            </a:r>
            <a:r>
              <a:rPr lang="tr-TR" dirty="0" smtClean="0"/>
              <a:t>içindedir.</a:t>
            </a:r>
          </a:p>
          <a:p>
            <a:pPr algn="just"/>
            <a:r>
              <a:rPr lang="tr-TR" dirty="0" smtClean="0"/>
              <a:t>Kısaca, girişimci </a:t>
            </a:r>
            <a:r>
              <a:rPr lang="tr-TR" b="1" dirty="0" smtClean="0"/>
              <a:t>DOĞRU İŞİ YAPMA </a:t>
            </a:r>
            <a:r>
              <a:rPr lang="tr-TR" dirty="0" smtClean="0"/>
              <a:t>PEŞİNDEDİR. </a:t>
            </a:r>
            <a:endParaRPr lang="tr-TR" dirty="0"/>
          </a:p>
        </p:txBody>
      </p:sp>
      <p:sp>
        <p:nvSpPr>
          <p:cNvPr id="7" name="Metin Yer Tutucusu 6"/>
          <p:cNvSpPr>
            <a:spLocks noGrp="1"/>
          </p:cNvSpPr>
          <p:nvPr>
            <p:ph type="body" sz="quarter" idx="3"/>
          </p:nvPr>
        </p:nvSpPr>
        <p:spPr>
          <a:xfrm>
            <a:off x="7142681" y="1490089"/>
            <a:ext cx="3999001" cy="576262"/>
          </a:xfrm>
        </p:spPr>
        <p:txBody>
          <a:bodyPr/>
          <a:lstStyle/>
          <a:p>
            <a:pPr algn="ctr"/>
            <a:r>
              <a:rPr lang="tr-TR" b="1" dirty="0" smtClean="0"/>
              <a:t>YÖNETİCİ</a:t>
            </a:r>
            <a:endParaRPr lang="tr-TR" b="1" dirty="0"/>
          </a:p>
        </p:txBody>
      </p:sp>
      <p:sp>
        <p:nvSpPr>
          <p:cNvPr id="8" name="İçerik Yer Tutucusu 7"/>
          <p:cNvSpPr>
            <a:spLocks noGrp="1"/>
          </p:cNvSpPr>
          <p:nvPr>
            <p:ph sz="quarter" idx="4"/>
          </p:nvPr>
        </p:nvSpPr>
        <p:spPr>
          <a:xfrm>
            <a:off x="7048767" y="2066351"/>
            <a:ext cx="4589051" cy="4276260"/>
          </a:xfrm>
        </p:spPr>
        <p:txBody>
          <a:bodyPr>
            <a:normAutofit/>
          </a:bodyPr>
          <a:lstStyle/>
          <a:p>
            <a:pPr algn="just"/>
            <a:r>
              <a:rPr lang="tr-TR" dirty="0" smtClean="0"/>
              <a:t>Yönetici </a:t>
            </a:r>
            <a:r>
              <a:rPr lang="tr-TR" b="1" dirty="0" smtClean="0"/>
              <a:t>risk üstlenmez.</a:t>
            </a:r>
          </a:p>
          <a:p>
            <a:pPr algn="just"/>
            <a:r>
              <a:rPr lang="tr-TR" dirty="0" smtClean="0"/>
              <a:t>Yönetici yaptığı işin karşılığı </a:t>
            </a:r>
            <a:r>
              <a:rPr lang="tr-TR" b="1" dirty="0" smtClean="0"/>
              <a:t>sabit bir ücret</a:t>
            </a:r>
            <a:r>
              <a:rPr lang="tr-TR" dirty="0" smtClean="0"/>
              <a:t> (maaş) alır.</a:t>
            </a:r>
          </a:p>
          <a:p>
            <a:pPr algn="just"/>
            <a:r>
              <a:rPr lang="tr-TR" dirty="0" smtClean="0"/>
              <a:t>Yönetici, işleri </a:t>
            </a:r>
            <a:r>
              <a:rPr lang="tr-TR" b="1" dirty="0" smtClean="0"/>
              <a:t>kural ve prosedürlere göre </a:t>
            </a:r>
            <a:r>
              <a:rPr lang="tr-TR" dirty="0" smtClean="0"/>
              <a:t>yapmak zorundadır.</a:t>
            </a:r>
          </a:p>
          <a:p>
            <a:pPr algn="just"/>
            <a:r>
              <a:rPr lang="tr-TR" dirty="0" smtClean="0"/>
              <a:t>Yönetici, </a:t>
            </a:r>
            <a:r>
              <a:rPr lang="tr-TR" b="1" dirty="0" smtClean="0"/>
              <a:t>girişimciye karşı sorumludur. </a:t>
            </a:r>
          </a:p>
          <a:p>
            <a:pPr algn="just"/>
            <a:r>
              <a:rPr lang="tr-TR" dirty="0" smtClean="0"/>
              <a:t>Yönetici, </a:t>
            </a:r>
            <a:r>
              <a:rPr lang="tr-TR" b="1" dirty="0" smtClean="0"/>
              <a:t>mevcut düzeni sürdürme</a:t>
            </a:r>
            <a:r>
              <a:rPr lang="tr-TR" dirty="0" smtClean="0"/>
              <a:t> eğilimindedir.</a:t>
            </a:r>
          </a:p>
          <a:p>
            <a:pPr algn="just"/>
            <a:r>
              <a:rPr lang="tr-TR" dirty="0" smtClean="0"/>
              <a:t>Yönetici ise </a:t>
            </a:r>
            <a:r>
              <a:rPr lang="tr-TR" b="1" dirty="0" smtClean="0"/>
              <a:t>İŞİ DOĞRU YAPMA </a:t>
            </a:r>
            <a:r>
              <a:rPr lang="tr-TR" dirty="0" smtClean="0"/>
              <a:t>uğraşı içindedir.</a:t>
            </a:r>
            <a:endParaRPr lang="tr-TR" dirty="0"/>
          </a:p>
        </p:txBody>
      </p:sp>
    </p:spTree>
    <p:extLst>
      <p:ext uri="{BB962C8B-B14F-4D97-AF65-F5344CB8AC3E}">
        <p14:creationId xmlns:p14="http://schemas.microsoft.com/office/powerpoint/2010/main" val="260047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GİRİŞİMCİLİK NELER GETİRMELİDİR?</a:t>
            </a:r>
            <a:endParaRPr lang="tr-TR" dirty="0"/>
          </a:p>
        </p:txBody>
      </p:sp>
      <p:sp>
        <p:nvSpPr>
          <p:cNvPr id="3" name="İçerik Yer Tutucusu 2"/>
          <p:cNvSpPr>
            <a:spLocks noGrp="1"/>
          </p:cNvSpPr>
          <p:nvPr>
            <p:ph idx="1"/>
          </p:nvPr>
        </p:nvSpPr>
        <p:spPr>
          <a:xfrm>
            <a:off x="2589212" y="1521229"/>
            <a:ext cx="8982104" cy="4879571"/>
          </a:xfrm>
        </p:spPr>
        <p:txBody>
          <a:bodyPr>
            <a:normAutofit/>
          </a:bodyPr>
          <a:lstStyle/>
          <a:p>
            <a:pPr algn="just"/>
            <a:r>
              <a:rPr lang="tr-TR" dirty="0"/>
              <a:t>H</a:t>
            </a:r>
            <a:r>
              <a:rPr lang="tr-TR" dirty="0" smtClean="0"/>
              <a:t>er girişimcilik faaliyeti piyasada olmayan bir </a:t>
            </a:r>
            <a:r>
              <a:rPr lang="tr-TR" b="1" dirty="0" smtClean="0"/>
              <a:t>yenilik</a:t>
            </a:r>
            <a:r>
              <a:rPr lang="tr-TR" dirty="0"/>
              <a:t> </a:t>
            </a:r>
            <a:r>
              <a:rPr lang="tr-TR" dirty="0" smtClean="0"/>
              <a:t>oluşturmalıdır.  Yenilik getirerek piyasada olan </a:t>
            </a:r>
            <a:r>
              <a:rPr lang="tr-TR" b="1" dirty="0" smtClean="0"/>
              <a:t>eksiklik giderilir </a:t>
            </a:r>
            <a:r>
              <a:rPr lang="tr-TR" dirty="0" smtClean="0"/>
              <a:t>ve yüksek derecede </a:t>
            </a:r>
            <a:r>
              <a:rPr lang="tr-TR" b="1" dirty="0" smtClean="0"/>
              <a:t>müşteri memnuniyeti</a:t>
            </a:r>
            <a:r>
              <a:rPr lang="tr-TR" dirty="0" smtClean="0"/>
              <a:t> sağlanır. </a:t>
            </a:r>
          </a:p>
          <a:p>
            <a:pPr marL="0" indent="0" algn="just">
              <a:buNone/>
            </a:pPr>
            <a:endParaRPr lang="tr-TR" dirty="0" smtClean="0"/>
          </a:p>
          <a:p>
            <a:pPr algn="just"/>
            <a:r>
              <a:rPr lang="tr-TR" dirty="0" smtClean="0"/>
              <a:t>Yenilik getirmek, girişimciye o alandaki </a:t>
            </a:r>
            <a:r>
              <a:rPr lang="tr-TR" b="1" dirty="0" smtClean="0"/>
              <a:t>ilk olma avantajını</a:t>
            </a:r>
            <a:r>
              <a:rPr lang="tr-TR" dirty="0" smtClean="0"/>
              <a:t> verir. </a:t>
            </a:r>
            <a:r>
              <a:rPr lang="tr-TR" dirty="0" smtClean="0"/>
              <a:t>Belirli bir alanda </a:t>
            </a:r>
            <a:r>
              <a:rPr lang="tr-TR" dirty="0" smtClean="0"/>
              <a:t>daha önce üretilmeyen yada sunulmayan mal yada hizmetleri o piyasada ilk olarak sunan girişimciler pazarda ilk ve tek olmanın verdiği avantaj ile yüksek karlar elde edebilirler.</a:t>
            </a:r>
            <a:endParaRPr lang="tr-TR" dirty="0" smtClean="0"/>
          </a:p>
          <a:p>
            <a:pPr marL="0" indent="0" algn="just">
              <a:buNone/>
            </a:pPr>
            <a:endParaRPr lang="tr-TR" dirty="0" smtClean="0"/>
          </a:p>
          <a:p>
            <a:pPr algn="just"/>
            <a:r>
              <a:rPr lang="tr-TR" dirty="0" smtClean="0"/>
              <a:t>Girişimcilik sonucunda </a:t>
            </a:r>
            <a:r>
              <a:rPr lang="tr-TR" b="1" dirty="0" smtClean="0"/>
              <a:t>işsizliğin ve yoksulluğun</a:t>
            </a:r>
            <a:r>
              <a:rPr lang="tr-TR" dirty="0" smtClean="0"/>
              <a:t> önüne geçilmiş olur. </a:t>
            </a:r>
            <a:r>
              <a:rPr lang="tr-TR" dirty="0" smtClean="0"/>
              <a:t>Ülkelerdeki </a:t>
            </a:r>
            <a:r>
              <a:rPr lang="tr-TR" b="1" dirty="0" smtClean="0"/>
              <a:t>refah</a:t>
            </a:r>
            <a:r>
              <a:rPr lang="tr-TR" dirty="0" smtClean="0"/>
              <a:t> </a:t>
            </a:r>
            <a:r>
              <a:rPr lang="tr-TR" dirty="0" smtClean="0"/>
              <a:t>önemli derecede yükselir</a:t>
            </a:r>
            <a:r>
              <a:rPr lang="tr-TR" dirty="0" smtClean="0"/>
              <a:t>.</a:t>
            </a:r>
          </a:p>
          <a:p>
            <a:pPr marL="0" indent="0" algn="just">
              <a:buNone/>
            </a:pPr>
            <a:endParaRPr lang="tr-TR" dirty="0" smtClean="0"/>
          </a:p>
          <a:p>
            <a:pPr algn="just"/>
            <a:r>
              <a:rPr lang="tr-TR" dirty="0" smtClean="0"/>
              <a:t>Ülkelerin uluslararası piyasadaki </a:t>
            </a:r>
            <a:r>
              <a:rPr lang="tr-TR" b="1" dirty="0" smtClean="0"/>
              <a:t>rekabet gücü </a:t>
            </a:r>
            <a:r>
              <a:rPr lang="tr-TR" dirty="0" smtClean="0"/>
              <a:t>artar.</a:t>
            </a:r>
          </a:p>
          <a:p>
            <a:endParaRPr lang="tr-TR" dirty="0"/>
          </a:p>
        </p:txBody>
      </p:sp>
    </p:spTree>
    <p:extLst>
      <p:ext uri="{BB962C8B-B14F-4D97-AF65-F5344CB8AC3E}">
        <p14:creationId xmlns:p14="http://schemas.microsoft.com/office/powerpoint/2010/main" val="3685586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GİRİŞİMCİLİK TÜRLERİ</a:t>
            </a:r>
            <a:endParaRPr lang="tr-TR" dirty="0"/>
          </a:p>
        </p:txBody>
      </p:sp>
      <p:sp>
        <p:nvSpPr>
          <p:cNvPr id="3" name="İçerik Yer Tutucusu 2"/>
          <p:cNvSpPr>
            <a:spLocks noGrp="1"/>
          </p:cNvSpPr>
          <p:nvPr>
            <p:ph idx="1"/>
          </p:nvPr>
        </p:nvSpPr>
        <p:spPr>
          <a:xfrm>
            <a:off x="2266995" y="1391831"/>
            <a:ext cx="8915400" cy="5365018"/>
          </a:xfrm>
        </p:spPr>
        <p:txBody>
          <a:bodyPr>
            <a:normAutofit/>
          </a:bodyPr>
          <a:lstStyle/>
          <a:p>
            <a:r>
              <a:rPr lang="tr-TR" dirty="0" smtClean="0"/>
              <a:t>Literatürde bir çok girişimci türü tanımlanmasına rağmen, üzerinde en çok durulan </a:t>
            </a:r>
            <a:r>
              <a:rPr lang="tr-TR" dirty="0" smtClean="0"/>
              <a:t>5 </a:t>
            </a:r>
            <a:r>
              <a:rPr lang="tr-TR" dirty="0" smtClean="0"/>
              <a:t>tip girişimci türü vardır. Bunlar;</a:t>
            </a:r>
          </a:p>
          <a:p>
            <a:pPr marL="0" indent="0">
              <a:buNone/>
            </a:pPr>
            <a:endParaRPr lang="tr-TR" dirty="0" smtClean="0"/>
          </a:p>
          <a:p>
            <a:pPr marL="0" indent="0">
              <a:buNone/>
            </a:pPr>
            <a:r>
              <a:rPr lang="tr-TR" dirty="0"/>
              <a:t> </a:t>
            </a:r>
            <a:r>
              <a:rPr lang="tr-TR" dirty="0" smtClean="0"/>
              <a:t>     </a:t>
            </a:r>
            <a:r>
              <a:rPr lang="tr-TR" b="1" dirty="0" smtClean="0">
                <a:sym typeface="Wingdings" panose="05000000000000000000" pitchFamily="2" charset="2"/>
              </a:rPr>
              <a:t> klasik girişimcilik</a:t>
            </a:r>
          </a:p>
          <a:p>
            <a:pPr marL="0" indent="0">
              <a:buNone/>
            </a:pPr>
            <a:endParaRPr lang="tr-TR" b="1" dirty="0" smtClean="0">
              <a:sym typeface="Wingdings" panose="05000000000000000000" pitchFamily="2" charset="2"/>
            </a:endParaRPr>
          </a:p>
          <a:p>
            <a:pPr marL="0" indent="0">
              <a:buNone/>
            </a:pPr>
            <a:r>
              <a:rPr lang="tr-TR" b="1" dirty="0" smtClean="0">
                <a:sym typeface="Wingdings" panose="05000000000000000000" pitchFamily="2" charset="2"/>
              </a:rPr>
              <a:t>       iç girişimcilik</a:t>
            </a:r>
          </a:p>
          <a:p>
            <a:pPr marL="0" indent="0">
              <a:buNone/>
            </a:pPr>
            <a:endParaRPr lang="tr-TR" b="1" dirty="0" smtClean="0">
              <a:sym typeface="Wingdings" panose="05000000000000000000" pitchFamily="2" charset="2"/>
            </a:endParaRPr>
          </a:p>
          <a:p>
            <a:pPr marL="0" indent="0">
              <a:buNone/>
            </a:pPr>
            <a:r>
              <a:rPr lang="tr-TR" b="1" dirty="0" smtClean="0">
                <a:sym typeface="Wingdings" panose="05000000000000000000" pitchFamily="2" charset="2"/>
              </a:rPr>
              <a:t>       kurumsal girişimcilik</a:t>
            </a:r>
          </a:p>
          <a:p>
            <a:pPr marL="0" indent="0">
              <a:buNone/>
            </a:pPr>
            <a:endParaRPr lang="tr-TR" b="1" dirty="0" smtClean="0">
              <a:sym typeface="Wingdings" panose="05000000000000000000" pitchFamily="2" charset="2"/>
            </a:endParaRPr>
          </a:p>
          <a:p>
            <a:pPr marL="0" indent="0">
              <a:buNone/>
            </a:pPr>
            <a:r>
              <a:rPr lang="tr-TR" b="1" dirty="0">
                <a:sym typeface="Wingdings" panose="05000000000000000000" pitchFamily="2" charset="2"/>
              </a:rPr>
              <a:t> </a:t>
            </a:r>
            <a:r>
              <a:rPr lang="tr-TR" b="1" dirty="0" smtClean="0">
                <a:sym typeface="Wingdings" panose="05000000000000000000" pitchFamily="2" charset="2"/>
              </a:rPr>
              <a:t>      sosyal girişimcilik</a:t>
            </a:r>
          </a:p>
          <a:p>
            <a:pPr marL="0" indent="0">
              <a:buNone/>
            </a:pPr>
            <a:endParaRPr lang="tr-TR" b="1" dirty="0" smtClean="0">
              <a:sym typeface="Wingdings" panose="05000000000000000000" pitchFamily="2" charset="2"/>
            </a:endParaRPr>
          </a:p>
          <a:p>
            <a:pPr marL="0" indent="0">
              <a:buNone/>
            </a:pPr>
            <a:r>
              <a:rPr lang="tr-TR" b="1" dirty="0">
                <a:sym typeface="Wingdings" panose="05000000000000000000" pitchFamily="2" charset="2"/>
              </a:rPr>
              <a:t> </a:t>
            </a:r>
            <a:r>
              <a:rPr lang="tr-TR" b="1" dirty="0" smtClean="0">
                <a:sym typeface="Wingdings" panose="05000000000000000000" pitchFamily="2" charset="2"/>
              </a:rPr>
              <a:t>      eko-girişimcilik</a:t>
            </a:r>
          </a:p>
        </p:txBody>
      </p:sp>
    </p:spTree>
    <p:extLst>
      <p:ext uri="{BB962C8B-B14F-4D97-AF65-F5344CB8AC3E}">
        <p14:creationId xmlns:p14="http://schemas.microsoft.com/office/powerpoint/2010/main" val="3070427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GİRİŞİMCİLİK TÜRLERİ</a:t>
            </a:r>
            <a:endParaRPr lang="tr-TR" dirty="0"/>
          </a:p>
        </p:txBody>
      </p:sp>
      <p:sp>
        <p:nvSpPr>
          <p:cNvPr id="3" name="İçerik Yer Tutucusu 2"/>
          <p:cNvSpPr>
            <a:spLocks noGrp="1"/>
          </p:cNvSpPr>
          <p:nvPr>
            <p:ph idx="1"/>
          </p:nvPr>
        </p:nvSpPr>
        <p:spPr>
          <a:xfrm>
            <a:off x="2401732" y="1489363"/>
            <a:ext cx="8915400" cy="5108771"/>
          </a:xfrm>
        </p:spPr>
        <p:txBody>
          <a:bodyPr>
            <a:normAutofit/>
          </a:bodyPr>
          <a:lstStyle/>
          <a:p>
            <a:pPr algn="just">
              <a:lnSpc>
                <a:spcPct val="150000"/>
              </a:lnSpc>
            </a:pPr>
            <a:r>
              <a:rPr lang="tr-TR" b="1" dirty="0" smtClean="0"/>
              <a:t>Klasik girişimcilik:</a:t>
            </a:r>
            <a:r>
              <a:rPr lang="tr-TR" dirty="0" smtClean="0"/>
              <a:t> Girişimcilikten bahsettiğimizde </a:t>
            </a:r>
            <a:r>
              <a:rPr lang="tr-TR" b="1" dirty="0" smtClean="0"/>
              <a:t>aklımıza ilk gelen </a:t>
            </a:r>
            <a:r>
              <a:rPr lang="tr-TR" dirty="0" smtClean="0"/>
              <a:t>girişimci türüdür. Yani, piyasadaki </a:t>
            </a:r>
            <a:r>
              <a:rPr lang="tr-TR" b="1" dirty="0" smtClean="0"/>
              <a:t>iş fırsatlarını </a:t>
            </a:r>
            <a:r>
              <a:rPr lang="tr-TR" b="1" dirty="0" smtClean="0"/>
              <a:t>ilk olarak gören </a:t>
            </a:r>
            <a:r>
              <a:rPr lang="tr-TR" dirty="0" smtClean="0"/>
              <a:t>ve bunu değerlendiren, </a:t>
            </a:r>
            <a:r>
              <a:rPr lang="tr-TR" b="1" dirty="0" smtClean="0"/>
              <a:t>kendi yeteneklerine</a:t>
            </a:r>
            <a:r>
              <a:rPr lang="tr-TR" dirty="0" smtClean="0"/>
              <a:t> ve </a:t>
            </a:r>
            <a:r>
              <a:rPr lang="tr-TR" b="1" dirty="0" smtClean="0"/>
              <a:t>bilgisine güvenerek </a:t>
            </a:r>
            <a:r>
              <a:rPr lang="tr-TR" dirty="0" smtClean="0"/>
              <a:t>hayallerini gerçekleştirmek isteyen kişiler, klasik girişimci olarak adlandırılır.</a:t>
            </a:r>
          </a:p>
          <a:p>
            <a:pPr marL="0" indent="0" algn="just">
              <a:lnSpc>
                <a:spcPct val="150000"/>
              </a:lnSpc>
              <a:buNone/>
            </a:pPr>
            <a:endParaRPr lang="tr-TR" dirty="0" smtClean="0"/>
          </a:p>
          <a:p>
            <a:pPr algn="just">
              <a:lnSpc>
                <a:spcPct val="150000"/>
              </a:lnSpc>
            </a:pPr>
            <a:r>
              <a:rPr lang="tr-TR" b="1" dirty="0" smtClean="0"/>
              <a:t>İç girişimcilik: </a:t>
            </a:r>
            <a:r>
              <a:rPr lang="tr-TR" dirty="0" smtClean="0"/>
              <a:t>İşletme içindeki genç ve/veya yıldızı parlayan çalışanların, alanında </a:t>
            </a:r>
            <a:r>
              <a:rPr lang="tr-TR" dirty="0" smtClean="0"/>
              <a:t>kendini kanıtlamış uzman </a:t>
            </a:r>
            <a:r>
              <a:rPr lang="tr-TR" dirty="0" smtClean="0"/>
              <a:t>ve yetenekli bireylerle iletişime geçerek, onların deneyim ve bilgilerinden </a:t>
            </a:r>
            <a:r>
              <a:rPr lang="tr-TR" dirty="0" smtClean="0"/>
              <a:t>faydalanarak, bu bilgi ve deneyimleri </a:t>
            </a:r>
            <a:r>
              <a:rPr lang="tr-TR" b="1" dirty="0" smtClean="0"/>
              <a:t>kendi yetenek ve deneyimleriyle yoğurarak gizli kalmış yeteneklerinin farkına varan </a:t>
            </a:r>
            <a:r>
              <a:rPr lang="tr-TR" dirty="0" smtClean="0"/>
              <a:t>ve bu yeteneklerini geliştiren kişidir. </a:t>
            </a:r>
            <a:endParaRPr lang="tr-TR" dirty="0" smtClean="0"/>
          </a:p>
        </p:txBody>
      </p:sp>
    </p:spTree>
    <p:extLst>
      <p:ext uri="{BB962C8B-B14F-4D97-AF65-F5344CB8AC3E}">
        <p14:creationId xmlns:p14="http://schemas.microsoft.com/office/powerpoint/2010/main" val="343392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GİRİŞİMCİLİK TÜRLERİ</a:t>
            </a:r>
            <a:endParaRPr lang="tr-TR" dirty="0"/>
          </a:p>
        </p:txBody>
      </p:sp>
      <p:sp>
        <p:nvSpPr>
          <p:cNvPr id="3" name="İçerik Yer Tutucusu 2"/>
          <p:cNvSpPr>
            <a:spLocks noGrp="1"/>
          </p:cNvSpPr>
          <p:nvPr>
            <p:ph idx="1"/>
          </p:nvPr>
        </p:nvSpPr>
        <p:spPr>
          <a:xfrm>
            <a:off x="2524476" y="1510512"/>
            <a:ext cx="8915400" cy="4946931"/>
          </a:xfrm>
        </p:spPr>
        <p:txBody>
          <a:bodyPr>
            <a:normAutofit/>
          </a:bodyPr>
          <a:lstStyle/>
          <a:p>
            <a:pPr algn="just">
              <a:buFont typeface="Wingdings" panose="05000000000000000000" pitchFamily="2" charset="2"/>
              <a:buChar char="§"/>
            </a:pPr>
            <a:r>
              <a:rPr lang="tr-TR" b="1" dirty="0" smtClean="0"/>
              <a:t>Kurumsal </a:t>
            </a:r>
            <a:r>
              <a:rPr lang="tr-TR" b="1" dirty="0" smtClean="0"/>
              <a:t>girişimcilik:</a:t>
            </a:r>
            <a:r>
              <a:rPr lang="tr-TR" dirty="0" smtClean="0"/>
              <a:t> </a:t>
            </a:r>
            <a:r>
              <a:rPr lang="tr-TR" b="1" dirty="0" smtClean="0"/>
              <a:t>İşletmelerin stratejilerinde </a:t>
            </a:r>
            <a:r>
              <a:rPr lang="tr-TR" b="1" dirty="0" smtClean="0"/>
              <a:t>uygulamış olduğu girişimcilik türüdür</a:t>
            </a:r>
            <a:r>
              <a:rPr lang="tr-TR" dirty="0" smtClean="0"/>
              <a:t>. İşletmelerin risk alıp </a:t>
            </a:r>
            <a:r>
              <a:rPr lang="tr-TR" b="1" dirty="0" smtClean="0"/>
              <a:t>başka işletmeleri satın alması</a:t>
            </a:r>
            <a:r>
              <a:rPr lang="tr-TR" dirty="0" smtClean="0"/>
              <a:t>, sıfırdan yeni bir işletme kurması, yeni ürünler veya hizmetler geliştirip ortaya </a:t>
            </a:r>
            <a:r>
              <a:rPr lang="tr-TR" dirty="0" smtClean="0"/>
              <a:t>koyması  gibi</a:t>
            </a:r>
            <a:r>
              <a:rPr lang="tr-TR" dirty="0" smtClean="0"/>
              <a:t>…</a:t>
            </a:r>
          </a:p>
          <a:p>
            <a:pPr marL="0" indent="0" algn="just">
              <a:buNone/>
            </a:pPr>
            <a:endParaRPr lang="tr-TR" dirty="0" smtClean="0"/>
          </a:p>
          <a:p>
            <a:pPr algn="just"/>
            <a:r>
              <a:rPr lang="tr-TR" b="1" dirty="0" smtClean="0"/>
              <a:t>Sosyal girişimcilik: </a:t>
            </a:r>
            <a:r>
              <a:rPr lang="tr-TR" dirty="0" smtClean="0"/>
              <a:t>Toplumun sosyal ihtiyaçlarını gidermek için, kaynakların yenilikçi bir şekilde kullanılarak </a:t>
            </a:r>
            <a:r>
              <a:rPr lang="tr-TR" b="1" dirty="0" smtClean="0"/>
              <a:t>sosyal </a:t>
            </a:r>
            <a:r>
              <a:rPr lang="tr-TR" b="1" dirty="0" smtClean="0"/>
              <a:t>faydanın amaçlandığı </a:t>
            </a:r>
            <a:r>
              <a:rPr lang="tr-TR" dirty="0" smtClean="0"/>
              <a:t>bir girişim </a:t>
            </a:r>
            <a:r>
              <a:rPr lang="tr-TR" dirty="0" smtClean="0"/>
              <a:t>türüdür.</a:t>
            </a:r>
          </a:p>
          <a:p>
            <a:pPr algn="just"/>
            <a:r>
              <a:rPr lang="tr-TR" dirty="0" smtClean="0"/>
              <a:t>Sosyal girişimcilik iki yolla gerçekleştirilir: </a:t>
            </a:r>
          </a:p>
          <a:p>
            <a:pPr marL="0" indent="0" algn="just">
              <a:buNone/>
            </a:pPr>
            <a:r>
              <a:rPr lang="tr-TR" dirty="0"/>
              <a:t>	</a:t>
            </a:r>
            <a:r>
              <a:rPr lang="tr-TR" b="1" dirty="0" smtClean="0"/>
              <a:t>1)</a:t>
            </a:r>
            <a:r>
              <a:rPr lang="tr-TR" dirty="0" smtClean="0"/>
              <a:t> Kâr amacı gütmeyen işletmeler, </a:t>
            </a:r>
            <a:r>
              <a:rPr lang="tr-TR" b="1" dirty="0" smtClean="0"/>
              <a:t>yürüttükleri çeşitli faaliyetler yoluyla finansman sağlar</a:t>
            </a:r>
            <a:r>
              <a:rPr lang="tr-TR" dirty="0" smtClean="0"/>
              <a:t>. Sağlanan finansman sosyal ihtiyaçların giderilmesi gerektiği yere aktarılır (Greenpeace, TEMA vs.)</a:t>
            </a:r>
          </a:p>
          <a:p>
            <a:pPr marL="0" indent="0" algn="just">
              <a:buNone/>
            </a:pPr>
            <a:r>
              <a:rPr lang="tr-TR" dirty="0"/>
              <a:t>	2) </a:t>
            </a:r>
            <a:r>
              <a:rPr lang="tr-TR" dirty="0" smtClean="0"/>
              <a:t>Kâr </a:t>
            </a:r>
            <a:r>
              <a:rPr lang="tr-TR" dirty="0"/>
              <a:t>amacı güden işletmeler </a:t>
            </a:r>
            <a:r>
              <a:rPr lang="tr-TR" dirty="0" smtClean="0"/>
              <a:t>ise, </a:t>
            </a:r>
            <a:r>
              <a:rPr lang="tr-TR" b="1" dirty="0" smtClean="0"/>
              <a:t>sosyal </a:t>
            </a:r>
            <a:r>
              <a:rPr lang="tr-TR" b="1" dirty="0"/>
              <a:t>sorumluluk </a:t>
            </a:r>
            <a:r>
              <a:rPr lang="tr-TR" b="1" dirty="0" smtClean="0"/>
              <a:t>faaliyetleriyle sosyal ihtiyaçları giderme yoluna gider.</a:t>
            </a:r>
            <a:endParaRPr lang="tr-TR" b="1" dirty="0" smtClean="0"/>
          </a:p>
        </p:txBody>
      </p:sp>
    </p:spTree>
    <p:extLst>
      <p:ext uri="{BB962C8B-B14F-4D97-AF65-F5344CB8AC3E}">
        <p14:creationId xmlns:p14="http://schemas.microsoft.com/office/powerpoint/2010/main" val="420410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GİRİŞİMCİLİK TÜRLERİ</a:t>
            </a:r>
          </a:p>
        </p:txBody>
      </p:sp>
      <p:sp>
        <p:nvSpPr>
          <p:cNvPr id="3" name="İçerik Yer Tutucusu 2"/>
          <p:cNvSpPr>
            <a:spLocks noGrp="1"/>
          </p:cNvSpPr>
          <p:nvPr>
            <p:ph idx="1"/>
          </p:nvPr>
        </p:nvSpPr>
        <p:spPr>
          <a:xfrm>
            <a:off x="2589212" y="1567159"/>
            <a:ext cx="8915400" cy="4752722"/>
          </a:xfrm>
        </p:spPr>
        <p:txBody>
          <a:bodyPr>
            <a:normAutofit fontScale="92500" lnSpcReduction="10000"/>
          </a:bodyPr>
          <a:lstStyle/>
          <a:p>
            <a:pPr algn="just">
              <a:lnSpc>
                <a:spcPct val="150000"/>
              </a:lnSpc>
            </a:pPr>
            <a:r>
              <a:rPr lang="tr-TR" b="1" dirty="0" smtClean="0"/>
              <a:t>Eko-girişimcilik:</a:t>
            </a:r>
            <a:r>
              <a:rPr lang="tr-TR" dirty="0" smtClean="0"/>
              <a:t> </a:t>
            </a:r>
            <a:r>
              <a:rPr lang="tr-TR" b="1" dirty="0"/>
              <a:t>Ç</a:t>
            </a:r>
            <a:r>
              <a:rPr lang="tr-TR" b="1" dirty="0" smtClean="0"/>
              <a:t>evreye zarar vermekten kaçınan </a:t>
            </a:r>
            <a:r>
              <a:rPr lang="tr-TR" dirty="0" smtClean="0"/>
              <a:t>ürün ve hizmetleri sunmaya çalışan işletme faaliyetleri olarak adlandırılır. </a:t>
            </a:r>
          </a:p>
          <a:p>
            <a:pPr algn="just">
              <a:lnSpc>
                <a:spcPct val="150000"/>
              </a:lnSpc>
            </a:pPr>
            <a:r>
              <a:rPr lang="tr-TR" dirty="0" smtClean="0"/>
              <a:t>İşletmelerin </a:t>
            </a:r>
            <a:r>
              <a:rPr lang="tr-TR" b="1" dirty="0" smtClean="0"/>
              <a:t>çevreye verdiği zararlar </a:t>
            </a:r>
            <a:r>
              <a:rPr lang="tr-TR" dirty="0" smtClean="0"/>
              <a:t>toplumun, </a:t>
            </a:r>
            <a:r>
              <a:rPr lang="tr-TR" dirty="0" smtClean="0"/>
              <a:t>müşterilerin, devletin ve medyanın </a:t>
            </a:r>
            <a:r>
              <a:rPr lang="tr-TR" dirty="0" smtClean="0"/>
              <a:t>(sosyal paydaşların) olumsuz </a:t>
            </a:r>
            <a:r>
              <a:rPr lang="tr-TR" dirty="0" smtClean="0"/>
              <a:t>baktığı </a:t>
            </a:r>
            <a:r>
              <a:rPr lang="tr-TR" dirty="0" smtClean="0"/>
              <a:t>bir durumdur.</a:t>
            </a:r>
            <a:endParaRPr lang="tr-TR" dirty="0" smtClean="0"/>
          </a:p>
          <a:p>
            <a:pPr algn="just">
              <a:lnSpc>
                <a:spcPct val="150000"/>
              </a:lnSpc>
            </a:pPr>
            <a:r>
              <a:rPr lang="tr-TR" dirty="0" smtClean="0"/>
              <a:t>Dolayısıyla işletmeler, </a:t>
            </a:r>
            <a:r>
              <a:rPr lang="tr-TR" dirty="0" smtClean="0"/>
              <a:t>sosyal paydaşlarla ilişkilerini iyi yönetmek ve onlardan tepki almamak amacıyla </a:t>
            </a:r>
            <a:r>
              <a:rPr lang="tr-TR" b="1" dirty="0" smtClean="0"/>
              <a:t>eko-girişimciliği</a:t>
            </a:r>
            <a:r>
              <a:rPr lang="tr-TR" dirty="0" smtClean="0"/>
              <a:t> </a:t>
            </a:r>
            <a:r>
              <a:rPr lang="tr-TR" dirty="0" smtClean="0"/>
              <a:t>benimsemişlerdir</a:t>
            </a:r>
            <a:r>
              <a:rPr lang="tr-TR" dirty="0" smtClean="0"/>
              <a:t>.</a:t>
            </a:r>
          </a:p>
          <a:p>
            <a:pPr algn="just">
              <a:lnSpc>
                <a:spcPct val="150000"/>
              </a:lnSpc>
            </a:pPr>
            <a:endParaRPr lang="tr-TR" dirty="0"/>
          </a:p>
          <a:p>
            <a:pPr algn="just">
              <a:lnSpc>
                <a:spcPct val="150000"/>
              </a:lnSpc>
            </a:pPr>
            <a:r>
              <a:rPr lang="tr-TR" dirty="0" smtClean="0"/>
              <a:t>Dolayısıyl</a:t>
            </a:r>
            <a:r>
              <a:rPr lang="tr-TR" dirty="0" smtClean="0"/>
              <a:t>a işletmeler kâr elde ederken çevreyi kirletmemeli </a:t>
            </a:r>
            <a:r>
              <a:rPr lang="tr-TR" b="1" dirty="0" smtClean="0"/>
              <a:t>(işlev), </a:t>
            </a:r>
            <a:r>
              <a:rPr lang="tr-TR" dirty="0" smtClean="0"/>
              <a:t>çevreyi az kirleten yada kirletmeyen süreçleri veya iş modellerini tercih etmeli </a:t>
            </a:r>
            <a:r>
              <a:rPr lang="tr-TR" b="1" dirty="0" smtClean="0"/>
              <a:t>(teknoloji)</a:t>
            </a:r>
            <a:r>
              <a:rPr lang="tr-TR" dirty="0" smtClean="0"/>
              <a:t>, ve hedeflediği müşteri kitlesinin çevreye yönelik duyarlığına saygılı olmalıdır </a:t>
            </a:r>
            <a:r>
              <a:rPr lang="tr-TR" b="1" dirty="0" smtClean="0"/>
              <a:t>(müşteri grupları).</a:t>
            </a:r>
            <a:endParaRPr lang="tr-TR" b="1" dirty="0"/>
          </a:p>
        </p:txBody>
      </p:sp>
    </p:spTree>
    <p:extLst>
      <p:ext uri="{BB962C8B-B14F-4D97-AF65-F5344CB8AC3E}">
        <p14:creationId xmlns:p14="http://schemas.microsoft.com/office/powerpoint/2010/main" val="1776086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921"/>
            <a:ext cx="12192000" cy="6856829"/>
          </a:xfrm>
        </p:spPr>
      </p:pic>
    </p:spTree>
    <p:extLst>
      <p:ext uri="{BB962C8B-B14F-4D97-AF65-F5344CB8AC3E}">
        <p14:creationId xmlns:p14="http://schemas.microsoft.com/office/powerpoint/2010/main" val="278550221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1532</TotalTime>
  <Words>1497</Words>
  <Application>Microsoft Office PowerPoint</Application>
  <PresentationFormat>Geniş ekran</PresentationFormat>
  <Paragraphs>181</Paragraphs>
  <Slides>29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Arial</vt:lpstr>
      <vt:lpstr>Century Gothic</vt:lpstr>
      <vt:lpstr>Wingdings</vt:lpstr>
      <vt:lpstr>Wingdings 3</vt:lpstr>
      <vt:lpstr>Duman</vt:lpstr>
      <vt:lpstr>GİRİŞİMCİLİK ve GİRİŞİMCİLİK SÜRECİ</vt:lpstr>
      <vt:lpstr>GİRİŞİMCİ KİMDİR?</vt:lpstr>
      <vt:lpstr>GİRİŞİMCİLİK – YÖNETİCİLİK FARKI</vt:lpstr>
      <vt:lpstr>GİRİŞİMCİLİK NELER GETİRMELİDİR?</vt:lpstr>
      <vt:lpstr>GİRİŞİMCİLİK TÜRLERİ</vt:lpstr>
      <vt:lpstr>GİRİŞİMCİLİK TÜRLERİ</vt:lpstr>
      <vt:lpstr>GİRİŞİMCİLİK TÜRLERİ</vt:lpstr>
      <vt:lpstr>GİRİŞİMCİLİK TÜRLERİ</vt:lpstr>
      <vt:lpstr>PowerPoint Sunusu</vt:lpstr>
      <vt:lpstr>GİRİŞİMCİLİK SÜRECİ</vt:lpstr>
      <vt:lpstr>GİRİŞİMCİLİK SÜRECİ : 1 MOTİVASYONA SAHİP OLMAK</vt:lpstr>
      <vt:lpstr>GİRİŞİMCİLİK SÜRECİ : 2 İŞ FİKRİ</vt:lpstr>
      <vt:lpstr>PowerPoint Sunusu</vt:lpstr>
      <vt:lpstr>GİRİŞİMCİLİK SÜRECİ : 3 ÇALIŞMA PROGRAMI (ZAMANLAMA)</vt:lpstr>
      <vt:lpstr>GİRİŞİMCİLİK SÜRECİ : 4 ÖN DEĞERLENDİRME</vt:lpstr>
      <vt:lpstr>GİRİŞİMCİLİK SÜRECİ : 5 YAPILABİLİRLİK (FİZİBİLİTE) ARAŞTIRMASI</vt:lpstr>
      <vt:lpstr>GİRİŞİMCİLİK SÜRECİ : 5.1 Ekonomik Araştırma</vt:lpstr>
      <vt:lpstr>GİRİŞİMCİLİK SÜRECİ : 5.2 Teknik Araştırma</vt:lpstr>
      <vt:lpstr>GİRİŞİMCİLİK SÜRECİ : 5.3 ve 5.4. Finansal ve Hukuki Araştırma</vt:lpstr>
      <vt:lpstr>TÜRKİYE’DE GİRİŞİMCİLİK</vt:lpstr>
      <vt:lpstr>TÜRKİYE’DE GİRİŞİMCİLİK</vt:lpstr>
      <vt:lpstr>TÜRKİYE’DE GİRİŞİMCİLİĞİ ENGELLEYEN FAKTÖRLER</vt:lpstr>
      <vt:lpstr>TÜRKİYEDE GİRİŞİMCİLİK ARAŞTIRMASI</vt:lpstr>
      <vt:lpstr>TÜRKİYEDE GİRİŞİMCİLİK ARAŞTIRMASI</vt:lpstr>
      <vt:lpstr>TÜRKİYEDE GİRİŞİMCİLİK ARAŞTIRMASI</vt:lpstr>
      <vt:lpstr>TÜRKİYEDE GİRİŞİMCİLİK ARAŞTIRMASI</vt:lpstr>
      <vt:lpstr>TÜRKİYEDE GİRİŞİMCİLİK ARAŞTIRMASI</vt:lpstr>
      <vt:lpstr>TÜRKİYEDE GİRİŞİMCİLİK ARAŞTIRMASI</vt:lpstr>
      <vt:lpstr>TÜRKİYE’DE GİRİŞİMCİLİĞİ DESTEKLEYEN KURULUŞLAR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GİRİŞİMCİLİK ve GİRİŞİMCİLİK SÜRECİ</dc:title>
  <dc:creator>Mustafa Özgün ATALAY</dc:creator>
  <cp:lastModifiedBy>ronaldinho424</cp:lastModifiedBy>
  <cp:revision>78</cp:revision>
  <dcterms:created xsi:type="dcterms:W3CDTF">2017-10-25T05:54:54Z</dcterms:created>
  <dcterms:modified xsi:type="dcterms:W3CDTF">2021-11-07T04:05:46Z</dcterms:modified>
</cp:coreProperties>
</file>