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5785FBBE-350B-4FEE-A3ED-919339874202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ECFED-D734-4F1D-9014-97D658CC5F16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0E1D5-98E5-49C6-9A84-BACA49098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18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0E1D5-98E5-49C6-9A84-BACA49098F1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63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971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8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33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46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413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7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60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0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82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4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69C0B9D-D033-4944-B3D0-B65E431A42DB}" type="datetimeFigureOut">
              <a:rPr lang="tr-TR" smtClean="0"/>
              <a:t>17.4.2019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3B66B0E-4F5E-487C-96B7-3C4D89E87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1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STRATEJİK YÖNETİM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665433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ÇEKİLME </a:t>
            </a:r>
            <a:r>
              <a:rPr lang="tr-TR" dirty="0" smtClean="0"/>
              <a:t>(küçülme) </a:t>
            </a:r>
            <a:r>
              <a:rPr lang="tr-TR" dirty="0" smtClean="0"/>
              <a:t>STRATEJİLERİ </a:t>
            </a:r>
            <a:r>
              <a:rPr lang="tr-TR" dirty="0" smtClean="0"/>
              <a:t>İÇİN UYGUN İŞLETME YAPILARI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8924" y="2347098"/>
            <a:ext cx="8670174" cy="36297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/>
              <a:t>Tasarruf Stratejisi: </a:t>
            </a:r>
            <a:r>
              <a:rPr lang="tr-TR" dirty="0" smtClean="0"/>
              <a:t>Bu stratejide amaç, fazlalıkları elemek ve belirli bir noktaya odaklanmaktır. </a:t>
            </a:r>
            <a:r>
              <a:rPr lang="tr-TR" b="1" dirty="0" smtClean="0"/>
              <a:t>Bunu sağlayabilmek için, etkin denetim mekanizmalarının oluşturulması gereklidir</a:t>
            </a:r>
            <a:r>
              <a:rPr lang="tr-TR" dirty="0" smtClean="0"/>
              <a:t>. Dolayısıyla;</a:t>
            </a:r>
          </a:p>
          <a:p>
            <a:pPr marL="0" indent="0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 smtClean="0"/>
              <a:t>	</a:t>
            </a:r>
            <a:r>
              <a:rPr lang="tr-TR" b="1" dirty="0" smtClean="0">
                <a:sym typeface="Wingdings" panose="05000000000000000000" pitchFamily="2" charset="2"/>
              </a:rPr>
              <a:t> </a:t>
            </a:r>
            <a:r>
              <a:rPr lang="tr-TR" dirty="0" smtClean="0">
                <a:sym typeface="Wingdings" panose="05000000000000000000" pitchFamily="2" charset="2"/>
              </a:rPr>
              <a:t>Yöneticilerin görevleri daha etkin yapmaları ve denetlemeleri için </a:t>
            </a:r>
            <a:r>
              <a:rPr lang="tr-TR" b="1" dirty="0" smtClean="0">
                <a:sym typeface="Wingdings" panose="05000000000000000000" pitchFamily="2" charset="2"/>
              </a:rPr>
              <a:t>yetkileri artırılır.</a:t>
            </a:r>
            <a:r>
              <a:rPr lang="tr-TR" b="1" dirty="0" smtClean="0"/>
              <a:t> 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  <a:r>
              <a:rPr lang="tr-TR" dirty="0" smtClean="0"/>
              <a:t>	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>
                <a:sym typeface="Wingdings" panose="05000000000000000000" pitchFamily="2" charset="2"/>
              </a:rPr>
              <a:t>Kararların hızlı ve etkin bir şekilde alınması için </a:t>
            </a:r>
            <a:r>
              <a:rPr lang="tr-TR" b="1" dirty="0" smtClean="0">
                <a:sym typeface="Wingdings" panose="05000000000000000000" pitchFamily="2" charset="2"/>
              </a:rPr>
              <a:t>merkezileşmeye</a:t>
            </a:r>
            <a:r>
              <a:rPr lang="tr-TR" dirty="0" smtClean="0">
                <a:sym typeface="Wingdings" panose="05000000000000000000" pitchFamily="2" charset="2"/>
              </a:rPr>
              <a:t> gidilir.</a:t>
            </a:r>
          </a:p>
          <a:p>
            <a:pPr marL="0" indent="0" algn="just">
              <a:buNone/>
            </a:pPr>
            <a:r>
              <a:rPr lang="tr-TR" dirty="0" smtClean="0">
                <a:sym typeface="Wingdings" panose="05000000000000000000" pitchFamily="2" charset="2"/>
              </a:rPr>
              <a:t>	 Etkin bir denetim yapabilmek için yöneticinin </a:t>
            </a:r>
            <a:r>
              <a:rPr lang="tr-TR" b="1" dirty="0" smtClean="0">
                <a:sym typeface="Wingdings" panose="05000000000000000000" pitchFamily="2" charset="2"/>
              </a:rPr>
              <a:t>kontrol alanı daraltılır </a:t>
            </a:r>
            <a:r>
              <a:rPr lang="tr-TR" dirty="0" smtClean="0">
                <a:sym typeface="Wingdings" panose="05000000000000000000" pitchFamily="2" charset="2"/>
              </a:rPr>
              <a:t>(yöneticinin yönettiği kişi sayısı daha hızlı ve etkin kararlar alınabilsin diye azaltılır). </a:t>
            </a:r>
          </a:p>
          <a:p>
            <a:pPr marL="0" indent="0" algn="just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	</a:t>
            </a:r>
            <a:r>
              <a:rPr lang="tr-TR" b="1" dirty="0" smtClean="0">
                <a:sym typeface="Wingdings" panose="05000000000000000000" pitchFamily="2" charset="2"/>
              </a:rPr>
              <a:t>NOT:</a:t>
            </a:r>
            <a:r>
              <a:rPr lang="tr-TR" dirty="0" smtClean="0">
                <a:sym typeface="Wingdings" panose="05000000000000000000" pitchFamily="2" charset="2"/>
              </a:rPr>
              <a:t> Kısmi tasfiyeyi yönetecek </a:t>
            </a:r>
            <a:r>
              <a:rPr lang="tr-TR" dirty="0" smtClean="0">
                <a:sym typeface="Wingdings" panose="05000000000000000000" pitchFamily="2" charset="2"/>
              </a:rPr>
              <a:t>organlara </a:t>
            </a:r>
            <a:r>
              <a:rPr lang="tr-TR" dirty="0" smtClean="0">
                <a:sym typeface="Wingdings" panose="05000000000000000000" pitchFamily="2" charset="2"/>
              </a:rPr>
              <a:t>da üstteki benzer yetkiler verilmelidir.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2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14758" y="457616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İŞ YÖNETİM (REKABET) STRATEJİLERİ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335" y="2007364"/>
            <a:ext cx="10274530" cy="4510453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Maliyet Liderliği </a:t>
            </a:r>
            <a:r>
              <a:rPr lang="tr-TR" b="1" dirty="0" err="1" smtClean="0"/>
              <a:t>St</a:t>
            </a:r>
            <a:r>
              <a:rPr lang="tr-TR" b="1" dirty="0" smtClean="0"/>
              <a:t>: </a:t>
            </a:r>
            <a:r>
              <a:rPr lang="tr-TR" dirty="0" smtClean="0"/>
              <a:t>Bu işletmeler için </a:t>
            </a:r>
            <a:r>
              <a:rPr lang="tr-TR" b="1" dirty="0" smtClean="0"/>
              <a:t>verimlilik</a:t>
            </a:r>
            <a:r>
              <a:rPr lang="tr-TR" dirty="0" smtClean="0"/>
              <a:t> ve </a:t>
            </a:r>
            <a:r>
              <a:rPr lang="tr-TR" b="1" dirty="0" smtClean="0"/>
              <a:t>maliyetler</a:t>
            </a:r>
            <a:r>
              <a:rPr lang="tr-TR" dirty="0" smtClean="0"/>
              <a:t> önemlidir. Tıpkı tasfiyede olduğu gibi, burada üst yönetimin </a:t>
            </a:r>
            <a:r>
              <a:rPr lang="tr-TR" b="1" dirty="0" smtClean="0"/>
              <a:t>sıkı denetim </a:t>
            </a:r>
            <a:r>
              <a:rPr lang="tr-TR" dirty="0" smtClean="0"/>
              <a:t>yapması ve </a:t>
            </a:r>
            <a:r>
              <a:rPr lang="tr-TR" b="1" dirty="0" smtClean="0"/>
              <a:t>merkezileşme derecesinin yüksek olması </a:t>
            </a:r>
            <a:r>
              <a:rPr lang="tr-TR" dirty="0" smtClean="0"/>
              <a:t>gerekir.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Ayrıca</a:t>
            </a:r>
            <a:r>
              <a:rPr lang="tr-TR" dirty="0" smtClean="0"/>
              <a:t>, işletme içindeki birimler kendi içinde koordineli çalışırlarsa verimlilik artabilir. Dolayısıyla </a:t>
            </a:r>
            <a:r>
              <a:rPr lang="tr-TR" b="1" dirty="0" smtClean="0"/>
              <a:t>işlevlerine göre ayırma </a:t>
            </a:r>
            <a:r>
              <a:rPr lang="tr-TR" dirty="0" smtClean="0"/>
              <a:t>da uygun bir strateji olabilir.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Farklılaştırma </a:t>
            </a:r>
            <a:r>
              <a:rPr lang="tr-TR" b="1" dirty="0" err="1" smtClean="0"/>
              <a:t>St</a:t>
            </a:r>
            <a:r>
              <a:rPr lang="tr-TR" b="1" dirty="0" smtClean="0"/>
              <a:t>: </a:t>
            </a:r>
            <a:r>
              <a:rPr lang="tr-TR" dirty="0" smtClean="0"/>
              <a:t>Farklılaşmayı sağlayacak her tür yaratıcılığa uygun bir yönetim yapısı oluşturulmalıdır. Dolayısıyla</a:t>
            </a:r>
            <a:r>
              <a:rPr lang="tr-TR" dirty="0" smtClean="0"/>
              <a:t>,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- Kişileri sınırlayan yazılı kural ve prosedürler </a:t>
            </a:r>
            <a:r>
              <a:rPr lang="tr-TR" b="1" dirty="0" smtClean="0"/>
              <a:t>en aza indirilmeli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- İşletme ortamı </a:t>
            </a:r>
            <a:r>
              <a:rPr lang="tr-TR" b="1" dirty="0" smtClean="0"/>
              <a:t>demokratikleştirilmeli</a:t>
            </a:r>
            <a:r>
              <a:rPr lang="tr-TR" dirty="0" smtClean="0"/>
              <a:t>, hiyerarşi azaltılmalı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- Kontrol alanı </a:t>
            </a:r>
            <a:r>
              <a:rPr lang="tr-TR" b="1" dirty="0" smtClean="0"/>
              <a:t>genişletilmeli</a:t>
            </a:r>
            <a:r>
              <a:rPr lang="tr-TR" dirty="0" smtClean="0"/>
              <a:t>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4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6816" y="324612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BİLGİ ve KARAR SİSTEMLERİ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4029" y="2007044"/>
            <a:ext cx="10166466" cy="451045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b="1" dirty="0" smtClean="0"/>
              <a:t>Bilgi sistemleri: </a:t>
            </a:r>
            <a:r>
              <a:rPr lang="tr-TR" dirty="0" smtClean="0"/>
              <a:t>İnternet, intranet, </a:t>
            </a:r>
            <a:r>
              <a:rPr lang="tr-TR" dirty="0" err="1" smtClean="0"/>
              <a:t>extranet</a:t>
            </a:r>
            <a:r>
              <a:rPr lang="tr-TR" dirty="0" smtClean="0"/>
              <a:t>; </a:t>
            </a:r>
            <a:r>
              <a:rPr lang="tr-TR" dirty="0" err="1" smtClean="0"/>
              <a:t>operasyonel</a:t>
            </a:r>
            <a:r>
              <a:rPr lang="tr-TR" dirty="0" smtClean="0"/>
              <a:t>, yönetim ve kurumsal bilgi sistemleri…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Karar sistemleri: </a:t>
            </a:r>
            <a:r>
              <a:rPr lang="tr-TR" dirty="0"/>
              <a:t> </a:t>
            </a:r>
            <a:r>
              <a:rPr lang="tr-TR" dirty="0" smtClean="0"/>
              <a:t>Bu sistemler</a:t>
            </a:r>
            <a:r>
              <a:rPr lang="tr-TR" dirty="0" smtClean="0"/>
              <a:t>, </a:t>
            </a:r>
            <a:r>
              <a:rPr lang="tr-TR" dirty="0"/>
              <a:t>örgütleri en alt kademeden en üst kademeye kadar </a:t>
            </a:r>
            <a:r>
              <a:rPr lang="tr-TR" b="1" dirty="0" smtClean="0"/>
              <a:t>karar alan birimler </a:t>
            </a:r>
            <a:r>
              <a:rPr lang="tr-TR" dirty="0"/>
              <a:t>olarak </a:t>
            </a:r>
            <a:r>
              <a:rPr lang="tr-TR" dirty="0" smtClean="0"/>
              <a:t>inceler.</a:t>
            </a:r>
            <a:endParaRPr lang="tr-TR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	Alt kademeler: </a:t>
            </a:r>
            <a:r>
              <a:rPr lang="tr-TR" dirty="0"/>
              <a:t>Daha çok </a:t>
            </a:r>
            <a:r>
              <a:rPr lang="tr-TR" b="1" dirty="0"/>
              <a:t>günlük, kısa süreli, teknik </a:t>
            </a:r>
            <a:r>
              <a:rPr lang="tr-TR" dirty="0"/>
              <a:t>ve </a:t>
            </a:r>
            <a:r>
              <a:rPr lang="tr-TR" b="1" dirty="0" err="1"/>
              <a:t>operasyonel</a:t>
            </a:r>
            <a:r>
              <a:rPr lang="tr-TR" dirty="0"/>
              <a:t> </a:t>
            </a:r>
            <a:r>
              <a:rPr lang="tr-TR" dirty="0" smtClean="0"/>
              <a:t>kararlar verirler.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	Üst kademeler: </a:t>
            </a:r>
            <a:r>
              <a:rPr lang="tr-TR" dirty="0"/>
              <a:t>İşletmede etkisi uzun bir süre hissedilecek olan </a:t>
            </a:r>
            <a:r>
              <a:rPr lang="tr-TR" b="1" dirty="0"/>
              <a:t>uzun vadeli </a:t>
            </a:r>
            <a:r>
              <a:rPr lang="tr-TR" dirty="0"/>
              <a:t>(5 yıl ve üzerini kapsayan) ve </a:t>
            </a:r>
            <a:r>
              <a:rPr lang="tr-TR" b="1" dirty="0"/>
              <a:t>STRATEJİK</a:t>
            </a:r>
            <a:r>
              <a:rPr lang="tr-TR" dirty="0"/>
              <a:t> nitelikteki kararları verirler. 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	Sınırlı rasyonellik: </a:t>
            </a:r>
            <a:r>
              <a:rPr lang="tr-TR" dirty="0"/>
              <a:t>Rasyonel davranmaya eğilimli fakat zihinsel kapasitesi nedeniyle </a:t>
            </a:r>
            <a:r>
              <a:rPr lang="tr-TR" b="1" dirty="0"/>
              <a:t>tüm veri ve bilgiyi işleyemeyen </a:t>
            </a:r>
            <a:r>
              <a:rPr lang="tr-TR" dirty="0"/>
              <a:t>bireylerin vereceği kararlardır. 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</a:p>
          <a:p>
            <a:pPr marL="0" indent="0" algn="just">
              <a:buNone/>
            </a:pPr>
            <a:r>
              <a:rPr lang="tr-TR" b="1" dirty="0"/>
              <a:t>	Enformasyon (Bilgi) Teknolojileri – IT: </a:t>
            </a:r>
            <a:r>
              <a:rPr lang="tr-TR" dirty="0"/>
              <a:t>Bu teknoloji sayesinde insanlar işleyemedikleri verileri işleyebilecek ve daha sağlıklı kararlar verebileceklerdir. Böylece örgütlerde sınırlı rasyonellikten kaynaklanan problemler ortadan kaldırılmaya çalışılır.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500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06197" y="465928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YÖNETİCİ KARARLARININ ŞEKİLLENMESİ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49" y="2430674"/>
            <a:ext cx="3853967" cy="3562802"/>
          </a:xfrm>
        </p:spPr>
      </p:pic>
      <p:sp>
        <p:nvSpPr>
          <p:cNvPr id="5" name="Metin kutusu 4"/>
          <p:cNvSpPr txBox="1"/>
          <p:nvPr/>
        </p:nvSpPr>
        <p:spPr>
          <a:xfrm>
            <a:off x="1371600" y="2430673"/>
            <a:ext cx="59768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/>
              <a:t>Yönlendirici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>
                <a:sym typeface="Wingdings" panose="05000000000000000000" pitchFamily="2" charset="2"/>
              </a:rPr>
              <a:t>Zaman baskısını sevmeyen, eldeki </a:t>
            </a:r>
            <a:r>
              <a:rPr lang="tr-TR" dirty="0" smtClean="0">
                <a:sym typeface="Wingdings" panose="05000000000000000000" pitchFamily="2" charset="2"/>
              </a:rPr>
              <a:t>mevcut verilere ve bilgilere dayanarak araştırma yapmadan hızlı karar veren bir kişilik</a:t>
            </a:r>
          </a:p>
          <a:p>
            <a:pPr algn="just"/>
            <a:endParaRPr lang="tr-TR" dirty="0">
              <a:sym typeface="Wingdings" panose="05000000000000000000" pitchFamily="2" charset="2"/>
            </a:endParaRP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Analitik</a:t>
            </a:r>
            <a:r>
              <a:rPr lang="tr-TR" dirty="0" smtClean="0">
                <a:sym typeface="Wingdings" panose="05000000000000000000" pitchFamily="2" charset="2"/>
              </a:rPr>
              <a:t>  Eldeki mevcut verilerle yetinmeyen, sağlıklı karar verebilmek için tüm bilgileri ve verileri toplayıp belirli bir zaman sonra bu veriler neticesinde karar veren bir kişilik</a:t>
            </a:r>
          </a:p>
          <a:p>
            <a:pPr algn="just"/>
            <a:endParaRPr lang="tr-TR" dirty="0">
              <a:sym typeface="Wingdings" panose="05000000000000000000" pitchFamily="2" charset="2"/>
            </a:endParaRP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Kavramsal</a:t>
            </a:r>
            <a:r>
              <a:rPr lang="tr-TR" dirty="0" smtClean="0">
                <a:sym typeface="Wingdings" panose="05000000000000000000" pitchFamily="2" charset="2"/>
              </a:rPr>
              <a:t>  Zaman baskısı olmadan ve sadece verilere yönelik değil, hislerine de güvenerek kararlar alan kişilik</a:t>
            </a:r>
          </a:p>
          <a:p>
            <a:pPr algn="just"/>
            <a:endParaRPr lang="tr-TR" dirty="0">
              <a:sym typeface="Wingdings" panose="05000000000000000000" pitchFamily="2" charset="2"/>
            </a:endParaRP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Davranışsal</a:t>
            </a:r>
            <a:r>
              <a:rPr lang="tr-TR" dirty="0" smtClean="0">
                <a:sym typeface="Wingdings" panose="05000000000000000000" pitchFamily="2" charset="2"/>
              </a:rPr>
              <a:t>  Başkalarının fikir ve görüşlerini alarak katılımcı karar veren bir kişilik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5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2700" y="490866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GRUP KARARLARI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335" y="2322159"/>
            <a:ext cx="9900457" cy="4328023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Groupthink</a:t>
            </a:r>
            <a:r>
              <a:rPr lang="tr-TR" b="1" dirty="0" smtClean="0"/>
              <a:t>: </a:t>
            </a:r>
            <a:r>
              <a:rPr lang="tr-TR" dirty="0" smtClean="0"/>
              <a:t>Çalışanların çeşitli nedenlerle (korku-umursamama-uzlaşma) tamamıyla aynı fikirde </a:t>
            </a:r>
            <a:r>
              <a:rPr lang="tr-TR" dirty="0" smtClean="0"/>
              <a:t>olmalarıdır. </a:t>
            </a:r>
            <a:r>
              <a:rPr lang="tr-TR" dirty="0"/>
              <a:t>Z</a:t>
            </a:r>
            <a:r>
              <a:rPr lang="tr-TR" dirty="0" smtClean="0"/>
              <a:t>ararı </a:t>
            </a:r>
            <a:r>
              <a:rPr lang="tr-TR" dirty="0" smtClean="0"/>
              <a:t>yaratıcılığın azalması ve görünürde (sözde</a:t>
            </a:r>
            <a:r>
              <a:rPr lang="tr-TR" dirty="0" smtClean="0"/>
              <a:t>) olan ve özde olmayan birlikteliktir.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Toplu karar verme: </a:t>
            </a:r>
            <a:r>
              <a:rPr lang="tr-TR" dirty="0" smtClean="0"/>
              <a:t>Demokratik </a:t>
            </a:r>
            <a:r>
              <a:rPr lang="tr-TR" dirty="0" smtClean="0"/>
              <a:t>karar verme sürecidir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Beyin fırtınası: </a:t>
            </a:r>
            <a:r>
              <a:rPr lang="tr-TR" dirty="0" smtClean="0"/>
              <a:t>Katılımcıların konuyla ilgili görüşlerine hiçbir müdahale edilmez ve eleştiri yapılmaz. Böylece farklı fikirlerin ortaya konması cesaretlendirilir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Nominal grup tekniği: </a:t>
            </a:r>
            <a:r>
              <a:rPr lang="tr-TR" dirty="0" smtClean="0"/>
              <a:t>Kişilerin fikirlerini bir topluluk içinde açıkladığı ve bu toplulukça puanlandığı bir tekniktir. Burada kişiler düşüncelerini açıklarken birbirlerini ikna etmeye </a:t>
            </a:r>
            <a:r>
              <a:rPr lang="tr-TR" dirty="0" smtClean="0"/>
              <a:t>çalışmazlar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56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89820" y="241485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Balık Kılçığı Yöntemi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8" y="1535318"/>
            <a:ext cx="7907620" cy="4906996"/>
          </a:xfrm>
        </p:spPr>
      </p:pic>
    </p:spTree>
    <p:extLst>
      <p:ext uri="{BB962C8B-B14F-4D97-AF65-F5344CB8AC3E}">
        <p14:creationId xmlns:p14="http://schemas.microsoft.com/office/powerpoint/2010/main" val="20865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72205" y="410513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YÖNETİM BİÇİMLERİ ve KURUM KÜLTÜRLERİ (14. BÖLÜM)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05" y="1773803"/>
            <a:ext cx="7661010" cy="1288995"/>
          </a:xfrm>
        </p:spPr>
      </p:pic>
      <p:sp>
        <p:nvSpPr>
          <p:cNvPr id="5" name="Metin kutusu 4"/>
          <p:cNvSpPr txBox="1"/>
          <p:nvPr/>
        </p:nvSpPr>
        <p:spPr>
          <a:xfrm>
            <a:off x="1670859" y="3257708"/>
            <a:ext cx="9071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/>
              <a:t>Baş </a:t>
            </a:r>
            <a:r>
              <a:rPr lang="tr-TR" b="1" dirty="0" err="1" smtClean="0"/>
              <a:t>stratejist</a:t>
            </a:r>
            <a:r>
              <a:rPr lang="tr-TR" b="1" dirty="0" smtClean="0"/>
              <a:t>: </a:t>
            </a:r>
            <a:r>
              <a:rPr lang="tr-TR" dirty="0" smtClean="0"/>
              <a:t>Stratejileri kendi oluşturur ve biçimlendirir, astlardan bu stratejilere uymalarını ister.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Yetki devri:</a:t>
            </a:r>
            <a:r>
              <a:rPr lang="tr-TR" dirty="0" smtClean="0"/>
              <a:t> Stratejilerin planlanması ve hazırlanması alt yönetimce yapılır, fakat üst yönetim bu planlama ve hazırlama sürecini denetler. Strateji üst yönetimce uygulanır.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İşbirliği</a:t>
            </a:r>
            <a:r>
              <a:rPr lang="tr-TR" dirty="0" smtClean="0"/>
              <a:t>: Stratejilerin hazırlanması ve uygulanmasında alt ve üst yönetim eşit şekilde ve eş zamanlı hareket eder.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Özgün strateji:</a:t>
            </a:r>
            <a:r>
              <a:rPr lang="tr-TR" dirty="0" smtClean="0"/>
              <a:t> </a:t>
            </a:r>
            <a:r>
              <a:rPr lang="tr-TR" dirty="0" smtClean="0"/>
              <a:t>S</a:t>
            </a:r>
            <a:r>
              <a:rPr lang="tr-TR" dirty="0" smtClean="0"/>
              <a:t>tratejilerin tamamıyla alt </a:t>
            </a:r>
            <a:r>
              <a:rPr lang="tr-TR" dirty="0" smtClean="0"/>
              <a:t>yönetim ve çalışanlarının eseri olarak ortaya çıktığı stratejilerdir.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085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STRATEJİK LİDERLİK BİÇİMLERİ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599" y="2638044"/>
            <a:ext cx="9434945" cy="3737818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İşlemci (geleneksel) liderlik: </a:t>
            </a:r>
            <a:r>
              <a:rPr lang="tr-TR" dirty="0" smtClean="0"/>
              <a:t>Bu tarz liderler, işletmenin önceden belirlenmiş amaçları ile çalışanların amaçları arasında bağlantı ve ilişki kurarlar. </a:t>
            </a:r>
          </a:p>
          <a:p>
            <a:pPr marL="0" indent="0" algn="just">
              <a:buNone/>
            </a:pPr>
            <a:endParaRPr lang="tr-TR" b="1" dirty="0"/>
          </a:p>
          <a:p>
            <a:pPr algn="just"/>
            <a:r>
              <a:rPr lang="tr-TR" b="1" dirty="0" smtClean="0"/>
              <a:t>Dönüşümcü liderlik:</a:t>
            </a:r>
            <a:r>
              <a:rPr lang="tr-TR" dirty="0" smtClean="0"/>
              <a:t> Böyle bir lider, çeşitli özellikleri sayesinde çalışanlarını etkileyerek işletmenin amaçlarını kişisel amaçların önüne geçmesini sağlar. Bunu; karizmasıyla, kendine güveniyle, ilham vermesiyle, entelektüel birikimiyle, samimi ilişkileriyle sağlamaktadır.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Vizyon sahibi lider: </a:t>
            </a:r>
            <a:r>
              <a:rPr lang="tr-TR" dirty="0" smtClean="0"/>
              <a:t>İşletmenin geleceğini kendi rüya ve hayallerine göre şekillendiren fakat bunu yaparken gerçekten kopmayan liderlerdir.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6746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0320" y="307587"/>
            <a:ext cx="8911687" cy="1280890"/>
          </a:xfrm>
        </p:spPr>
        <p:txBody>
          <a:bodyPr/>
          <a:lstStyle/>
          <a:p>
            <a:pPr algn="ctr"/>
            <a:r>
              <a:rPr lang="tr-TR" dirty="0" smtClean="0"/>
              <a:t>KURUM KÜLTÜRÜ </a:t>
            </a:r>
            <a:br>
              <a:rPr lang="tr-TR" dirty="0" smtClean="0"/>
            </a:br>
            <a:r>
              <a:rPr lang="tr-TR" dirty="0" smtClean="0"/>
              <a:t>(PAYLAŞILAN DEĞERLER)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233" y="1853738"/>
            <a:ext cx="3308465" cy="4610906"/>
          </a:xfrm>
        </p:spPr>
      </p:pic>
      <p:sp>
        <p:nvSpPr>
          <p:cNvPr id="5" name="Metin kutusu 4"/>
          <p:cNvSpPr txBox="1"/>
          <p:nvPr/>
        </p:nvSpPr>
        <p:spPr>
          <a:xfrm>
            <a:off x="1404851" y="1940329"/>
            <a:ext cx="6670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/>
              <a:t>Düşünce sistemi, varsayımlar, temel inançlar: </a:t>
            </a:r>
            <a:r>
              <a:rPr lang="tr-TR" dirty="0" smtClean="0"/>
              <a:t>Çalışanlar tarafından kabul edilmiş gerçeklerdir ve en derindedir. Bu yüzden görülmezler, duyulmazlar fakat duygu, düşünce ve bakış açılarımızı etkilerler.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Değerler: </a:t>
            </a:r>
            <a:r>
              <a:rPr lang="tr-TR" dirty="0" smtClean="0"/>
              <a:t>Maddi olarak görülmez, ama duyumsanabilir, hissedilebilir. Karşımıza </a:t>
            </a:r>
            <a:r>
              <a:rPr lang="tr-TR" b="1" dirty="0" smtClean="0"/>
              <a:t>normlar</a:t>
            </a:r>
            <a:r>
              <a:rPr lang="tr-TR" dirty="0" smtClean="0"/>
              <a:t> şeklinde çıkarlar. Normlar, kanun gibi yazılı değildir fakat toplumda yaptırımları olan kurallardır. Örneğin, toplu yerde sesli konuşmak, yazılı olmamasına rağmen kabul edilmeyen bir davranıştır.</a:t>
            </a:r>
          </a:p>
          <a:p>
            <a:pPr algn="just"/>
            <a:endParaRPr lang="tr-TR" b="1" dirty="0"/>
          </a:p>
          <a:p>
            <a:pPr algn="just"/>
            <a:r>
              <a:rPr lang="tr-TR" b="1" dirty="0" smtClean="0"/>
              <a:t>Semboller, objeler, işaretler:</a:t>
            </a:r>
            <a:r>
              <a:rPr lang="tr-TR" dirty="0" smtClean="0"/>
              <a:t> Kolayca algılanabilir fakat anlam verilmesi zordur. Bunları algılayabilmek için o şirketin havasını solmak yani orada çalışmak gerekmektedir.</a:t>
            </a:r>
            <a:endParaRPr lang="tr-TR" b="1" dirty="0" smtClean="0"/>
          </a:p>
          <a:p>
            <a:pPr algn="just"/>
            <a:endParaRPr lang="tr-TR" b="1" dirty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232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2" y="440990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İŞLETME YAPILARI ve SİSTEMLER</a:t>
            </a:r>
            <a:br>
              <a:rPr lang="tr-TR" dirty="0" smtClean="0"/>
            </a:br>
            <a:r>
              <a:rPr lang="tr-TR" dirty="0" smtClean="0"/>
              <a:t>(13. BÖLÜM)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8186" y="2033847"/>
            <a:ext cx="8915400" cy="4400204"/>
          </a:xfrm>
        </p:spPr>
        <p:txBody>
          <a:bodyPr/>
          <a:lstStyle/>
          <a:p>
            <a:pPr algn="just"/>
            <a:r>
              <a:rPr lang="tr-TR" dirty="0" err="1" smtClean="0"/>
              <a:t>McKinsey</a:t>
            </a:r>
            <a:r>
              <a:rPr lang="tr-TR" dirty="0" smtClean="0"/>
              <a:t> bir işletmenin başarısı etkileyen </a:t>
            </a:r>
            <a:r>
              <a:rPr lang="tr-TR" dirty="0" smtClean="0"/>
              <a:t>7 faktörden </a:t>
            </a:r>
            <a:r>
              <a:rPr lang="tr-TR" dirty="0" smtClean="0"/>
              <a:t>bahsetmiştir. </a:t>
            </a:r>
            <a:r>
              <a:rPr lang="tr-TR" dirty="0" smtClean="0"/>
              <a:t>Bunlar; </a:t>
            </a:r>
            <a:r>
              <a:rPr lang="tr-TR" b="1" dirty="0" smtClean="0"/>
              <a:t>Strateji, İşletme Yapıları</a:t>
            </a:r>
            <a:r>
              <a:rPr lang="tr-TR" dirty="0" smtClean="0"/>
              <a:t>, </a:t>
            </a:r>
            <a:r>
              <a:rPr lang="tr-TR" b="1" dirty="0" smtClean="0"/>
              <a:t>Sistemler,</a:t>
            </a:r>
            <a:r>
              <a:rPr lang="tr-TR" dirty="0" smtClean="0"/>
              <a:t> Yönetim Tarzları, Kurum Kültürü, İnsan Kaynakları ve Yeteneklerdir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Tüm bu unsurlar, karşılıklı olarak birbirleriyle etkileşim halindedir.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b="1" dirty="0" smtClean="0"/>
              <a:t>İşletme yapısı: </a:t>
            </a:r>
            <a:r>
              <a:rPr lang="tr-TR" dirty="0" smtClean="0"/>
              <a:t>Kendi içinde işletmenin fiziki ve sosyal yapısı olmak üzere ikiye ayrılır.</a:t>
            </a:r>
            <a:endParaRPr lang="tr-TR" b="1" dirty="0" smtClean="0"/>
          </a:p>
          <a:p>
            <a:pPr algn="just"/>
            <a:r>
              <a:rPr lang="tr-TR" b="1" dirty="0" smtClean="0"/>
              <a:t>Fiziki yapı: </a:t>
            </a:r>
            <a:r>
              <a:rPr lang="tr-TR" dirty="0" smtClean="0"/>
              <a:t>İşletmenin kuruluş yeri, sabit varlıkların yerleştirilmesi, işletmenin dekorasyonu, </a:t>
            </a:r>
            <a:r>
              <a:rPr lang="tr-TR" dirty="0" smtClean="0"/>
              <a:t>tasarımı</a:t>
            </a:r>
          </a:p>
          <a:p>
            <a:pPr algn="just"/>
            <a:r>
              <a:rPr lang="tr-TR" b="1" dirty="0" smtClean="0"/>
              <a:t>Sosyal </a:t>
            </a:r>
            <a:r>
              <a:rPr lang="tr-TR" b="1" dirty="0" smtClean="0"/>
              <a:t>yapı: </a:t>
            </a:r>
            <a:r>
              <a:rPr lang="tr-TR" dirty="0" smtClean="0"/>
              <a:t>Liderlik tarzları, iletişim şekilleri, </a:t>
            </a:r>
            <a:r>
              <a:rPr lang="tr-TR" dirty="0"/>
              <a:t>e</a:t>
            </a:r>
            <a:r>
              <a:rPr lang="tr-TR" dirty="0" smtClean="0"/>
              <a:t>mir-komuta ilişkileri, </a:t>
            </a:r>
            <a:r>
              <a:rPr lang="tr-TR" dirty="0" smtClean="0"/>
              <a:t>kontrol alanı, merkezileşme derecesi, </a:t>
            </a:r>
            <a:r>
              <a:rPr lang="tr-TR" dirty="0" err="1" smtClean="0"/>
              <a:t>formalleşme</a:t>
            </a:r>
            <a:r>
              <a:rPr lang="tr-TR" dirty="0" smtClean="0"/>
              <a:t> derecesi, </a:t>
            </a:r>
            <a:r>
              <a:rPr lang="tr-TR" dirty="0" smtClean="0"/>
              <a:t>bölümlendirme (departmanlaşma), </a:t>
            </a:r>
            <a:r>
              <a:rPr lang="tr-TR" dirty="0" smtClean="0"/>
              <a:t>işbölümü ve </a:t>
            </a:r>
            <a:r>
              <a:rPr lang="tr-TR" dirty="0" smtClean="0"/>
              <a:t>uzmanlaşma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1622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30642" y="399427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İŞLETMENİN YAPISINA ETKİ EDEN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8187" y="1903615"/>
            <a:ext cx="8915400" cy="448056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faktörler dört kısımda incelenmektedir. İşletmelerin yapısı strateji, çevre, teknoloji ve karşılıklı bağımlılık derecesine göre şekillenmektedir.</a:t>
            </a:r>
          </a:p>
          <a:p>
            <a:pPr algn="just"/>
            <a:r>
              <a:rPr lang="tr-TR" b="1" dirty="0" smtClean="0"/>
              <a:t>Çevre:</a:t>
            </a:r>
            <a:r>
              <a:rPr lang="tr-TR" dirty="0" smtClean="0"/>
              <a:t> Değişim hızı olarak yavaş ve hızlı değişen çevreye göre işletme yapıları şekillenmektedir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b="1" dirty="0" smtClean="0"/>
              <a:t>Mekanik </a:t>
            </a:r>
            <a:r>
              <a:rPr lang="tr-TR" b="1" dirty="0" smtClean="0"/>
              <a:t>örgüt yapısı</a:t>
            </a:r>
            <a:r>
              <a:rPr lang="tr-TR" dirty="0" smtClean="0"/>
              <a:t>: Değişim hızı az olan, rutin işlerin gerçekleştirildiği bir çevrede benimsenmesi gereken örgüt yapısıdır. Otoriter bir tutum benimsenir, kararlar üst yönetimce alınır, çok sayıda kural ve prosedür vardır </a:t>
            </a:r>
            <a:r>
              <a:rPr lang="tr-TR" dirty="0" smtClean="0"/>
              <a:t>(Kamu kurum </a:t>
            </a:r>
            <a:r>
              <a:rPr lang="tr-TR" dirty="0" smtClean="0"/>
              <a:t>ve kuruluşları - </a:t>
            </a:r>
            <a:r>
              <a:rPr lang="tr-TR" dirty="0" smtClean="0"/>
              <a:t>bürokrasi)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    </a:t>
            </a:r>
            <a:r>
              <a:rPr lang="tr-TR" b="1" dirty="0" smtClean="0"/>
              <a:t>Organik örgüt yapısı</a:t>
            </a:r>
            <a:r>
              <a:rPr lang="tr-TR" dirty="0" smtClean="0"/>
              <a:t>: Değişim hızı fazla, zor ve karmaşık işlerin gerçekleştirildiği bir çevrede benimsenir. Demokratik bir yönetim tarzı vardır. Çalışanın yaratıcılığını köreltmemek için olabildiğince az sayıda yazılı kural ve prosedür </a:t>
            </a:r>
            <a:r>
              <a:rPr lang="tr-TR" dirty="0" smtClean="0"/>
              <a:t>konulur (Apple, Google vs.)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89078" y="648808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Teknoloji (Birim, Kitle, Süreç)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1136" y="2443942"/>
            <a:ext cx="7729728" cy="3674225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Birim teknoloji: </a:t>
            </a:r>
            <a:r>
              <a:rPr lang="tr-TR" dirty="0" smtClean="0"/>
              <a:t>Sipariş esaslı, farklılaştırmanın mümkün, az sayıda üretim yapan işletmelerdir. Genelde küçük işletme veya </a:t>
            </a:r>
            <a:r>
              <a:rPr lang="tr-TR" dirty="0" smtClean="0"/>
              <a:t>atölyelerdir. </a:t>
            </a:r>
            <a:r>
              <a:rPr lang="tr-TR" dirty="0" smtClean="0"/>
              <a:t>(Mobilya vs.)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Kitle üretimi:</a:t>
            </a:r>
            <a:r>
              <a:rPr lang="tr-TR" dirty="0" smtClean="0"/>
              <a:t> Toplumun tüm bireylerince ortak ihtiyaçlara yönelik üretim yapan işletmelerdir (diş macunu, diş fırçası </a:t>
            </a:r>
            <a:r>
              <a:rPr lang="tr-TR" dirty="0" err="1" smtClean="0"/>
              <a:t>vs</a:t>
            </a:r>
            <a:r>
              <a:rPr lang="tr-TR" dirty="0" smtClean="0"/>
              <a:t>). </a:t>
            </a:r>
            <a:r>
              <a:rPr lang="tr-TR" dirty="0" smtClean="0"/>
              <a:t>Bu işletmeler otomasyonla faaliyetlerini yürütürler ve genelde büyük işletmelerdir.</a:t>
            </a:r>
          </a:p>
          <a:p>
            <a:pPr algn="just"/>
            <a:endParaRPr lang="tr-TR" b="1" dirty="0"/>
          </a:p>
          <a:p>
            <a:pPr algn="just"/>
            <a:r>
              <a:rPr lang="tr-TR" b="1" dirty="0" smtClean="0"/>
              <a:t>Süreç üretimi: </a:t>
            </a:r>
            <a:r>
              <a:rPr lang="tr-TR" dirty="0" smtClean="0"/>
              <a:t>Hem fiziki açıdan hem de yatırım açısından büyük ve yüksek teknoloji kullanılan, hem de ülke gündemine oturan üretimlerdir. Barajlar, havalimanları, köprüler… Bunları üreten işletmeler mega işletmeler veya ülkelerdir.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553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80765" y="474241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Faaliyetlerin Karşılıklı Bağımlılık Derecesi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6005" y="2083723"/>
            <a:ext cx="8915400" cy="4001193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Bütünleyici Bağlılık</a:t>
            </a:r>
            <a:r>
              <a:rPr lang="tr-TR" dirty="0" smtClean="0"/>
              <a:t>: Tüm faaliyetler birbirinden ayrı yürütülebilir. Faaliyetler zincirleme olarak birbirlerine bağlı değillerdir (Bankalar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Sıralı Bağlılık: </a:t>
            </a:r>
            <a:r>
              <a:rPr lang="tr-TR" dirty="0" smtClean="0"/>
              <a:t>Tüm faaliyetler belirli bir sırda birbirine bağlıdır. Montaj hattı buna örnektir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b="1" dirty="0"/>
          </a:p>
          <a:p>
            <a:pPr algn="just"/>
            <a:r>
              <a:rPr lang="tr-TR" b="1" dirty="0" smtClean="0"/>
              <a:t>Karşılıklı Bağlılık: </a:t>
            </a:r>
            <a:r>
              <a:rPr lang="tr-TR" dirty="0" smtClean="0"/>
              <a:t>Tüm faaliyetler sıra gözetmeksizin birbirine çok yüksek derecede karşılıklı olarak bağlıdırlar. Hastaneler buna örnektir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14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63893" y="357863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STRATEJİLER ve BÖLÜMLERİNE AYIRMA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0036" y="1958552"/>
            <a:ext cx="9908771" cy="446718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İşlevlerine göre bölümlerine ayırma</a:t>
            </a:r>
            <a:r>
              <a:rPr lang="tr-TR" dirty="0" smtClean="0"/>
              <a:t>: İKY, Muhasebe, Pazarlama gibi ayrımlar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err="1" smtClean="0"/>
              <a:t>İşbirimine</a:t>
            </a:r>
            <a:r>
              <a:rPr lang="tr-TR" b="1" dirty="0" smtClean="0"/>
              <a:t> göre ayırma</a:t>
            </a:r>
            <a:r>
              <a:rPr lang="tr-TR" dirty="0" smtClean="0"/>
              <a:t>: Bu ayırma türü coğrafi (bölge, ülke), ürün/hizmet esaslı olabilmektedir. Akdeniz, Karadeniz, </a:t>
            </a:r>
            <a:r>
              <a:rPr lang="tr-TR" dirty="0" smtClean="0"/>
              <a:t>Marmara (coğrafik); </a:t>
            </a:r>
            <a:r>
              <a:rPr lang="tr-TR" dirty="0" smtClean="0"/>
              <a:t>Tekstil, Otomotiv, Bilişim gibi </a:t>
            </a:r>
            <a:r>
              <a:rPr lang="tr-TR" dirty="0" smtClean="0"/>
              <a:t>ayrımlar (ürün/hizmet) bir çok kurumsal firmanın sıklıkla </a:t>
            </a:r>
            <a:r>
              <a:rPr lang="tr-TR" dirty="0" smtClean="0"/>
              <a:t>kullandığı ayrım türleridir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Proje / matris </a:t>
            </a:r>
            <a:r>
              <a:rPr lang="tr-TR" b="1" dirty="0" smtClean="0"/>
              <a:t>organizasyon: </a:t>
            </a:r>
            <a:r>
              <a:rPr lang="tr-TR" dirty="0" smtClean="0"/>
              <a:t>Birbirinden farklı </a:t>
            </a:r>
            <a:r>
              <a:rPr lang="tr-TR" dirty="0" smtClean="0"/>
              <a:t>işletmelerin belirli bir projeyi gerçekleştirmek amacıyla</a:t>
            </a:r>
            <a:r>
              <a:rPr lang="tr-TR" dirty="0" smtClean="0"/>
              <a:t> </a:t>
            </a:r>
            <a:r>
              <a:rPr lang="tr-TR" b="1" u="sng" dirty="0" smtClean="0"/>
              <a:t>geçici </a:t>
            </a:r>
            <a:r>
              <a:rPr lang="tr-TR" b="1" u="sng" dirty="0" smtClean="0"/>
              <a:t>olarak </a:t>
            </a:r>
            <a:r>
              <a:rPr lang="tr-TR" dirty="0" smtClean="0"/>
              <a:t>bir </a:t>
            </a:r>
            <a:r>
              <a:rPr lang="tr-TR" dirty="0" smtClean="0"/>
              <a:t>araya geldiği bir yapılanmadır. </a:t>
            </a:r>
            <a:r>
              <a:rPr lang="tr-TR" dirty="0" smtClean="0"/>
              <a:t> Kısa sürelidirler.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b="1" dirty="0" err="1" smtClean="0"/>
              <a:t>Örn</a:t>
            </a:r>
            <a:r>
              <a:rPr lang="tr-TR" b="1" dirty="0" smtClean="0"/>
              <a:t>: </a:t>
            </a:r>
            <a:r>
              <a:rPr lang="tr-TR" dirty="0" err="1" smtClean="0"/>
              <a:t>TURKCELL’in</a:t>
            </a:r>
            <a:r>
              <a:rPr lang="tr-TR" dirty="0" smtClean="0"/>
              <a:t> kendi bünyesinde olmayan X yazılım şirketiyle anlaşarak VINN (mobil modem) üretme projesi. Proje bitince taraflar organizasyonu sona erdirirler. </a:t>
            </a:r>
            <a:endParaRPr lang="tr-TR" b="1" dirty="0" smtClean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b="1" dirty="0" smtClean="0"/>
              <a:t>Faydası (gereklilik): </a:t>
            </a:r>
            <a:r>
              <a:rPr lang="tr-TR" dirty="0"/>
              <a:t> </a:t>
            </a:r>
            <a:r>
              <a:rPr lang="tr-TR" dirty="0" smtClean="0"/>
              <a:t>Taraflar </a:t>
            </a:r>
            <a:r>
              <a:rPr lang="tr-TR" dirty="0"/>
              <a:t>k</a:t>
            </a:r>
            <a:r>
              <a:rPr lang="tr-TR" dirty="0" smtClean="0"/>
              <a:t>oordineli </a:t>
            </a:r>
            <a:r>
              <a:rPr lang="tr-TR" dirty="0" smtClean="0"/>
              <a:t>çalışırlarsa yüksek verim alınabilir</a:t>
            </a:r>
            <a:r>
              <a:rPr lang="tr-TR" dirty="0" smtClean="0"/>
              <a:t>. Amaç da budur.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b="1" dirty="0" smtClean="0"/>
              <a:t>Zararı: </a:t>
            </a:r>
            <a:r>
              <a:rPr lang="tr-TR" dirty="0" smtClean="0"/>
              <a:t>Kişiler hem proje grubundaki yöneticisinden hem de kendi </a:t>
            </a:r>
            <a:r>
              <a:rPr lang="tr-TR" dirty="0" smtClean="0"/>
              <a:t>işletmesindeki </a:t>
            </a:r>
            <a:r>
              <a:rPr lang="tr-TR" dirty="0" smtClean="0"/>
              <a:t>yöneticiden emir almaktadır. Böyle bir durum ikiliğe ve çatışmalara sebep olabilir.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7879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83704" y="133419"/>
            <a:ext cx="7729728" cy="1188720"/>
          </a:xfrm>
        </p:spPr>
        <p:txBody>
          <a:bodyPr/>
          <a:lstStyle/>
          <a:p>
            <a:pPr algn="ctr"/>
            <a:r>
              <a:rPr lang="tr-TR" smtClean="0"/>
              <a:t>ŞEBEKE ORGANİZASYONLARI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7156" y="1515741"/>
            <a:ext cx="10149840" cy="49090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Adından da belli olduğu üzere, bir ürün/hizmetin üretiminin tek bir işletme tarafından değil, </a:t>
            </a:r>
            <a:r>
              <a:rPr lang="tr-TR" b="1" u="sng" dirty="0" smtClean="0"/>
              <a:t>bir çok işletme tarafından yapılmasıdır</a:t>
            </a:r>
            <a:r>
              <a:rPr lang="tr-TR" dirty="0" smtClean="0"/>
              <a:t>. Bu ürün/hizmet üretimi aynı ya da farklı sahiplik altındaki şirketlerce yapılabilir.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Dahili şebeke org: </a:t>
            </a:r>
            <a:r>
              <a:rPr lang="tr-TR" dirty="0" smtClean="0"/>
              <a:t>Bir işletme bünyesindeki temel faaliyetler farklı işletmelerin konusu olmakla birlikte kaynakların tümü aynı şirket bünyesi içinde kalmaktadır.  Bununla birlikte bazı </a:t>
            </a:r>
            <a:r>
              <a:rPr lang="tr-TR" dirty="0" smtClean="0"/>
              <a:t>alt şirketler bazı konularda uzmanlık kazanmıştır ve diğer işletmelerin </a:t>
            </a:r>
            <a:r>
              <a:rPr lang="tr-TR" dirty="0" smtClean="0"/>
              <a:t>o alandaki faaliyetlerini uzman</a:t>
            </a:r>
            <a:r>
              <a:rPr lang="tr-TR" dirty="0" smtClean="0"/>
              <a:t> </a:t>
            </a:r>
            <a:r>
              <a:rPr lang="tr-TR" dirty="0" smtClean="0"/>
              <a:t>işletmeler gerçekleştirir.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/>
              <a:t> </a:t>
            </a:r>
            <a:r>
              <a:rPr lang="tr-TR" b="1" dirty="0" smtClean="0"/>
              <a:t>    ÖRN:</a:t>
            </a:r>
            <a:r>
              <a:rPr lang="tr-TR" dirty="0" smtClean="0"/>
              <a:t> Sabancı Holding kendisine bağlı bir çok işletmeden meydana gelmektedir. </a:t>
            </a:r>
            <a:r>
              <a:rPr lang="tr-TR" dirty="0" smtClean="0"/>
              <a:t>Sabancı Holding ana işletmedir.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b="1" dirty="0" smtClean="0"/>
              <a:t>Finans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AKBANK, </a:t>
            </a:r>
            <a:r>
              <a:rPr lang="tr-TR" b="1" dirty="0" smtClean="0">
                <a:sym typeface="Wingdings" panose="05000000000000000000" pitchFamily="2" charset="2"/>
              </a:rPr>
              <a:t>Perakende</a:t>
            </a:r>
            <a:r>
              <a:rPr lang="tr-TR" dirty="0" smtClean="0">
                <a:sym typeface="Wingdings" panose="05000000000000000000" pitchFamily="2" charset="2"/>
              </a:rPr>
              <a:t>  CARREFOURSA, </a:t>
            </a: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	</a:t>
            </a:r>
            <a:r>
              <a:rPr lang="tr-TR" b="1" dirty="0" smtClean="0">
                <a:sym typeface="Wingdings" panose="05000000000000000000" pitchFamily="2" charset="2"/>
              </a:rPr>
              <a:t>Lastik ve Otomotiv </a:t>
            </a:r>
            <a:r>
              <a:rPr lang="tr-TR" dirty="0" smtClean="0">
                <a:sym typeface="Wingdings" panose="05000000000000000000" pitchFamily="2" charset="2"/>
              </a:rPr>
              <a:t> BRİSA </a:t>
            </a:r>
          </a:p>
          <a:p>
            <a:pPr marL="0" indent="0" algn="just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	</a:t>
            </a:r>
            <a:r>
              <a:rPr lang="tr-TR" dirty="0" smtClean="0">
                <a:sym typeface="Wingdings" panose="05000000000000000000" pitchFamily="2" charset="2"/>
              </a:rPr>
              <a:t>Diğer firmaların alımını/satımını AKBANK, </a:t>
            </a:r>
            <a:r>
              <a:rPr lang="tr-TR" dirty="0" smtClean="0">
                <a:sym typeface="Wingdings" panose="05000000000000000000" pitchFamily="2" charset="2"/>
              </a:rPr>
              <a:t>pazarlamasını </a:t>
            </a:r>
            <a:r>
              <a:rPr lang="tr-TR" dirty="0" smtClean="0">
                <a:sym typeface="Wingdings" panose="05000000000000000000" pitchFamily="2" charset="2"/>
              </a:rPr>
              <a:t>CARREFOURSA, tasarımını BRİSA gerçekleştirebilir. </a:t>
            </a:r>
          </a:p>
          <a:p>
            <a:pPr marL="0" indent="0" algn="just"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tr-TR" b="1" dirty="0" smtClean="0">
                <a:sym typeface="Wingdings" panose="05000000000000000000" pitchFamily="2" charset="2"/>
              </a:rPr>
              <a:t>	NOT: </a:t>
            </a:r>
            <a:r>
              <a:rPr lang="tr-TR" dirty="0" smtClean="0">
                <a:sym typeface="Wingdings" panose="05000000000000000000" pitchFamily="2" charset="2"/>
              </a:rPr>
              <a:t>HOLDİNG tarzı yapılanmalara uygun bir stratejidir</a:t>
            </a:r>
            <a:r>
              <a:rPr lang="tr-TR" dirty="0" smtClean="0">
                <a:sym typeface="Wingdings" panose="05000000000000000000" pitchFamily="2" charset="2"/>
              </a:rPr>
              <a:t>. Buna H-FORM adı da verilmektedir.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994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23961" y="532430"/>
            <a:ext cx="7729728" cy="1188720"/>
          </a:xfrm>
        </p:spPr>
        <p:txBody>
          <a:bodyPr/>
          <a:lstStyle/>
          <a:p>
            <a:pPr algn="ctr"/>
            <a:r>
              <a:rPr lang="tr-TR" dirty="0"/>
              <a:t>ŞEBEKE ORGANİZASYONLARI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8349" y="2144684"/>
            <a:ext cx="9700952" cy="4033423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Dengeli şebeke org: </a:t>
            </a:r>
            <a:r>
              <a:rPr lang="tr-TR" dirty="0" smtClean="0"/>
              <a:t>Dahili şebeke organizasyonundan en temel farkı, bir ürün/hizmetin üretimi için gerekli olan girdiler artık dışarıdan ve birbirinden bağımsız işletmelerden alınır. </a:t>
            </a:r>
            <a:r>
              <a:rPr lang="tr-TR" dirty="0" smtClean="0"/>
              <a:t> Lider bir işletme vardır.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     NOT: </a:t>
            </a:r>
            <a:r>
              <a:rPr lang="tr-TR" dirty="0" err="1" smtClean="0"/>
              <a:t>Franchising</a:t>
            </a:r>
            <a:r>
              <a:rPr lang="tr-TR" dirty="0" smtClean="0"/>
              <a:t> (marka kullanım hakkı), </a:t>
            </a:r>
            <a:r>
              <a:rPr lang="tr-TR" dirty="0" err="1" smtClean="0"/>
              <a:t>know</a:t>
            </a:r>
            <a:r>
              <a:rPr lang="tr-TR" dirty="0" smtClean="0"/>
              <a:t>-how (teknik bilgi), </a:t>
            </a:r>
            <a:r>
              <a:rPr lang="tr-TR" dirty="0" smtClean="0"/>
              <a:t>lisans </a:t>
            </a:r>
            <a:r>
              <a:rPr lang="tr-TR" dirty="0" smtClean="0"/>
              <a:t>anlaşmaları (teknik bilgi + patent, telif, tasarım, marka kullanım hakları),  taşeronluk için </a:t>
            </a:r>
            <a:r>
              <a:rPr lang="tr-TR" dirty="0" smtClean="0"/>
              <a:t>uygun bir yapıdır.</a:t>
            </a:r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Dinamik şebeke org:</a:t>
            </a:r>
            <a:r>
              <a:rPr lang="tr-TR" dirty="0" smtClean="0"/>
              <a:t> Bir önceki organizasyonlardan en temel farkı burada bir lider işletme yoktur. İşletmeler koordinasyonu kendi aralarında gerçekleştirmek zorundadır. </a:t>
            </a:r>
            <a:endParaRPr lang="tr-TR" dirty="0" smtClean="0"/>
          </a:p>
          <a:p>
            <a:pPr algn="just"/>
            <a:endParaRPr lang="tr-TR" b="1" dirty="0"/>
          </a:p>
          <a:p>
            <a:pPr marL="0" indent="0" algn="just">
              <a:buNone/>
            </a:pPr>
            <a:r>
              <a:rPr lang="tr-TR" b="1" dirty="0" smtClean="0"/>
              <a:t>    NOT</a:t>
            </a:r>
            <a:r>
              <a:rPr lang="tr-TR" dirty="0" smtClean="0"/>
              <a:t>: Ortak </a:t>
            </a:r>
            <a:r>
              <a:rPr lang="tr-TR" dirty="0" smtClean="0"/>
              <a:t>girişimler bunun </a:t>
            </a:r>
            <a:r>
              <a:rPr lang="tr-TR" dirty="0" smtClean="0"/>
              <a:t>için uygun bir yapıdır </a:t>
            </a:r>
            <a:r>
              <a:rPr lang="tr-TR" dirty="0" smtClean="0"/>
              <a:t>(TAV </a:t>
            </a:r>
            <a:r>
              <a:rPr lang="tr-TR" dirty="0" smtClean="0"/>
              <a:t>Grubu).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0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05950" y="532430"/>
            <a:ext cx="7729728" cy="1188720"/>
          </a:xfrm>
        </p:spPr>
        <p:txBody>
          <a:bodyPr/>
          <a:lstStyle/>
          <a:p>
            <a:pPr algn="ctr"/>
            <a:r>
              <a:rPr lang="tr-TR" dirty="0" smtClean="0"/>
              <a:t>ÇEŞİTLENME STRATEJİLERİ İÇİN UYGUN YAPILAR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3286" y="2148786"/>
            <a:ext cx="9651077" cy="4293577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İlişkili çeşitlendirme için: </a:t>
            </a:r>
            <a:r>
              <a:rPr lang="tr-TR" dirty="0" smtClean="0"/>
              <a:t>Bu</a:t>
            </a:r>
            <a:r>
              <a:rPr lang="tr-TR" b="1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eşitlendirme, işletmenin yakın olduğu bir alanda yapılır. </a:t>
            </a:r>
            <a:r>
              <a:rPr lang="tr-TR" dirty="0" smtClean="0"/>
              <a:t>İş birimlerinin </a:t>
            </a:r>
            <a:r>
              <a:rPr lang="tr-TR" dirty="0" smtClean="0"/>
              <a:t>çıktıları birbirine oldukça benzerdir, dolayısıyla bu üretimin yapılması için birimler arasında belirli bir koordinasyon gerekecektir. Koordinasyonun önemli olduğu </a:t>
            </a:r>
            <a:r>
              <a:rPr lang="tr-TR" b="1" dirty="0" smtClean="0"/>
              <a:t>MATRİS/PROJE</a:t>
            </a:r>
            <a:r>
              <a:rPr lang="tr-TR" dirty="0" smtClean="0"/>
              <a:t> organizasyonları ilişkili çeşitlenmede kullanılabilir. </a:t>
            </a:r>
            <a:endParaRPr lang="tr-TR" dirty="0" smtClean="0"/>
          </a:p>
          <a:p>
            <a:pPr algn="just"/>
            <a:r>
              <a:rPr lang="tr-TR" dirty="0" smtClean="0"/>
              <a:t>Koordinasyonun </a:t>
            </a:r>
            <a:r>
              <a:rPr lang="tr-TR" dirty="0" smtClean="0"/>
              <a:t>sağlanamaması durumunda </a:t>
            </a:r>
            <a:r>
              <a:rPr lang="tr-TR" dirty="0" smtClean="0"/>
              <a:t>çeşitlendirme sonucu edinilen </a:t>
            </a:r>
            <a:r>
              <a:rPr lang="tr-TR" dirty="0" smtClean="0"/>
              <a:t>yeni </a:t>
            </a:r>
            <a:r>
              <a:rPr lang="tr-TR" dirty="0" smtClean="0"/>
              <a:t>işletme </a:t>
            </a:r>
            <a:r>
              <a:rPr lang="tr-TR" b="1" dirty="0" smtClean="0"/>
              <a:t>MERKEZ </a:t>
            </a:r>
            <a:r>
              <a:rPr lang="tr-TR" b="1" dirty="0" smtClean="0"/>
              <a:t>OFİSE (M-FORM) </a:t>
            </a:r>
            <a:r>
              <a:rPr lang="tr-TR" dirty="0" smtClean="0"/>
              <a:t>bağlı bir yapıda </a:t>
            </a:r>
            <a:r>
              <a:rPr lang="tr-TR" dirty="0" smtClean="0"/>
              <a:t>olmalıdır.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İlişkisiz çeşitlendirme için: </a:t>
            </a:r>
            <a:r>
              <a:rPr lang="tr-TR" dirty="0"/>
              <a:t>Bu</a:t>
            </a:r>
            <a:r>
              <a:rPr lang="tr-TR" b="1" dirty="0"/>
              <a:t> </a:t>
            </a:r>
            <a:r>
              <a:rPr lang="tr-TR" dirty="0"/>
              <a:t>çeşitlendirme, işletmenin </a:t>
            </a:r>
            <a:r>
              <a:rPr lang="tr-TR" dirty="0" smtClean="0"/>
              <a:t>uzak </a:t>
            </a:r>
            <a:r>
              <a:rPr lang="tr-TR" dirty="0"/>
              <a:t>olduğu bir alanda yapılır. </a:t>
            </a:r>
            <a:r>
              <a:rPr lang="tr-TR" dirty="0" smtClean="0"/>
              <a:t>İş birimlerinin </a:t>
            </a:r>
            <a:r>
              <a:rPr lang="tr-TR" dirty="0"/>
              <a:t>çıktıları birbirine </a:t>
            </a:r>
            <a:r>
              <a:rPr lang="tr-TR" dirty="0" smtClean="0"/>
              <a:t>benzemez, dolayısıyla </a:t>
            </a:r>
            <a:r>
              <a:rPr lang="tr-TR" dirty="0"/>
              <a:t>üretimin yapılması için birimler arasında </a:t>
            </a:r>
            <a:r>
              <a:rPr lang="tr-TR" dirty="0" smtClean="0"/>
              <a:t>koordinasyona gerek yoktur. İlişkisiz çeşitlenme durumunda yeni işletme </a:t>
            </a:r>
            <a:r>
              <a:rPr lang="tr-TR" b="1" dirty="0" smtClean="0"/>
              <a:t>MERKEZ </a:t>
            </a:r>
            <a:r>
              <a:rPr lang="tr-TR" b="1" dirty="0"/>
              <a:t>OFİSE</a:t>
            </a:r>
            <a:r>
              <a:rPr lang="tr-TR" dirty="0"/>
              <a:t> bağlı bir yapıda olması gerekir</a:t>
            </a:r>
            <a:r>
              <a:rPr lang="tr-TR" dirty="0" smtClean="0"/>
              <a:t>. </a:t>
            </a:r>
            <a:endParaRPr lang="tr-TR" dirty="0"/>
          </a:p>
          <a:p>
            <a:pPr algn="just"/>
            <a:r>
              <a:rPr lang="tr-TR" b="1" dirty="0" smtClean="0"/>
              <a:t>NOT:</a:t>
            </a:r>
            <a:r>
              <a:rPr lang="tr-TR" dirty="0" smtClean="0"/>
              <a:t> Matris/proje </a:t>
            </a:r>
            <a:r>
              <a:rPr lang="tr-TR" dirty="0" smtClean="0"/>
              <a:t>organizasyonları kesinlikle önerilmez!!!!!!!</a:t>
            </a:r>
            <a:endParaRPr lang="tr-TR" dirty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12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271</TotalTime>
  <Words>1371</Words>
  <Application>Microsoft Office PowerPoint</Application>
  <PresentationFormat>Geniş ekran</PresentationFormat>
  <Paragraphs>133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Parcel</vt:lpstr>
      <vt:lpstr>STRATEJİK YÖNETİM</vt:lpstr>
      <vt:lpstr>İŞLETME YAPILARI ve SİSTEMLER (13. BÖLÜM)</vt:lpstr>
      <vt:lpstr>İŞLETMENİN YAPISINA ETKİ EDEN FAKTÖRLER</vt:lpstr>
      <vt:lpstr>Teknoloji (Birim, Kitle, Süreç)</vt:lpstr>
      <vt:lpstr>Faaliyetlerin Karşılıklı Bağımlılık Derecesi</vt:lpstr>
      <vt:lpstr>STRATEJİLER ve BÖLÜMLERİNE AYIRMA</vt:lpstr>
      <vt:lpstr>ŞEBEKE ORGANİZASYONLARI</vt:lpstr>
      <vt:lpstr>ŞEBEKE ORGANİZASYONLARI</vt:lpstr>
      <vt:lpstr>ÇEŞİTLENME STRATEJİLERİ İÇİN UYGUN YAPILAR</vt:lpstr>
      <vt:lpstr>ÇEKİLME (küçülme) STRATEJİLERİ İÇİN UYGUN İŞLETME YAPILARI</vt:lpstr>
      <vt:lpstr>İŞ YÖNETİM (REKABET) STRATEJİLERİ</vt:lpstr>
      <vt:lpstr>BİLGİ ve KARAR SİSTEMLERİ</vt:lpstr>
      <vt:lpstr>YÖNETİCİ KARARLARININ ŞEKİLLENMESİ</vt:lpstr>
      <vt:lpstr>GRUP KARARLARI</vt:lpstr>
      <vt:lpstr>Balık Kılçığı Yöntemi</vt:lpstr>
      <vt:lpstr>YÖNETİM BİÇİMLERİ ve KURUM KÜLTÜRLERİ (14. BÖLÜM)</vt:lpstr>
      <vt:lpstr>STRATEJİK LİDERLİK BİÇİMLERİ</vt:lpstr>
      <vt:lpstr>KURUM KÜLTÜRÜ  (PAYLAŞILAN DEĞERLER)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STRATEJİK YÖNETİM</dc:title>
  <dc:creator>ronaldinho424</dc:creator>
  <cp:lastModifiedBy>ronaldinho424</cp:lastModifiedBy>
  <cp:revision>29</cp:revision>
  <dcterms:created xsi:type="dcterms:W3CDTF">2018-05-02T20:55:54Z</dcterms:created>
  <dcterms:modified xsi:type="dcterms:W3CDTF">2019-04-17T21:20:36Z</dcterms:modified>
</cp:coreProperties>
</file>