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2" r:id="rId15"/>
    <p:sldId id="273" r:id="rId16"/>
    <p:sldId id="271" r:id="rId17"/>
    <p:sldId id="270" r:id="rId18"/>
    <p:sldId id="278" r:id="rId19"/>
    <p:sldId id="279" r:id="rId20"/>
    <p:sldId id="280" r:id="rId21"/>
    <p:sldId id="281" r:id="rId22"/>
    <p:sldId id="282" r:id="rId23"/>
    <p:sldId id="283" r:id="rId24"/>
    <p:sldId id="284" r:id="rId25"/>
    <p:sldId id="285" r:id="rId26"/>
    <p:sldId id="274" r:id="rId27"/>
    <p:sldId id="275" r:id="rId28"/>
    <p:sldId id="276" r:id="rId29"/>
    <p:sldId id="277" r:id="rId3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Orta Stil 1 - Vurgu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799B23B-EC83-4686-B30A-512413B5E67A}" styleName="Açık Stil 3 - Vurgu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5" d="100"/>
          <a:sy n="115" d="100"/>
        </p:scale>
        <p:origin x="43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205B9F8-1FF7-4FAE-B4E4-ACCACA404706}" type="datetimeFigureOut">
              <a:rPr lang="tr-TR" smtClean="0"/>
              <a:t>12.2.2019</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DA61FF3-D45D-401F-B109-E32B0D7097B1}" type="slidenum">
              <a:rPr lang="tr-TR" smtClean="0"/>
              <a:t>‹#›</a:t>
            </a:fld>
            <a:endParaRPr lang="tr-TR"/>
          </a:p>
        </p:txBody>
      </p:sp>
    </p:spTree>
    <p:extLst>
      <p:ext uri="{BB962C8B-B14F-4D97-AF65-F5344CB8AC3E}">
        <p14:creationId xmlns:p14="http://schemas.microsoft.com/office/powerpoint/2010/main" val="430690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205B9F8-1FF7-4FAE-B4E4-ACCACA404706}" type="datetimeFigureOut">
              <a:rPr lang="tr-TR" smtClean="0"/>
              <a:t>12.2.2019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DA61FF3-D45D-401F-B109-E32B0D7097B1}" type="slidenum">
              <a:rPr lang="tr-TR" smtClean="0"/>
              <a:t>‹#›</a:t>
            </a:fld>
            <a:endParaRPr lang="tr-TR"/>
          </a:p>
        </p:txBody>
      </p:sp>
    </p:spTree>
    <p:extLst>
      <p:ext uri="{BB962C8B-B14F-4D97-AF65-F5344CB8AC3E}">
        <p14:creationId xmlns:p14="http://schemas.microsoft.com/office/powerpoint/2010/main" val="1034696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205B9F8-1FF7-4FAE-B4E4-ACCACA404706}" type="datetimeFigureOut">
              <a:rPr lang="tr-TR" smtClean="0"/>
              <a:t>12.2.2019</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DA61FF3-D45D-401F-B109-E32B0D7097B1}"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747402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D205B9F8-1FF7-4FAE-B4E4-ACCACA404706}" type="datetimeFigureOut">
              <a:rPr lang="tr-TR" smtClean="0"/>
              <a:t>12.2.2019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DA61FF3-D45D-401F-B109-E32B0D7097B1}" type="slidenum">
              <a:rPr lang="tr-TR" smtClean="0"/>
              <a:t>‹#›</a:t>
            </a:fld>
            <a:endParaRPr lang="tr-TR"/>
          </a:p>
        </p:txBody>
      </p:sp>
    </p:spTree>
    <p:extLst>
      <p:ext uri="{BB962C8B-B14F-4D97-AF65-F5344CB8AC3E}">
        <p14:creationId xmlns:p14="http://schemas.microsoft.com/office/powerpoint/2010/main" val="21618697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D205B9F8-1FF7-4FAE-B4E4-ACCACA404706}" type="datetimeFigureOut">
              <a:rPr lang="tr-TR" smtClean="0"/>
              <a:t>12.2.2019</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DA61FF3-D45D-401F-B109-E32B0D7097B1}"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683853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D205B9F8-1FF7-4FAE-B4E4-ACCACA404706}" type="datetimeFigureOut">
              <a:rPr lang="tr-TR" smtClean="0"/>
              <a:t>12.2.2019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DA61FF3-D45D-401F-B109-E32B0D7097B1}" type="slidenum">
              <a:rPr lang="tr-TR" smtClean="0"/>
              <a:t>‹#›</a:t>
            </a:fld>
            <a:endParaRPr lang="tr-TR"/>
          </a:p>
        </p:txBody>
      </p:sp>
    </p:spTree>
    <p:extLst>
      <p:ext uri="{BB962C8B-B14F-4D97-AF65-F5344CB8AC3E}">
        <p14:creationId xmlns:p14="http://schemas.microsoft.com/office/powerpoint/2010/main" val="4658466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205B9F8-1FF7-4FAE-B4E4-ACCACA404706}" type="datetimeFigureOut">
              <a:rPr lang="tr-TR" smtClean="0"/>
              <a:t>12.2.2019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DA61FF3-D45D-401F-B109-E32B0D7097B1}" type="slidenum">
              <a:rPr lang="tr-TR" smtClean="0"/>
              <a:t>‹#›</a:t>
            </a:fld>
            <a:endParaRPr lang="tr-TR"/>
          </a:p>
        </p:txBody>
      </p:sp>
    </p:spTree>
    <p:extLst>
      <p:ext uri="{BB962C8B-B14F-4D97-AF65-F5344CB8AC3E}">
        <p14:creationId xmlns:p14="http://schemas.microsoft.com/office/powerpoint/2010/main" val="23570379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205B9F8-1FF7-4FAE-B4E4-ACCACA404706}" type="datetimeFigureOut">
              <a:rPr lang="tr-TR" smtClean="0"/>
              <a:t>12.2.2019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DA61FF3-D45D-401F-B109-E32B0D7097B1}" type="slidenum">
              <a:rPr lang="tr-TR" smtClean="0"/>
              <a:t>‹#›</a:t>
            </a:fld>
            <a:endParaRPr lang="tr-TR"/>
          </a:p>
        </p:txBody>
      </p:sp>
    </p:spTree>
    <p:extLst>
      <p:ext uri="{BB962C8B-B14F-4D97-AF65-F5344CB8AC3E}">
        <p14:creationId xmlns:p14="http://schemas.microsoft.com/office/powerpoint/2010/main" val="496587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205B9F8-1FF7-4FAE-B4E4-ACCACA404706}" type="datetimeFigureOut">
              <a:rPr lang="tr-TR" smtClean="0"/>
              <a:t>12.2.2019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DA61FF3-D45D-401F-B109-E32B0D7097B1}" type="slidenum">
              <a:rPr lang="tr-TR" smtClean="0"/>
              <a:t>‹#›</a:t>
            </a:fld>
            <a:endParaRPr lang="tr-TR"/>
          </a:p>
        </p:txBody>
      </p:sp>
    </p:spTree>
    <p:extLst>
      <p:ext uri="{BB962C8B-B14F-4D97-AF65-F5344CB8AC3E}">
        <p14:creationId xmlns:p14="http://schemas.microsoft.com/office/powerpoint/2010/main" val="2791236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205B9F8-1FF7-4FAE-B4E4-ACCACA404706}" type="datetimeFigureOut">
              <a:rPr lang="tr-TR" smtClean="0"/>
              <a:t>12.2.2019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DA61FF3-D45D-401F-B109-E32B0D7097B1}" type="slidenum">
              <a:rPr lang="tr-TR" smtClean="0"/>
              <a:t>‹#›</a:t>
            </a:fld>
            <a:endParaRPr lang="tr-TR"/>
          </a:p>
        </p:txBody>
      </p:sp>
    </p:spTree>
    <p:extLst>
      <p:ext uri="{BB962C8B-B14F-4D97-AF65-F5344CB8AC3E}">
        <p14:creationId xmlns:p14="http://schemas.microsoft.com/office/powerpoint/2010/main" val="3719159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205B9F8-1FF7-4FAE-B4E4-ACCACA404706}" type="datetimeFigureOut">
              <a:rPr lang="tr-TR" smtClean="0"/>
              <a:t>12.2.2019</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DA61FF3-D45D-401F-B109-E32B0D7097B1}" type="slidenum">
              <a:rPr lang="tr-TR" smtClean="0"/>
              <a:t>‹#›</a:t>
            </a:fld>
            <a:endParaRPr lang="tr-TR"/>
          </a:p>
        </p:txBody>
      </p:sp>
    </p:spTree>
    <p:extLst>
      <p:ext uri="{BB962C8B-B14F-4D97-AF65-F5344CB8AC3E}">
        <p14:creationId xmlns:p14="http://schemas.microsoft.com/office/powerpoint/2010/main" val="233249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205B9F8-1FF7-4FAE-B4E4-ACCACA404706}" type="datetimeFigureOut">
              <a:rPr lang="tr-TR" smtClean="0"/>
              <a:t>12.2.2019</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DA61FF3-D45D-401F-B109-E32B0D7097B1}" type="slidenum">
              <a:rPr lang="tr-TR" smtClean="0"/>
              <a:t>‹#›</a:t>
            </a:fld>
            <a:endParaRPr lang="tr-TR"/>
          </a:p>
        </p:txBody>
      </p:sp>
    </p:spTree>
    <p:extLst>
      <p:ext uri="{BB962C8B-B14F-4D97-AF65-F5344CB8AC3E}">
        <p14:creationId xmlns:p14="http://schemas.microsoft.com/office/powerpoint/2010/main" val="3317580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205B9F8-1FF7-4FAE-B4E4-ACCACA404706}" type="datetimeFigureOut">
              <a:rPr lang="tr-TR" smtClean="0"/>
              <a:t>12.2.2019</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DA61FF3-D45D-401F-B109-E32B0D7097B1}" type="slidenum">
              <a:rPr lang="tr-TR" smtClean="0"/>
              <a:t>‹#›</a:t>
            </a:fld>
            <a:endParaRPr lang="tr-TR"/>
          </a:p>
        </p:txBody>
      </p:sp>
    </p:spTree>
    <p:extLst>
      <p:ext uri="{BB962C8B-B14F-4D97-AF65-F5344CB8AC3E}">
        <p14:creationId xmlns:p14="http://schemas.microsoft.com/office/powerpoint/2010/main" val="1197752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05B9F8-1FF7-4FAE-B4E4-ACCACA404706}" type="datetimeFigureOut">
              <a:rPr lang="tr-TR" smtClean="0"/>
              <a:t>12.2.2019</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DA61FF3-D45D-401F-B109-E32B0D7097B1}" type="slidenum">
              <a:rPr lang="tr-TR" smtClean="0"/>
              <a:t>‹#›</a:t>
            </a:fld>
            <a:endParaRPr lang="tr-TR"/>
          </a:p>
        </p:txBody>
      </p:sp>
    </p:spTree>
    <p:extLst>
      <p:ext uri="{BB962C8B-B14F-4D97-AF65-F5344CB8AC3E}">
        <p14:creationId xmlns:p14="http://schemas.microsoft.com/office/powerpoint/2010/main" val="984033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205B9F8-1FF7-4FAE-B4E4-ACCACA404706}" type="datetimeFigureOut">
              <a:rPr lang="tr-TR" smtClean="0"/>
              <a:t>12.2.2019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DA61FF3-D45D-401F-B109-E32B0D7097B1}" type="slidenum">
              <a:rPr lang="tr-TR" smtClean="0"/>
              <a:t>‹#›</a:t>
            </a:fld>
            <a:endParaRPr lang="tr-TR"/>
          </a:p>
        </p:txBody>
      </p:sp>
    </p:spTree>
    <p:extLst>
      <p:ext uri="{BB962C8B-B14F-4D97-AF65-F5344CB8AC3E}">
        <p14:creationId xmlns:p14="http://schemas.microsoft.com/office/powerpoint/2010/main" val="2852320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205B9F8-1FF7-4FAE-B4E4-ACCACA404706}" type="datetimeFigureOut">
              <a:rPr lang="tr-TR" smtClean="0"/>
              <a:t>12.2.2019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DA61FF3-D45D-401F-B109-E32B0D7097B1}" type="slidenum">
              <a:rPr lang="tr-TR" smtClean="0"/>
              <a:t>‹#›</a:t>
            </a:fld>
            <a:endParaRPr lang="tr-TR"/>
          </a:p>
        </p:txBody>
      </p:sp>
    </p:spTree>
    <p:extLst>
      <p:ext uri="{BB962C8B-B14F-4D97-AF65-F5344CB8AC3E}">
        <p14:creationId xmlns:p14="http://schemas.microsoft.com/office/powerpoint/2010/main" val="108090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205B9F8-1FF7-4FAE-B4E4-ACCACA404706}" type="datetimeFigureOut">
              <a:rPr lang="tr-TR" smtClean="0"/>
              <a:t>12.2.2019</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DA61FF3-D45D-401F-B109-E32B0D7097B1}" type="slidenum">
              <a:rPr lang="tr-TR" smtClean="0"/>
              <a:t>‹#›</a:t>
            </a:fld>
            <a:endParaRPr lang="tr-TR"/>
          </a:p>
        </p:txBody>
      </p:sp>
    </p:spTree>
    <p:extLst>
      <p:ext uri="{BB962C8B-B14F-4D97-AF65-F5344CB8AC3E}">
        <p14:creationId xmlns:p14="http://schemas.microsoft.com/office/powerpoint/2010/main" val="342567910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ÖRGÜTSEL DAVRANIŞ</a:t>
            </a:r>
            <a:endParaRPr lang="tr-TR" dirty="0"/>
          </a:p>
        </p:txBody>
      </p:sp>
      <p:sp>
        <p:nvSpPr>
          <p:cNvPr id="3" name="Alt Başlık 2"/>
          <p:cNvSpPr>
            <a:spLocks noGrp="1"/>
          </p:cNvSpPr>
          <p:nvPr>
            <p:ph type="subTitle" idx="1"/>
          </p:nvPr>
        </p:nvSpPr>
        <p:spPr/>
        <p:txBody>
          <a:bodyPr/>
          <a:lstStyle/>
          <a:p>
            <a:pPr algn="just"/>
            <a:r>
              <a:rPr lang="tr-TR" dirty="0" smtClean="0"/>
              <a:t>1. ORGANİZASYONLARDA ÇEVREYLE UYUM ve DEĞİŞİMLE İLGİLİ YAKLAŞIMLAR</a:t>
            </a:r>
          </a:p>
          <a:p>
            <a:pPr algn="just"/>
            <a:r>
              <a:rPr lang="tr-TR" dirty="0" smtClean="0"/>
              <a:t>2. MODERN SONRASI, ÇAĞDAŞ ve GÜNCEL KAVRAMLAR, YAKLAŞIMLAR, UYGULAMALAR</a:t>
            </a:r>
          </a:p>
        </p:txBody>
      </p:sp>
    </p:spTree>
    <p:extLst>
      <p:ext uri="{BB962C8B-B14F-4D97-AF65-F5344CB8AC3E}">
        <p14:creationId xmlns:p14="http://schemas.microsoft.com/office/powerpoint/2010/main" val="2576537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913745"/>
          </a:xfrm>
        </p:spPr>
        <p:txBody>
          <a:bodyPr/>
          <a:lstStyle/>
          <a:p>
            <a:pPr algn="ctr"/>
            <a:r>
              <a:rPr lang="tr-TR" dirty="0" smtClean="0"/>
              <a:t>ADAPTASYON TEORİLERİ</a:t>
            </a:r>
            <a:endParaRPr lang="tr-TR" dirty="0"/>
          </a:p>
        </p:txBody>
      </p:sp>
      <p:sp>
        <p:nvSpPr>
          <p:cNvPr id="3" name="İçerik Yer Tutucusu 2"/>
          <p:cNvSpPr>
            <a:spLocks noGrp="1"/>
          </p:cNvSpPr>
          <p:nvPr>
            <p:ph idx="1"/>
          </p:nvPr>
        </p:nvSpPr>
        <p:spPr>
          <a:xfrm>
            <a:off x="2589212" y="1429789"/>
            <a:ext cx="8915400" cy="5112327"/>
          </a:xfrm>
        </p:spPr>
        <p:txBody>
          <a:bodyPr>
            <a:normAutofit lnSpcReduction="10000"/>
          </a:bodyPr>
          <a:lstStyle/>
          <a:p>
            <a:pPr algn="just"/>
            <a:r>
              <a:rPr lang="tr-TR" b="1" dirty="0" smtClean="0"/>
              <a:t>4. Bilgi İşleme Yaklaşımı: </a:t>
            </a:r>
            <a:r>
              <a:rPr lang="tr-TR" dirty="0" smtClean="0"/>
              <a:t>Bu yaklaşım, örgütleri en alt kademeden en üst kademeye kadar </a:t>
            </a:r>
            <a:r>
              <a:rPr lang="tr-TR" b="1" dirty="0" smtClean="0"/>
              <a:t>bilgi işleyen birimler </a:t>
            </a:r>
            <a:r>
              <a:rPr lang="tr-TR" dirty="0" smtClean="0"/>
              <a:t>olarak ele alır.</a:t>
            </a:r>
          </a:p>
          <a:p>
            <a:pPr marL="0" indent="0" algn="just">
              <a:buNone/>
            </a:pPr>
            <a:endParaRPr lang="tr-TR" b="1" dirty="0"/>
          </a:p>
          <a:p>
            <a:pPr marL="0" indent="0" algn="just">
              <a:buNone/>
            </a:pPr>
            <a:r>
              <a:rPr lang="tr-TR" b="1" dirty="0" smtClean="0"/>
              <a:t>	Alt kademeler: </a:t>
            </a:r>
            <a:r>
              <a:rPr lang="tr-TR" dirty="0" smtClean="0"/>
              <a:t>Daha çok </a:t>
            </a:r>
            <a:r>
              <a:rPr lang="tr-TR" b="1" dirty="0" smtClean="0"/>
              <a:t>günlük, kısa süreli, teknik </a:t>
            </a:r>
            <a:r>
              <a:rPr lang="tr-TR" dirty="0" smtClean="0"/>
              <a:t>ve </a:t>
            </a:r>
            <a:r>
              <a:rPr lang="tr-TR" b="1" dirty="0" err="1" smtClean="0"/>
              <a:t>operasyonel</a:t>
            </a:r>
            <a:r>
              <a:rPr lang="tr-TR" dirty="0" smtClean="0"/>
              <a:t> bilgi üretirler.</a:t>
            </a:r>
          </a:p>
          <a:p>
            <a:pPr marL="0" indent="0" algn="just">
              <a:buNone/>
            </a:pPr>
            <a:endParaRPr lang="tr-TR" dirty="0" smtClean="0"/>
          </a:p>
          <a:p>
            <a:pPr marL="0" indent="0" algn="just">
              <a:buNone/>
            </a:pPr>
            <a:r>
              <a:rPr lang="tr-TR" b="1" dirty="0"/>
              <a:t>	</a:t>
            </a:r>
            <a:r>
              <a:rPr lang="tr-TR" b="1" dirty="0" smtClean="0"/>
              <a:t>Üst kademeler: </a:t>
            </a:r>
            <a:r>
              <a:rPr lang="tr-TR" dirty="0" smtClean="0"/>
              <a:t>İşletmede etkisi uzun bir süre hissedilecek olan </a:t>
            </a:r>
            <a:r>
              <a:rPr lang="tr-TR" b="1" dirty="0" smtClean="0"/>
              <a:t>uzun vadeli </a:t>
            </a:r>
            <a:r>
              <a:rPr lang="tr-TR" dirty="0" smtClean="0"/>
              <a:t>(5 yıl ve üzerini kapsayan) ve </a:t>
            </a:r>
            <a:r>
              <a:rPr lang="tr-TR" b="1" dirty="0" smtClean="0"/>
              <a:t>STRATEJİK</a:t>
            </a:r>
            <a:r>
              <a:rPr lang="tr-TR" dirty="0" smtClean="0"/>
              <a:t> nitelikteki kararları verirler. </a:t>
            </a:r>
          </a:p>
          <a:p>
            <a:pPr marL="0" indent="0" algn="just">
              <a:buNone/>
            </a:pPr>
            <a:endParaRPr lang="tr-TR" b="1" dirty="0"/>
          </a:p>
          <a:p>
            <a:pPr marL="0" indent="0" algn="just">
              <a:buNone/>
            </a:pPr>
            <a:r>
              <a:rPr lang="tr-TR" b="1" dirty="0" smtClean="0"/>
              <a:t>	Sınırlı rasyonellik: </a:t>
            </a:r>
            <a:r>
              <a:rPr lang="tr-TR" dirty="0" smtClean="0"/>
              <a:t>Rasyonel davranmaya eğilimli fakat zihinsel kapasitesi nedeniyle </a:t>
            </a:r>
            <a:r>
              <a:rPr lang="tr-TR" b="1" dirty="0" smtClean="0"/>
              <a:t>tüm veri ve bilgiyi işleyemeyen </a:t>
            </a:r>
            <a:r>
              <a:rPr lang="tr-TR" dirty="0" smtClean="0"/>
              <a:t>bireylerin vereceği kararlardır. </a:t>
            </a:r>
          </a:p>
          <a:p>
            <a:pPr marL="0" indent="0" algn="just">
              <a:buNone/>
            </a:pPr>
            <a:r>
              <a:rPr lang="tr-TR" b="1" dirty="0"/>
              <a:t>	</a:t>
            </a:r>
            <a:endParaRPr lang="tr-TR" b="1" dirty="0" smtClean="0"/>
          </a:p>
          <a:p>
            <a:pPr marL="0" indent="0" algn="just">
              <a:buNone/>
            </a:pPr>
            <a:r>
              <a:rPr lang="tr-TR" b="1" dirty="0"/>
              <a:t>	</a:t>
            </a:r>
            <a:r>
              <a:rPr lang="tr-TR" b="1" dirty="0" smtClean="0"/>
              <a:t>Enformasyon (Bilgi) Teknolojileri – IT: </a:t>
            </a:r>
            <a:r>
              <a:rPr lang="tr-TR" dirty="0" smtClean="0"/>
              <a:t>Bu teknoloji sayesinde insanlar işleyemedikleri verileri işleyebilecek ve daha sağlıklı kararlar verebileceklerdir. </a:t>
            </a:r>
            <a:r>
              <a:rPr lang="tr-TR" dirty="0" smtClean="0"/>
              <a:t>Böylece örgütlerde </a:t>
            </a:r>
            <a:r>
              <a:rPr lang="tr-TR" dirty="0" smtClean="0"/>
              <a:t>sınırlı rasyonellikten kaynaklanan problemler ortadan </a:t>
            </a:r>
            <a:r>
              <a:rPr lang="tr-TR" dirty="0" smtClean="0"/>
              <a:t>kaldırılmaya çalışılır.</a:t>
            </a:r>
            <a:endParaRPr lang="tr-TR" b="1" dirty="0"/>
          </a:p>
        </p:txBody>
      </p:sp>
    </p:spTree>
    <p:extLst>
      <p:ext uri="{BB962C8B-B14F-4D97-AF65-F5344CB8AC3E}">
        <p14:creationId xmlns:p14="http://schemas.microsoft.com/office/powerpoint/2010/main" val="3203472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89212" y="300917"/>
            <a:ext cx="8911687" cy="1280890"/>
          </a:xfrm>
        </p:spPr>
        <p:txBody>
          <a:bodyPr/>
          <a:lstStyle/>
          <a:p>
            <a:pPr algn="ctr"/>
            <a:r>
              <a:rPr lang="tr-TR" dirty="0" smtClean="0"/>
              <a:t>VEKALET TEORİSİ</a:t>
            </a:r>
            <a:endParaRPr lang="tr-TR" dirty="0"/>
          </a:p>
        </p:txBody>
      </p:sp>
      <p:sp>
        <p:nvSpPr>
          <p:cNvPr id="3" name="İçerik Yer Tutucusu 2"/>
          <p:cNvSpPr>
            <a:spLocks noGrp="1"/>
          </p:cNvSpPr>
          <p:nvPr>
            <p:ph idx="1"/>
          </p:nvPr>
        </p:nvSpPr>
        <p:spPr>
          <a:xfrm>
            <a:off x="2589212" y="1106452"/>
            <a:ext cx="8915400" cy="5219533"/>
          </a:xfrm>
        </p:spPr>
        <p:txBody>
          <a:bodyPr>
            <a:normAutofit lnSpcReduction="10000"/>
          </a:bodyPr>
          <a:lstStyle/>
          <a:p>
            <a:pPr algn="just"/>
            <a:endParaRPr lang="tr-TR" dirty="0" smtClean="0"/>
          </a:p>
          <a:p>
            <a:pPr algn="just"/>
            <a:r>
              <a:rPr lang="tr-TR" dirty="0" smtClean="0"/>
              <a:t>İşletmelerin büyümesi ve karmaşıklaşmasıyla birlikte, </a:t>
            </a:r>
            <a:r>
              <a:rPr lang="tr-TR" b="1" dirty="0" smtClean="0"/>
              <a:t>işletme sahibi tek başına yönetim işlerini yapmakta zorlanmıştır</a:t>
            </a:r>
            <a:r>
              <a:rPr lang="tr-TR" dirty="0" smtClean="0"/>
              <a:t>. Sahipler, işletmelerinin büyümesiyle birlikte kendi adına karar verebilecek profesyonel eğitim almış yöneticileri işletmelerde görevlendirirler.</a:t>
            </a:r>
          </a:p>
          <a:p>
            <a:pPr marL="0" indent="0" algn="just">
              <a:buNone/>
            </a:pPr>
            <a:endParaRPr lang="tr-TR" dirty="0"/>
          </a:p>
          <a:p>
            <a:pPr algn="just"/>
            <a:endParaRPr lang="tr-TR" dirty="0" smtClean="0"/>
          </a:p>
          <a:p>
            <a:pPr algn="just"/>
            <a:r>
              <a:rPr lang="tr-TR" dirty="0" smtClean="0"/>
              <a:t>İşletme sahibi </a:t>
            </a:r>
            <a:r>
              <a:rPr lang="tr-TR" b="1" dirty="0" smtClean="0"/>
              <a:t>asil</a:t>
            </a:r>
            <a:r>
              <a:rPr lang="tr-TR" dirty="0" smtClean="0"/>
              <a:t>, işletme sahibi adına karar veren profesyonel yönetici </a:t>
            </a:r>
            <a:r>
              <a:rPr lang="tr-TR" b="1" dirty="0" smtClean="0"/>
              <a:t>vekil</a:t>
            </a:r>
            <a:r>
              <a:rPr lang="tr-TR" dirty="0" smtClean="0"/>
              <a:t> olarak adlandırılır. Vekil, asil adına karar verdiği için bu teoride </a:t>
            </a:r>
            <a:r>
              <a:rPr lang="tr-TR" b="1" dirty="0" smtClean="0"/>
              <a:t>asil – vekil arasındaki ilişkiler</a:t>
            </a:r>
            <a:r>
              <a:rPr lang="tr-TR" dirty="0" smtClean="0"/>
              <a:t> incelenecektir.</a:t>
            </a:r>
          </a:p>
          <a:p>
            <a:pPr marL="0" indent="0" algn="just">
              <a:buNone/>
            </a:pPr>
            <a:endParaRPr lang="tr-TR" dirty="0" smtClean="0"/>
          </a:p>
          <a:p>
            <a:pPr marL="0" indent="0" algn="just">
              <a:buNone/>
            </a:pPr>
            <a:endParaRPr lang="tr-TR" dirty="0"/>
          </a:p>
          <a:p>
            <a:pPr algn="just"/>
            <a:r>
              <a:rPr lang="tr-TR" dirty="0" smtClean="0"/>
              <a:t>Bu </a:t>
            </a:r>
            <a:r>
              <a:rPr lang="tr-TR" dirty="0" smtClean="0"/>
              <a:t>teorinin varsayımı, </a:t>
            </a:r>
            <a:r>
              <a:rPr lang="tr-TR" dirty="0" smtClean="0"/>
              <a:t>vekilin daha çok asilin çıkarları doğrultusunda değil de, vekilin kendi çıkarları doğrultusundaki kararlar </a:t>
            </a:r>
            <a:r>
              <a:rPr lang="tr-TR" dirty="0" smtClean="0"/>
              <a:t>almasıdır. </a:t>
            </a:r>
            <a:r>
              <a:rPr lang="tr-TR" b="1" dirty="0" smtClean="0"/>
              <a:t>Bu nedenle teori, asil </a:t>
            </a:r>
            <a:r>
              <a:rPr lang="tr-TR" b="1" dirty="0" smtClean="0"/>
              <a:t>ve vekil arasındaki çatışmaya ve bu çatışmanın nasıl çözüleceğine odaklanır. </a:t>
            </a:r>
          </a:p>
        </p:txBody>
      </p:sp>
    </p:spTree>
    <p:extLst>
      <p:ext uri="{BB962C8B-B14F-4D97-AF65-F5344CB8AC3E}">
        <p14:creationId xmlns:p14="http://schemas.microsoft.com/office/powerpoint/2010/main" val="5715096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89212" y="300917"/>
            <a:ext cx="8911687" cy="1280890"/>
          </a:xfrm>
        </p:spPr>
        <p:txBody>
          <a:bodyPr/>
          <a:lstStyle/>
          <a:p>
            <a:pPr algn="ctr"/>
            <a:r>
              <a:rPr lang="tr-TR" dirty="0" smtClean="0"/>
              <a:t>VEKALET TEORİSİ</a:t>
            </a:r>
            <a:endParaRPr lang="tr-TR" dirty="0"/>
          </a:p>
        </p:txBody>
      </p:sp>
      <p:sp>
        <p:nvSpPr>
          <p:cNvPr id="3" name="İçerik Yer Tutucusu 2"/>
          <p:cNvSpPr>
            <a:spLocks noGrp="1"/>
          </p:cNvSpPr>
          <p:nvPr>
            <p:ph idx="1"/>
          </p:nvPr>
        </p:nvSpPr>
        <p:spPr>
          <a:xfrm>
            <a:off x="2456209" y="1339209"/>
            <a:ext cx="8915400" cy="5219533"/>
          </a:xfrm>
        </p:spPr>
        <p:txBody>
          <a:bodyPr>
            <a:normAutofit fontScale="92500" lnSpcReduction="10000"/>
          </a:bodyPr>
          <a:lstStyle/>
          <a:p>
            <a:pPr algn="just"/>
            <a:r>
              <a:rPr lang="tr-TR" b="1" dirty="0" smtClean="0"/>
              <a:t>Asil ve vekil birbirinden neden farklı çıkarlara sahiptirler?</a:t>
            </a:r>
            <a:r>
              <a:rPr lang="tr-TR" dirty="0" smtClean="0"/>
              <a:t> </a:t>
            </a:r>
          </a:p>
          <a:p>
            <a:pPr marL="0" indent="0" algn="just">
              <a:buNone/>
            </a:pPr>
            <a:endParaRPr lang="tr-TR" dirty="0" smtClean="0"/>
          </a:p>
          <a:p>
            <a:pPr marL="0" indent="0" algn="just">
              <a:buNone/>
            </a:pPr>
            <a:r>
              <a:rPr lang="tr-TR" dirty="0"/>
              <a:t>	</a:t>
            </a:r>
            <a:r>
              <a:rPr lang="tr-TR" b="1" dirty="0" smtClean="0"/>
              <a:t>1. sebep: </a:t>
            </a:r>
            <a:r>
              <a:rPr lang="tr-TR" dirty="0" smtClean="0"/>
              <a:t>Çünkü asil, elinde belirli bir sermayesi olan kişidir. Elindeki sermaye sayesinde RİSK ALARAK farklı yatırımlara girebilir. Böylece daha yüksek kârlar elde edebilir.</a:t>
            </a:r>
          </a:p>
          <a:p>
            <a:pPr marL="0" indent="0" algn="just">
              <a:buNone/>
            </a:pPr>
            <a:endParaRPr lang="tr-TR" dirty="0" smtClean="0"/>
          </a:p>
          <a:p>
            <a:pPr marL="0" indent="0" algn="just">
              <a:buNone/>
            </a:pPr>
            <a:r>
              <a:rPr lang="tr-TR" dirty="0"/>
              <a:t>	</a:t>
            </a:r>
            <a:r>
              <a:rPr lang="tr-TR" dirty="0" smtClean="0"/>
              <a:t> </a:t>
            </a:r>
            <a:r>
              <a:rPr lang="tr-TR" b="1" dirty="0" smtClean="0"/>
              <a:t>Kısaca asil, çıkarı nedeniyle riske girerek elindeki sermaye tutarını daha yüksek tutarlara ulaştırmaya çalışan bir bireydir.</a:t>
            </a:r>
          </a:p>
          <a:p>
            <a:pPr marL="0" indent="0" algn="just">
              <a:buNone/>
            </a:pPr>
            <a:endParaRPr lang="tr-TR" dirty="0" smtClean="0"/>
          </a:p>
          <a:p>
            <a:pPr marL="0" indent="0" algn="just">
              <a:buNone/>
            </a:pPr>
            <a:r>
              <a:rPr lang="tr-TR" dirty="0"/>
              <a:t>	</a:t>
            </a:r>
            <a:r>
              <a:rPr lang="tr-TR" b="1" dirty="0" smtClean="0"/>
              <a:t>2. sebep: </a:t>
            </a:r>
            <a:r>
              <a:rPr lang="tr-TR" dirty="0" smtClean="0"/>
              <a:t>Fakat vekil, sabit maaşlı çalışan bir profesyonel yöneticidir. Tek gelir kaynağı budur. Sahip gibi riskli kararlar alamaz. Çünkü, riskli bir yatırım sonucunda işletme batabilir. Böyle bir durum, tek gelir kaynağı olan yöneticinin gelirinin yok olması demektir. Çünkü işletme batarsa, yöneticinin işine son verilir ve yönetici tek gelir kaynağından mahrum kalır. </a:t>
            </a:r>
          </a:p>
          <a:p>
            <a:pPr marL="0" indent="0" algn="just">
              <a:buNone/>
            </a:pPr>
            <a:r>
              <a:rPr lang="tr-TR" dirty="0"/>
              <a:t>	</a:t>
            </a:r>
            <a:endParaRPr lang="tr-TR" dirty="0" smtClean="0"/>
          </a:p>
          <a:p>
            <a:pPr marL="0" indent="0" algn="just">
              <a:buNone/>
            </a:pPr>
            <a:r>
              <a:rPr lang="tr-TR" dirty="0"/>
              <a:t>	</a:t>
            </a:r>
            <a:r>
              <a:rPr lang="tr-TR" b="1" dirty="0" smtClean="0"/>
              <a:t>Kısaca vekil, çıkarları nedeniyle riske girmeyerek kendini güvence altında tutmaya çalışan karaları alan bir bireydir. </a:t>
            </a:r>
          </a:p>
        </p:txBody>
      </p:sp>
    </p:spTree>
    <p:extLst>
      <p:ext uri="{BB962C8B-B14F-4D97-AF65-F5344CB8AC3E}">
        <p14:creationId xmlns:p14="http://schemas.microsoft.com/office/powerpoint/2010/main" val="4739004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830617"/>
          </a:xfrm>
        </p:spPr>
        <p:txBody>
          <a:bodyPr/>
          <a:lstStyle/>
          <a:p>
            <a:pPr algn="ctr"/>
            <a:r>
              <a:rPr lang="tr-TR" dirty="0" smtClean="0"/>
              <a:t>VEKALET TEORİSİ</a:t>
            </a:r>
            <a:endParaRPr lang="tr-TR" dirty="0"/>
          </a:p>
        </p:txBody>
      </p:sp>
      <p:sp>
        <p:nvSpPr>
          <p:cNvPr id="3" name="İçerik Yer Tutucusu 2"/>
          <p:cNvSpPr>
            <a:spLocks noGrp="1"/>
          </p:cNvSpPr>
          <p:nvPr>
            <p:ph idx="1"/>
          </p:nvPr>
        </p:nvSpPr>
        <p:spPr>
          <a:xfrm>
            <a:off x="2664027" y="1701337"/>
            <a:ext cx="8915400" cy="4533207"/>
          </a:xfrm>
        </p:spPr>
        <p:txBody>
          <a:bodyPr/>
          <a:lstStyle/>
          <a:p>
            <a:pPr algn="just"/>
            <a:r>
              <a:rPr lang="tr-TR" dirty="0" smtClean="0"/>
              <a:t>Bu teoriye göre, işletmecilik alanında teknik bilgisi olan vekilin, işletme sahibinden daha fazla yönetim bilgisi bulunmaktadır. </a:t>
            </a:r>
          </a:p>
          <a:p>
            <a:pPr marL="0" indent="0" algn="just">
              <a:buNone/>
            </a:pPr>
            <a:endParaRPr lang="tr-TR" dirty="0" smtClean="0"/>
          </a:p>
          <a:p>
            <a:pPr algn="just"/>
            <a:r>
              <a:rPr lang="tr-TR" dirty="0" smtClean="0"/>
              <a:t>Dolayısıyla, vekil bilgi farklılığından ötürü; asile kendi çıkarları doğrultusunda karar verdirtebilir. Asil ile vekil arasındaki bu bilgi farkına </a:t>
            </a:r>
            <a:r>
              <a:rPr lang="tr-TR" b="1" dirty="0" smtClean="0"/>
              <a:t>BİLGİ ASİMETRİSİ</a:t>
            </a:r>
            <a:r>
              <a:rPr lang="tr-TR" dirty="0" smtClean="0"/>
              <a:t> adı verilir. </a:t>
            </a:r>
          </a:p>
          <a:p>
            <a:pPr algn="just"/>
            <a:endParaRPr lang="tr-TR" dirty="0"/>
          </a:p>
          <a:p>
            <a:pPr algn="just"/>
            <a:r>
              <a:rPr lang="tr-TR" b="1" dirty="0" smtClean="0"/>
              <a:t>Pozitivist vekalet yaklaşımı</a:t>
            </a:r>
            <a:r>
              <a:rPr lang="tr-TR" dirty="0" smtClean="0"/>
              <a:t>: Vekilin kendi çıkarları doğrultusunda davranmasını önleyecek kontrol mekanizmalarını araştırmaktadır.</a:t>
            </a:r>
          </a:p>
          <a:p>
            <a:pPr algn="just"/>
            <a:endParaRPr lang="tr-TR" dirty="0"/>
          </a:p>
          <a:p>
            <a:pPr algn="just"/>
            <a:r>
              <a:rPr lang="tr-TR" b="1" dirty="0" smtClean="0"/>
              <a:t>Asil – vekil yaklaşımı</a:t>
            </a:r>
            <a:r>
              <a:rPr lang="tr-TR" dirty="0" smtClean="0"/>
              <a:t>: Asil ile vekil arasındaki işbirliğini sağlayacak en uygun mekanizmayı araştırmaktadır. </a:t>
            </a:r>
          </a:p>
        </p:txBody>
      </p:sp>
    </p:spTree>
    <p:extLst>
      <p:ext uri="{BB962C8B-B14F-4D97-AF65-F5344CB8AC3E}">
        <p14:creationId xmlns:p14="http://schemas.microsoft.com/office/powerpoint/2010/main" val="4112874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89212" y="366415"/>
            <a:ext cx="8911687" cy="1280890"/>
          </a:xfrm>
        </p:spPr>
        <p:txBody>
          <a:bodyPr/>
          <a:lstStyle/>
          <a:p>
            <a:pPr algn="ctr"/>
            <a:r>
              <a:rPr lang="tr-TR" dirty="0" smtClean="0"/>
              <a:t>İŞLEM MALİYETİ TEORİSİ</a:t>
            </a:r>
            <a:endParaRPr lang="tr-TR" dirty="0"/>
          </a:p>
        </p:txBody>
      </p:sp>
      <p:sp>
        <p:nvSpPr>
          <p:cNvPr id="3" name="İçerik Yer Tutucusu 2"/>
          <p:cNvSpPr>
            <a:spLocks noGrp="1"/>
          </p:cNvSpPr>
          <p:nvPr>
            <p:ph idx="1"/>
          </p:nvPr>
        </p:nvSpPr>
        <p:spPr>
          <a:xfrm>
            <a:off x="2302625" y="1185948"/>
            <a:ext cx="9201987" cy="5214851"/>
          </a:xfrm>
        </p:spPr>
        <p:txBody>
          <a:bodyPr>
            <a:normAutofit lnSpcReduction="10000"/>
          </a:bodyPr>
          <a:lstStyle/>
          <a:p>
            <a:pPr algn="just"/>
            <a:r>
              <a:rPr lang="tr-TR" dirty="0" smtClean="0"/>
              <a:t>Bu teori,</a:t>
            </a:r>
          </a:p>
          <a:p>
            <a:pPr algn="just"/>
            <a:endParaRPr lang="tr-TR" dirty="0"/>
          </a:p>
          <a:p>
            <a:pPr marL="0" indent="0" algn="just">
              <a:buNone/>
            </a:pPr>
            <a:r>
              <a:rPr lang="tr-TR" dirty="0" smtClean="0"/>
              <a:t>	</a:t>
            </a:r>
            <a:r>
              <a:rPr lang="tr-TR" dirty="0" smtClean="0">
                <a:sym typeface="Wingdings" panose="05000000000000000000" pitchFamily="2" charset="2"/>
              </a:rPr>
              <a:t> işletme bir ürünü / hizmeti dışarıdan, başka bir üreticiden almak yerine neden kendi bünyesinde üretir - işletme bir ürünü kendisi üretirken bundan vazgeçerek neden bunları dışarıdan almaya başlar?  sorularını cevaplamaya çalışır. </a:t>
            </a:r>
            <a:r>
              <a:rPr lang="tr-TR" b="1" dirty="0" smtClean="0">
                <a:sym typeface="Wingdings" panose="05000000000000000000" pitchFamily="2" charset="2"/>
              </a:rPr>
              <a:t>İşletmeler, hangisi en ekonomik ise o durumu seçerler.</a:t>
            </a:r>
          </a:p>
          <a:p>
            <a:pPr marL="0" indent="0" algn="just">
              <a:buNone/>
            </a:pPr>
            <a:endParaRPr lang="tr-TR" dirty="0">
              <a:sym typeface="Wingdings" panose="05000000000000000000" pitchFamily="2" charset="2"/>
            </a:endParaRPr>
          </a:p>
          <a:p>
            <a:pPr marL="0" indent="0" algn="just">
              <a:buNone/>
            </a:pPr>
            <a:r>
              <a:rPr lang="tr-TR" dirty="0" smtClean="0">
                <a:sym typeface="Wingdings" panose="05000000000000000000" pitchFamily="2" charset="2"/>
              </a:rPr>
              <a:t>	Bir işletme bir ürünü/hizmeti dışarıdan almaya karar veriyorsa, satın alma fiyatına ek olarak; satıcı ile görüşme, pazarlık, kontrat hazırlama gibi maliyetlere katlanabilir. Buna satıcı ile alıcı arasında oluşan </a:t>
            </a:r>
            <a:r>
              <a:rPr lang="tr-TR" b="1" dirty="0" smtClean="0">
                <a:sym typeface="Wingdings" panose="05000000000000000000" pitchFamily="2" charset="2"/>
              </a:rPr>
              <a:t>işlem maliyetleri</a:t>
            </a:r>
            <a:r>
              <a:rPr lang="tr-TR" dirty="0" smtClean="0">
                <a:sym typeface="Wingdings" panose="05000000000000000000" pitchFamily="2" charset="2"/>
              </a:rPr>
              <a:t> adı verilir.</a:t>
            </a:r>
          </a:p>
          <a:p>
            <a:pPr marL="0" indent="0" algn="just">
              <a:buNone/>
            </a:pPr>
            <a:endParaRPr lang="tr-TR" dirty="0" smtClean="0">
              <a:sym typeface="Wingdings" panose="05000000000000000000" pitchFamily="2" charset="2"/>
            </a:endParaRPr>
          </a:p>
          <a:p>
            <a:pPr marL="0" indent="0" algn="ctr">
              <a:buNone/>
            </a:pPr>
            <a:r>
              <a:rPr lang="tr-TR" dirty="0" smtClean="0">
                <a:sym typeface="Wingdings" panose="05000000000000000000" pitchFamily="2" charset="2"/>
              </a:rPr>
              <a:t>Kendi üretimimin maliyeti &lt;  Dışarıdan satın alım maliyeti + İşlem maliyeti ise </a:t>
            </a:r>
            <a:r>
              <a:rPr lang="tr-TR" b="1" dirty="0" smtClean="0">
                <a:sym typeface="Wingdings" panose="05000000000000000000" pitchFamily="2" charset="2"/>
              </a:rPr>
              <a:t>KENDİN ÜRET</a:t>
            </a:r>
          </a:p>
          <a:p>
            <a:pPr marL="0" indent="0" algn="just">
              <a:buNone/>
            </a:pPr>
            <a:endParaRPr lang="tr-TR" dirty="0">
              <a:sym typeface="Wingdings" panose="05000000000000000000" pitchFamily="2" charset="2"/>
            </a:endParaRPr>
          </a:p>
          <a:p>
            <a:pPr marL="0" indent="0" algn="ctr">
              <a:buNone/>
            </a:pPr>
            <a:r>
              <a:rPr lang="tr-TR" dirty="0">
                <a:sym typeface="Wingdings" panose="05000000000000000000" pitchFamily="2" charset="2"/>
              </a:rPr>
              <a:t>Kendi üretimimin maliyeti </a:t>
            </a:r>
            <a:r>
              <a:rPr lang="tr-TR" dirty="0" smtClean="0">
                <a:sym typeface="Wingdings" panose="05000000000000000000" pitchFamily="2" charset="2"/>
              </a:rPr>
              <a:t>&gt;  </a:t>
            </a:r>
            <a:r>
              <a:rPr lang="tr-TR" dirty="0">
                <a:sym typeface="Wingdings" panose="05000000000000000000" pitchFamily="2" charset="2"/>
              </a:rPr>
              <a:t>Dışarıdan satın alım maliyeti + İşlem maliyeti ise </a:t>
            </a:r>
            <a:r>
              <a:rPr lang="tr-TR" b="1" dirty="0" smtClean="0">
                <a:sym typeface="Wingdings" panose="05000000000000000000" pitchFamily="2" charset="2"/>
              </a:rPr>
              <a:t>DIŞARIDAN SATIN AL</a:t>
            </a:r>
            <a:endParaRPr lang="tr-TR" b="1" dirty="0">
              <a:sym typeface="Wingdings" panose="05000000000000000000" pitchFamily="2" charset="2"/>
            </a:endParaRPr>
          </a:p>
        </p:txBody>
      </p:sp>
    </p:spTree>
    <p:extLst>
      <p:ext uri="{BB962C8B-B14F-4D97-AF65-F5344CB8AC3E}">
        <p14:creationId xmlns:p14="http://schemas.microsoft.com/office/powerpoint/2010/main" val="1519796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KURUMSALLAŞMA TEORİSİ</a:t>
            </a:r>
            <a:endParaRPr lang="tr-TR" dirty="0"/>
          </a:p>
        </p:txBody>
      </p:sp>
      <p:sp>
        <p:nvSpPr>
          <p:cNvPr id="3" name="İçerik Yer Tutucusu 2"/>
          <p:cNvSpPr>
            <a:spLocks noGrp="1"/>
          </p:cNvSpPr>
          <p:nvPr>
            <p:ph idx="1"/>
          </p:nvPr>
        </p:nvSpPr>
        <p:spPr>
          <a:xfrm>
            <a:off x="2688964" y="1584960"/>
            <a:ext cx="8915400" cy="5023658"/>
          </a:xfrm>
        </p:spPr>
        <p:txBody>
          <a:bodyPr/>
          <a:lstStyle/>
          <a:p>
            <a:pPr algn="just"/>
            <a:r>
              <a:rPr lang="tr-TR" dirty="0" smtClean="0"/>
              <a:t>Bu teori, </a:t>
            </a:r>
            <a:r>
              <a:rPr lang="tr-TR" b="1" dirty="0" smtClean="0"/>
              <a:t>belirli bir coğrafya/kültür/çevrede, aynı dalda faaliyet gösteren örgütler neden birbirine bu kadar benzemektedir</a:t>
            </a:r>
            <a:r>
              <a:rPr lang="tr-TR" dirty="0" smtClean="0"/>
              <a:t>? </a:t>
            </a:r>
            <a:r>
              <a:rPr lang="tr-TR" dirty="0"/>
              <a:t>s</a:t>
            </a:r>
            <a:r>
              <a:rPr lang="tr-TR" dirty="0" smtClean="0"/>
              <a:t>orusunu cevaplamaktadır.</a:t>
            </a:r>
          </a:p>
          <a:p>
            <a:pPr algn="just"/>
            <a:endParaRPr lang="tr-TR" dirty="0"/>
          </a:p>
          <a:p>
            <a:pPr algn="just"/>
            <a:r>
              <a:rPr lang="tr-TR" dirty="0" smtClean="0"/>
              <a:t>Organizasyonlar sadece pazar koşulları tarafından değil, içinde bulundukları toplumun sosyal baskıları (toplumun inançları, beklentileri, bekleyişleri, anlayışları) tarafından da şekillenmektedir.</a:t>
            </a:r>
          </a:p>
          <a:p>
            <a:pPr algn="just"/>
            <a:endParaRPr lang="tr-TR" dirty="0"/>
          </a:p>
          <a:p>
            <a:pPr algn="just"/>
            <a:r>
              <a:rPr lang="tr-TR" dirty="0" smtClean="0"/>
              <a:t>Aynı dalda çalışan organizasyonlar benzer çevresel baskılara </a:t>
            </a:r>
            <a:r>
              <a:rPr lang="tr-TR" b="1" dirty="0" smtClean="0"/>
              <a:t>(pazar koşulları baskıları + sosyal baskılara) </a:t>
            </a:r>
            <a:r>
              <a:rPr lang="tr-TR" dirty="0" smtClean="0"/>
              <a:t>maruz kalmaktadırlar. </a:t>
            </a:r>
          </a:p>
          <a:p>
            <a:pPr algn="just"/>
            <a:endParaRPr lang="tr-TR" dirty="0"/>
          </a:p>
          <a:p>
            <a:pPr algn="just"/>
            <a:r>
              <a:rPr lang="tr-TR" dirty="0" smtClean="0"/>
              <a:t>Böylece belirli bir çevrede aynı baskılara maruz kalan ve aynı dalda faaliyet gösteren örgütler zamanla benzer iş yapma uygulamalarını benimseyerek birbirlerine benzeyecektir. Buna </a:t>
            </a:r>
            <a:r>
              <a:rPr lang="tr-TR" b="1" dirty="0" smtClean="0"/>
              <a:t>kurumsal eş biçimlilik (izomorfizm) adı verilir.</a:t>
            </a:r>
            <a:endParaRPr lang="tr-TR" b="1" dirty="0"/>
          </a:p>
        </p:txBody>
      </p:sp>
    </p:spTree>
    <p:extLst>
      <p:ext uri="{BB962C8B-B14F-4D97-AF65-F5344CB8AC3E}">
        <p14:creationId xmlns:p14="http://schemas.microsoft.com/office/powerpoint/2010/main" val="3401866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ÖRGÜTSEL EKOLOJİ YAKLAŞIMI</a:t>
            </a:r>
            <a:endParaRPr lang="tr-TR" dirty="0"/>
          </a:p>
        </p:txBody>
      </p:sp>
      <p:sp>
        <p:nvSpPr>
          <p:cNvPr id="3" name="İçerik Yer Tutucusu 2"/>
          <p:cNvSpPr>
            <a:spLocks noGrp="1"/>
          </p:cNvSpPr>
          <p:nvPr>
            <p:ph idx="1"/>
          </p:nvPr>
        </p:nvSpPr>
        <p:spPr>
          <a:xfrm>
            <a:off x="2589212" y="1634837"/>
            <a:ext cx="8915400" cy="4757650"/>
          </a:xfrm>
        </p:spPr>
        <p:txBody>
          <a:bodyPr/>
          <a:lstStyle/>
          <a:p>
            <a:r>
              <a:rPr lang="tr-TR" b="1" dirty="0" smtClean="0"/>
              <a:t>Ekoloji:</a:t>
            </a:r>
            <a:r>
              <a:rPr lang="tr-TR" dirty="0" smtClean="0"/>
              <a:t> Belirli bir çevrede yaşayan canlıların çevreleri ile arasındaki ilişkileri incelemektedir.</a:t>
            </a:r>
          </a:p>
          <a:p>
            <a:r>
              <a:rPr lang="tr-TR" b="1" dirty="0" smtClean="0"/>
              <a:t>Örgütsel Ekoloji:</a:t>
            </a:r>
            <a:r>
              <a:rPr lang="tr-TR" dirty="0" smtClean="0"/>
              <a:t> Belirli bir çevredeki örgütlerin çevreleriyle arasındaki ilişkileri incelemektedir.</a:t>
            </a:r>
          </a:p>
          <a:p>
            <a:endParaRPr lang="tr-TR" dirty="0"/>
          </a:p>
          <a:p>
            <a:pPr marL="0" indent="0" algn="just">
              <a:buNone/>
            </a:pPr>
            <a:r>
              <a:rPr lang="tr-TR" dirty="0" smtClean="0"/>
              <a:t>	Bu teori, çevre koşullarına uyan işletmelerin hayatına devam edeceğini; uymayanların ise elenip öleceğini varsayar. Böylece sadece hayatta kalan işletmeler faaliyetlerini sürdürürler. </a:t>
            </a:r>
          </a:p>
          <a:p>
            <a:pPr marL="0" indent="0" algn="just">
              <a:buNone/>
            </a:pPr>
            <a:endParaRPr lang="tr-TR" dirty="0"/>
          </a:p>
          <a:p>
            <a:pPr marL="0" indent="0" algn="just">
              <a:buNone/>
            </a:pPr>
            <a:r>
              <a:rPr lang="tr-TR" dirty="0" smtClean="0"/>
              <a:t>	Yaşam şansı bulan işletmeler, ölen işletmelerden farklı özelliklere sahiptir. Bundan dolayı hayatta kalmaktadırlar. Yaşam şansı bulan işletmeler ise benzer özelliklere sahiptir, bu özellik sayesinde hayatta kalmaktadırlar.</a:t>
            </a:r>
            <a:endParaRPr lang="tr-TR" dirty="0"/>
          </a:p>
        </p:txBody>
      </p:sp>
    </p:spTree>
    <p:extLst>
      <p:ext uri="{BB962C8B-B14F-4D97-AF65-F5344CB8AC3E}">
        <p14:creationId xmlns:p14="http://schemas.microsoft.com/office/powerpoint/2010/main" val="3652326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ÖRGÜTSEL KONFİGÜRASYON YAKLAŞIMI</a:t>
            </a:r>
            <a:endParaRPr lang="tr-TR" dirty="0"/>
          </a:p>
        </p:txBody>
      </p:sp>
      <p:sp>
        <p:nvSpPr>
          <p:cNvPr id="3" name="İçerik Yer Tutucusu 2"/>
          <p:cNvSpPr>
            <a:spLocks noGrp="1"/>
          </p:cNvSpPr>
          <p:nvPr>
            <p:ph idx="1"/>
          </p:nvPr>
        </p:nvSpPr>
        <p:spPr>
          <a:xfrm>
            <a:off x="2592925" y="1905000"/>
            <a:ext cx="8915400" cy="4263044"/>
          </a:xfrm>
        </p:spPr>
        <p:txBody>
          <a:bodyPr>
            <a:normAutofit/>
          </a:bodyPr>
          <a:lstStyle/>
          <a:p>
            <a:pPr algn="just"/>
            <a:endParaRPr lang="tr-TR" dirty="0" smtClean="0"/>
          </a:p>
          <a:p>
            <a:pPr algn="just"/>
            <a:r>
              <a:rPr lang="tr-TR" dirty="0" smtClean="0"/>
              <a:t>Şu ana kadar ele alınmış olan yönetim teorileri, farklı konulara odaklanmıştır.</a:t>
            </a:r>
          </a:p>
          <a:p>
            <a:pPr algn="just"/>
            <a:endParaRPr lang="tr-TR" dirty="0" smtClean="0"/>
          </a:p>
          <a:p>
            <a:pPr algn="just"/>
            <a:r>
              <a:rPr lang="tr-TR" dirty="0" smtClean="0"/>
              <a:t>Bu yaklaşım, tüm organizasyon teorilerini tek bir organizasyon teorisi altında toplamaya </a:t>
            </a:r>
            <a:r>
              <a:rPr lang="tr-TR" dirty="0" smtClean="0"/>
              <a:t>çalışan </a:t>
            </a:r>
            <a:r>
              <a:rPr lang="tr-TR" dirty="0" smtClean="0"/>
              <a:t>bir bilimsel anlayışın ürünüdür. </a:t>
            </a:r>
            <a:endParaRPr lang="tr-TR" dirty="0" smtClean="0"/>
          </a:p>
          <a:p>
            <a:pPr algn="just"/>
            <a:endParaRPr lang="tr-TR" dirty="0"/>
          </a:p>
          <a:p>
            <a:pPr algn="just"/>
            <a:r>
              <a:rPr lang="tr-TR" b="1" dirty="0" smtClean="0"/>
              <a:t>Tüm teorilerin birbiriyle yarıştırılması yerine, tüm bir başlık altında toplanarak birbirlerinin eksikliklerinin giderilmesi, bu yaklaşımın asıl amacıdır.</a:t>
            </a:r>
            <a:endParaRPr lang="tr-TR" b="1" dirty="0" smtClean="0"/>
          </a:p>
          <a:p>
            <a:pPr marL="0" indent="0" algn="just">
              <a:buNone/>
            </a:pPr>
            <a:endParaRPr lang="tr-TR" dirty="0"/>
          </a:p>
          <a:p>
            <a:pPr algn="just"/>
            <a:r>
              <a:rPr lang="tr-TR" dirty="0" smtClean="0"/>
              <a:t>Böylece, bir teorinin diğer teoriye göre daha </a:t>
            </a:r>
            <a:r>
              <a:rPr lang="tr-TR" dirty="0" smtClean="0"/>
              <a:t>üstün </a:t>
            </a:r>
            <a:r>
              <a:rPr lang="tr-TR" dirty="0" smtClean="0"/>
              <a:t>gibi algılanması ve çeşitli bilim adamlarınca teorilerin yarıştırılması sona erdirilmiş olacaktır. </a:t>
            </a:r>
            <a:endParaRPr lang="tr-TR" dirty="0"/>
          </a:p>
        </p:txBody>
      </p:sp>
    </p:spTree>
    <p:extLst>
      <p:ext uri="{BB962C8B-B14F-4D97-AF65-F5344CB8AC3E}">
        <p14:creationId xmlns:p14="http://schemas.microsoft.com/office/powerpoint/2010/main" val="34002453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endParaRPr lang="tr-TR" dirty="0"/>
          </a:p>
        </p:txBody>
      </p:sp>
      <p:sp>
        <p:nvSpPr>
          <p:cNvPr id="3" name="İçerik Yer Tutucusu 2"/>
          <p:cNvSpPr>
            <a:spLocks noGrp="1"/>
          </p:cNvSpPr>
          <p:nvPr>
            <p:ph idx="1"/>
          </p:nvPr>
        </p:nvSpPr>
        <p:spPr>
          <a:xfrm>
            <a:off x="2592925" y="1905000"/>
            <a:ext cx="8915400" cy="4184073"/>
          </a:xfrm>
        </p:spPr>
        <p:txBody>
          <a:bodyPr/>
          <a:lstStyle/>
          <a:p>
            <a:pPr algn="just"/>
            <a:r>
              <a:rPr lang="tr-TR" dirty="0" smtClean="0"/>
              <a:t>Bu teori, örgütlerin </a:t>
            </a:r>
            <a:r>
              <a:rPr lang="tr-TR" dirty="0"/>
              <a:t>bulunduğu </a:t>
            </a:r>
            <a:r>
              <a:rPr lang="tr-TR" b="1" dirty="0"/>
              <a:t>çevre şartları ve kullandıkları teknolojiye </a:t>
            </a:r>
            <a:r>
              <a:rPr lang="tr-TR" dirty="0"/>
              <a:t>göre </a:t>
            </a:r>
            <a:r>
              <a:rPr lang="tr-TR" b="1" dirty="0"/>
              <a:t>uyumlu</a:t>
            </a:r>
            <a:r>
              <a:rPr lang="tr-TR" dirty="0"/>
              <a:t> bir şekilde hareket </a:t>
            </a:r>
            <a:r>
              <a:rPr lang="tr-TR" dirty="0" smtClean="0"/>
              <a:t>edeceğini ve bu şartlara göre örgütlerin </a:t>
            </a:r>
            <a:r>
              <a:rPr lang="tr-TR" b="1" dirty="0" smtClean="0"/>
              <a:t>mekanik ya da organik</a:t>
            </a:r>
            <a:r>
              <a:rPr lang="tr-TR" dirty="0" smtClean="0"/>
              <a:t> bir şekilde tasarımlanacağını varsaymaktadır. Bahsedilen teori aşağıdakilerden hangisidir?</a:t>
            </a:r>
          </a:p>
          <a:p>
            <a:pPr algn="just"/>
            <a:endParaRPr lang="tr-TR" dirty="0"/>
          </a:p>
          <a:p>
            <a:pPr marL="0" indent="0" algn="just">
              <a:buNone/>
            </a:pPr>
            <a:r>
              <a:rPr lang="tr-TR" dirty="0" smtClean="0"/>
              <a:t>A) Kaynak bağımlılığı teorisi</a:t>
            </a:r>
          </a:p>
          <a:p>
            <a:pPr marL="0" indent="0" algn="just">
              <a:buNone/>
            </a:pPr>
            <a:r>
              <a:rPr lang="tr-TR" dirty="0" smtClean="0"/>
              <a:t>B) Vekalet teorisi</a:t>
            </a:r>
          </a:p>
          <a:p>
            <a:pPr marL="0" indent="0" algn="just">
              <a:buNone/>
            </a:pPr>
            <a:r>
              <a:rPr lang="tr-TR" dirty="0" smtClean="0"/>
              <a:t>C) </a:t>
            </a:r>
            <a:r>
              <a:rPr lang="tr-TR" dirty="0" err="1" smtClean="0"/>
              <a:t>Durumsallık</a:t>
            </a:r>
            <a:r>
              <a:rPr lang="tr-TR" dirty="0" smtClean="0"/>
              <a:t> teorisi</a:t>
            </a:r>
          </a:p>
          <a:p>
            <a:pPr marL="0" indent="0" algn="just">
              <a:buNone/>
            </a:pPr>
            <a:r>
              <a:rPr lang="tr-TR" dirty="0" smtClean="0"/>
              <a:t>D) Kurumsallaşma teorisi</a:t>
            </a:r>
          </a:p>
          <a:p>
            <a:pPr marL="0" indent="0" algn="just">
              <a:buNone/>
            </a:pPr>
            <a:r>
              <a:rPr lang="tr-TR" dirty="0" smtClean="0"/>
              <a:t>E) İşlem maliyeti teorisi</a:t>
            </a:r>
            <a:endParaRPr lang="tr-TR" dirty="0"/>
          </a:p>
        </p:txBody>
      </p:sp>
    </p:spTree>
    <p:extLst>
      <p:ext uri="{BB962C8B-B14F-4D97-AF65-F5344CB8AC3E}">
        <p14:creationId xmlns:p14="http://schemas.microsoft.com/office/powerpoint/2010/main" val="36669015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t>İşletmelerin, hayatlarının devamı </a:t>
            </a:r>
            <a:r>
              <a:rPr lang="tr-TR" dirty="0"/>
              <a:t>için </a:t>
            </a:r>
            <a:r>
              <a:rPr lang="tr-TR" b="1" dirty="0"/>
              <a:t>kritik </a:t>
            </a:r>
            <a:r>
              <a:rPr lang="tr-TR" b="1" dirty="0" smtClean="0"/>
              <a:t>öneme sahip olan </a:t>
            </a:r>
            <a:r>
              <a:rPr lang="tr-TR" b="1" dirty="0"/>
              <a:t>girdileri </a:t>
            </a:r>
            <a:r>
              <a:rPr lang="tr-TR" dirty="0"/>
              <a:t>temin edebilmek </a:t>
            </a:r>
            <a:r>
              <a:rPr lang="tr-TR" dirty="0" smtClean="0"/>
              <a:t>amacıyla </a:t>
            </a:r>
            <a:r>
              <a:rPr lang="tr-TR" dirty="0"/>
              <a:t>çeşitli önlemler </a:t>
            </a:r>
            <a:r>
              <a:rPr lang="tr-TR" dirty="0" smtClean="0"/>
              <a:t>aldığını </a:t>
            </a:r>
            <a:r>
              <a:rPr lang="tr-TR" dirty="0"/>
              <a:t>ve böylece stratejiler </a:t>
            </a:r>
            <a:r>
              <a:rPr lang="tr-TR" dirty="0" smtClean="0"/>
              <a:t>geliştirdiğini varsayan teori aşağıdakilerden hangisidir?</a:t>
            </a:r>
          </a:p>
          <a:p>
            <a:pPr marL="0" indent="0" algn="just">
              <a:buNone/>
            </a:pPr>
            <a:endParaRPr lang="tr-TR" dirty="0"/>
          </a:p>
          <a:p>
            <a:pPr marL="0" indent="0" algn="just">
              <a:buNone/>
            </a:pPr>
            <a:r>
              <a:rPr lang="tr-TR" dirty="0" smtClean="0"/>
              <a:t>A) Vekalet teorisi</a:t>
            </a:r>
          </a:p>
          <a:p>
            <a:pPr marL="0" indent="0" algn="just">
              <a:buNone/>
            </a:pPr>
            <a:r>
              <a:rPr lang="tr-TR" dirty="0" smtClean="0"/>
              <a:t>B) İşlem maliyeti teorisi</a:t>
            </a:r>
          </a:p>
          <a:p>
            <a:pPr marL="0" indent="0" algn="just">
              <a:buNone/>
            </a:pPr>
            <a:r>
              <a:rPr lang="tr-TR" dirty="0" smtClean="0"/>
              <a:t>C) Örgütsel konfigürasyon teorisi</a:t>
            </a:r>
          </a:p>
          <a:p>
            <a:pPr marL="0" indent="0" algn="just">
              <a:buNone/>
            </a:pPr>
            <a:r>
              <a:rPr lang="tr-TR" dirty="0" smtClean="0"/>
              <a:t>D) Kaynak bağımlılığı teorisi</a:t>
            </a:r>
          </a:p>
          <a:p>
            <a:pPr marL="0" indent="0" algn="just">
              <a:buNone/>
            </a:pPr>
            <a:r>
              <a:rPr lang="tr-TR" dirty="0" smtClean="0"/>
              <a:t>E) Kurumsallaşma teorisi</a:t>
            </a:r>
          </a:p>
        </p:txBody>
      </p:sp>
    </p:spTree>
    <p:extLst>
      <p:ext uri="{BB962C8B-B14F-4D97-AF65-F5344CB8AC3E}">
        <p14:creationId xmlns:p14="http://schemas.microsoft.com/office/powerpoint/2010/main" val="304044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89212" y="491107"/>
            <a:ext cx="8911687" cy="1280890"/>
          </a:xfrm>
        </p:spPr>
        <p:txBody>
          <a:bodyPr>
            <a:normAutofit/>
          </a:bodyPr>
          <a:lstStyle/>
          <a:p>
            <a:pPr algn="ctr"/>
            <a:r>
              <a:rPr lang="tr-TR" sz="3000" dirty="0" smtClean="0"/>
              <a:t>II. DÖNEME KADAR ELE ALINAN ORGANİZASYON TEORİLERİ</a:t>
            </a:r>
            <a:endParaRPr lang="tr-TR" sz="3000" dirty="0"/>
          </a:p>
        </p:txBody>
      </p:sp>
      <p:sp>
        <p:nvSpPr>
          <p:cNvPr id="3" name="İçerik Yer Tutucusu 2"/>
          <p:cNvSpPr>
            <a:spLocks noGrp="1"/>
          </p:cNvSpPr>
          <p:nvPr>
            <p:ph idx="1"/>
          </p:nvPr>
        </p:nvSpPr>
        <p:spPr>
          <a:xfrm>
            <a:off x="2585499" y="1863437"/>
            <a:ext cx="8915400" cy="4553988"/>
          </a:xfrm>
        </p:spPr>
        <p:txBody>
          <a:bodyPr/>
          <a:lstStyle/>
          <a:p>
            <a:pPr algn="just">
              <a:buFont typeface="+mj-lt"/>
              <a:buAutoNum type="arabicPeriod"/>
            </a:pPr>
            <a:r>
              <a:rPr lang="tr-TR" b="1" dirty="0" smtClean="0"/>
              <a:t>Klasik Organizasyon Teorisi</a:t>
            </a:r>
          </a:p>
          <a:p>
            <a:pPr marL="0" indent="0" algn="just">
              <a:buNone/>
            </a:pPr>
            <a:r>
              <a:rPr lang="tr-TR" dirty="0">
                <a:sym typeface="Wingdings" panose="05000000000000000000" pitchFamily="2" charset="2"/>
              </a:rPr>
              <a:t>	</a:t>
            </a:r>
            <a:r>
              <a:rPr lang="tr-TR" dirty="0" smtClean="0">
                <a:sym typeface="Wingdings" panose="05000000000000000000" pitchFamily="2" charset="2"/>
              </a:rPr>
              <a:t>	</a:t>
            </a:r>
            <a:r>
              <a:rPr lang="tr-TR" dirty="0" smtClean="0"/>
              <a:t>Bilimsel Yönetim Yaklaşımı (</a:t>
            </a:r>
            <a:r>
              <a:rPr lang="tr-TR" dirty="0" err="1" smtClean="0"/>
              <a:t>Frederick</a:t>
            </a:r>
            <a:r>
              <a:rPr lang="tr-TR" dirty="0" smtClean="0"/>
              <a:t> W. TAYLOR) </a:t>
            </a:r>
          </a:p>
          <a:p>
            <a:pPr marL="0" indent="0" algn="just">
              <a:buNone/>
            </a:pPr>
            <a:r>
              <a:rPr lang="tr-TR" dirty="0" smtClean="0"/>
              <a:t>		</a:t>
            </a:r>
            <a:r>
              <a:rPr lang="tr-TR" dirty="0" smtClean="0">
                <a:sym typeface="Wingdings" panose="05000000000000000000" pitchFamily="2" charset="2"/>
              </a:rPr>
              <a:t>Yönetim Süreci Yaklaşımı (</a:t>
            </a:r>
            <a:r>
              <a:rPr lang="tr-TR" dirty="0" err="1" smtClean="0">
                <a:sym typeface="Wingdings" panose="05000000000000000000" pitchFamily="2" charset="2"/>
              </a:rPr>
              <a:t>Henri</a:t>
            </a:r>
            <a:r>
              <a:rPr lang="tr-TR" dirty="0" smtClean="0">
                <a:sym typeface="Wingdings" panose="05000000000000000000" pitchFamily="2" charset="2"/>
              </a:rPr>
              <a:t> </a:t>
            </a:r>
            <a:r>
              <a:rPr lang="tr-TR" dirty="0" err="1" smtClean="0">
                <a:sym typeface="Wingdings" panose="05000000000000000000" pitchFamily="2" charset="2"/>
              </a:rPr>
              <a:t>Fayol</a:t>
            </a:r>
            <a:r>
              <a:rPr lang="tr-TR" dirty="0" smtClean="0">
                <a:sym typeface="Wingdings" panose="05000000000000000000" pitchFamily="2" charset="2"/>
              </a:rPr>
              <a:t>)</a:t>
            </a:r>
          </a:p>
          <a:p>
            <a:pPr marL="0" indent="0" algn="just">
              <a:buNone/>
            </a:pPr>
            <a:r>
              <a:rPr lang="tr-TR" dirty="0">
                <a:sym typeface="Wingdings" panose="05000000000000000000" pitchFamily="2" charset="2"/>
              </a:rPr>
              <a:t>	</a:t>
            </a:r>
            <a:r>
              <a:rPr lang="tr-TR" dirty="0" smtClean="0">
                <a:sym typeface="Wingdings" panose="05000000000000000000" pitchFamily="2" charset="2"/>
              </a:rPr>
              <a:t>	Bürokrasi Yaklaşımı (M. </a:t>
            </a:r>
            <a:r>
              <a:rPr lang="tr-TR" dirty="0" err="1" smtClean="0">
                <a:sym typeface="Wingdings" panose="05000000000000000000" pitchFamily="2" charset="2"/>
              </a:rPr>
              <a:t>Weber</a:t>
            </a:r>
            <a:r>
              <a:rPr lang="tr-TR" dirty="0" smtClean="0">
                <a:sym typeface="Wingdings" panose="05000000000000000000" pitchFamily="2" charset="2"/>
              </a:rPr>
              <a:t>)</a:t>
            </a:r>
          </a:p>
          <a:p>
            <a:pPr marL="0" indent="0" algn="just">
              <a:buNone/>
            </a:pPr>
            <a:endParaRPr lang="tr-TR" dirty="0">
              <a:sym typeface="Wingdings" panose="05000000000000000000" pitchFamily="2" charset="2"/>
            </a:endParaRPr>
          </a:p>
          <a:p>
            <a:pPr marL="0" indent="0" algn="just">
              <a:buNone/>
            </a:pPr>
            <a:r>
              <a:rPr lang="tr-TR" b="1" dirty="0" smtClean="0">
                <a:sym typeface="Wingdings" panose="05000000000000000000" pitchFamily="2" charset="2"/>
              </a:rPr>
              <a:t>2. Neo – Klasik Organizasyon Teorisi (Davranışsal Yönetim Yaklaşımı)</a:t>
            </a:r>
          </a:p>
          <a:p>
            <a:pPr marL="0" indent="0" algn="just">
              <a:buNone/>
            </a:pPr>
            <a:r>
              <a:rPr lang="tr-TR" b="1" dirty="0">
                <a:sym typeface="Wingdings" panose="05000000000000000000" pitchFamily="2" charset="2"/>
              </a:rPr>
              <a:t>	</a:t>
            </a:r>
            <a:r>
              <a:rPr lang="tr-TR" b="1" dirty="0" smtClean="0">
                <a:sym typeface="Wingdings" panose="05000000000000000000" pitchFamily="2" charset="2"/>
              </a:rPr>
              <a:t>	</a:t>
            </a:r>
            <a:r>
              <a:rPr lang="tr-TR" dirty="0" smtClean="0">
                <a:sym typeface="Wingdings" panose="05000000000000000000" pitchFamily="2" charset="2"/>
              </a:rPr>
              <a:t> </a:t>
            </a:r>
            <a:r>
              <a:rPr lang="tr-TR" dirty="0" err="1" smtClean="0">
                <a:sym typeface="Wingdings" panose="05000000000000000000" pitchFamily="2" charset="2"/>
              </a:rPr>
              <a:t>Hawthrone</a:t>
            </a:r>
            <a:r>
              <a:rPr lang="tr-TR" dirty="0" smtClean="0">
                <a:sym typeface="Wingdings" panose="05000000000000000000" pitchFamily="2" charset="2"/>
              </a:rPr>
              <a:t> Araştırmaları</a:t>
            </a:r>
          </a:p>
          <a:p>
            <a:pPr marL="0" indent="0" algn="just">
              <a:buNone/>
            </a:pPr>
            <a:r>
              <a:rPr lang="tr-TR" b="1" dirty="0">
                <a:sym typeface="Wingdings" panose="05000000000000000000" pitchFamily="2" charset="2"/>
              </a:rPr>
              <a:t>	</a:t>
            </a:r>
            <a:r>
              <a:rPr lang="tr-TR" b="1" dirty="0" smtClean="0">
                <a:sym typeface="Wingdings" panose="05000000000000000000" pitchFamily="2" charset="2"/>
              </a:rPr>
              <a:t>	</a:t>
            </a:r>
            <a:r>
              <a:rPr lang="tr-TR" dirty="0" smtClean="0">
                <a:sym typeface="Wingdings" panose="05000000000000000000" pitchFamily="2" charset="2"/>
              </a:rPr>
              <a:t> </a:t>
            </a:r>
            <a:r>
              <a:rPr lang="tr-TR" dirty="0" err="1" smtClean="0">
                <a:sym typeface="Wingdings" panose="05000000000000000000" pitchFamily="2" charset="2"/>
              </a:rPr>
              <a:t>Maslow’un</a:t>
            </a:r>
            <a:r>
              <a:rPr lang="tr-TR" dirty="0" smtClean="0">
                <a:sym typeface="Wingdings" panose="05000000000000000000" pitchFamily="2" charset="2"/>
              </a:rPr>
              <a:t> İhtiyaçlar Hiyerarşisi</a:t>
            </a:r>
          </a:p>
          <a:p>
            <a:pPr marL="0" indent="0" algn="just">
              <a:buNone/>
            </a:pPr>
            <a:r>
              <a:rPr lang="tr-TR" dirty="0">
                <a:sym typeface="Wingdings" panose="05000000000000000000" pitchFamily="2" charset="2"/>
              </a:rPr>
              <a:t>	</a:t>
            </a:r>
            <a:r>
              <a:rPr lang="tr-TR" dirty="0" smtClean="0">
                <a:sym typeface="Wingdings" panose="05000000000000000000" pitchFamily="2" charset="2"/>
              </a:rPr>
              <a:t>	 </a:t>
            </a:r>
            <a:r>
              <a:rPr lang="tr-TR" dirty="0" err="1" smtClean="0">
                <a:sym typeface="Wingdings" panose="05000000000000000000" pitchFamily="2" charset="2"/>
              </a:rPr>
              <a:t>Likert’in</a:t>
            </a:r>
            <a:r>
              <a:rPr lang="tr-TR" dirty="0" smtClean="0">
                <a:sym typeface="Wingdings" panose="05000000000000000000" pitchFamily="2" charset="2"/>
              </a:rPr>
              <a:t> Sistem 1 – 4 Modeli</a:t>
            </a:r>
          </a:p>
          <a:p>
            <a:pPr marL="0" indent="0" algn="just">
              <a:buNone/>
            </a:pPr>
            <a:r>
              <a:rPr lang="tr-TR" dirty="0">
                <a:sym typeface="Wingdings" panose="05000000000000000000" pitchFamily="2" charset="2"/>
              </a:rPr>
              <a:t>	</a:t>
            </a:r>
            <a:r>
              <a:rPr lang="tr-TR" dirty="0" smtClean="0">
                <a:sym typeface="Wingdings" panose="05000000000000000000" pitchFamily="2" charset="2"/>
              </a:rPr>
              <a:t>	 </a:t>
            </a:r>
            <a:r>
              <a:rPr lang="tr-TR" dirty="0" err="1" smtClean="0">
                <a:sym typeface="Wingdings" panose="05000000000000000000" pitchFamily="2" charset="2"/>
              </a:rPr>
              <a:t>McGregor’un</a:t>
            </a:r>
            <a:r>
              <a:rPr lang="tr-TR" dirty="0" smtClean="0">
                <a:sym typeface="Wingdings" panose="05000000000000000000" pitchFamily="2" charset="2"/>
              </a:rPr>
              <a:t> X – Y Yaklaşımı</a:t>
            </a:r>
          </a:p>
          <a:p>
            <a:pPr marL="0" indent="0" algn="just">
              <a:buNone/>
            </a:pPr>
            <a:r>
              <a:rPr lang="tr-TR" dirty="0">
                <a:sym typeface="Wingdings" panose="05000000000000000000" pitchFamily="2" charset="2"/>
              </a:rPr>
              <a:t>	</a:t>
            </a:r>
            <a:r>
              <a:rPr lang="tr-TR" dirty="0" smtClean="0">
                <a:sym typeface="Wingdings" panose="05000000000000000000" pitchFamily="2" charset="2"/>
              </a:rPr>
              <a:t>	 </a:t>
            </a:r>
            <a:r>
              <a:rPr lang="tr-TR" dirty="0" err="1" smtClean="0">
                <a:sym typeface="Wingdings" panose="05000000000000000000" pitchFamily="2" charset="2"/>
              </a:rPr>
              <a:t>Chris</a:t>
            </a:r>
            <a:r>
              <a:rPr lang="tr-TR" dirty="0" smtClean="0">
                <a:sym typeface="Wingdings" panose="05000000000000000000" pitchFamily="2" charset="2"/>
              </a:rPr>
              <a:t> </a:t>
            </a:r>
            <a:r>
              <a:rPr lang="tr-TR" dirty="0" err="1" smtClean="0">
                <a:sym typeface="Wingdings" panose="05000000000000000000" pitchFamily="2" charset="2"/>
              </a:rPr>
              <a:t>Argyris’in</a:t>
            </a:r>
            <a:r>
              <a:rPr lang="tr-TR" dirty="0" smtClean="0">
                <a:sym typeface="Wingdings" panose="05000000000000000000" pitchFamily="2" charset="2"/>
              </a:rPr>
              <a:t> Olgun Olan – Olmayan İnsan Modeli</a:t>
            </a:r>
          </a:p>
          <a:p>
            <a:pPr marL="0" indent="0" algn="just">
              <a:buNone/>
            </a:pPr>
            <a:endParaRPr lang="tr-TR" b="1" dirty="0" smtClean="0">
              <a:sym typeface="Wingdings" panose="05000000000000000000" pitchFamily="2" charset="2"/>
            </a:endParaRPr>
          </a:p>
        </p:txBody>
      </p:sp>
    </p:spTree>
    <p:extLst>
      <p:ext uri="{BB962C8B-B14F-4D97-AF65-F5344CB8AC3E}">
        <p14:creationId xmlns:p14="http://schemas.microsoft.com/office/powerpoint/2010/main" val="20958335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Örgütlerin yaşamını etkileyecek olan alanda faaliyet yapan ve alanında söz sahibi </a:t>
            </a:r>
            <a:r>
              <a:rPr lang="tr-TR" b="1" dirty="0"/>
              <a:t>önemli kişilerin</a:t>
            </a:r>
            <a:r>
              <a:rPr lang="tr-TR" dirty="0"/>
              <a:t>, işletme bünyelerinde önemli kademelere </a:t>
            </a:r>
            <a:r>
              <a:rPr lang="tr-TR" dirty="0" smtClean="0"/>
              <a:t>getirilmesi uygulamasının adı nedir ve hangi teori kapsamında incelenmektedir?</a:t>
            </a:r>
          </a:p>
          <a:p>
            <a:pPr algn="just"/>
            <a:endParaRPr lang="tr-TR" dirty="0"/>
          </a:p>
          <a:p>
            <a:pPr marL="0" indent="0">
              <a:buNone/>
            </a:pPr>
            <a:r>
              <a:rPr lang="tr-TR" dirty="0" smtClean="0"/>
              <a:t>A) Çeşitlendirme stratejisi – işlem maliyeti</a:t>
            </a:r>
          </a:p>
          <a:p>
            <a:pPr marL="0" indent="0">
              <a:buNone/>
            </a:pPr>
            <a:r>
              <a:rPr lang="tr-TR" dirty="0" smtClean="0"/>
              <a:t>B)  </a:t>
            </a:r>
            <a:r>
              <a:rPr lang="tr-TR" dirty="0" err="1" smtClean="0"/>
              <a:t>Kooptasyon</a:t>
            </a:r>
            <a:r>
              <a:rPr lang="tr-TR" dirty="0" smtClean="0"/>
              <a:t> – kaynak bağımlılığı teorisi</a:t>
            </a:r>
          </a:p>
          <a:p>
            <a:pPr marL="0" indent="0">
              <a:buNone/>
            </a:pPr>
            <a:r>
              <a:rPr lang="tr-TR" dirty="0" smtClean="0"/>
              <a:t>C) Eş biçimlilik – kurumsallaşma teorisi</a:t>
            </a:r>
          </a:p>
          <a:p>
            <a:pPr marL="0" indent="0">
              <a:buNone/>
            </a:pPr>
            <a:r>
              <a:rPr lang="tr-TR" dirty="0" smtClean="0"/>
              <a:t>D) Organik organizasyon – </a:t>
            </a:r>
            <a:r>
              <a:rPr lang="tr-TR" dirty="0" err="1" smtClean="0"/>
              <a:t>durumsallık</a:t>
            </a:r>
            <a:r>
              <a:rPr lang="tr-TR" dirty="0" smtClean="0"/>
              <a:t> teorisi</a:t>
            </a:r>
          </a:p>
          <a:p>
            <a:pPr marL="0" indent="0">
              <a:buNone/>
            </a:pPr>
            <a:r>
              <a:rPr lang="tr-TR" dirty="0" smtClean="0"/>
              <a:t>E) Bilgi asimetrisi – vekalet teorisi</a:t>
            </a:r>
            <a:endParaRPr lang="tr-TR" dirty="0"/>
          </a:p>
        </p:txBody>
      </p:sp>
    </p:spTree>
    <p:extLst>
      <p:ext uri="{BB962C8B-B14F-4D97-AF65-F5344CB8AC3E}">
        <p14:creationId xmlns:p14="http://schemas.microsoft.com/office/powerpoint/2010/main" val="41552215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2589212" y="2133599"/>
            <a:ext cx="8915400" cy="4233949"/>
          </a:xfrm>
        </p:spPr>
        <p:txBody>
          <a:bodyPr/>
          <a:lstStyle/>
          <a:p>
            <a:pPr algn="just"/>
            <a:r>
              <a:rPr lang="tr-TR" dirty="0" smtClean="0"/>
              <a:t>Örgütlerin </a:t>
            </a:r>
            <a:r>
              <a:rPr lang="tr-TR" b="1" dirty="0" smtClean="0"/>
              <a:t>iç ve dış</a:t>
            </a:r>
            <a:r>
              <a:rPr lang="tr-TR" dirty="0" smtClean="0"/>
              <a:t> çevrelerini sürekli </a:t>
            </a:r>
            <a:r>
              <a:rPr lang="tr-TR" dirty="0"/>
              <a:t>gözlemleyerek </a:t>
            </a:r>
            <a:r>
              <a:rPr lang="tr-TR" b="1" dirty="0" smtClean="0"/>
              <a:t>güçlü, zayıf, fırsat ve tehditlerin </a:t>
            </a:r>
            <a:r>
              <a:rPr lang="tr-TR" dirty="0" smtClean="0"/>
              <a:t>farkında oldukları teori ele alındığında,</a:t>
            </a:r>
          </a:p>
          <a:p>
            <a:pPr marL="0" indent="0" algn="just">
              <a:buNone/>
            </a:pPr>
            <a:r>
              <a:rPr lang="tr-TR" dirty="0" smtClean="0"/>
              <a:t>	I. Teorinin adının örgütsel strateji yaklaşımı olduğu</a:t>
            </a:r>
          </a:p>
          <a:p>
            <a:pPr marL="0" indent="0" algn="just">
              <a:buNone/>
            </a:pPr>
            <a:r>
              <a:rPr lang="tr-TR" dirty="0"/>
              <a:t>	</a:t>
            </a:r>
            <a:r>
              <a:rPr lang="tr-TR" dirty="0" smtClean="0"/>
              <a:t>II. İç çevrede fırsatlar ve tehditlerin incelendiği</a:t>
            </a:r>
          </a:p>
          <a:p>
            <a:pPr marL="0" indent="0" algn="just">
              <a:buNone/>
            </a:pPr>
            <a:r>
              <a:rPr lang="tr-TR" dirty="0"/>
              <a:t>	</a:t>
            </a:r>
            <a:r>
              <a:rPr lang="tr-TR" dirty="0" smtClean="0"/>
              <a:t>III. Dış çevrede güçlü ve zayıf özelliklerin incelendiği</a:t>
            </a:r>
          </a:p>
          <a:p>
            <a:pPr marL="0" indent="0" algn="just">
              <a:buNone/>
            </a:pPr>
            <a:endParaRPr lang="tr-TR" dirty="0"/>
          </a:p>
          <a:p>
            <a:pPr marL="0" indent="0" algn="just">
              <a:buNone/>
            </a:pPr>
            <a:r>
              <a:rPr lang="tr-TR" dirty="0" smtClean="0"/>
              <a:t>	</a:t>
            </a:r>
            <a:r>
              <a:rPr lang="tr-TR" b="1" dirty="0" smtClean="0"/>
              <a:t>yargılarından hangi(</a:t>
            </a:r>
            <a:r>
              <a:rPr lang="tr-TR" b="1" dirty="0" err="1" smtClean="0"/>
              <a:t>leri</a:t>
            </a:r>
            <a:r>
              <a:rPr lang="tr-TR" b="1" dirty="0" smtClean="0"/>
              <a:t>)</a:t>
            </a:r>
            <a:r>
              <a:rPr lang="tr-TR" b="1" dirty="0" err="1" smtClean="0"/>
              <a:t>nin</a:t>
            </a:r>
            <a:r>
              <a:rPr lang="tr-TR" b="1" dirty="0" smtClean="0"/>
              <a:t> doğru olduğu söylenebilir?</a:t>
            </a:r>
          </a:p>
          <a:p>
            <a:pPr marL="0" indent="0" algn="just">
              <a:buNone/>
            </a:pPr>
            <a:endParaRPr lang="tr-TR" dirty="0"/>
          </a:p>
          <a:p>
            <a:pPr marL="0" indent="0" algn="just">
              <a:buNone/>
            </a:pPr>
            <a:r>
              <a:rPr lang="tr-TR" dirty="0" smtClean="0"/>
              <a:t>	A) I		   B) I, II	         C) I, III	       D) II, III	     E) I, II ve III</a:t>
            </a:r>
            <a:endParaRPr lang="tr-TR" dirty="0"/>
          </a:p>
        </p:txBody>
      </p:sp>
    </p:spTree>
    <p:extLst>
      <p:ext uri="{BB962C8B-B14F-4D97-AF65-F5344CB8AC3E}">
        <p14:creationId xmlns:p14="http://schemas.microsoft.com/office/powerpoint/2010/main" val="34067807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Vekilin </a:t>
            </a:r>
            <a:r>
              <a:rPr lang="tr-TR" b="1" dirty="0"/>
              <a:t>kendi çıkarları doğrultusunda davranmasını önleyecek </a:t>
            </a:r>
            <a:r>
              <a:rPr lang="tr-TR" dirty="0"/>
              <a:t>kontrol mekanizmalarını </a:t>
            </a:r>
            <a:r>
              <a:rPr lang="tr-TR" dirty="0" smtClean="0"/>
              <a:t>araştıran teorinin adı aşağıdakilerden hangisidir?</a:t>
            </a:r>
          </a:p>
          <a:p>
            <a:pPr algn="just"/>
            <a:endParaRPr lang="tr-TR" dirty="0"/>
          </a:p>
          <a:p>
            <a:pPr algn="just">
              <a:buAutoNum type="alphaUcParenR"/>
            </a:pPr>
            <a:r>
              <a:rPr lang="tr-TR" dirty="0" smtClean="0"/>
              <a:t>Bilgi asimetrisi teorisi</a:t>
            </a:r>
          </a:p>
          <a:p>
            <a:pPr algn="just">
              <a:buAutoNum type="alphaUcParenR"/>
            </a:pPr>
            <a:r>
              <a:rPr lang="tr-TR" dirty="0" smtClean="0"/>
              <a:t>Asil – vekil araştırması</a:t>
            </a:r>
          </a:p>
          <a:p>
            <a:pPr algn="just">
              <a:buAutoNum type="alphaUcParenR"/>
            </a:pPr>
            <a:r>
              <a:rPr lang="tr-TR" dirty="0" smtClean="0"/>
              <a:t>İşlem maliyeti teorisi</a:t>
            </a:r>
          </a:p>
          <a:p>
            <a:pPr algn="just">
              <a:buAutoNum type="alphaUcParenR"/>
            </a:pPr>
            <a:r>
              <a:rPr lang="tr-TR" dirty="0" smtClean="0"/>
              <a:t>Örgütsel ekoloji teorisi</a:t>
            </a:r>
          </a:p>
          <a:p>
            <a:pPr algn="just">
              <a:buAutoNum type="alphaUcParenR"/>
            </a:pPr>
            <a:r>
              <a:rPr lang="tr-TR" dirty="0" smtClean="0"/>
              <a:t>Pozitivist vekalet teorisi </a:t>
            </a:r>
          </a:p>
        </p:txBody>
      </p:sp>
    </p:spTree>
    <p:extLst>
      <p:ext uri="{BB962C8B-B14F-4D97-AF65-F5344CB8AC3E}">
        <p14:creationId xmlns:p14="http://schemas.microsoft.com/office/powerpoint/2010/main" val="2732305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89212" y="416292"/>
            <a:ext cx="8911687" cy="1280890"/>
          </a:xfrm>
        </p:spPr>
        <p:txBody>
          <a:bodyPr/>
          <a:lstStyle/>
          <a:p>
            <a:endParaRPr lang="tr-TR" dirty="0"/>
          </a:p>
        </p:txBody>
      </p:sp>
      <p:sp>
        <p:nvSpPr>
          <p:cNvPr id="3" name="İçerik Yer Tutucusu 2"/>
          <p:cNvSpPr>
            <a:spLocks noGrp="1"/>
          </p:cNvSpPr>
          <p:nvPr>
            <p:ph idx="1"/>
          </p:nvPr>
        </p:nvSpPr>
        <p:spPr>
          <a:xfrm>
            <a:off x="2585499" y="1967346"/>
            <a:ext cx="8915400" cy="4483330"/>
          </a:xfrm>
        </p:spPr>
        <p:txBody>
          <a:bodyPr/>
          <a:lstStyle/>
          <a:p>
            <a:pPr algn="just"/>
            <a:r>
              <a:rPr lang="tr-TR" dirty="0" smtClean="0"/>
              <a:t>İşletmenin </a:t>
            </a:r>
            <a:r>
              <a:rPr lang="tr-TR" dirty="0"/>
              <a:t>bir ürünü / hizmeti dışarıdan, başka bir üreticiden almak yerine </a:t>
            </a:r>
            <a:r>
              <a:rPr lang="tr-TR" b="1" dirty="0"/>
              <a:t>neden kendi bünyesinde </a:t>
            </a:r>
            <a:r>
              <a:rPr lang="tr-TR" b="1" dirty="0" smtClean="0"/>
              <a:t>ürettiği</a:t>
            </a:r>
            <a:r>
              <a:rPr lang="tr-TR" dirty="0" smtClean="0"/>
              <a:t> yada </a:t>
            </a:r>
            <a:r>
              <a:rPr lang="tr-TR" dirty="0"/>
              <a:t>işletme bir ürünü kendisi üretirken bundan vazgeçerek </a:t>
            </a:r>
            <a:r>
              <a:rPr lang="tr-TR" b="1" dirty="0"/>
              <a:t>neden bunları dışarıdan almaya başlar</a:t>
            </a:r>
            <a:r>
              <a:rPr lang="tr-TR" dirty="0"/>
              <a:t>?  sorularını cevaplamaya </a:t>
            </a:r>
            <a:r>
              <a:rPr lang="tr-TR" dirty="0" smtClean="0"/>
              <a:t>çalışan teori aşağıdakilerden hangisidir?</a:t>
            </a:r>
          </a:p>
          <a:p>
            <a:endParaRPr lang="tr-TR" dirty="0"/>
          </a:p>
          <a:p>
            <a:pPr>
              <a:buAutoNum type="alphaUcParenR"/>
            </a:pPr>
            <a:r>
              <a:rPr lang="tr-TR" dirty="0" smtClean="0"/>
              <a:t>Örgütsel konfigürasyon teorisi</a:t>
            </a:r>
          </a:p>
          <a:p>
            <a:pPr>
              <a:buAutoNum type="alphaUcParenR"/>
            </a:pPr>
            <a:r>
              <a:rPr lang="tr-TR" dirty="0" smtClean="0"/>
              <a:t>Vekalet teorisi</a:t>
            </a:r>
          </a:p>
          <a:p>
            <a:pPr>
              <a:buAutoNum type="alphaUcParenR"/>
            </a:pPr>
            <a:r>
              <a:rPr lang="tr-TR" dirty="0" smtClean="0"/>
              <a:t>Örgütsel ekoloji teorisi</a:t>
            </a:r>
          </a:p>
          <a:p>
            <a:pPr>
              <a:buAutoNum type="alphaUcParenR"/>
            </a:pPr>
            <a:r>
              <a:rPr lang="tr-TR" dirty="0" smtClean="0"/>
              <a:t>İşlem maliyeti teorisi</a:t>
            </a:r>
          </a:p>
          <a:p>
            <a:pPr>
              <a:buAutoNum type="alphaUcParenR"/>
            </a:pPr>
            <a:r>
              <a:rPr lang="tr-TR" dirty="0" err="1" smtClean="0"/>
              <a:t>Durumsallık</a:t>
            </a:r>
            <a:r>
              <a:rPr lang="tr-TR" dirty="0" smtClean="0"/>
              <a:t> yaklaşımı</a:t>
            </a:r>
            <a:endParaRPr lang="tr-TR" dirty="0"/>
          </a:p>
        </p:txBody>
      </p:sp>
    </p:spTree>
    <p:extLst>
      <p:ext uri="{BB962C8B-B14F-4D97-AF65-F5344CB8AC3E}">
        <p14:creationId xmlns:p14="http://schemas.microsoft.com/office/powerpoint/2010/main" val="14042271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Hangi iki teori </a:t>
            </a:r>
            <a:r>
              <a:rPr lang="tr-TR" b="1" dirty="0" err="1" smtClean="0"/>
              <a:t>eşbiçimlilik</a:t>
            </a:r>
            <a:r>
              <a:rPr lang="tr-TR" b="1" dirty="0" smtClean="0"/>
              <a:t> (izomorfizm) kavramını </a:t>
            </a:r>
            <a:r>
              <a:rPr lang="tr-TR" dirty="0" smtClean="0"/>
              <a:t>ele almaktadır?</a:t>
            </a:r>
          </a:p>
          <a:p>
            <a:endParaRPr lang="tr-TR" dirty="0"/>
          </a:p>
          <a:p>
            <a:pPr>
              <a:buAutoNum type="alphaUcParenR"/>
            </a:pPr>
            <a:r>
              <a:rPr lang="tr-TR" dirty="0" smtClean="0"/>
              <a:t>Vekalet teorisi – işlem maliyeti teorisi</a:t>
            </a:r>
          </a:p>
          <a:p>
            <a:pPr>
              <a:buAutoNum type="alphaUcParenR"/>
            </a:pPr>
            <a:r>
              <a:rPr lang="tr-TR" dirty="0" smtClean="0"/>
              <a:t>Örgütsel ekoloji teorisi – kurumsallaşma teorisi</a:t>
            </a:r>
          </a:p>
          <a:p>
            <a:pPr>
              <a:buAutoNum type="alphaUcParenR"/>
            </a:pPr>
            <a:r>
              <a:rPr lang="tr-TR" dirty="0" err="1" smtClean="0"/>
              <a:t>Durumsallık</a:t>
            </a:r>
            <a:r>
              <a:rPr lang="tr-TR" dirty="0" smtClean="0"/>
              <a:t> teorisi – örgütsel konfigürasyon teorisi</a:t>
            </a:r>
          </a:p>
          <a:p>
            <a:pPr>
              <a:buAutoNum type="alphaUcParenR"/>
            </a:pPr>
            <a:r>
              <a:rPr lang="tr-TR" dirty="0" smtClean="0"/>
              <a:t>Kurumsallaşma teorisi – örgütsel strateji teorisi</a:t>
            </a:r>
          </a:p>
          <a:p>
            <a:pPr>
              <a:buAutoNum type="alphaUcParenR"/>
            </a:pPr>
            <a:r>
              <a:rPr lang="tr-TR" dirty="0" smtClean="0"/>
              <a:t>Örgütsel ekoloji teorisi – örgütsel strateji teorisi</a:t>
            </a:r>
            <a:endParaRPr lang="tr-TR" dirty="0"/>
          </a:p>
        </p:txBody>
      </p:sp>
    </p:spTree>
    <p:extLst>
      <p:ext uri="{BB962C8B-B14F-4D97-AF65-F5344CB8AC3E}">
        <p14:creationId xmlns:p14="http://schemas.microsoft.com/office/powerpoint/2010/main" val="12667421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2589212" y="2133599"/>
            <a:ext cx="8915400" cy="4026131"/>
          </a:xfrm>
        </p:spPr>
        <p:txBody>
          <a:bodyPr/>
          <a:lstStyle/>
          <a:p>
            <a:pPr algn="just"/>
            <a:r>
              <a:rPr lang="tr-TR" dirty="0" smtClean="0"/>
              <a:t>Tüm örgüt teorilerini </a:t>
            </a:r>
            <a:r>
              <a:rPr lang="tr-TR" b="1" dirty="0" smtClean="0"/>
              <a:t>bir çatı altında toplamaya çalışan </a:t>
            </a:r>
            <a:r>
              <a:rPr lang="tr-TR" dirty="0" smtClean="0"/>
              <a:t>ve örgüt teorilerinin yarıştırılmasından ziyade </a:t>
            </a:r>
            <a:r>
              <a:rPr lang="tr-TR" b="1" dirty="0" smtClean="0"/>
              <a:t>birbirlerinin eksik yönlerini tamamlamaya çalışan </a:t>
            </a:r>
            <a:r>
              <a:rPr lang="tr-TR" dirty="0" smtClean="0"/>
              <a:t>teorinin adı nedir?</a:t>
            </a:r>
          </a:p>
          <a:p>
            <a:pPr algn="just"/>
            <a:endParaRPr lang="tr-TR" dirty="0"/>
          </a:p>
          <a:p>
            <a:pPr algn="just">
              <a:buAutoNum type="alphaUcParenR"/>
            </a:pPr>
            <a:r>
              <a:rPr lang="tr-TR" dirty="0" smtClean="0"/>
              <a:t>Bilgi asimetrisi teorisi</a:t>
            </a:r>
          </a:p>
          <a:p>
            <a:pPr algn="just">
              <a:buAutoNum type="alphaUcParenR"/>
            </a:pPr>
            <a:r>
              <a:rPr lang="tr-TR" dirty="0" smtClean="0"/>
              <a:t>Örgütsel ekoloji teorisi</a:t>
            </a:r>
          </a:p>
          <a:p>
            <a:pPr algn="just">
              <a:buAutoNum type="alphaUcParenR"/>
            </a:pPr>
            <a:r>
              <a:rPr lang="tr-TR" dirty="0" smtClean="0"/>
              <a:t>Örgütsel konfigürasyon teorisi</a:t>
            </a:r>
          </a:p>
          <a:p>
            <a:pPr algn="just">
              <a:buAutoNum type="alphaUcParenR"/>
            </a:pPr>
            <a:r>
              <a:rPr lang="tr-TR" dirty="0" err="1" smtClean="0"/>
              <a:t>Durumsallık</a:t>
            </a:r>
            <a:r>
              <a:rPr lang="tr-TR" dirty="0" smtClean="0"/>
              <a:t> teorisi</a:t>
            </a:r>
          </a:p>
          <a:p>
            <a:pPr algn="just">
              <a:buAutoNum type="alphaUcParenR"/>
            </a:pPr>
            <a:r>
              <a:rPr lang="tr-TR" dirty="0" smtClean="0"/>
              <a:t>Örgütsel strateji teorisi</a:t>
            </a:r>
            <a:endParaRPr lang="tr-TR" dirty="0"/>
          </a:p>
        </p:txBody>
      </p:sp>
    </p:spTree>
    <p:extLst>
      <p:ext uri="{BB962C8B-B14F-4D97-AF65-F5344CB8AC3E}">
        <p14:creationId xmlns:p14="http://schemas.microsoft.com/office/powerpoint/2010/main" val="8635173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407979"/>
            <a:ext cx="8911687" cy="1280890"/>
          </a:xfrm>
        </p:spPr>
        <p:txBody>
          <a:bodyPr/>
          <a:lstStyle/>
          <a:p>
            <a:pPr algn="ctr"/>
            <a:r>
              <a:rPr lang="tr-TR" dirty="0" smtClean="0"/>
              <a:t>POSTMODERN ve POST – MODERN KAVRAMLARI</a:t>
            </a:r>
            <a:endParaRPr lang="tr-TR" dirty="0"/>
          </a:p>
        </p:txBody>
      </p:sp>
      <p:sp>
        <p:nvSpPr>
          <p:cNvPr id="3" name="İçerik Yer Tutucusu 2"/>
          <p:cNvSpPr>
            <a:spLocks noGrp="1"/>
          </p:cNvSpPr>
          <p:nvPr>
            <p:ph idx="1"/>
          </p:nvPr>
        </p:nvSpPr>
        <p:spPr>
          <a:xfrm>
            <a:off x="2589212" y="1859279"/>
            <a:ext cx="8915400" cy="4749339"/>
          </a:xfrm>
        </p:spPr>
        <p:txBody>
          <a:bodyPr/>
          <a:lstStyle/>
          <a:p>
            <a:pPr algn="just"/>
            <a:r>
              <a:rPr lang="tr-TR" dirty="0" err="1" smtClean="0"/>
              <a:t>Postmodern</a:t>
            </a:r>
            <a:r>
              <a:rPr lang="tr-TR" dirty="0" smtClean="0"/>
              <a:t> ve post – modern kavramı birbirinden farklı anlamlara sahiptir.</a:t>
            </a:r>
          </a:p>
          <a:p>
            <a:pPr algn="just"/>
            <a:endParaRPr lang="tr-TR" dirty="0"/>
          </a:p>
          <a:p>
            <a:pPr algn="just"/>
            <a:r>
              <a:rPr lang="tr-TR" dirty="0" smtClean="0"/>
              <a:t> </a:t>
            </a:r>
            <a:r>
              <a:rPr lang="tr-TR" dirty="0" smtClean="0"/>
              <a:t>Post – modern kavramındaki post kelimesi </a:t>
            </a:r>
            <a:r>
              <a:rPr lang="tr-TR" b="1" dirty="0" smtClean="0"/>
              <a:t>sonra</a:t>
            </a:r>
            <a:r>
              <a:rPr lang="tr-TR" dirty="0" smtClean="0"/>
              <a:t> anlamını taşır. Dolayısıyla bu kavram, modern sonrası olarak algılanmalıdır. Böylece, Modern Sonrası yönetim yaklaşımları dendiğinde Post – Modern ifadesini kullanırız.</a:t>
            </a:r>
          </a:p>
          <a:p>
            <a:pPr algn="just"/>
            <a:endParaRPr lang="tr-TR" dirty="0"/>
          </a:p>
          <a:p>
            <a:pPr algn="just"/>
            <a:r>
              <a:rPr lang="tr-TR" b="1" dirty="0" err="1" smtClean="0"/>
              <a:t>Postmodernizm</a:t>
            </a:r>
            <a:r>
              <a:rPr lang="tr-TR" b="1" dirty="0" smtClean="0"/>
              <a:t>:  </a:t>
            </a:r>
            <a:r>
              <a:rPr lang="tr-TR" dirty="0" smtClean="0"/>
              <a:t>Yerleşik olan tüm düşünce kalıplarından kurtulmayı hedefler. Bu hem bilimsel, hem de günlük yaşamı (özellikle siyaset ve politikayı) kapsamaktadır. </a:t>
            </a:r>
          </a:p>
          <a:p>
            <a:pPr algn="just"/>
            <a:endParaRPr lang="tr-TR" dirty="0" smtClean="0"/>
          </a:p>
          <a:p>
            <a:pPr algn="just"/>
            <a:r>
              <a:rPr lang="tr-TR" dirty="0"/>
              <a:t>Ş</a:t>
            </a:r>
            <a:r>
              <a:rPr lang="tr-TR" dirty="0" smtClean="0"/>
              <a:t>u zamana kadar ortaya konan tüm yönetim teorilerini eleştiren ve ortaya konan tüm bu teorilerin </a:t>
            </a:r>
            <a:r>
              <a:rPr lang="tr-TR" b="1" dirty="0" smtClean="0"/>
              <a:t>kapitalist bir bakış açısıyla </a:t>
            </a:r>
            <a:r>
              <a:rPr lang="tr-TR" dirty="0" smtClean="0"/>
              <a:t>yazıldığını ve amacı </a:t>
            </a:r>
            <a:r>
              <a:rPr lang="tr-TR" b="1" dirty="0" smtClean="0"/>
              <a:t>kapitalist zihniyetin devamını </a:t>
            </a:r>
            <a:r>
              <a:rPr lang="tr-TR" dirty="0" smtClean="0"/>
              <a:t>sağlamak olduğunu belirtir.</a:t>
            </a:r>
            <a:endParaRPr lang="tr-TR" b="1" dirty="0"/>
          </a:p>
        </p:txBody>
      </p:sp>
    </p:spTree>
    <p:extLst>
      <p:ext uri="{BB962C8B-B14F-4D97-AF65-F5344CB8AC3E}">
        <p14:creationId xmlns:p14="http://schemas.microsoft.com/office/powerpoint/2010/main" val="3348563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smtClean="0"/>
              <a:t>MODERN SONRASI ÇAĞDAŞ ve GÜNCEL KAVRAMLAR: TEMEL YETENEKLER</a:t>
            </a:r>
            <a:endParaRPr lang="tr-TR" dirty="0"/>
          </a:p>
        </p:txBody>
      </p:sp>
      <p:sp>
        <p:nvSpPr>
          <p:cNvPr id="3" name="İçerik Yer Tutucusu 2"/>
          <p:cNvSpPr>
            <a:spLocks noGrp="1"/>
          </p:cNvSpPr>
          <p:nvPr>
            <p:ph idx="1"/>
          </p:nvPr>
        </p:nvSpPr>
        <p:spPr>
          <a:xfrm>
            <a:off x="2589212" y="2133600"/>
            <a:ext cx="8915400" cy="4225636"/>
          </a:xfrm>
        </p:spPr>
        <p:txBody>
          <a:bodyPr>
            <a:normAutofit lnSpcReduction="10000"/>
          </a:bodyPr>
          <a:lstStyle/>
          <a:p>
            <a:r>
              <a:rPr lang="tr-TR" dirty="0" smtClean="0"/>
              <a:t>Bir işletmenin temel yeteneği; o işletmeyi başka bir işletmeden ayıran ve ona stratejik olarak rekabet avantajı kazandıran yeteneklerdir.</a:t>
            </a:r>
          </a:p>
          <a:p>
            <a:endParaRPr lang="tr-TR" dirty="0"/>
          </a:p>
          <a:p>
            <a:r>
              <a:rPr lang="tr-TR" dirty="0" smtClean="0"/>
              <a:t>Temel yeteneklerin;</a:t>
            </a:r>
          </a:p>
          <a:p>
            <a:pPr marL="0" indent="0">
              <a:buNone/>
            </a:pPr>
            <a:r>
              <a:rPr lang="tr-TR" dirty="0"/>
              <a:t>	</a:t>
            </a:r>
            <a:r>
              <a:rPr lang="tr-TR" dirty="0" smtClean="0"/>
              <a:t>- </a:t>
            </a:r>
            <a:r>
              <a:rPr lang="tr-TR" b="1" dirty="0" smtClean="0"/>
              <a:t>değerli olması</a:t>
            </a:r>
            <a:r>
              <a:rPr lang="tr-TR" dirty="0" smtClean="0"/>
              <a:t> (işletmeye maddi anlamda değer katması)</a:t>
            </a:r>
          </a:p>
          <a:p>
            <a:pPr marL="0" indent="0">
              <a:buNone/>
            </a:pPr>
            <a:r>
              <a:rPr lang="tr-TR" dirty="0"/>
              <a:t>	</a:t>
            </a:r>
            <a:r>
              <a:rPr lang="tr-TR" dirty="0" smtClean="0"/>
              <a:t>- </a:t>
            </a:r>
            <a:r>
              <a:rPr lang="tr-TR" b="1" dirty="0" smtClean="0"/>
              <a:t>ikame edilemez olması </a:t>
            </a:r>
            <a:r>
              <a:rPr lang="tr-TR" dirty="0" smtClean="0"/>
              <a:t>(yerine onun benzeri bir yeteneğin olmaması)</a:t>
            </a:r>
          </a:p>
          <a:p>
            <a:pPr marL="0" indent="0">
              <a:buNone/>
            </a:pPr>
            <a:r>
              <a:rPr lang="tr-TR" dirty="0"/>
              <a:t>	</a:t>
            </a:r>
            <a:r>
              <a:rPr lang="tr-TR" dirty="0" smtClean="0"/>
              <a:t>- </a:t>
            </a:r>
            <a:r>
              <a:rPr lang="tr-TR" b="1" dirty="0" smtClean="0"/>
              <a:t>nadir olması</a:t>
            </a:r>
            <a:r>
              <a:rPr lang="tr-TR" dirty="0" smtClean="0"/>
              <a:t> (o yeteneğin ya oldukça az ya da hiç bulunmaması)</a:t>
            </a:r>
          </a:p>
          <a:p>
            <a:pPr marL="0" indent="0">
              <a:buNone/>
            </a:pPr>
            <a:r>
              <a:rPr lang="tr-TR" dirty="0"/>
              <a:t>	</a:t>
            </a:r>
            <a:r>
              <a:rPr lang="tr-TR" dirty="0" smtClean="0"/>
              <a:t>- </a:t>
            </a:r>
            <a:r>
              <a:rPr lang="tr-TR" b="1" dirty="0" smtClean="0"/>
              <a:t>taklit edilemez olması </a:t>
            </a:r>
            <a:r>
              <a:rPr lang="tr-TR" dirty="0" smtClean="0"/>
              <a:t>(kopyasının oluşturulamaması)</a:t>
            </a:r>
          </a:p>
          <a:p>
            <a:pPr marL="0" indent="0">
              <a:buNone/>
            </a:pPr>
            <a:r>
              <a:rPr lang="tr-TR" dirty="0"/>
              <a:t>	</a:t>
            </a:r>
            <a:r>
              <a:rPr lang="tr-TR" dirty="0" smtClean="0"/>
              <a:t>- </a:t>
            </a:r>
            <a:r>
              <a:rPr lang="tr-TR" b="1" dirty="0" smtClean="0"/>
              <a:t>kısa ve uzun dönemde</a:t>
            </a:r>
            <a:r>
              <a:rPr lang="tr-TR" dirty="0" smtClean="0"/>
              <a:t> işletmeye rekabet avantajı kazandırması </a:t>
            </a:r>
          </a:p>
          <a:p>
            <a:pPr marL="0" indent="0">
              <a:buNone/>
            </a:pPr>
            <a:endParaRPr lang="tr-TR" dirty="0"/>
          </a:p>
          <a:p>
            <a:pPr marL="0" indent="0">
              <a:buNone/>
            </a:pPr>
            <a:r>
              <a:rPr lang="tr-TR" dirty="0" smtClean="0"/>
              <a:t>	gereklidir. </a:t>
            </a:r>
            <a:endParaRPr lang="tr-TR" dirty="0"/>
          </a:p>
        </p:txBody>
      </p:sp>
    </p:spTree>
    <p:extLst>
      <p:ext uri="{BB962C8B-B14F-4D97-AF65-F5344CB8AC3E}">
        <p14:creationId xmlns:p14="http://schemas.microsoft.com/office/powerpoint/2010/main" val="10819795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	TEMEL YETENEKLER İÇİN ÖRNEKLER</a:t>
            </a:r>
            <a:endParaRPr lang="tr-TR" dirty="0"/>
          </a:p>
        </p:txBody>
      </p:sp>
      <p:sp>
        <p:nvSpPr>
          <p:cNvPr id="3" name="İçerik Yer Tutucusu 2"/>
          <p:cNvSpPr>
            <a:spLocks noGrp="1"/>
          </p:cNvSpPr>
          <p:nvPr>
            <p:ph idx="1"/>
          </p:nvPr>
        </p:nvSpPr>
        <p:spPr>
          <a:xfrm>
            <a:off x="2722216" y="1726276"/>
            <a:ext cx="8915400" cy="4674524"/>
          </a:xfrm>
        </p:spPr>
        <p:txBody>
          <a:bodyPr/>
          <a:lstStyle/>
          <a:p>
            <a:pPr marL="0" indent="0" algn="just">
              <a:buNone/>
            </a:pPr>
            <a:r>
              <a:rPr lang="tr-TR" b="1" dirty="0" smtClean="0"/>
              <a:t>Google</a:t>
            </a:r>
            <a:r>
              <a:rPr lang="tr-TR" dirty="0" smtClean="0"/>
              <a:t>; bilginin yönetilebilirliği üzerinde temel yeteneğe sahiptir.</a:t>
            </a:r>
          </a:p>
          <a:p>
            <a:pPr marL="0" indent="0" algn="just">
              <a:buNone/>
            </a:pPr>
            <a:r>
              <a:rPr lang="tr-TR" b="1" dirty="0" err="1" smtClean="0"/>
              <a:t>Canon</a:t>
            </a:r>
            <a:r>
              <a:rPr lang="tr-TR" dirty="0" smtClean="0"/>
              <a:t>; fotoğrafçılık üzerinde temel yeteneğe sahiptir.</a:t>
            </a:r>
          </a:p>
          <a:p>
            <a:pPr marL="0" indent="0" algn="just">
              <a:buNone/>
            </a:pPr>
            <a:r>
              <a:rPr lang="tr-TR" b="1" dirty="0" smtClean="0"/>
              <a:t>Barcelona FC</a:t>
            </a:r>
            <a:r>
              <a:rPr lang="tr-TR" dirty="0" smtClean="0"/>
              <a:t>, futbol alanında temel yeteneğe sahiptir .....</a:t>
            </a:r>
          </a:p>
          <a:p>
            <a:pPr marL="0" indent="0" algn="just">
              <a:buNone/>
            </a:pPr>
            <a:endParaRPr lang="tr-TR" dirty="0"/>
          </a:p>
          <a:p>
            <a:pPr marL="0" indent="0" algn="just">
              <a:buNone/>
            </a:pPr>
            <a:r>
              <a:rPr lang="tr-TR" b="1" dirty="0" smtClean="0"/>
              <a:t>NOT 1: </a:t>
            </a:r>
            <a:r>
              <a:rPr lang="tr-TR" dirty="0" smtClean="0"/>
              <a:t>Her işletme, uzman olduğu temel yetenekler üzerinde daha fazla vakit harcamalı ve o yetenekler üzerine eğilmelidir. </a:t>
            </a:r>
          </a:p>
          <a:p>
            <a:pPr marL="0" indent="0" algn="just">
              <a:buNone/>
            </a:pPr>
            <a:endParaRPr lang="tr-TR" b="1" dirty="0"/>
          </a:p>
          <a:p>
            <a:pPr marL="0" indent="0" algn="just">
              <a:buNone/>
            </a:pPr>
            <a:r>
              <a:rPr lang="tr-TR" b="1" dirty="0" smtClean="0"/>
              <a:t>NOT 2: </a:t>
            </a:r>
            <a:r>
              <a:rPr lang="tr-TR" dirty="0" smtClean="0"/>
              <a:t>İşletmeler, uzman olmadıkları faaliyetlerini o konuda uzman olan diğer işletmelere bırakmalıdır. Böylece işletmeler, kendilerine değer katan temel yetenekleri üzerine odaklanarak zorlu rekabet ortamında daha esnek ve hızlı hareket edebilir.</a:t>
            </a:r>
          </a:p>
          <a:p>
            <a:pPr marL="0" indent="0" algn="just">
              <a:buNone/>
            </a:pPr>
            <a:endParaRPr lang="tr-TR" dirty="0"/>
          </a:p>
          <a:p>
            <a:pPr marL="0" indent="0" algn="just">
              <a:buNone/>
            </a:pPr>
            <a:r>
              <a:rPr lang="tr-TR" b="1" dirty="0" smtClean="0"/>
              <a:t>NOT 3: </a:t>
            </a:r>
            <a:r>
              <a:rPr lang="tr-TR" b="1" dirty="0" err="1" smtClean="0"/>
              <a:t>Co</a:t>
            </a:r>
            <a:r>
              <a:rPr lang="tr-TR" b="1" dirty="0"/>
              <a:t> </a:t>
            </a:r>
            <a:r>
              <a:rPr lang="tr-TR" b="1" dirty="0" smtClean="0"/>
              <a:t>– </a:t>
            </a:r>
            <a:r>
              <a:rPr lang="tr-TR" b="1" dirty="0" err="1" smtClean="0"/>
              <a:t>sourcing</a:t>
            </a:r>
            <a:r>
              <a:rPr lang="tr-TR" b="1" dirty="0" smtClean="0"/>
              <a:t> uygulaması …</a:t>
            </a:r>
          </a:p>
        </p:txBody>
      </p:sp>
    </p:spTree>
    <p:extLst>
      <p:ext uri="{BB962C8B-B14F-4D97-AF65-F5344CB8AC3E}">
        <p14:creationId xmlns:p14="http://schemas.microsoft.com/office/powerpoint/2010/main" val="2379517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233412"/>
            <a:ext cx="8911687" cy="1280890"/>
          </a:xfrm>
        </p:spPr>
        <p:txBody>
          <a:bodyPr/>
          <a:lstStyle/>
          <a:p>
            <a:pPr algn="ctr"/>
            <a:r>
              <a:rPr lang="tr-TR" dirty="0" smtClean="0"/>
              <a:t>DIŞ KAYNAKLARDAN YARARLANMA (OUT-SOURCING, TAŞERONLUK)</a:t>
            </a:r>
            <a:endParaRPr lang="tr-TR" dirty="0"/>
          </a:p>
        </p:txBody>
      </p:sp>
      <p:sp>
        <p:nvSpPr>
          <p:cNvPr id="3" name="İçerik Yer Tutucusu 2"/>
          <p:cNvSpPr>
            <a:spLocks noGrp="1"/>
          </p:cNvSpPr>
          <p:nvPr>
            <p:ph idx="1"/>
          </p:nvPr>
        </p:nvSpPr>
        <p:spPr>
          <a:xfrm>
            <a:off x="2589212" y="1514302"/>
            <a:ext cx="8915400" cy="5048597"/>
          </a:xfrm>
        </p:spPr>
        <p:txBody>
          <a:bodyPr/>
          <a:lstStyle/>
          <a:p>
            <a:pPr algn="just"/>
            <a:r>
              <a:rPr lang="tr-TR" dirty="0" smtClean="0"/>
              <a:t>İşletmelerin uzman oldukları işlere (temel yeteneklerine) odaklanarak, </a:t>
            </a:r>
            <a:r>
              <a:rPr lang="tr-TR" b="1" dirty="0" smtClean="0"/>
              <a:t>uzman olmadıkları faaliyetleri o alanda uzman işletmelere bırakması </a:t>
            </a:r>
            <a:r>
              <a:rPr lang="tr-TR" dirty="0" smtClean="0"/>
              <a:t>dış kaynaklardan yararlanma (</a:t>
            </a:r>
            <a:r>
              <a:rPr lang="tr-TR" dirty="0" err="1" smtClean="0"/>
              <a:t>out-sourcing</a:t>
            </a:r>
            <a:r>
              <a:rPr lang="tr-TR" dirty="0" smtClean="0"/>
              <a:t>) uygulamasını açıklamaktadır. </a:t>
            </a:r>
          </a:p>
          <a:p>
            <a:pPr algn="just"/>
            <a:endParaRPr lang="tr-TR" dirty="0"/>
          </a:p>
          <a:p>
            <a:pPr algn="just"/>
            <a:r>
              <a:rPr lang="tr-TR" dirty="0" err="1" smtClean="0"/>
              <a:t>Co-sourcing</a:t>
            </a:r>
            <a:r>
              <a:rPr lang="tr-TR" dirty="0" smtClean="0"/>
              <a:t> uygulaması…</a:t>
            </a:r>
          </a:p>
          <a:p>
            <a:pPr algn="just"/>
            <a:endParaRPr lang="tr-TR" dirty="0"/>
          </a:p>
          <a:p>
            <a:pPr algn="just"/>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128662906"/>
              </p:ext>
            </p:extLst>
          </p:nvPr>
        </p:nvGraphicFramePr>
        <p:xfrm>
          <a:off x="2934393" y="3379130"/>
          <a:ext cx="7838902" cy="3183769"/>
        </p:xfrm>
        <a:graphic>
          <a:graphicData uri="http://schemas.openxmlformats.org/drawingml/2006/table">
            <a:tbl>
              <a:tblPr firstRow="1" firstCol="1" bandRow="1">
                <a:tableStyleId>{8799B23B-EC83-4686-B30A-512413B5E67A}</a:tableStyleId>
              </a:tblPr>
              <a:tblGrid>
                <a:gridCol w="3919451">
                  <a:extLst>
                    <a:ext uri="{9D8B030D-6E8A-4147-A177-3AD203B41FA5}">
                      <a16:colId xmlns:a16="http://schemas.microsoft.com/office/drawing/2014/main" val="2354674800"/>
                    </a:ext>
                  </a:extLst>
                </a:gridCol>
                <a:gridCol w="3919451">
                  <a:extLst>
                    <a:ext uri="{9D8B030D-6E8A-4147-A177-3AD203B41FA5}">
                      <a16:colId xmlns:a16="http://schemas.microsoft.com/office/drawing/2014/main" val="2229899831"/>
                    </a:ext>
                  </a:extLst>
                </a:gridCol>
              </a:tblGrid>
              <a:tr h="258654">
                <a:tc>
                  <a:txBody>
                    <a:bodyPr/>
                    <a:lstStyle/>
                    <a:p>
                      <a:pPr algn="ctr">
                        <a:lnSpc>
                          <a:spcPct val="107000"/>
                        </a:lnSpc>
                        <a:spcAft>
                          <a:spcPts val="0"/>
                        </a:spcAft>
                      </a:pPr>
                      <a:r>
                        <a:rPr lang="tr-TR" sz="1100" dirty="0">
                          <a:effectLst/>
                        </a:rPr>
                        <a:t>Avantajları</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100">
                          <a:effectLst/>
                        </a:rPr>
                        <a:t>Dezavantajları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94921187"/>
                  </a:ext>
                </a:extLst>
              </a:tr>
              <a:tr h="531701">
                <a:tc>
                  <a:txBody>
                    <a:bodyPr/>
                    <a:lstStyle/>
                    <a:p>
                      <a:pPr algn="ctr">
                        <a:lnSpc>
                          <a:spcPct val="107000"/>
                        </a:lnSpc>
                        <a:spcAft>
                          <a:spcPts val="0"/>
                        </a:spcAft>
                      </a:pPr>
                      <a:r>
                        <a:rPr lang="tr-TR" sz="1200" b="0" dirty="0">
                          <a:effectLst/>
                        </a:rPr>
                        <a:t>İşletmeler </a:t>
                      </a:r>
                      <a:r>
                        <a:rPr lang="tr-TR" sz="1200" b="1" dirty="0">
                          <a:effectLst/>
                        </a:rPr>
                        <a:t>daha yalın </a:t>
                      </a:r>
                      <a:r>
                        <a:rPr lang="tr-TR" sz="1200" b="0" dirty="0">
                          <a:effectLst/>
                        </a:rPr>
                        <a:t>hale gelirler.</a:t>
                      </a:r>
                      <a:endParaRPr lang="tr-TR"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200" dirty="0">
                          <a:effectLst/>
                        </a:rPr>
                        <a:t>Uzman olunmayan konularda, </a:t>
                      </a:r>
                      <a:r>
                        <a:rPr lang="tr-TR" sz="1200" b="1" dirty="0">
                          <a:effectLst/>
                        </a:rPr>
                        <a:t>güvenilir bir ortak bulma </a:t>
                      </a:r>
                      <a:r>
                        <a:rPr lang="tr-TR" sz="1200" dirty="0" smtClean="0">
                          <a:effectLst/>
                        </a:rPr>
                        <a:t>sorunu</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17206312"/>
                  </a:ext>
                </a:extLst>
              </a:tr>
              <a:tr h="525844">
                <a:tc>
                  <a:txBody>
                    <a:bodyPr/>
                    <a:lstStyle/>
                    <a:p>
                      <a:pPr algn="ctr">
                        <a:lnSpc>
                          <a:spcPct val="107000"/>
                        </a:lnSpc>
                        <a:spcAft>
                          <a:spcPts val="0"/>
                        </a:spcAft>
                      </a:pPr>
                      <a:r>
                        <a:rPr lang="tr-TR" sz="1200" b="0" dirty="0">
                          <a:effectLst/>
                        </a:rPr>
                        <a:t>Daha </a:t>
                      </a:r>
                      <a:r>
                        <a:rPr lang="tr-TR" sz="1200" b="1" dirty="0">
                          <a:effectLst/>
                        </a:rPr>
                        <a:t>iyi bildikleri konulara </a:t>
                      </a:r>
                      <a:r>
                        <a:rPr lang="tr-TR" sz="1200" b="0" dirty="0">
                          <a:effectLst/>
                        </a:rPr>
                        <a:t>odaklanırlar.</a:t>
                      </a:r>
                      <a:endParaRPr lang="tr-TR"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200" dirty="0">
                          <a:effectLst/>
                        </a:rPr>
                        <a:t>Dış kaynaklardan faydalanan işletmelere </a:t>
                      </a:r>
                      <a:r>
                        <a:rPr lang="tr-TR" sz="1200" b="1" dirty="0">
                          <a:effectLst/>
                        </a:rPr>
                        <a:t>aşırı bağlılık</a:t>
                      </a:r>
                      <a:endParaRPr lang="tr-T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22522642"/>
                  </a:ext>
                </a:extLst>
              </a:tr>
              <a:tr h="804555">
                <a:tc>
                  <a:txBody>
                    <a:bodyPr/>
                    <a:lstStyle/>
                    <a:p>
                      <a:pPr algn="ctr">
                        <a:lnSpc>
                          <a:spcPct val="107000"/>
                        </a:lnSpc>
                        <a:spcAft>
                          <a:spcPts val="0"/>
                        </a:spcAft>
                      </a:pPr>
                      <a:r>
                        <a:rPr lang="tr-TR" sz="1200" b="0" dirty="0">
                          <a:effectLst/>
                        </a:rPr>
                        <a:t>Daha </a:t>
                      </a:r>
                      <a:r>
                        <a:rPr lang="tr-TR" sz="1200" b="1" dirty="0">
                          <a:effectLst/>
                        </a:rPr>
                        <a:t>hızlı ve esnek </a:t>
                      </a:r>
                      <a:r>
                        <a:rPr lang="tr-TR" sz="1200" b="0" dirty="0">
                          <a:effectLst/>
                        </a:rPr>
                        <a:t>hareket ederler.</a:t>
                      </a:r>
                      <a:endParaRPr lang="tr-TR"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200" dirty="0">
                          <a:effectLst/>
                        </a:rPr>
                        <a:t>İşletmeler, uzman olmadıkları her bir işi </a:t>
                      </a:r>
                      <a:r>
                        <a:rPr lang="tr-TR" sz="1200" dirty="0" smtClean="0">
                          <a:effectLst/>
                        </a:rPr>
                        <a:t>diğer işletmelere yaptırırsa </a:t>
                      </a:r>
                      <a:r>
                        <a:rPr lang="tr-TR" sz="1200" b="1" dirty="0" smtClean="0">
                          <a:effectLst/>
                        </a:rPr>
                        <a:t>o </a:t>
                      </a:r>
                      <a:r>
                        <a:rPr lang="tr-TR" sz="1200" b="1" dirty="0">
                          <a:effectLst/>
                        </a:rPr>
                        <a:t>işletmenin içi boşalabilir (</a:t>
                      </a:r>
                      <a:r>
                        <a:rPr lang="tr-TR" sz="1200" b="1" dirty="0" err="1">
                          <a:effectLst/>
                        </a:rPr>
                        <a:t>hollowing-out</a:t>
                      </a:r>
                      <a:r>
                        <a:rPr lang="tr-TR" sz="1200" b="1" dirty="0">
                          <a:effectLst/>
                        </a:rPr>
                        <a:t>). </a:t>
                      </a:r>
                      <a:endParaRPr lang="tr-T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29647688"/>
                  </a:ext>
                </a:extLst>
              </a:tr>
              <a:tr h="1063015">
                <a:tc>
                  <a:txBody>
                    <a:bodyPr/>
                    <a:lstStyle/>
                    <a:p>
                      <a:pPr algn="ctr">
                        <a:lnSpc>
                          <a:spcPct val="107000"/>
                        </a:lnSpc>
                        <a:spcAft>
                          <a:spcPts val="0"/>
                        </a:spcAft>
                      </a:pPr>
                      <a:r>
                        <a:rPr lang="tr-TR" sz="1200" b="0" dirty="0">
                          <a:effectLst/>
                        </a:rPr>
                        <a:t>Uzman olunmayan konularda, uzman bir işletme çalıştırılır. </a:t>
                      </a:r>
                      <a:r>
                        <a:rPr lang="tr-TR" sz="1200" b="1" i="0" dirty="0">
                          <a:effectLst/>
                        </a:rPr>
                        <a:t>Böylece kaliteden ödün verilmez</a:t>
                      </a:r>
                      <a:r>
                        <a:rPr lang="tr-TR" sz="1200" b="1" i="0" dirty="0" smtClean="0">
                          <a:effectLst/>
                        </a:rPr>
                        <a:t>.</a:t>
                      </a:r>
                    </a:p>
                    <a:p>
                      <a:pPr algn="ctr">
                        <a:lnSpc>
                          <a:spcPct val="107000"/>
                        </a:lnSpc>
                        <a:spcAft>
                          <a:spcPts val="0"/>
                        </a:spcAft>
                      </a:pPr>
                      <a:endParaRPr lang="tr-TR" sz="1200" b="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tr-TR" sz="1200" b="1" dirty="0">
                          <a:effectLst/>
                        </a:rPr>
                        <a:t>Örnek; güvenlik hizmetleri…</a:t>
                      </a:r>
                      <a:endParaRPr lang="tr-T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200" dirty="0" smtClean="0">
                          <a:effectLst/>
                        </a:rPr>
                        <a:t>Uzman olunmayan konulardaki</a:t>
                      </a:r>
                      <a:r>
                        <a:rPr lang="tr-TR" sz="1200" baseline="0" dirty="0" smtClean="0">
                          <a:effectLst/>
                        </a:rPr>
                        <a:t> işlerin uzman işletmelere bırakılmasıyla birlikte, o alanlarda çalışanların işlerine son verilmesi; </a:t>
                      </a:r>
                      <a:r>
                        <a:rPr lang="tr-TR" sz="1200" b="1" baseline="0" dirty="0" smtClean="0">
                          <a:effectLst/>
                        </a:rPr>
                        <a:t>diğer çalışanlar üzerinde huzursuzluk ve motivasyon eksikliği oluşturabilir. </a:t>
                      </a:r>
                      <a:r>
                        <a:rPr lang="tr-TR" sz="1200" b="1" dirty="0">
                          <a:effectLst/>
                        </a:rPr>
                        <a:t> </a:t>
                      </a:r>
                      <a:endParaRPr lang="tr-T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30632876"/>
                  </a:ext>
                </a:extLst>
              </a:tr>
            </a:tbl>
          </a:graphicData>
        </a:graphic>
      </p:graphicFrame>
    </p:spTree>
    <p:extLst>
      <p:ext uri="{BB962C8B-B14F-4D97-AF65-F5344CB8AC3E}">
        <p14:creationId xmlns:p14="http://schemas.microsoft.com/office/powerpoint/2010/main" val="2233767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3000" dirty="0" smtClean="0"/>
              <a:t>II. DÖNEME KADAR ELE ALINAN ORGANİZASYON TEORİLERİ</a:t>
            </a:r>
            <a:br>
              <a:rPr lang="tr-TR" sz="3000" dirty="0" smtClean="0"/>
            </a:br>
            <a:r>
              <a:rPr lang="tr-TR" sz="3000" dirty="0" smtClean="0"/>
              <a:t>3. DURUMSALLIK YAKLAŞIMLARI</a:t>
            </a:r>
            <a:endParaRPr lang="tr-TR" sz="3000" dirty="0"/>
          </a:p>
        </p:txBody>
      </p:sp>
      <p:sp>
        <p:nvSpPr>
          <p:cNvPr id="4" name="Metin Yer Tutucusu 3"/>
          <p:cNvSpPr>
            <a:spLocks noGrp="1"/>
          </p:cNvSpPr>
          <p:nvPr>
            <p:ph type="body" idx="1"/>
          </p:nvPr>
        </p:nvSpPr>
        <p:spPr>
          <a:xfrm>
            <a:off x="2631288" y="2338463"/>
            <a:ext cx="3992732" cy="576262"/>
          </a:xfrm>
        </p:spPr>
        <p:txBody>
          <a:bodyPr/>
          <a:lstStyle/>
          <a:p>
            <a:r>
              <a:rPr lang="tr-TR" b="1" dirty="0" smtClean="0"/>
              <a:t>TEKNOLOJİ ÇALIŞMALARI</a:t>
            </a:r>
            <a:endParaRPr lang="tr-TR" b="1" dirty="0"/>
          </a:p>
        </p:txBody>
      </p:sp>
      <p:sp>
        <p:nvSpPr>
          <p:cNvPr id="3" name="İçerik Yer Tutucusu 2"/>
          <p:cNvSpPr>
            <a:spLocks noGrp="1"/>
          </p:cNvSpPr>
          <p:nvPr>
            <p:ph sz="half" idx="2"/>
          </p:nvPr>
        </p:nvSpPr>
        <p:spPr>
          <a:xfrm>
            <a:off x="2456208" y="3069440"/>
            <a:ext cx="4342893" cy="3354060"/>
          </a:xfrm>
        </p:spPr>
        <p:txBody>
          <a:bodyPr>
            <a:normAutofit/>
          </a:bodyPr>
          <a:lstStyle/>
          <a:p>
            <a:pPr algn="just">
              <a:buAutoNum type="arabicPeriod"/>
            </a:pPr>
            <a:r>
              <a:rPr lang="tr-TR" dirty="0" err="1" smtClean="0"/>
              <a:t>Woodward</a:t>
            </a:r>
            <a:r>
              <a:rPr lang="tr-TR" dirty="0" smtClean="0"/>
              <a:t> Araştırması</a:t>
            </a:r>
          </a:p>
          <a:p>
            <a:pPr algn="just">
              <a:buAutoNum type="arabicPeriod"/>
            </a:pPr>
            <a:r>
              <a:rPr lang="tr-TR" dirty="0" err="1" smtClean="0"/>
              <a:t>Aston</a:t>
            </a:r>
            <a:r>
              <a:rPr lang="tr-TR" dirty="0" smtClean="0"/>
              <a:t> Grubu Araştırması</a:t>
            </a:r>
          </a:p>
          <a:p>
            <a:pPr algn="just">
              <a:buAutoNum type="arabicPeriod"/>
            </a:pPr>
            <a:r>
              <a:rPr lang="tr-TR" dirty="0" err="1" smtClean="0"/>
              <a:t>Tavistock</a:t>
            </a:r>
            <a:r>
              <a:rPr lang="tr-TR" dirty="0" smtClean="0"/>
              <a:t> Enstitüsü Araştırması</a:t>
            </a:r>
          </a:p>
          <a:p>
            <a:pPr algn="just">
              <a:buAutoNum type="arabicPeriod"/>
            </a:pPr>
            <a:r>
              <a:rPr lang="tr-TR" dirty="0" smtClean="0"/>
              <a:t>James </a:t>
            </a:r>
            <a:r>
              <a:rPr lang="tr-TR" dirty="0" err="1" smtClean="0"/>
              <a:t>Thompson’ın</a:t>
            </a:r>
            <a:r>
              <a:rPr lang="tr-TR" dirty="0" smtClean="0"/>
              <a:t> Temel Teknolojiler Sınıflandırması</a:t>
            </a:r>
          </a:p>
          <a:p>
            <a:pPr algn="just">
              <a:buAutoNum type="arabicPeriod"/>
            </a:pPr>
            <a:r>
              <a:rPr lang="tr-TR" dirty="0" smtClean="0"/>
              <a:t>Charles </a:t>
            </a:r>
            <a:r>
              <a:rPr lang="tr-TR" dirty="0" err="1" smtClean="0"/>
              <a:t>Perrow’un</a:t>
            </a:r>
            <a:r>
              <a:rPr lang="tr-TR" dirty="0" smtClean="0"/>
              <a:t> Rutin / Rutin Olmayan İş Sınıflaması</a:t>
            </a:r>
          </a:p>
        </p:txBody>
      </p:sp>
      <p:sp>
        <p:nvSpPr>
          <p:cNvPr id="5" name="Metin Yer Tutucusu 4"/>
          <p:cNvSpPr>
            <a:spLocks noGrp="1"/>
          </p:cNvSpPr>
          <p:nvPr>
            <p:ph type="body" sz="quarter" idx="3"/>
          </p:nvPr>
        </p:nvSpPr>
        <p:spPr>
          <a:xfrm>
            <a:off x="7265560" y="2338463"/>
            <a:ext cx="3999001" cy="576262"/>
          </a:xfrm>
        </p:spPr>
        <p:txBody>
          <a:bodyPr/>
          <a:lstStyle/>
          <a:p>
            <a:pPr algn="ctr"/>
            <a:r>
              <a:rPr lang="tr-TR" b="1" dirty="0" smtClean="0"/>
              <a:t>ÇEVRE ÇALIŞMALARI</a:t>
            </a:r>
            <a:endParaRPr lang="tr-TR" b="1" dirty="0"/>
          </a:p>
        </p:txBody>
      </p:sp>
      <p:sp>
        <p:nvSpPr>
          <p:cNvPr id="6" name="İçerik Yer Tutucusu 5"/>
          <p:cNvSpPr>
            <a:spLocks noGrp="1"/>
          </p:cNvSpPr>
          <p:nvPr>
            <p:ph sz="quarter" idx="4"/>
          </p:nvPr>
        </p:nvSpPr>
        <p:spPr>
          <a:xfrm>
            <a:off x="7332192" y="3069440"/>
            <a:ext cx="4338674" cy="3354060"/>
          </a:xfrm>
        </p:spPr>
        <p:txBody>
          <a:bodyPr/>
          <a:lstStyle/>
          <a:p>
            <a:pPr algn="just">
              <a:buAutoNum type="arabicPeriod"/>
            </a:pPr>
            <a:r>
              <a:rPr lang="tr-TR" dirty="0" err="1" smtClean="0"/>
              <a:t>Burns</a:t>
            </a:r>
            <a:r>
              <a:rPr lang="tr-TR" dirty="0" smtClean="0"/>
              <a:t> – </a:t>
            </a:r>
            <a:r>
              <a:rPr lang="tr-TR" dirty="0" err="1" smtClean="0"/>
              <a:t>Stalker</a:t>
            </a:r>
            <a:r>
              <a:rPr lang="tr-TR" dirty="0" smtClean="0"/>
              <a:t> Çalışması</a:t>
            </a:r>
          </a:p>
          <a:p>
            <a:pPr algn="just">
              <a:buAutoNum type="arabicPeriod"/>
            </a:pPr>
            <a:r>
              <a:rPr lang="tr-TR" dirty="0" smtClean="0"/>
              <a:t>Lawrence – </a:t>
            </a:r>
            <a:r>
              <a:rPr lang="tr-TR" dirty="0" err="1" smtClean="0"/>
              <a:t>Lorsch</a:t>
            </a:r>
            <a:r>
              <a:rPr lang="tr-TR" dirty="0" smtClean="0"/>
              <a:t> Çalışması</a:t>
            </a:r>
          </a:p>
          <a:p>
            <a:pPr algn="just">
              <a:buAutoNum type="arabicPeriod"/>
            </a:pPr>
            <a:r>
              <a:rPr lang="tr-TR" dirty="0" err="1" smtClean="0"/>
              <a:t>Emery</a:t>
            </a:r>
            <a:r>
              <a:rPr lang="tr-TR" dirty="0" smtClean="0"/>
              <a:t> – </a:t>
            </a:r>
            <a:r>
              <a:rPr lang="tr-TR" dirty="0" err="1" smtClean="0"/>
              <a:t>Trist</a:t>
            </a:r>
            <a:r>
              <a:rPr lang="tr-TR" dirty="0" smtClean="0"/>
              <a:t> Çalışması</a:t>
            </a:r>
          </a:p>
          <a:p>
            <a:pPr algn="just">
              <a:buAutoNum type="arabicPeriod"/>
            </a:pPr>
            <a:r>
              <a:rPr lang="tr-TR" dirty="0" smtClean="0"/>
              <a:t>James – </a:t>
            </a:r>
            <a:r>
              <a:rPr lang="tr-TR" dirty="0" err="1" smtClean="0"/>
              <a:t>Thompson’ın</a:t>
            </a:r>
            <a:r>
              <a:rPr lang="tr-TR" dirty="0" smtClean="0"/>
              <a:t> Çalışması ve Stratejiler</a:t>
            </a:r>
          </a:p>
          <a:p>
            <a:pPr algn="just">
              <a:buAutoNum type="arabicPeriod"/>
            </a:pPr>
            <a:r>
              <a:rPr lang="tr-TR" dirty="0" smtClean="0"/>
              <a:t>Robert </a:t>
            </a:r>
            <a:r>
              <a:rPr lang="tr-TR" dirty="0" err="1" smtClean="0"/>
              <a:t>Duncan</a:t>
            </a:r>
            <a:r>
              <a:rPr lang="tr-TR" dirty="0" smtClean="0"/>
              <a:t> Araştırması</a:t>
            </a:r>
          </a:p>
        </p:txBody>
      </p:sp>
    </p:spTree>
    <p:extLst>
      <p:ext uri="{BB962C8B-B14F-4D97-AF65-F5344CB8AC3E}">
        <p14:creationId xmlns:p14="http://schemas.microsoft.com/office/powerpoint/2010/main" val="46458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89212" y="590551"/>
            <a:ext cx="8911687" cy="1280890"/>
          </a:xfrm>
        </p:spPr>
        <p:txBody>
          <a:bodyPr/>
          <a:lstStyle/>
          <a:p>
            <a:pPr algn="ctr"/>
            <a:r>
              <a:rPr lang="tr-TR" dirty="0" smtClean="0"/>
              <a:t>BU DÖNEM ÜZERİNDE DURACAĞIMIZ TEORİ ve YAKLAŞIMLAR</a:t>
            </a:r>
            <a:endParaRPr lang="tr-TR" dirty="0"/>
          </a:p>
        </p:txBody>
      </p:sp>
      <p:sp>
        <p:nvSpPr>
          <p:cNvPr id="3" name="Metin Yer Tutucusu 2"/>
          <p:cNvSpPr>
            <a:spLocks noGrp="1"/>
          </p:cNvSpPr>
          <p:nvPr>
            <p:ph type="body" idx="1"/>
          </p:nvPr>
        </p:nvSpPr>
        <p:spPr>
          <a:xfrm>
            <a:off x="2764292" y="1905000"/>
            <a:ext cx="3992732" cy="576262"/>
          </a:xfrm>
        </p:spPr>
        <p:txBody>
          <a:bodyPr/>
          <a:lstStyle/>
          <a:p>
            <a:pPr algn="just"/>
            <a:r>
              <a:rPr lang="tr-TR" sz="1900" b="1" dirty="0" smtClean="0"/>
              <a:t>ADAPTASYON (UYUM) TEORİLERİ</a:t>
            </a:r>
            <a:endParaRPr lang="tr-TR" sz="1900" b="1" dirty="0"/>
          </a:p>
        </p:txBody>
      </p:sp>
      <p:sp>
        <p:nvSpPr>
          <p:cNvPr id="4" name="İçerik Yer Tutucusu 3"/>
          <p:cNvSpPr>
            <a:spLocks noGrp="1"/>
          </p:cNvSpPr>
          <p:nvPr>
            <p:ph sz="half" idx="2"/>
          </p:nvPr>
        </p:nvSpPr>
        <p:spPr/>
        <p:txBody>
          <a:bodyPr/>
          <a:lstStyle/>
          <a:p>
            <a:pPr>
              <a:buAutoNum type="arabicPeriod"/>
            </a:pPr>
            <a:r>
              <a:rPr lang="tr-TR" dirty="0" err="1" smtClean="0"/>
              <a:t>Durumsallık</a:t>
            </a:r>
            <a:r>
              <a:rPr lang="tr-TR" dirty="0" smtClean="0"/>
              <a:t> Yaklaşımı</a:t>
            </a:r>
          </a:p>
          <a:p>
            <a:pPr>
              <a:buAutoNum type="arabicPeriod"/>
            </a:pPr>
            <a:r>
              <a:rPr lang="tr-TR" dirty="0" smtClean="0"/>
              <a:t>Kaynak Bağımlılığı Yaklaşımı</a:t>
            </a:r>
          </a:p>
          <a:p>
            <a:pPr>
              <a:buAutoNum type="arabicPeriod"/>
            </a:pPr>
            <a:r>
              <a:rPr lang="tr-TR" dirty="0" smtClean="0"/>
              <a:t>Örgütsel Strateji Yaklaşımı</a:t>
            </a:r>
          </a:p>
          <a:p>
            <a:pPr>
              <a:buAutoNum type="arabicPeriod"/>
            </a:pPr>
            <a:r>
              <a:rPr lang="tr-TR" dirty="0" smtClean="0"/>
              <a:t>Bilgi İşleme Yaklaşımı</a:t>
            </a:r>
          </a:p>
          <a:p>
            <a:pPr>
              <a:buAutoNum type="arabicPeriod"/>
            </a:pPr>
            <a:r>
              <a:rPr lang="tr-TR" dirty="0" smtClean="0"/>
              <a:t>Vekalet Yaklaşımı</a:t>
            </a:r>
          </a:p>
          <a:p>
            <a:pPr>
              <a:buAutoNum type="arabicPeriod"/>
            </a:pPr>
            <a:r>
              <a:rPr lang="tr-TR" dirty="0" smtClean="0"/>
              <a:t>İşlem Maliyeti Yaklaşımı</a:t>
            </a:r>
          </a:p>
          <a:p>
            <a:pPr>
              <a:buAutoNum type="arabicPeriod"/>
            </a:pPr>
            <a:r>
              <a:rPr lang="tr-TR" dirty="0" smtClean="0"/>
              <a:t>Kurumsallaşma Yaklaşımı</a:t>
            </a:r>
          </a:p>
          <a:p>
            <a:pPr>
              <a:buAutoNum type="arabicPeriod"/>
            </a:pPr>
            <a:r>
              <a:rPr lang="tr-TR" dirty="0" smtClean="0"/>
              <a:t>Genel Örgütsel Gruplaşma </a:t>
            </a:r>
            <a:r>
              <a:rPr lang="tr-TR" dirty="0" err="1" smtClean="0"/>
              <a:t>Yakl</a:t>
            </a:r>
            <a:r>
              <a:rPr lang="tr-TR" dirty="0" smtClean="0"/>
              <a:t>.</a:t>
            </a:r>
            <a:endParaRPr lang="tr-TR" dirty="0"/>
          </a:p>
        </p:txBody>
      </p:sp>
      <p:sp>
        <p:nvSpPr>
          <p:cNvPr id="5" name="Metin Yer Tutucusu 4"/>
          <p:cNvSpPr>
            <a:spLocks noGrp="1"/>
          </p:cNvSpPr>
          <p:nvPr>
            <p:ph type="body" sz="quarter" idx="3"/>
          </p:nvPr>
        </p:nvSpPr>
        <p:spPr>
          <a:xfrm>
            <a:off x="7336793" y="1944910"/>
            <a:ext cx="3999001" cy="576262"/>
          </a:xfrm>
        </p:spPr>
        <p:txBody>
          <a:bodyPr/>
          <a:lstStyle/>
          <a:p>
            <a:pPr algn="ctr"/>
            <a:r>
              <a:rPr lang="tr-TR" sz="1900" b="1" dirty="0" smtClean="0"/>
              <a:t>ÇAĞDAŞ YAKLAŞIMLAR</a:t>
            </a:r>
            <a:endParaRPr lang="tr-TR" sz="1900" b="1" dirty="0"/>
          </a:p>
        </p:txBody>
      </p:sp>
      <p:sp>
        <p:nvSpPr>
          <p:cNvPr id="6" name="İçerik Yer Tutucusu 5"/>
          <p:cNvSpPr>
            <a:spLocks noGrp="1"/>
          </p:cNvSpPr>
          <p:nvPr>
            <p:ph sz="quarter" idx="4"/>
          </p:nvPr>
        </p:nvSpPr>
        <p:spPr/>
        <p:txBody>
          <a:bodyPr/>
          <a:lstStyle/>
          <a:p>
            <a:pPr>
              <a:buAutoNum type="arabicPeriod"/>
            </a:pPr>
            <a:r>
              <a:rPr lang="tr-TR" b="1" i="1" dirty="0" smtClean="0"/>
              <a:t>Toplam Kalite Yönetimi (TKY)</a:t>
            </a:r>
          </a:p>
          <a:p>
            <a:pPr>
              <a:buAutoNum type="arabicPeriod"/>
            </a:pPr>
            <a:r>
              <a:rPr lang="tr-TR" b="1" i="1" dirty="0" smtClean="0"/>
              <a:t>Temel Yetenekler</a:t>
            </a:r>
          </a:p>
          <a:p>
            <a:pPr>
              <a:buAutoNum type="arabicPeriod"/>
            </a:pPr>
            <a:r>
              <a:rPr lang="tr-TR" b="1" i="1" dirty="0" smtClean="0"/>
              <a:t>Dış Kaynaklardan Yararlanma</a:t>
            </a:r>
          </a:p>
          <a:p>
            <a:pPr>
              <a:buAutoNum type="arabicPeriod"/>
            </a:pPr>
            <a:r>
              <a:rPr lang="tr-TR" dirty="0" smtClean="0"/>
              <a:t>Şebeke Organizasyonları</a:t>
            </a:r>
          </a:p>
          <a:p>
            <a:pPr>
              <a:buAutoNum type="arabicPeriod"/>
            </a:pPr>
            <a:r>
              <a:rPr lang="tr-TR" dirty="0" smtClean="0"/>
              <a:t>Süreç Yenileme</a:t>
            </a:r>
          </a:p>
          <a:p>
            <a:pPr>
              <a:buAutoNum type="arabicPeriod"/>
            </a:pPr>
            <a:r>
              <a:rPr lang="tr-TR" dirty="0" smtClean="0"/>
              <a:t>Kıyaslama</a:t>
            </a:r>
          </a:p>
          <a:p>
            <a:pPr>
              <a:buAutoNum type="arabicPeriod"/>
            </a:pPr>
            <a:r>
              <a:rPr lang="tr-TR" dirty="0" smtClean="0"/>
              <a:t>Küçülme</a:t>
            </a:r>
          </a:p>
          <a:p>
            <a:pPr>
              <a:buAutoNum type="arabicPeriod"/>
            </a:pPr>
            <a:r>
              <a:rPr lang="tr-TR" dirty="0" smtClean="0"/>
              <a:t>…………………………..</a:t>
            </a:r>
          </a:p>
          <a:p>
            <a:pPr>
              <a:buAutoNum type="arabicPeriod"/>
            </a:pPr>
            <a:endParaRPr lang="tr-TR" dirty="0"/>
          </a:p>
        </p:txBody>
      </p:sp>
      <p:sp>
        <p:nvSpPr>
          <p:cNvPr id="7" name="Metin kutusu 6"/>
          <p:cNvSpPr txBox="1"/>
          <p:nvPr/>
        </p:nvSpPr>
        <p:spPr>
          <a:xfrm>
            <a:off x="2991358" y="5841609"/>
            <a:ext cx="7531331" cy="923330"/>
          </a:xfrm>
          <a:prstGeom prst="rect">
            <a:avLst/>
          </a:prstGeom>
          <a:noFill/>
        </p:spPr>
        <p:txBody>
          <a:bodyPr wrap="square" rtlCol="0">
            <a:spAutoFit/>
          </a:bodyPr>
          <a:lstStyle/>
          <a:p>
            <a:pPr algn="just"/>
            <a:r>
              <a:rPr lang="tr-TR" b="1" i="1" dirty="0" smtClean="0"/>
              <a:t>NOT: Yönetim alanında çok sayıda teorinin olması, yönetim alanının uçsuz bucaksız bir ormana (</a:t>
            </a:r>
            <a:r>
              <a:rPr lang="tr-TR" b="1" i="1" dirty="0" err="1" smtClean="0"/>
              <a:t>management</a:t>
            </a:r>
            <a:r>
              <a:rPr lang="tr-TR" b="1" i="1" dirty="0" smtClean="0"/>
              <a:t> </a:t>
            </a:r>
            <a:r>
              <a:rPr lang="tr-TR" b="1" i="1" dirty="0" err="1" smtClean="0"/>
              <a:t>theory</a:t>
            </a:r>
            <a:r>
              <a:rPr lang="tr-TR" b="1" i="1" dirty="0" smtClean="0"/>
              <a:t> </a:t>
            </a:r>
            <a:r>
              <a:rPr lang="tr-TR" b="1" i="1" dirty="0" err="1" smtClean="0"/>
              <a:t>jungle</a:t>
            </a:r>
            <a:r>
              <a:rPr lang="tr-TR" b="1" i="1" dirty="0" smtClean="0"/>
              <a:t>) benzetilmesine neden olmuştur.</a:t>
            </a:r>
            <a:endParaRPr lang="tr-TR" b="1" i="1" dirty="0"/>
          </a:p>
        </p:txBody>
      </p:sp>
    </p:spTree>
    <p:extLst>
      <p:ext uri="{BB962C8B-B14F-4D97-AF65-F5344CB8AC3E}">
        <p14:creationId xmlns:p14="http://schemas.microsoft.com/office/powerpoint/2010/main" val="265009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van 6"/>
          <p:cNvSpPr>
            <a:spLocks noGrp="1"/>
          </p:cNvSpPr>
          <p:nvPr>
            <p:ph type="title"/>
          </p:nvPr>
        </p:nvSpPr>
        <p:spPr>
          <a:xfrm>
            <a:off x="2589212" y="273589"/>
            <a:ext cx="8911687" cy="1280890"/>
          </a:xfrm>
        </p:spPr>
        <p:txBody>
          <a:bodyPr/>
          <a:lstStyle/>
          <a:p>
            <a:pPr algn="ctr"/>
            <a:r>
              <a:rPr lang="tr-TR" dirty="0" smtClean="0"/>
              <a:t>ADAPTASYON TEORİLERİ</a:t>
            </a:r>
            <a:endParaRPr lang="tr-TR" dirty="0"/>
          </a:p>
        </p:txBody>
      </p:sp>
      <p:sp>
        <p:nvSpPr>
          <p:cNvPr id="8" name="İçerik Yer Tutucusu 7"/>
          <p:cNvSpPr>
            <a:spLocks noGrp="1"/>
          </p:cNvSpPr>
          <p:nvPr>
            <p:ph idx="1"/>
          </p:nvPr>
        </p:nvSpPr>
        <p:spPr>
          <a:xfrm>
            <a:off x="2281641" y="1255219"/>
            <a:ext cx="8915400" cy="5378336"/>
          </a:xfrm>
        </p:spPr>
        <p:txBody>
          <a:bodyPr>
            <a:noAutofit/>
          </a:bodyPr>
          <a:lstStyle/>
          <a:p>
            <a:pPr algn="just"/>
            <a:r>
              <a:rPr lang="tr-TR" sz="1700" b="1" dirty="0" smtClean="0"/>
              <a:t>1. </a:t>
            </a:r>
            <a:r>
              <a:rPr lang="tr-TR" sz="1700" b="1" dirty="0" err="1" smtClean="0"/>
              <a:t>Durumsallık</a:t>
            </a:r>
            <a:r>
              <a:rPr lang="tr-TR" sz="1700" b="1" dirty="0" smtClean="0"/>
              <a:t> Yaklaşımı: </a:t>
            </a:r>
            <a:r>
              <a:rPr lang="tr-TR" sz="1700" dirty="0" smtClean="0"/>
              <a:t>Bu yaklaşım, örgütlerin bulunduğu </a:t>
            </a:r>
            <a:r>
              <a:rPr lang="tr-TR" sz="1700" b="1" dirty="0" smtClean="0"/>
              <a:t>çevre şartları ve kullandıkları teknolojiye göre</a:t>
            </a:r>
            <a:r>
              <a:rPr lang="tr-TR" sz="1700" dirty="0" smtClean="0"/>
              <a:t> uyumlu bir şekilde hareket ettiğini varsayar. Örgütler, bulunulan çevre şartlarına göre uygun bir şekilde kendilerini tasarlar.</a:t>
            </a:r>
          </a:p>
          <a:p>
            <a:pPr marL="0" indent="0" algn="just">
              <a:buNone/>
            </a:pPr>
            <a:endParaRPr lang="tr-TR" sz="1700" dirty="0"/>
          </a:p>
          <a:p>
            <a:pPr marL="0" indent="0" algn="just">
              <a:buNone/>
            </a:pPr>
            <a:r>
              <a:rPr lang="tr-TR" sz="1700" dirty="0" smtClean="0"/>
              <a:t>	Örgütler, içinde bulunulan duruma uygun bir şekilde kendilerini tasarlayarak </a:t>
            </a:r>
            <a:r>
              <a:rPr lang="tr-TR" sz="1700" b="1" dirty="0" smtClean="0"/>
              <a:t>daha etkin, verimli ve kârlı </a:t>
            </a:r>
            <a:r>
              <a:rPr lang="tr-TR" sz="1700" dirty="0" smtClean="0"/>
              <a:t>bir şekilde çalışırlar.</a:t>
            </a:r>
          </a:p>
          <a:p>
            <a:pPr marL="0" indent="0" algn="just">
              <a:buNone/>
            </a:pPr>
            <a:endParaRPr lang="tr-TR" sz="1700" dirty="0"/>
          </a:p>
          <a:p>
            <a:pPr marL="0" indent="0" algn="just">
              <a:buNone/>
            </a:pPr>
            <a:r>
              <a:rPr lang="tr-TR" sz="1700" dirty="0" smtClean="0"/>
              <a:t>	</a:t>
            </a:r>
            <a:r>
              <a:rPr lang="tr-TR" sz="1700" b="1" dirty="0" smtClean="0"/>
              <a:t>Örnek 1</a:t>
            </a:r>
            <a:r>
              <a:rPr lang="tr-TR" sz="1700" dirty="0" smtClean="0"/>
              <a:t>: Çevreden bilgi almak kolaysa ve çevre yavaş değişiyorsa; rutin, kurallı ve planlı işlerin yapılması daha kolaydır. Dolayısıyla işletmeler rutin ve planlı işlerin yapılmasına olanak sağlayacak bir yapıda tasarlanmalıdır </a:t>
            </a:r>
            <a:r>
              <a:rPr lang="tr-TR" sz="1700" b="1" dirty="0" smtClean="0"/>
              <a:t>(mekanik org.)</a:t>
            </a:r>
          </a:p>
          <a:p>
            <a:pPr marL="0" indent="0" algn="just">
              <a:buNone/>
            </a:pPr>
            <a:endParaRPr lang="tr-TR" sz="1700" dirty="0"/>
          </a:p>
          <a:p>
            <a:pPr marL="0" indent="0" algn="just">
              <a:buNone/>
            </a:pPr>
            <a:r>
              <a:rPr lang="tr-TR" sz="1700" dirty="0" smtClean="0"/>
              <a:t>	</a:t>
            </a:r>
            <a:r>
              <a:rPr lang="tr-TR" sz="1700" b="1" dirty="0" smtClean="0"/>
              <a:t>Örnek 2</a:t>
            </a:r>
            <a:r>
              <a:rPr lang="tr-TR" sz="1700" dirty="0" smtClean="0"/>
              <a:t>: Çevreden bilgi almak zorsa ve çevre hızlı değişiyorsa, çevre rutin ve planlı çalışmaya izin vermez. Örgütler hızlı bir şekilde değişen çevreye uyum sağlayabilmeleri için esnek ve atik olmalıdır. Dolayısıyla esnekliği ve atikliği engelleyen tüm kural, prosedürler kaldırılmalı; yaratıcılığı sağlayan ve kişilere inisiyatif tanıyan mekanizmalar örgütlerde var olmalıdır </a:t>
            </a:r>
            <a:r>
              <a:rPr lang="tr-TR" sz="1700" b="1" dirty="0" smtClean="0"/>
              <a:t>(organik organizasyon)</a:t>
            </a:r>
          </a:p>
        </p:txBody>
      </p:sp>
    </p:spTree>
    <p:extLst>
      <p:ext uri="{BB962C8B-B14F-4D97-AF65-F5344CB8AC3E}">
        <p14:creationId xmlns:p14="http://schemas.microsoft.com/office/powerpoint/2010/main" val="2265620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van 6"/>
          <p:cNvSpPr>
            <a:spLocks noGrp="1"/>
          </p:cNvSpPr>
          <p:nvPr>
            <p:ph type="title"/>
          </p:nvPr>
        </p:nvSpPr>
        <p:spPr>
          <a:xfrm>
            <a:off x="2589212" y="273589"/>
            <a:ext cx="8911687" cy="1280890"/>
          </a:xfrm>
        </p:spPr>
        <p:txBody>
          <a:bodyPr/>
          <a:lstStyle/>
          <a:p>
            <a:pPr algn="ctr"/>
            <a:r>
              <a:rPr lang="tr-TR" dirty="0" smtClean="0"/>
              <a:t>ADAPTASYON TEORİLERİ</a:t>
            </a:r>
            <a:endParaRPr lang="tr-TR" dirty="0"/>
          </a:p>
        </p:txBody>
      </p:sp>
      <p:sp>
        <p:nvSpPr>
          <p:cNvPr id="8" name="İçerik Yer Tutucusu 7"/>
          <p:cNvSpPr>
            <a:spLocks noGrp="1"/>
          </p:cNvSpPr>
          <p:nvPr>
            <p:ph idx="1"/>
          </p:nvPr>
        </p:nvSpPr>
        <p:spPr>
          <a:xfrm>
            <a:off x="2281641" y="1055713"/>
            <a:ext cx="8915400" cy="5561217"/>
          </a:xfrm>
        </p:spPr>
        <p:txBody>
          <a:bodyPr>
            <a:noAutofit/>
          </a:bodyPr>
          <a:lstStyle/>
          <a:p>
            <a:pPr algn="just"/>
            <a:r>
              <a:rPr lang="tr-TR" sz="1700" b="1" dirty="0" smtClean="0"/>
              <a:t>2. Kaynak Bağımlılığı Yaklaşımı </a:t>
            </a:r>
          </a:p>
          <a:p>
            <a:pPr marL="0" indent="0" algn="just">
              <a:buNone/>
            </a:pPr>
            <a:r>
              <a:rPr lang="tr-TR" sz="1700" b="1" dirty="0"/>
              <a:t>	</a:t>
            </a:r>
          </a:p>
          <a:p>
            <a:pPr marL="0" indent="0" algn="just">
              <a:buNone/>
            </a:pPr>
            <a:r>
              <a:rPr lang="tr-TR" sz="1700" dirty="0" smtClean="0"/>
              <a:t>	İşletmeler, </a:t>
            </a:r>
            <a:r>
              <a:rPr lang="tr-TR" sz="1700" b="1" dirty="0" smtClean="0"/>
              <a:t>hayatını sürdürmek amacıyla </a:t>
            </a:r>
            <a:r>
              <a:rPr lang="tr-TR" sz="1700" dirty="0" smtClean="0"/>
              <a:t>çevrelerinden aldıkları girdileri (malzeme, bilgi, yetenek </a:t>
            </a:r>
            <a:r>
              <a:rPr lang="tr-TR" sz="1700" dirty="0" err="1" smtClean="0"/>
              <a:t>vs</a:t>
            </a:r>
            <a:r>
              <a:rPr lang="tr-TR" sz="1700" dirty="0">
                <a:sym typeface="Wingdings" panose="05000000000000000000" pitchFamily="2" charset="2"/>
              </a:rPr>
              <a:t>)</a:t>
            </a:r>
            <a:r>
              <a:rPr lang="tr-TR" sz="1700" dirty="0" smtClean="0"/>
              <a:t> kullanır. İşletmeler bu girdileri çıktıya dönüştürerek ürün veya hizmetlerini satarak hayatını devam ettirir. </a:t>
            </a:r>
          </a:p>
          <a:p>
            <a:pPr marL="0" indent="0" algn="just">
              <a:buNone/>
            </a:pPr>
            <a:endParaRPr lang="tr-TR" sz="1700" dirty="0" smtClean="0"/>
          </a:p>
          <a:p>
            <a:pPr marL="0" indent="0" algn="just">
              <a:buNone/>
            </a:pPr>
            <a:r>
              <a:rPr lang="tr-TR" sz="1700" dirty="0"/>
              <a:t>	</a:t>
            </a:r>
            <a:r>
              <a:rPr lang="tr-TR" sz="1700" dirty="0" smtClean="0"/>
              <a:t>Bu bağlamda, işletmelerinin varlığının devamı için </a:t>
            </a:r>
            <a:r>
              <a:rPr lang="tr-TR" sz="1700" b="1" dirty="0" smtClean="0"/>
              <a:t>çevrelerinden aldıkları girdilerin hayati bir önemi vardır</a:t>
            </a:r>
            <a:r>
              <a:rPr lang="tr-TR" sz="1700" dirty="0" smtClean="0"/>
              <a:t>. Bu girdiler olmazsa, işletmeler girdileri çıktıya dönüştüremez. Böylece çıktılarını satamaz ve zarar ederek iflas eder.</a:t>
            </a:r>
          </a:p>
          <a:p>
            <a:pPr marL="0" indent="0" algn="just">
              <a:buNone/>
            </a:pPr>
            <a:endParaRPr lang="tr-TR" sz="1700" dirty="0" smtClean="0"/>
          </a:p>
          <a:p>
            <a:pPr marL="0" indent="0" algn="just">
              <a:buNone/>
            </a:pPr>
            <a:r>
              <a:rPr lang="tr-TR" sz="1700" dirty="0"/>
              <a:t>	</a:t>
            </a:r>
            <a:r>
              <a:rPr lang="tr-TR" sz="1700" b="1" dirty="0" smtClean="0"/>
              <a:t>Haliyle, her işletme kendisi için önemli sayılan kritik girdilere bağımlı bir haldedir. </a:t>
            </a:r>
            <a:r>
              <a:rPr lang="tr-TR" sz="1700" dirty="0" smtClean="0"/>
              <a:t>Dolayısıyla</a:t>
            </a:r>
            <a:r>
              <a:rPr lang="tr-TR" sz="1700" b="1" dirty="0" smtClean="0"/>
              <a:t> </a:t>
            </a:r>
            <a:r>
              <a:rPr lang="tr-TR" sz="1700" dirty="0"/>
              <a:t>i</a:t>
            </a:r>
            <a:r>
              <a:rPr lang="tr-TR" sz="1700" dirty="0" smtClean="0"/>
              <a:t>şletmeler, kendileri için kritik bir öneme sahip girdileri temin edebilmek için çeşitli önlemler alırlar ve böylece stratejiler geliştirirler. </a:t>
            </a:r>
            <a:endParaRPr lang="tr-TR" sz="1700" b="1" dirty="0" smtClean="0"/>
          </a:p>
          <a:p>
            <a:pPr marL="0" indent="0" algn="just">
              <a:buNone/>
            </a:pPr>
            <a:endParaRPr lang="tr-TR" sz="1700" dirty="0" smtClean="0"/>
          </a:p>
          <a:p>
            <a:pPr marL="0" indent="0" algn="just">
              <a:buNone/>
            </a:pPr>
            <a:r>
              <a:rPr lang="tr-TR" sz="1700" dirty="0"/>
              <a:t>	</a:t>
            </a:r>
            <a:r>
              <a:rPr lang="tr-TR" sz="1700" b="1" dirty="0" smtClean="0"/>
              <a:t>NOT:</a:t>
            </a:r>
            <a:r>
              <a:rPr lang="tr-TR" sz="1700" dirty="0" smtClean="0"/>
              <a:t> Özellikle çevre belirsizse ve oldukça hızlı bir şekilde değişiyorsa, kaynaklara ulaşmak daha zor ve daha önemli bir hale gelmektedir. </a:t>
            </a:r>
            <a:r>
              <a:rPr lang="tr-TR" sz="1700" b="1" dirty="0" smtClean="0"/>
              <a:t>İşletmeler bu kaynaklara ulaşabilmek için çeşitli stratejiler uygulamaktadırlar.</a:t>
            </a:r>
          </a:p>
          <a:p>
            <a:pPr marL="0" indent="0" algn="just">
              <a:buNone/>
            </a:pPr>
            <a:endParaRPr lang="tr-TR" sz="1700" b="1" dirty="0" smtClean="0"/>
          </a:p>
          <a:p>
            <a:pPr marL="0" indent="0" algn="just">
              <a:buNone/>
            </a:pPr>
            <a:endParaRPr lang="tr-TR" sz="1700" b="1" dirty="0" smtClean="0"/>
          </a:p>
        </p:txBody>
      </p:sp>
    </p:spTree>
    <p:extLst>
      <p:ext uri="{BB962C8B-B14F-4D97-AF65-F5344CB8AC3E}">
        <p14:creationId xmlns:p14="http://schemas.microsoft.com/office/powerpoint/2010/main" val="2351422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506346"/>
            <a:ext cx="8911687" cy="856941"/>
          </a:xfrm>
        </p:spPr>
        <p:txBody>
          <a:bodyPr/>
          <a:lstStyle/>
          <a:p>
            <a:pPr algn="ctr"/>
            <a:r>
              <a:rPr lang="tr-TR" dirty="0" smtClean="0"/>
              <a:t>ADAPTASYON TEORİLERİ</a:t>
            </a:r>
            <a:endParaRPr lang="tr-TR" dirty="0"/>
          </a:p>
        </p:txBody>
      </p:sp>
      <p:sp>
        <p:nvSpPr>
          <p:cNvPr id="3" name="İçerik Yer Tutucusu 2"/>
          <p:cNvSpPr>
            <a:spLocks noGrp="1"/>
          </p:cNvSpPr>
          <p:nvPr>
            <p:ph idx="1"/>
          </p:nvPr>
        </p:nvSpPr>
        <p:spPr>
          <a:xfrm>
            <a:off x="2775805" y="1255220"/>
            <a:ext cx="8915400" cy="5394961"/>
          </a:xfrm>
        </p:spPr>
        <p:txBody>
          <a:bodyPr>
            <a:normAutofit/>
          </a:bodyPr>
          <a:lstStyle/>
          <a:p>
            <a:endParaRPr lang="tr-TR" b="1" dirty="0" smtClean="0"/>
          </a:p>
          <a:p>
            <a:r>
              <a:rPr lang="tr-TR" b="1" dirty="0" smtClean="0"/>
              <a:t>Kaynak Bağımlılığı Yaklaşımında Kullanılabilecek Olan Stratejiler</a:t>
            </a:r>
            <a:endParaRPr lang="tr-TR" dirty="0" smtClean="0"/>
          </a:p>
          <a:p>
            <a:pPr marL="0" indent="0">
              <a:buNone/>
            </a:pPr>
            <a:endParaRPr lang="tr-TR" dirty="0" smtClean="0"/>
          </a:p>
          <a:p>
            <a:pPr marL="0" indent="0">
              <a:buNone/>
            </a:pPr>
            <a:r>
              <a:rPr lang="tr-TR" dirty="0"/>
              <a:t>	</a:t>
            </a:r>
            <a:r>
              <a:rPr lang="tr-TR" b="1" dirty="0" smtClean="0"/>
              <a:t>1.</a:t>
            </a:r>
            <a:r>
              <a:rPr lang="tr-TR" dirty="0" smtClean="0"/>
              <a:t> Şirket Birleşmeleri veya Evlilikleri</a:t>
            </a:r>
          </a:p>
          <a:p>
            <a:pPr marL="0" indent="0">
              <a:buNone/>
            </a:pPr>
            <a:r>
              <a:rPr lang="tr-TR" dirty="0"/>
              <a:t>	</a:t>
            </a:r>
            <a:r>
              <a:rPr lang="tr-TR" b="1" dirty="0" smtClean="0"/>
              <a:t>2.</a:t>
            </a:r>
            <a:r>
              <a:rPr lang="tr-TR" dirty="0" smtClean="0"/>
              <a:t> Şirket </a:t>
            </a:r>
            <a:r>
              <a:rPr lang="tr-TR" dirty="0" err="1" smtClean="0"/>
              <a:t>Satınalımları</a:t>
            </a:r>
            <a:endParaRPr lang="tr-TR" dirty="0" smtClean="0"/>
          </a:p>
          <a:p>
            <a:pPr marL="0" indent="0">
              <a:buNone/>
            </a:pPr>
            <a:r>
              <a:rPr lang="tr-TR" dirty="0"/>
              <a:t>	</a:t>
            </a:r>
            <a:r>
              <a:rPr lang="tr-TR" b="1" dirty="0" smtClean="0"/>
              <a:t>3.</a:t>
            </a:r>
            <a:r>
              <a:rPr lang="tr-TR" dirty="0" smtClean="0"/>
              <a:t> Ortak </a:t>
            </a:r>
            <a:r>
              <a:rPr lang="tr-TR" dirty="0" smtClean="0"/>
              <a:t>Teşebbüsler (geçici birliktelikler)</a:t>
            </a:r>
            <a:endParaRPr lang="tr-TR" dirty="0" smtClean="0"/>
          </a:p>
          <a:p>
            <a:pPr marL="0" indent="0">
              <a:buNone/>
            </a:pPr>
            <a:r>
              <a:rPr lang="tr-TR" dirty="0"/>
              <a:t>	</a:t>
            </a:r>
            <a:r>
              <a:rPr lang="tr-TR" b="1" dirty="0" smtClean="0"/>
              <a:t>4.</a:t>
            </a:r>
            <a:r>
              <a:rPr lang="tr-TR" dirty="0" smtClean="0"/>
              <a:t> Yasal Olmayan Birliktelikler (Karteller, Tröstler vs.)</a:t>
            </a:r>
          </a:p>
          <a:p>
            <a:pPr marL="0" indent="0">
              <a:buNone/>
            </a:pPr>
            <a:endParaRPr lang="tr-TR" dirty="0" smtClean="0"/>
          </a:p>
          <a:p>
            <a:pPr marL="0" indent="0" algn="just">
              <a:buNone/>
            </a:pPr>
            <a:r>
              <a:rPr lang="tr-TR" dirty="0"/>
              <a:t>	</a:t>
            </a:r>
            <a:r>
              <a:rPr lang="tr-TR" b="1" dirty="0" smtClean="0"/>
              <a:t>5.</a:t>
            </a:r>
            <a:r>
              <a:rPr lang="tr-TR" dirty="0" smtClean="0"/>
              <a:t> </a:t>
            </a:r>
            <a:r>
              <a:rPr lang="tr-TR" b="1" dirty="0" smtClean="0"/>
              <a:t>Çeşitlendirme Stratejisi</a:t>
            </a:r>
            <a:r>
              <a:rPr lang="tr-TR" dirty="0" smtClean="0"/>
              <a:t>: İşletmeler başka alanlarda faaliyete girerek içinde bulunulan çevreye olan bağımlılıklarını </a:t>
            </a:r>
            <a:r>
              <a:rPr lang="tr-TR" dirty="0" smtClean="0"/>
              <a:t>azaltabilir</a:t>
            </a:r>
          </a:p>
          <a:p>
            <a:pPr marL="0" indent="0" algn="just">
              <a:buNone/>
            </a:pPr>
            <a:endParaRPr lang="tr-TR" dirty="0" smtClean="0"/>
          </a:p>
          <a:p>
            <a:pPr marL="0" indent="0">
              <a:buNone/>
            </a:pPr>
            <a:r>
              <a:rPr lang="tr-TR" dirty="0"/>
              <a:t>	</a:t>
            </a:r>
            <a:r>
              <a:rPr lang="tr-TR" b="1" dirty="0" smtClean="0"/>
              <a:t>6.</a:t>
            </a:r>
            <a:r>
              <a:rPr lang="tr-TR" dirty="0" smtClean="0"/>
              <a:t> </a:t>
            </a:r>
            <a:r>
              <a:rPr lang="tr-TR" b="1" dirty="0" err="1" smtClean="0"/>
              <a:t>Kooptasyon</a:t>
            </a:r>
            <a:r>
              <a:rPr lang="tr-TR" b="1" dirty="0" smtClean="0"/>
              <a:t>:</a:t>
            </a:r>
            <a:r>
              <a:rPr lang="tr-TR" dirty="0" smtClean="0"/>
              <a:t> Örgütlerin yaşamını etkileyecek olan alanda faaliyet yapan ve alanında söz sahibi önemli kişilerin, işletme bünyelerinde önemli kademelere getirilmesidir.  </a:t>
            </a:r>
            <a:endParaRPr lang="tr-TR" b="1" dirty="0"/>
          </a:p>
        </p:txBody>
      </p:sp>
    </p:spTree>
    <p:extLst>
      <p:ext uri="{BB962C8B-B14F-4D97-AF65-F5344CB8AC3E}">
        <p14:creationId xmlns:p14="http://schemas.microsoft.com/office/powerpoint/2010/main" val="2256015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830617"/>
          </a:xfrm>
        </p:spPr>
        <p:txBody>
          <a:bodyPr/>
          <a:lstStyle/>
          <a:p>
            <a:pPr algn="ctr"/>
            <a:r>
              <a:rPr lang="tr-TR" dirty="0" smtClean="0"/>
              <a:t>ADAPTASYON TEORİLERİ</a:t>
            </a:r>
            <a:endParaRPr lang="tr-TR" dirty="0"/>
          </a:p>
        </p:txBody>
      </p:sp>
      <p:sp>
        <p:nvSpPr>
          <p:cNvPr id="3" name="İçerik Yer Tutucusu 2"/>
          <p:cNvSpPr>
            <a:spLocks noGrp="1"/>
          </p:cNvSpPr>
          <p:nvPr>
            <p:ph idx="1"/>
          </p:nvPr>
        </p:nvSpPr>
        <p:spPr>
          <a:xfrm>
            <a:off x="2589212" y="1454727"/>
            <a:ext cx="8915400" cy="4829695"/>
          </a:xfrm>
        </p:spPr>
        <p:txBody>
          <a:bodyPr>
            <a:normAutofit lnSpcReduction="10000"/>
          </a:bodyPr>
          <a:lstStyle/>
          <a:p>
            <a:pPr algn="just"/>
            <a:endParaRPr lang="tr-TR" b="1" dirty="0" smtClean="0"/>
          </a:p>
          <a:p>
            <a:pPr algn="just"/>
            <a:r>
              <a:rPr lang="tr-TR" b="1" dirty="0" smtClean="0"/>
              <a:t>3. Örgütsel Strateji Yaklaşımı: </a:t>
            </a:r>
            <a:r>
              <a:rPr lang="tr-TR" dirty="0" smtClean="0"/>
              <a:t>Bu yaklaşım, örgütlerin kendilerini ve çevrelerini sürekli gözlemleyerek yapmış oldukları stratejiden adını almaktadır (</a:t>
            </a:r>
            <a:r>
              <a:rPr lang="tr-TR" b="1" dirty="0" smtClean="0"/>
              <a:t>SWOT ANALİZİ). </a:t>
            </a:r>
          </a:p>
          <a:p>
            <a:pPr marL="0" indent="0">
              <a:buNone/>
            </a:pPr>
            <a:endParaRPr lang="tr-TR" b="1" dirty="0"/>
          </a:p>
          <a:p>
            <a:pPr marL="0" indent="0" algn="just">
              <a:buNone/>
            </a:pPr>
            <a:r>
              <a:rPr lang="tr-TR" b="1" dirty="0" smtClean="0"/>
              <a:t>	İç Çevre Değerlendirme Analizi: </a:t>
            </a:r>
            <a:r>
              <a:rPr lang="tr-TR" dirty="0" smtClean="0"/>
              <a:t>Örgütler, kendilerini değerlendirerek (iç değerlendirme yaparak) diğer işletmelere kıyasla </a:t>
            </a:r>
            <a:r>
              <a:rPr lang="tr-TR" b="1" dirty="0" smtClean="0"/>
              <a:t>güçlü (S) ve zayıf (W) </a:t>
            </a:r>
            <a:r>
              <a:rPr lang="tr-TR" dirty="0" smtClean="0"/>
              <a:t>yönlerini tespit ederler. Güçlü yönlerini geliştirir, zayıf yönlerini ise kapatmaya çalışırlar.</a:t>
            </a:r>
          </a:p>
          <a:p>
            <a:pPr marL="0" indent="0" algn="just">
              <a:buNone/>
            </a:pPr>
            <a:endParaRPr lang="tr-TR" dirty="0"/>
          </a:p>
          <a:p>
            <a:pPr marL="0" indent="0" algn="just">
              <a:buNone/>
            </a:pPr>
            <a:r>
              <a:rPr lang="tr-TR" b="1" dirty="0" smtClean="0"/>
              <a:t>	Dış Çevre Değerlendirme Analizi</a:t>
            </a:r>
            <a:r>
              <a:rPr lang="tr-TR" dirty="0" smtClean="0"/>
              <a:t>: Örgütler çevresini değerlendirerek, çevredeki </a:t>
            </a:r>
            <a:r>
              <a:rPr lang="tr-TR" b="1" dirty="0" smtClean="0"/>
              <a:t>fırsatları (O) ve tehditleri (T) </a:t>
            </a:r>
            <a:r>
              <a:rPr lang="tr-TR" dirty="0" smtClean="0"/>
              <a:t>tespit eder. İşletmeler fırsatları kullanarak daha güçlü hale gelebilir. Bununla birlikte, çevresindeki tehditleri ortadan kaldıramayan işletmeler zamanla daha zayıf hale gelerek yaşamları son bulabilir.</a:t>
            </a:r>
          </a:p>
        </p:txBody>
      </p:sp>
    </p:spTree>
    <p:extLst>
      <p:ext uri="{BB962C8B-B14F-4D97-AF65-F5344CB8AC3E}">
        <p14:creationId xmlns:p14="http://schemas.microsoft.com/office/powerpoint/2010/main" val="2185716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8944"/>
            <a:ext cx="12192000" cy="6849056"/>
          </a:xfrm>
        </p:spPr>
      </p:pic>
    </p:spTree>
    <p:extLst>
      <p:ext uri="{BB962C8B-B14F-4D97-AF65-F5344CB8AC3E}">
        <p14:creationId xmlns:p14="http://schemas.microsoft.com/office/powerpoint/2010/main" val="2196461894"/>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744</TotalTime>
  <Words>1378</Words>
  <Application>Microsoft Office PowerPoint</Application>
  <PresentationFormat>Geniş ekran</PresentationFormat>
  <Paragraphs>258</Paragraphs>
  <Slides>29</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29</vt:i4>
      </vt:variant>
    </vt:vector>
  </HeadingPairs>
  <TitlesOfParts>
    <vt:vector size="36" baseType="lpstr">
      <vt:lpstr>Arial</vt:lpstr>
      <vt:lpstr>Calibri</vt:lpstr>
      <vt:lpstr>Century Gothic</vt:lpstr>
      <vt:lpstr>Times New Roman</vt:lpstr>
      <vt:lpstr>Wingdings</vt:lpstr>
      <vt:lpstr>Wingdings 3</vt:lpstr>
      <vt:lpstr>Duman</vt:lpstr>
      <vt:lpstr>ÖRGÜTSEL DAVRANIŞ</vt:lpstr>
      <vt:lpstr>II. DÖNEME KADAR ELE ALINAN ORGANİZASYON TEORİLERİ</vt:lpstr>
      <vt:lpstr>II. DÖNEME KADAR ELE ALINAN ORGANİZASYON TEORİLERİ 3. DURUMSALLIK YAKLAŞIMLARI</vt:lpstr>
      <vt:lpstr>BU DÖNEM ÜZERİNDE DURACAĞIMIZ TEORİ ve YAKLAŞIMLAR</vt:lpstr>
      <vt:lpstr>ADAPTASYON TEORİLERİ</vt:lpstr>
      <vt:lpstr>ADAPTASYON TEORİLERİ</vt:lpstr>
      <vt:lpstr>ADAPTASYON TEORİLERİ</vt:lpstr>
      <vt:lpstr>ADAPTASYON TEORİLERİ</vt:lpstr>
      <vt:lpstr>PowerPoint Sunusu</vt:lpstr>
      <vt:lpstr>ADAPTASYON TEORİLERİ</vt:lpstr>
      <vt:lpstr>VEKALET TEORİSİ</vt:lpstr>
      <vt:lpstr>VEKALET TEORİSİ</vt:lpstr>
      <vt:lpstr>VEKALET TEORİSİ</vt:lpstr>
      <vt:lpstr>İŞLEM MALİYETİ TEORİSİ</vt:lpstr>
      <vt:lpstr>KURUMSALLAŞMA TEORİSİ</vt:lpstr>
      <vt:lpstr>ÖRGÜTSEL EKOLOJİ YAKLAŞIMI</vt:lpstr>
      <vt:lpstr>ÖRGÜTSEL KONFİGÜRASYON YAKLAŞIMI</vt:lpstr>
      <vt:lpstr>PowerPoint Sunusu</vt:lpstr>
      <vt:lpstr>PowerPoint Sunusu</vt:lpstr>
      <vt:lpstr>PowerPoint Sunusu</vt:lpstr>
      <vt:lpstr>PowerPoint Sunusu</vt:lpstr>
      <vt:lpstr>PowerPoint Sunusu</vt:lpstr>
      <vt:lpstr>PowerPoint Sunusu</vt:lpstr>
      <vt:lpstr>PowerPoint Sunusu</vt:lpstr>
      <vt:lpstr>PowerPoint Sunusu</vt:lpstr>
      <vt:lpstr>POSTMODERN ve POST – MODERN KAVRAMLARI</vt:lpstr>
      <vt:lpstr>MODERN SONRASI ÇAĞDAŞ ve GÜNCEL KAVRAMLAR: TEMEL YETENEKLER</vt:lpstr>
      <vt:lpstr> TEMEL YETENEKLER İÇİN ÖRNEKLER</vt:lpstr>
      <vt:lpstr>DIŞ KAYNAKLARDAN YARARLANMA (OUT-SOURCING, TAŞERONLUK)</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ÖRGÜTSEL DAVRANIŞ</dc:title>
  <dc:creator>ronaldinho424</dc:creator>
  <cp:lastModifiedBy>ronaldinho424</cp:lastModifiedBy>
  <cp:revision>62</cp:revision>
  <dcterms:created xsi:type="dcterms:W3CDTF">2019-02-11T21:09:36Z</dcterms:created>
  <dcterms:modified xsi:type="dcterms:W3CDTF">2019-02-13T01:13:55Z</dcterms:modified>
</cp:coreProperties>
</file>