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0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4323-C25E-4337-8031-A07EE94320AF}" type="datetimeFigureOut">
              <a:rPr lang="tr-TR" smtClean="0"/>
              <a:t>11.10.2015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A062-008C-452E-924F-E449BC19AF4F}" type="slidenum">
              <a:rPr lang="tr-TR" smtClean="0"/>
              <a:t>‹#›</a:t>
            </a:fld>
            <a:endParaRPr lang="tr-T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4323-C25E-4337-8031-A07EE94320AF}" type="datetimeFigureOut">
              <a:rPr lang="tr-TR" smtClean="0"/>
              <a:t>11.10.2015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A062-008C-452E-924F-E449BC19A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4323-C25E-4337-8031-A07EE94320AF}" type="datetimeFigureOut">
              <a:rPr lang="tr-TR" smtClean="0"/>
              <a:t>11.10.2015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A062-008C-452E-924F-E449BC19A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4323-C25E-4337-8031-A07EE94320AF}" type="datetimeFigureOut">
              <a:rPr lang="tr-TR" smtClean="0"/>
              <a:t>11.10.2015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A062-008C-452E-924F-E449BC19A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4323-C25E-4337-8031-A07EE94320AF}" type="datetimeFigureOut">
              <a:rPr lang="tr-TR" smtClean="0"/>
              <a:t>11.10.2015</a:t>
            </a:fld>
            <a:endParaRPr lang="tr-T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A062-008C-452E-924F-E449BC19AF4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4323-C25E-4337-8031-A07EE94320AF}" type="datetimeFigureOut">
              <a:rPr lang="tr-TR" smtClean="0"/>
              <a:t>11.10.2015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A062-008C-452E-924F-E449BC19A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4323-C25E-4337-8031-A07EE94320AF}" type="datetimeFigureOut">
              <a:rPr lang="tr-TR" smtClean="0"/>
              <a:t>11.10.2015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A062-008C-452E-924F-E449BC19A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4323-C25E-4337-8031-A07EE94320AF}" type="datetimeFigureOut">
              <a:rPr lang="tr-TR" smtClean="0"/>
              <a:t>11.10.2015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A062-008C-452E-924F-E449BC19A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4323-C25E-4337-8031-A07EE94320AF}" type="datetimeFigureOut">
              <a:rPr lang="tr-TR" smtClean="0"/>
              <a:t>11.10.2015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A062-008C-452E-924F-E449BC19A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4323-C25E-4337-8031-A07EE94320AF}" type="datetimeFigureOut">
              <a:rPr lang="tr-TR" smtClean="0"/>
              <a:t>11.10.2015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A062-008C-452E-924F-E449BC19AF4F}" type="slidenum">
              <a:rPr lang="tr-TR" smtClean="0"/>
              <a:t>‹#›</a:t>
            </a:fld>
            <a:endParaRPr lang="tr-T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4323-C25E-4337-8031-A07EE94320AF}" type="datetimeFigureOut">
              <a:rPr lang="tr-TR" smtClean="0"/>
              <a:t>11.10.2015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A062-008C-452E-924F-E449BC19AF4F}" type="slidenum">
              <a:rPr lang="tr-TR" smtClean="0"/>
              <a:t>‹#›</a:t>
            </a:fld>
            <a:endParaRPr lang="tr-T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5804323-C25E-4337-8031-A07EE94320AF}" type="datetimeFigureOut">
              <a:rPr lang="tr-TR" smtClean="0"/>
              <a:t>11.10.2015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ACA062-008C-452E-924F-E449BC19AF4F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err="1" smtClean="0">
                <a:solidFill>
                  <a:srgbClr val="C00000"/>
                </a:solidFill>
              </a:rPr>
              <a:t>The</a:t>
            </a:r>
            <a:r>
              <a:rPr lang="tr-TR" sz="5400" dirty="0" smtClean="0">
                <a:solidFill>
                  <a:srgbClr val="C00000"/>
                </a:solidFill>
              </a:rPr>
              <a:t> </a:t>
            </a:r>
            <a:r>
              <a:rPr lang="tr-TR" sz="5400" dirty="0" err="1" smtClean="0">
                <a:solidFill>
                  <a:srgbClr val="C00000"/>
                </a:solidFill>
              </a:rPr>
              <a:t>Sounds</a:t>
            </a:r>
            <a:r>
              <a:rPr lang="tr-TR" sz="5400" dirty="0" smtClean="0">
                <a:solidFill>
                  <a:srgbClr val="C00000"/>
                </a:solidFill>
              </a:rPr>
              <a:t> of Language</a:t>
            </a:r>
            <a:endParaRPr lang="tr-TR" sz="5400" dirty="0">
              <a:solidFill>
                <a:srgbClr val="C0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Chapter</a:t>
            </a:r>
            <a:r>
              <a:rPr lang="tr-TR" dirty="0" smtClean="0"/>
              <a:t> 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7709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/>
              <a:t>Alveo</a:t>
            </a:r>
            <a:r>
              <a:rPr lang="en-US" b="1" u="sng" dirty="0" smtClean="0"/>
              <a:t>-palatals</a:t>
            </a:r>
            <a:r>
              <a:rPr lang="tr-TR" b="1" u="sng" dirty="0" smtClean="0"/>
              <a:t> (</a:t>
            </a:r>
            <a:r>
              <a:rPr lang="tr-TR" b="1" u="sng" dirty="0" err="1" smtClean="0"/>
              <a:t>Palatals</a:t>
            </a:r>
            <a:r>
              <a:rPr lang="tr-TR" b="1" u="sng" dirty="0" smtClean="0"/>
              <a:t>)</a:t>
            </a:r>
            <a:endParaRPr lang="en-US" b="1" u="sng" dirty="0"/>
          </a:p>
          <a:p>
            <a:r>
              <a:rPr lang="en-US" dirty="0"/>
              <a:t>The sounds produced with the tongue at the very front of the </a:t>
            </a:r>
            <a:r>
              <a:rPr lang="en-US" dirty="0" smtClean="0"/>
              <a:t>palate,</a:t>
            </a:r>
            <a:r>
              <a:rPr lang="tr-TR" dirty="0" smtClean="0"/>
              <a:t> </a:t>
            </a:r>
            <a:r>
              <a:rPr lang="en-US" dirty="0" smtClean="0"/>
              <a:t>near </a:t>
            </a:r>
            <a:r>
              <a:rPr lang="en-US" dirty="0"/>
              <a:t>the alveolar ridge.</a:t>
            </a:r>
          </a:p>
          <a:p>
            <a:r>
              <a:rPr lang="en-US" b="1" u="sng" dirty="0"/>
              <a:t>Velars</a:t>
            </a:r>
          </a:p>
          <a:p>
            <a:r>
              <a:rPr lang="en-US" dirty="0"/>
              <a:t>The sounds produced with the back of the tongue, against the velum.</a:t>
            </a:r>
          </a:p>
          <a:p>
            <a:r>
              <a:rPr lang="en-US" b="1" u="sng" dirty="0"/>
              <a:t>Glottal</a:t>
            </a:r>
          </a:p>
          <a:p>
            <a:r>
              <a:rPr lang="en-US" dirty="0"/>
              <a:t>The sounds produced without the active use of the tongue and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parts </a:t>
            </a:r>
            <a:r>
              <a:rPr lang="en-US" dirty="0"/>
              <a:t>of the mouth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u="sng" dirty="0" err="1" smtClean="0"/>
              <a:t>Check</a:t>
            </a:r>
            <a:r>
              <a:rPr lang="tr-TR" u="sng" dirty="0" smtClean="0"/>
              <a:t> </a:t>
            </a:r>
            <a:r>
              <a:rPr lang="tr-TR" u="sng" dirty="0" err="1" smtClean="0"/>
              <a:t>all</a:t>
            </a:r>
            <a:r>
              <a:rPr lang="tr-TR" u="sng" dirty="0" smtClean="0"/>
              <a:t> </a:t>
            </a:r>
            <a:r>
              <a:rPr lang="tr-TR" u="sng" dirty="0" err="1" smtClean="0"/>
              <a:t>these</a:t>
            </a:r>
            <a:r>
              <a:rPr lang="tr-TR" u="sng" dirty="0" smtClean="0"/>
              <a:t> in </a:t>
            </a:r>
            <a:r>
              <a:rPr lang="tr-TR" u="sng" dirty="0" err="1" smtClean="0"/>
              <a:t>Figure</a:t>
            </a:r>
            <a:r>
              <a:rPr lang="tr-TR" u="sng" dirty="0" smtClean="0"/>
              <a:t> 3.2 P.30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98535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Limitation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Chart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chart should include so many other consonants to get completed, e.g., «</a:t>
            </a:r>
            <a:r>
              <a:rPr lang="en-US" dirty="0" err="1" smtClean="0"/>
              <a:t>ch</a:t>
            </a:r>
            <a:r>
              <a:rPr lang="en-US" dirty="0" smtClean="0"/>
              <a:t>» sound in German </a:t>
            </a:r>
            <a:r>
              <a:rPr lang="en-US" i="1" dirty="0" smtClean="0"/>
              <a:t>Bach.</a:t>
            </a:r>
          </a:p>
          <a:p>
            <a:r>
              <a:rPr lang="en-US" dirty="0" smtClean="0"/>
              <a:t>In other example, it doesn’t include the French «r»  as in </a:t>
            </a:r>
            <a:r>
              <a:rPr lang="en-US" i="1" dirty="0" smtClean="0"/>
              <a:t>rouge </a:t>
            </a:r>
            <a:r>
              <a:rPr lang="en-US" dirty="0" smtClean="0"/>
              <a:t>which is made with the back of the tongue and the uvula.</a:t>
            </a:r>
          </a:p>
          <a:p>
            <a:r>
              <a:rPr lang="en-US" dirty="0" smtClean="0"/>
              <a:t>The Arabic «r» sound is another example.</a:t>
            </a:r>
          </a:p>
          <a:p>
            <a:r>
              <a:rPr lang="en-US" dirty="0" smtClean="0"/>
              <a:t>Moreover, different phonetic descriptions use different symbols for [</a:t>
            </a:r>
            <a:r>
              <a:rPr lang="en-US" dirty="0" smtClean="0">
                <a:latin typeface="Times New Roman"/>
                <a:cs typeface="Times New Roman"/>
              </a:rPr>
              <a:t>ṧ] instead of [</a:t>
            </a:r>
            <a:r>
              <a:rPr lang="en-US" sz="3600" dirty="0" smtClean="0">
                <a:latin typeface="Times New Roman"/>
                <a:cs typeface="Times New Roman"/>
              </a:rPr>
              <a:t>ᶴ</a:t>
            </a:r>
            <a:r>
              <a:rPr lang="en-US" dirty="0" smtClean="0">
                <a:latin typeface="Times New Roman"/>
                <a:cs typeface="Times New Roman"/>
              </a:rPr>
              <a:t>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30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8984"/>
          </a:xfrm>
        </p:spPr>
        <p:txBody>
          <a:bodyPr>
            <a:normAutofit fontScale="90000"/>
          </a:bodyPr>
          <a:lstStyle/>
          <a:p>
            <a:r>
              <a:rPr lang="en-US" dirty="0"/>
              <a:t>Manner of </a:t>
            </a:r>
            <a:r>
              <a:rPr lang="en-US" dirty="0" smtClean="0"/>
              <a:t>Articulation</a:t>
            </a:r>
            <a:r>
              <a:rPr lang="tr-TR" dirty="0" smtClean="0"/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How the sounds articulated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Stops</a:t>
            </a:r>
            <a:endParaRPr lang="en-US" b="1" u="sng" dirty="0"/>
          </a:p>
          <a:p>
            <a:r>
              <a:rPr lang="en-US" dirty="0"/>
              <a:t>The sounds produced by some form of complete “ stopping “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airstream </a:t>
            </a:r>
            <a:r>
              <a:rPr lang="en-US" dirty="0"/>
              <a:t>and then letting it go abruptly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Fricatives</a:t>
            </a:r>
          </a:p>
          <a:p>
            <a:r>
              <a:rPr lang="en-US" dirty="0"/>
              <a:t>The sounds produced by almost blocking the airstream, and having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air </a:t>
            </a:r>
            <a:r>
              <a:rPr lang="en-US" dirty="0"/>
              <a:t>push through the narrow opening. As the air pushed through, a </a:t>
            </a:r>
            <a:r>
              <a:rPr lang="en-US" dirty="0" smtClean="0"/>
              <a:t>type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friction is produced.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70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US" b="1" u="sng" dirty="0" smtClean="0"/>
              <a:t>Affricates</a:t>
            </a:r>
            <a:endParaRPr lang="en-US" b="1" u="sng" dirty="0"/>
          </a:p>
          <a:p>
            <a:r>
              <a:rPr lang="en-US" dirty="0"/>
              <a:t>The sounds produced by combining brief stopping of the </a:t>
            </a:r>
            <a:r>
              <a:rPr lang="en-US" dirty="0" smtClean="0"/>
              <a:t>airstream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an </a:t>
            </a:r>
            <a:r>
              <a:rPr lang="en-US" dirty="0" smtClean="0"/>
              <a:t>obstructed </a:t>
            </a:r>
            <a:r>
              <a:rPr lang="en-US" dirty="0"/>
              <a:t>release which causes some friction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Nasal</a:t>
            </a:r>
          </a:p>
          <a:p>
            <a:r>
              <a:rPr lang="en-US" dirty="0"/>
              <a:t>The sounds produced by lowering the velum and the airstream is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en-US" dirty="0" smtClean="0"/>
              <a:t>allowed </a:t>
            </a:r>
            <a:r>
              <a:rPr lang="en-US" dirty="0"/>
              <a:t>to flow out through the nose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8984"/>
          </a:xfrm>
        </p:spPr>
        <p:txBody>
          <a:bodyPr>
            <a:normAutofit fontScale="90000"/>
          </a:bodyPr>
          <a:lstStyle/>
          <a:p>
            <a:r>
              <a:rPr lang="en-US" dirty="0"/>
              <a:t>Manner of </a:t>
            </a:r>
            <a:r>
              <a:rPr lang="en-US" dirty="0" smtClean="0"/>
              <a:t>Articulation</a:t>
            </a:r>
            <a:r>
              <a:rPr lang="tr-TR" dirty="0" smtClean="0"/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How the sounds articulated</a:t>
            </a:r>
            <a:r>
              <a:rPr lang="en-US" dirty="0" smtClean="0"/>
              <a:t>.</a:t>
            </a:r>
            <a:r>
              <a:rPr lang="tr-TR" dirty="0" smtClean="0"/>
              <a:t> (</a:t>
            </a:r>
            <a:r>
              <a:rPr lang="tr-TR" dirty="0" err="1" smtClean="0"/>
              <a:t>Con’td</a:t>
            </a:r>
            <a:r>
              <a:rPr lang="tr-T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05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Liquids</a:t>
            </a:r>
            <a:r>
              <a:rPr lang="en-US" dirty="0"/>
              <a:t>: </a:t>
            </a:r>
            <a:endParaRPr lang="tr-TR" dirty="0"/>
          </a:p>
          <a:p>
            <a:r>
              <a:rPr lang="en-US" dirty="0"/>
              <a:t>The sounds formed by letting the airstream flow around the</a:t>
            </a:r>
            <a:r>
              <a:rPr lang="tr-TR" dirty="0"/>
              <a:t> </a:t>
            </a:r>
            <a:r>
              <a:rPr lang="en-US" dirty="0"/>
              <a:t>sides of the tongue as it makes contact with the alveolar ridge.</a:t>
            </a:r>
          </a:p>
          <a:p>
            <a:pPr marL="0" indent="0">
              <a:buNone/>
            </a:pPr>
            <a:endParaRPr lang="tr-TR" b="1" u="sng" dirty="0" smtClean="0"/>
          </a:p>
          <a:p>
            <a:endParaRPr lang="tr-TR" b="1" u="sng" dirty="0"/>
          </a:p>
          <a:p>
            <a:r>
              <a:rPr lang="en-US" b="1" u="sng" dirty="0" smtClean="0"/>
              <a:t>Glides</a:t>
            </a:r>
            <a:r>
              <a:rPr lang="en-US" b="1" u="sng" dirty="0"/>
              <a:t>: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sounds produced with the tongue moving to or from the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en-US" dirty="0" smtClean="0"/>
              <a:t>position </a:t>
            </a:r>
            <a:r>
              <a:rPr lang="en-US" dirty="0"/>
              <a:t>of a nearby vowel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err="1" smtClean="0"/>
              <a:t>Liquids</a:t>
            </a:r>
            <a:r>
              <a:rPr lang="tr-TR" b="1" dirty="0" smtClean="0"/>
              <a:t> + </a:t>
            </a:r>
            <a:r>
              <a:rPr lang="tr-TR" b="1" dirty="0" err="1" smtClean="0"/>
              <a:t>Glides</a:t>
            </a:r>
            <a:r>
              <a:rPr lang="tr-TR" b="1" dirty="0" smtClean="0"/>
              <a:t>= </a:t>
            </a:r>
            <a:r>
              <a:rPr lang="tr-TR" b="1" dirty="0" err="1" smtClean="0"/>
              <a:t>approximants</a:t>
            </a:r>
            <a:r>
              <a:rPr lang="tr-TR" b="1" dirty="0" smtClean="0"/>
              <a:t>.</a:t>
            </a:r>
            <a:endParaRPr lang="en-US" b="1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8984"/>
          </a:xfrm>
        </p:spPr>
        <p:txBody>
          <a:bodyPr>
            <a:normAutofit fontScale="90000"/>
          </a:bodyPr>
          <a:lstStyle/>
          <a:p>
            <a:r>
              <a:rPr lang="en-US" dirty="0"/>
              <a:t>Manner of </a:t>
            </a:r>
            <a:r>
              <a:rPr lang="en-US" dirty="0" smtClean="0"/>
              <a:t>Articulation</a:t>
            </a:r>
            <a:r>
              <a:rPr lang="tr-TR" dirty="0" smtClean="0"/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How the sounds articulated</a:t>
            </a:r>
            <a:r>
              <a:rPr lang="en-US" dirty="0" smtClean="0"/>
              <a:t>.</a:t>
            </a:r>
            <a:r>
              <a:rPr lang="tr-TR" dirty="0" smtClean="0"/>
              <a:t> (</a:t>
            </a:r>
            <a:r>
              <a:rPr lang="tr-TR" dirty="0" err="1" smtClean="0"/>
              <a:t>Con’td</a:t>
            </a:r>
            <a:r>
              <a:rPr lang="tr-T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8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Glottal </a:t>
            </a:r>
            <a:r>
              <a:rPr lang="en-US" dirty="0" smtClean="0"/>
              <a:t>stops</a:t>
            </a:r>
            <a:r>
              <a:rPr lang="tr-TR" dirty="0" smtClean="0"/>
              <a:t> &amp; </a:t>
            </a:r>
            <a:r>
              <a:rPr lang="tr-TR" dirty="0" err="1" smtClean="0"/>
              <a:t>Flaps</a:t>
            </a:r>
            <a:r>
              <a:rPr lang="tr-TR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err="1" smtClean="0"/>
              <a:t>Glottal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Stops</a:t>
            </a:r>
            <a:endParaRPr lang="tr-TR" b="1" u="sng" dirty="0" smtClean="0"/>
          </a:p>
          <a:p>
            <a:r>
              <a:rPr lang="en-US" dirty="0" smtClean="0"/>
              <a:t>It </a:t>
            </a:r>
            <a:r>
              <a:rPr lang="en-US" dirty="0"/>
              <a:t>occurs when the space between the vocal cords is closed </a:t>
            </a:r>
            <a:r>
              <a:rPr lang="en-US" dirty="0" smtClean="0"/>
              <a:t>completely,</a:t>
            </a:r>
            <a:r>
              <a:rPr lang="tr-TR" dirty="0" smtClean="0"/>
              <a:t> </a:t>
            </a:r>
            <a:r>
              <a:rPr lang="en-US" dirty="0" smtClean="0"/>
              <a:t>very </a:t>
            </a:r>
            <a:r>
              <a:rPr lang="en-US" dirty="0"/>
              <a:t>briefly, and then realized.</a:t>
            </a:r>
          </a:p>
          <a:p>
            <a:endParaRPr lang="tr-TR" dirty="0" smtClean="0"/>
          </a:p>
          <a:p>
            <a:r>
              <a:rPr lang="en-US" b="1" u="sng" dirty="0"/>
              <a:t>Flap</a:t>
            </a:r>
          </a:p>
          <a:p>
            <a:r>
              <a:rPr lang="en-US" dirty="0"/>
              <a:t>The sounds produced by the tongue tip being thrown against the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en-US" dirty="0" smtClean="0"/>
              <a:t>alveolar </a:t>
            </a:r>
            <a:r>
              <a:rPr lang="en-US" dirty="0"/>
              <a:t>ridge for an instant.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08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Vowels</a:t>
            </a:r>
            <a:r>
              <a:rPr lang="tr-TR" dirty="0" smtClean="0"/>
              <a:t> &amp;</a:t>
            </a:r>
            <a:r>
              <a:rPr lang="tr-TR" dirty="0"/>
              <a:t> </a:t>
            </a:r>
            <a:r>
              <a:rPr lang="en-US" dirty="0" err="1"/>
              <a:t>Dipthongs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Vowels</a:t>
            </a:r>
          </a:p>
          <a:p>
            <a:r>
              <a:rPr lang="en-US" dirty="0"/>
              <a:t>They are produced with a relatively free flow of air. They are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typically </a:t>
            </a:r>
            <a:r>
              <a:rPr lang="en-US" dirty="0"/>
              <a:t>voiced. Front versus a back and a high versus a low area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Diphthongs</a:t>
            </a:r>
          </a:p>
          <a:p>
            <a:r>
              <a:rPr lang="en-US" dirty="0" smtClean="0"/>
              <a:t>Combined vowel sounds which contain two different sounds are called diphthongs. They begin with a vowel sound and continue to combine with another vowel.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47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Subtle</a:t>
            </a:r>
            <a:r>
              <a:rPr lang="tr-TR" dirty="0" smtClean="0"/>
              <a:t> </a:t>
            </a:r>
            <a:r>
              <a:rPr lang="tr-TR" dirty="0" err="1" smtClean="0"/>
              <a:t>Individual</a:t>
            </a:r>
            <a:r>
              <a:rPr lang="tr-TR" dirty="0" smtClean="0"/>
              <a:t> </a:t>
            </a:r>
            <a:r>
              <a:rPr lang="tr-TR" dirty="0" err="1" smtClean="0"/>
              <a:t>Variation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very natural to notice variations among the vowels of </a:t>
            </a:r>
            <a:r>
              <a:rPr lang="en-US" dirty="0" err="1" smtClean="0"/>
              <a:t>diferent</a:t>
            </a:r>
            <a:r>
              <a:rPr lang="en-US" dirty="0" smtClean="0"/>
              <a:t> </a:t>
            </a:r>
            <a:r>
              <a:rPr lang="en-US" dirty="0" err="1" smtClean="0"/>
              <a:t>variaties</a:t>
            </a:r>
            <a:r>
              <a:rPr lang="en-US" dirty="0" smtClean="0"/>
              <a:t> of English. </a:t>
            </a:r>
          </a:p>
          <a:p>
            <a:r>
              <a:rPr lang="en-US" dirty="0" err="1" smtClean="0"/>
              <a:t>Forexample</a:t>
            </a:r>
            <a:r>
              <a:rPr lang="en-US" dirty="0" smtClean="0"/>
              <a:t>, you may make no distinction between the vowels in the words of </a:t>
            </a:r>
            <a:r>
              <a:rPr lang="en-US" i="1" dirty="0" smtClean="0"/>
              <a:t>caught </a:t>
            </a:r>
            <a:r>
              <a:rPr lang="en-US" dirty="0" smtClean="0"/>
              <a:t>&amp; </a:t>
            </a:r>
            <a:r>
              <a:rPr lang="en-US" i="1" dirty="0" smtClean="0"/>
              <a:t>cot </a:t>
            </a:r>
            <a:r>
              <a:rPr lang="en-US" dirty="0" smtClean="0"/>
              <a:t> both as </a:t>
            </a:r>
            <a:r>
              <a:rPr lang="en-US" sz="3600" dirty="0" smtClean="0"/>
              <a:t>[</a:t>
            </a:r>
            <a:r>
              <a:rPr lang="en-US" sz="3600" dirty="0" smtClean="0">
                <a:latin typeface="Times New Roman"/>
                <a:cs typeface="Times New Roman"/>
              </a:rPr>
              <a:t>ᵅ]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Or you may find [e] for </a:t>
            </a:r>
            <a:r>
              <a:rPr lang="en-US" i="1" dirty="0" smtClean="0">
                <a:latin typeface="Times New Roman"/>
                <a:cs typeface="Times New Roman"/>
              </a:rPr>
              <a:t>pet </a:t>
            </a:r>
            <a:r>
              <a:rPr lang="en-US" dirty="0" smtClean="0">
                <a:latin typeface="Times New Roman"/>
                <a:cs typeface="Times New Roman"/>
              </a:rPr>
              <a:t>instead of </a:t>
            </a:r>
            <a:r>
              <a:rPr lang="en-US" sz="3200" dirty="0" smtClean="0">
                <a:latin typeface="Times New Roman"/>
                <a:cs typeface="Times New Roman"/>
              </a:rPr>
              <a:t>[ᵋ]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Thus, when we consider individual variations, we can recognize </a:t>
            </a:r>
            <a:r>
              <a:rPr lang="en-US" dirty="0" err="1" smtClean="0">
                <a:latin typeface="Times New Roman"/>
                <a:cs typeface="Times New Roman"/>
              </a:rPr>
              <a:t>prople</a:t>
            </a:r>
            <a:r>
              <a:rPr lang="en-US" dirty="0" smtClean="0">
                <a:latin typeface="Times New Roman"/>
                <a:cs typeface="Times New Roman"/>
              </a:rPr>
              <a:t> we know as soon as they speak.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So we can recognize underlying sound type </a:t>
            </a:r>
            <a:r>
              <a:rPr lang="en-US" b="1" dirty="0" smtClean="0">
                <a:latin typeface="Times New Roman"/>
                <a:cs typeface="Times New Roman"/>
              </a:rPr>
              <a:t>as a part of a word with a particular meaning</a:t>
            </a:r>
            <a:r>
              <a:rPr lang="en-US" dirty="0" smtClean="0">
                <a:latin typeface="Times New Roman"/>
                <a:cs typeface="Times New Roman"/>
              </a:rPr>
              <a:t>, and this is possible if we learn how sounds come together or in other words, Phonology.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89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dirty="0" smtClean="0"/>
              <a:t>/k/</a:t>
            </a:r>
            <a:endParaRPr lang="tr-TR" sz="6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/>
              <a:t>Sick</a:t>
            </a:r>
            <a:endParaRPr lang="tr-TR" sz="3200" b="1" dirty="0" smtClean="0"/>
          </a:p>
          <a:p>
            <a:r>
              <a:rPr lang="tr-TR" sz="3200" b="1" dirty="0" smtClean="0"/>
              <a:t>Kin</a:t>
            </a:r>
          </a:p>
          <a:p>
            <a:r>
              <a:rPr lang="tr-TR" sz="3200" b="1" dirty="0" smtClean="0"/>
              <a:t>Call</a:t>
            </a:r>
          </a:p>
          <a:p>
            <a:r>
              <a:rPr lang="tr-TR" sz="3200" b="1" dirty="0" err="1" smtClean="0"/>
              <a:t>Squash</a:t>
            </a:r>
            <a:endParaRPr lang="tr-TR" sz="3200" b="1" dirty="0" smtClean="0"/>
          </a:p>
          <a:p>
            <a:r>
              <a:rPr lang="tr-TR" sz="3200" b="1" dirty="0" err="1" smtClean="0"/>
              <a:t>Choral</a:t>
            </a:r>
            <a:endParaRPr lang="tr-TR" sz="3200" b="1" dirty="0" smtClean="0"/>
          </a:p>
          <a:p>
            <a:r>
              <a:rPr lang="tr-TR" sz="3200" b="1" dirty="0" smtClean="0"/>
              <a:t>…….</a:t>
            </a:r>
          </a:p>
          <a:p>
            <a:r>
              <a:rPr lang="tr-TR" sz="3200" b="1" dirty="0" smtClean="0"/>
              <a:t>English not </a:t>
            </a:r>
            <a:r>
              <a:rPr lang="tr-TR" sz="3200" b="1" dirty="0" err="1" smtClean="0"/>
              <a:t>phonemic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11766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There</a:t>
            </a:r>
            <a:r>
              <a:rPr lang="tr-TR" dirty="0" smtClean="0"/>
              <a:t> is  a problem…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no parallelism between the written form and </a:t>
            </a:r>
            <a:r>
              <a:rPr lang="en-US" sz="4000" dirty="0" err="1" smtClean="0"/>
              <a:t>pronounciation</a:t>
            </a:r>
            <a:r>
              <a:rPr lang="en-US" sz="4000" dirty="0" smtClean="0"/>
              <a:t> of sounds, how can we study those speech sounds?</a:t>
            </a:r>
          </a:p>
          <a:p>
            <a:r>
              <a:rPr lang="en-US" sz="4000" dirty="0" smtClean="0"/>
              <a:t>Phonetic alphabet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430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PHONETIC ALPHABET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sounds of spoken English don’t match up, a lot of time, with </a:t>
            </a:r>
            <a:r>
              <a:rPr lang="en-US" dirty="0" smtClean="0"/>
              <a:t>letters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English. The solution to describe the sounds of a language </a:t>
            </a:r>
            <a:r>
              <a:rPr lang="en-US" dirty="0" smtClean="0"/>
              <a:t>like</a:t>
            </a:r>
            <a:r>
              <a:rPr lang="tr-TR" dirty="0" smtClean="0"/>
              <a:t> </a:t>
            </a:r>
            <a:r>
              <a:rPr lang="en-US" dirty="0" smtClean="0"/>
              <a:t>English </a:t>
            </a:r>
            <a:r>
              <a:rPr lang="en-US" dirty="0"/>
              <a:t>is to produce a </a:t>
            </a:r>
            <a:r>
              <a:rPr lang="en-US" dirty="0" smtClean="0"/>
              <a:t>separate </a:t>
            </a:r>
            <a:r>
              <a:rPr lang="en-US" dirty="0"/>
              <a:t>alphabet with symbols which </a:t>
            </a:r>
            <a:r>
              <a:rPr lang="en-US" dirty="0" smtClean="0"/>
              <a:t>represent</a:t>
            </a:r>
            <a:r>
              <a:rPr lang="tr-TR" dirty="0" smtClean="0"/>
              <a:t> </a:t>
            </a:r>
            <a:r>
              <a:rPr lang="en-US" dirty="0" smtClean="0"/>
              <a:t>sounds</a:t>
            </a:r>
            <a:r>
              <a:rPr lang="en-US" dirty="0"/>
              <a:t>. Such a set of symbols is called the “ PHONETIC ALPHABET “ 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6805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Phonetics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general study of the characteristics of speech sounds is called </a:t>
            </a:r>
            <a:r>
              <a:rPr lang="tr-TR" dirty="0" smtClean="0"/>
              <a:t>«</a:t>
            </a:r>
            <a:r>
              <a:rPr lang="en-US" dirty="0" smtClean="0"/>
              <a:t>phonetics</a:t>
            </a:r>
            <a:r>
              <a:rPr lang="tr-TR" dirty="0" smtClean="0"/>
              <a:t>»</a:t>
            </a:r>
            <a:r>
              <a:rPr lang="en-US" dirty="0" smtClean="0"/>
              <a:t> </a:t>
            </a:r>
            <a:r>
              <a:rPr lang="en-US" dirty="0"/>
              <a:t>. We have got four areas of study with in phonetics.</a:t>
            </a:r>
          </a:p>
          <a:p>
            <a:r>
              <a:rPr lang="en-US" dirty="0"/>
              <a:t>a-) </a:t>
            </a:r>
            <a:r>
              <a:rPr lang="en-US" b="1" u="sng" dirty="0"/>
              <a:t>Articulatory Phonetics</a:t>
            </a:r>
            <a:r>
              <a:rPr lang="en-US" dirty="0"/>
              <a:t>: The study of how speech sounds are </a:t>
            </a:r>
            <a:r>
              <a:rPr lang="en-US" dirty="0" smtClean="0"/>
              <a:t>made,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articulated.</a:t>
            </a:r>
          </a:p>
          <a:p>
            <a:r>
              <a:rPr lang="en-US" dirty="0"/>
              <a:t>b-) </a:t>
            </a:r>
            <a:r>
              <a:rPr lang="en-US" b="1" u="sng" dirty="0"/>
              <a:t>Acoustic Phonetics</a:t>
            </a:r>
            <a:r>
              <a:rPr lang="en-US" dirty="0"/>
              <a:t>: It deals with the physical properties of </a:t>
            </a:r>
            <a:r>
              <a:rPr lang="en-US" dirty="0" smtClean="0"/>
              <a:t>speech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sound waves in the air.</a:t>
            </a:r>
          </a:p>
          <a:p>
            <a:r>
              <a:rPr lang="en-US" dirty="0"/>
              <a:t>c-) </a:t>
            </a:r>
            <a:r>
              <a:rPr lang="en-US" b="1" u="sng" dirty="0"/>
              <a:t>Auditory Phonetics</a:t>
            </a:r>
            <a:r>
              <a:rPr lang="en-US" dirty="0"/>
              <a:t>: It deals with the reception, via the ear,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speech </a:t>
            </a:r>
            <a:r>
              <a:rPr lang="en-US" dirty="0"/>
              <a:t>sounds.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8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Voiced and Voiceless Sounds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Voiceless</a:t>
            </a:r>
            <a:r>
              <a:rPr lang="en-US" dirty="0"/>
              <a:t>: When the vocal cords are spread apart, the air from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lungs </a:t>
            </a:r>
            <a:r>
              <a:rPr lang="en-US" dirty="0"/>
              <a:t>passes between them unimpeded. Sounds produced in this </a:t>
            </a:r>
            <a:r>
              <a:rPr lang="en-US" dirty="0" smtClean="0"/>
              <a:t>way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described as voiceless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 smtClean="0"/>
              <a:t>Voiced</a:t>
            </a:r>
            <a:r>
              <a:rPr lang="en-US" dirty="0"/>
              <a:t>: When the vocal cords are drawn together, the air from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lungs </a:t>
            </a:r>
            <a:r>
              <a:rPr lang="en-US" dirty="0"/>
              <a:t>repeatedly pushes them apart as it passes through, creating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vibration </a:t>
            </a:r>
            <a:r>
              <a:rPr lang="en-US" dirty="0"/>
              <a:t>effect.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0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 of Articulation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air passes through the larynx and comes up towards mouth and/or the nose, the sound is produced.</a:t>
            </a:r>
          </a:p>
          <a:p>
            <a:endParaRPr lang="en-US" dirty="0" smtClean="0"/>
          </a:p>
          <a:p>
            <a:r>
              <a:rPr lang="en-US" dirty="0" smtClean="0"/>
              <a:t>As a whole sound is produced in some where in </a:t>
            </a:r>
            <a:r>
              <a:rPr lang="en-US" b="1" dirty="0" smtClean="0"/>
              <a:t>Vocal Tract.</a:t>
            </a:r>
          </a:p>
          <a:p>
            <a:r>
              <a:rPr lang="en-US" b="1" dirty="0" smtClean="0"/>
              <a:t>Vocal Tract=</a:t>
            </a:r>
            <a:r>
              <a:rPr lang="en-US" dirty="0" smtClean="0"/>
              <a:t>Oral &amp; nasal cavity + vocal cords + Larynx</a:t>
            </a:r>
          </a:p>
          <a:p>
            <a:endParaRPr lang="en-US" b="1" dirty="0" smtClean="0"/>
          </a:p>
          <a:p>
            <a:r>
              <a:rPr lang="en-US" dirty="0" smtClean="0"/>
              <a:t>Phonetic symbols are enclosed within square brackets [ ] 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577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9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Consonanats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Place</a:t>
            </a:r>
            <a:r>
              <a:rPr lang="tr-TR" dirty="0" smtClean="0"/>
              <a:t> of </a:t>
            </a:r>
            <a:r>
              <a:rPr lang="tr-TR" dirty="0" err="1" smtClean="0"/>
              <a:t>Articulation</a:t>
            </a:r>
            <a:r>
              <a:rPr lang="tr-TR" dirty="0" smtClean="0"/>
              <a:t>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Bilabials</a:t>
            </a:r>
          </a:p>
          <a:p>
            <a:r>
              <a:rPr lang="en-US" dirty="0"/>
              <a:t>The sounds formed using both upper and lower lips.</a:t>
            </a:r>
          </a:p>
          <a:p>
            <a:r>
              <a:rPr lang="en-US" b="1" u="sng" dirty="0"/>
              <a:t>Labiodentals</a:t>
            </a:r>
          </a:p>
          <a:p>
            <a:r>
              <a:rPr lang="en-US" dirty="0"/>
              <a:t>The sounds formed with the upper teeth and the lower lip.</a:t>
            </a:r>
          </a:p>
          <a:p>
            <a:r>
              <a:rPr lang="en-US" b="1" u="sng" dirty="0"/>
              <a:t>Dentals</a:t>
            </a:r>
          </a:p>
          <a:p>
            <a:r>
              <a:rPr lang="en-US" dirty="0"/>
              <a:t>The sounds formed with the tongue tip behind the upper front teeth.</a:t>
            </a:r>
          </a:p>
          <a:p>
            <a:r>
              <a:rPr lang="en-US" b="1" u="sng" dirty="0" err="1"/>
              <a:t>Alveolars</a:t>
            </a:r>
            <a:endParaRPr lang="en-US" b="1" u="sng" dirty="0"/>
          </a:p>
          <a:p>
            <a:r>
              <a:rPr lang="en-US" dirty="0"/>
              <a:t>The sounds formed with the front part of the tongue on the </a:t>
            </a:r>
            <a:r>
              <a:rPr lang="en-US" dirty="0" smtClean="0"/>
              <a:t>alveolar</a:t>
            </a:r>
            <a:r>
              <a:rPr lang="tr-TR" dirty="0" smtClean="0"/>
              <a:t> </a:t>
            </a:r>
            <a:r>
              <a:rPr lang="en-US" dirty="0" smtClean="0"/>
              <a:t>ridge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13868"/>
      </p:ext>
    </p:extLst>
  </p:cSld>
  <p:clrMapOvr>
    <a:masterClrMapping/>
  </p:clrMapOvr>
</p:sld>
</file>

<file path=ppt/theme/theme1.xml><?xml version="1.0" encoding="utf-8"?>
<a:theme xmlns:a="http://schemas.openxmlformats.org/drawingml/2006/main" name="Hasır">
  <a:themeElements>
    <a:clrScheme name="Hasır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ır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76</TotalTime>
  <Words>884</Words>
  <Application>Microsoft Office PowerPoint</Application>
  <PresentationFormat>Ekran Gösterisi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Hasır</vt:lpstr>
      <vt:lpstr>The Sounds of Language</vt:lpstr>
      <vt:lpstr>/k/</vt:lpstr>
      <vt:lpstr>There is  a problem…</vt:lpstr>
      <vt:lpstr>PHONETIC ALPHABET</vt:lpstr>
      <vt:lpstr>Phonetics</vt:lpstr>
      <vt:lpstr>Voiced and Voiceless Sounds</vt:lpstr>
      <vt:lpstr>Place of Articulation</vt:lpstr>
      <vt:lpstr>PowerPoint Sunusu</vt:lpstr>
      <vt:lpstr>Consonanats (Place of Articulation)</vt:lpstr>
      <vt:lpstr>PowerPoint Sunusu</vt:lpstr>
      <vt:lpstr>Limitation of the Chart</vt:lpstr>
      <vt:lpstr>Manner of Articulation:  How the sounds articulated.</vt:lpstr>
      <vt:lpstr>Manner of Articulation:  How the sounds articulated. (Con’td)</vt:lpstr>
      <vt:lpstr>Manner of Articulation:  How the sounds articulated. (Con’td)</vt:lpstr>
      <vt:lpstr>Glottal stops &amp; Flaps  </vt:lpstr>
      <vt:lpstr>Vowels &amp; Dipthongs </vt:lpstr>
      <vt:lpstr>Subtle Individual Variation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Sounds of Language</dc:title>
  <dc:creator>LP13</dc:creator>
  <cp:lastModifiedBy>pc</cp:lastModifiedBy>
  <cp:revision>15</cp:revision>
  <dcterms:created xsi:type="dcterms:W3CDTF">2014-10-08T13:14:01Z</dcterms:created>
  <dcterms:modified xsi:type="dcterms:W3CDTF">2015-10-11T10:06:39Z</dcterms:modified>
</cp:coreProperties>
</file>