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6" r:id="rId1"/>
  </p:sldMasterIdLst>
  <p:notesMasterIdLst>
    <p:notesMasterId r:id="rId20"/>
  </p:notesMasterIdLst>
  <p:sldIdLst>
    <p:sldId id="256" r:id="rId2"/>
    <p:sldId id="269" r:id="rId3"/>
    <p:sldId id="382" r:id="rId4"/>
    <p:sldId id="383" r:id="rId5"/>
    <p:sldId id="384" r:id="rId6"/>
    <p:sldId id="386" r:id="rId7"/>
    <p:sldId id="385" r:id="rId8"/>
    <p:sldId id="387" r:id="rId9"/>
    <p:sldId id="389" r:id="rId10"/>
    <p:sldId id="390" r:id="rId11"/>
    <p:sldId id="392" r:id="rId12"/>
    <p:sldId id="393" r:id="rId13"/>
    <p:sldId id="394" r:id="rId14"/>
    <p:sldId id="395" r:id="rId15"/>
    <p:sldId id="396" r:id="rId16"/>
    <p:sldId id="397" r:id="rId17"/>
    <p:sldId id="398" r:id="rId18"/>
    <p:sldId id="285" r:id="rId1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72859" autoAdjust="0"/>
  </p:normalViewPr>
  <p:slideViewPr>
    <p:cSldViewPr snapToGrid="0">
      <p:cViewPr varScale="1">
        <p:scale>
          <a:sx n="54" d="100"/>
          <a:sy n="54" d="100"/>
        </p:scale>
        <p:origin x="138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4BB06F-1B85-4C19-A685-88AAF3BAED63}" type="datetimeFigureOut">
              <a:rPr lang="tr-TR" smtClean="0"/>
              <a:t>16.03.2015</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03FD0C-58BC-42A7-8E86-5EA7430DEF95}" type="slidenum">
              <a:rPr lang="tr-TR" smtClean="0"/>
              <a:t>‹#›</a:t>
            </a:fld>
            <a:endParaRPr lang="tr-TR"/>
          </a:p>
        </p:txBody>
      </p:sp>
    </p:spTree>
    <p:extLst>
      <p:ext uri="{BB962C8B-B14F-4D97-AF65-F5344CB8AC3E}">
        <p14:creationId xmlns:p14="http://schemas.microsoft.com/office/powerpoint/2010/main" val="6584466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GB" dirty="0"/>
          </a:p>
        </p:txBody>
      </p:sp>
      <p:sp>
        <p:nvSpPr>
          <p:cNvPr id="4" name="Slayt Numarası Yer Tutucusu 3"/>
          <p:cNvSpPr>
            <a:spLocks noGrp="1"/>
          </p:cNvSpPr>
          <p:nvPr>
            <p:ph type="sldNum" sz="quarter" idx="10"/>
          </p:nvPr>
        </p:nvSpPr>
        <p:spPr/>
        <p:txBody>
          <a:bodyPr/>
          <a:lstStyle/>
          <a:p>
            <a:fld id="{C803FD0C-58BC-42A7-8E86-5EA7430DEF95}" type="slidenum">
              <a:rPr lang="tr-TR" smtClean="0"/>
              <a:t>1</a:t>
            </a:fld>
            <a:endParaRPr lang="tr-TR"/>
          </a:p>
        </p:txBody>
      </p:sp>
    </p:spTree>
    <p:extLst>
      <p:ext uri="{BB962C8B-B14F-4D97-AF65-F5344CB8AC3E}">
        <p14:creationId xmlns:p14="http://schemas.microsoft.com/office/powerpoint/2010/main" val="12178743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baseline="0" dirty="0" smtClean="0">
                <a:solidFill>
                  <a:schemeClr val="tx1"/>
                </a:solidFill>
                <a:latin typeface="+mn-lt"/>
                <a:ea typeface="+mn-ea"/>
                <a:cs typeface="+mn-cs"/>
              </a:rPr>
              <a:t>Accordingly, the minimum Hamming distance, </a:t>
            </a:r>
            <a:r>
              <a:rPr lang="en-GB" sz="1200" b="0" i="1" u="none" strike="noStrike" kern="1200" baseline="0" dirty="0" err="1" smtClean="0">
                <a:solidFill>
                  <a:schemeClr val="tx1"/>
                </a:solidFill>
                <a:latin typeface="+mn-lt"/>
                <a:ea typeface="+mn-ea"/>
                <a:cs typeface="+mn-cs"/>
              </a:rPr>
              <a:t>d</a:t>
            </a:r>
            <a:r>
              <a:rPr lang="en-GB" sz="1200" b="0" i="0" u="none" strike="noStrike" kern="1200" baseline="0" dirty="0" err="1" smtClean="0">
                <a:solidFill>
                  <a:schemeClr val="tx1"/>
                </a:solidFill>
                <a:latin typeface="+mn-lt"/>
                <a:ea typeface="+mn-ea"/>
                <a:cs typeface="+mn-cs"/>
              </a:rPr>
              <a:t>min</a:t>
            </a:r>
            <a:r>
              <a:rPr lang="en-GB" sz="1200" b="0" i="0" u="none" strike="noStrike" kern="1200" baseline="0" dirty="0" smtClean="0">
                <a:solidFill>
                  <a:schemeClr val="tx1"/>
                </a:solidFill>
                <a:latin typeface="+mn-lt"/>
                <a:ea typeface="+mn-ea"/>
                <a:cs typeface="+mn-cs"/>
              </a:rPr>
              <a:t>, is the minimum distance between any two words in a code. </a:t>
            </a:r>
          </a:p>
          <a:p>
            <a:r>
              <a:rPr lang="en-GB" sz="1200" b="0" i="0" u="none" strike="noStrike" kern="1200" baseline="0" dirty="0" smtClean="0">
                <a:solidFill>
                  <a:schemeClr val="tx1"/>
                </a:solidFill>
                <a:latin typeface="+mn-lt"/>
                <a:ea typeface="+mn-ea"/>
                <a:cs typeface="+mn-cs"/>
              </a:rPr>
              <a:t>A code with </a:t>
            </a:r>
            <a:r>
              <a:rPr lang="en-GB" sz="1200" b="1" i="0" u="none" strike="noStrike" kern="1200" baseline="0" dirty="0" smtClean="0">
                <a:solidFill>
                  <a:schemeClr val="tx1"/>
                </a:solidFill>
                <a:latin typeface="+mn-lt"/>
                <a:ea typeface="+mn-ea"/>
                <a:cs typeface="+mn-cs"/>
              </a:rPr>
              <a:t>minimum distance </a:t>
            </a:r>
            <a:r>
              <a:rPr lang="en-GB" sz="1200" b="1" i="1" u="none" strike="noStrike" kern="1200" baseline="0" dirty="0" err="1" smtClean="0">
                <a:solidFill>
                  <a:schemeClr val="tx1"/>
                </a:solidFill>
                <a:latin typeface="+mn-lt"/>
                <a:ea typeface="+mn-ea"/>
                <a:cs typeface="+mn-cs"/>
              </a:rPr>
              <a:t>d</a:t>
            </a:r>
            <a:r>
              <a:rPr lang="en-GB" sz="1200" b="1" i="0" u="none" strike="noStrike" kern="1200" baseline="0" dirty="0" err="1" smtClean="0">
                <a:solidFill>
                  <a:schemeClr val="tx1"/>
                </a:solidFill>
                <a:latin typeface="+mn-lt"/>
                <a:ea typeface="+mn-ea"/>
                <a:cs typeface="+mn-cs"/>
              </a:rPr>
              <a:t>min</a:t>
            </a:r>
            <a:r>
              <a:rPr lang="en-GB" sz="1200" b="1" i="0" u="none" strike="noStrike" kern="1200" baseline="0" dirty="0" smtClean="0">
                <a:solidFill>
                  <a:schemeClr val="tx1"/>
                </a:solidFill>
                <a:latin typeface="+mn-lt"/>
                <a:ea typeface="+mn-ea"/>
                <a:cs typeface="+mn-cs"/>
              </a:rPr>
              <a:t> can detect up to </a:t>
            </a:r>
            <a:r>
              <a:rPr lang="en-GB" sz="1200" b="1" i="1" u="none" strike="noStrike" kern="1200" baseline="0" dirty="0" err="1" smtClean="0">
                <a:solidFill>
                  <a:schemeClr val="tx1"/>
                </a:solidFill>
                <a:latin typeface="+mn-lt"/>
                <a:ea typeface="+mn-ea"/>
                <a:cs typeface="+mn-cs"/>
              </a:rPr>
              <a:t>d</a:t>
            </a:r>
            <a:r>
              <a:rPr lang="en-GB" sz="1200" b="1" i="0" u="none" strike="noStrike" kern="1200" baseline="0" dirty="0" err="1" smtClean="0">
                <a:solidFill>
                  <a:schemeClr val="tx1"/>
                </a:solidFill>
                <a:latin typeface="+mn-lt"/>
                <a:ea typeface="+mn-ea"/>
                <a:cs typeface="+mn-cs"/>
              </a:rPr>
              <a:t>min</a:t>
            </a:r>
            <a:r>
              <a:rPr lang="en-GB" sz="1200" b="1" i="0" u="none" strike="noStrike" kern="1200" baseline="0" dirty="0" smtClean="0">
                <a:solidFill>
                  <a:schemeClr val="tx1"/>
                </a:solidFill>
                <a:latin typeface="+mn-lt"/>
                <a:ea typeface="+mn-ea"/>
                <a:cs typeface="+mn-cs"/>
              </a:rPr>
              <a:t> − 1 errors and</a:t>
            </a:r>
          </a:p>
          <a:p>
            <a:r>
              <a:rPr lang="en-GB" sz="1200" b="0" i="0" u="none" strike="noStrike" kern="1200" baseline="0" dirty="0" smtClean="0">
                <a:solidFill>
                  <a:schemeClr val="tx1"/>
                </a:solidFill>
                <a:latin typeface="+mn-lt"/>
                <a:ea typeface="+mn-ea"/>
                <a:cs typeface="+mn-cs"/>
              </a:rPr>
              <a:t>correct up to </a:t>
            </a:r>
            <a:r>
              <a:rPr lang="en-GB" sz="1200" b="1" i="1" u="none" strike="noStrike" kern="1200" baseline="0" dirty="0" smtClean="0">
                <a:solidFill>
                  <a:schemeClr val="tx1"/>
                </a:solidFill>
                <a:latin typeface="+mn-lt"/>
                <a:ea typeface="+mn-ea"/>
                <a:cs typeface="+mn-cs"/>
              </a:rPr>
              <a:t>t </a:t>
            </a:r>
            <a:r>
              <a:rPr lang="en-GB" sz="1200" b="1" i="0" u="none" strike="noStrike" kern="1200" baseline="0" dirty="0" smtClean="0">
                <a:solidFill>
                  <a:schemeClr val="tx1"/>
                </a:solidFill>
                <a:latin typeface="+mn-lt"/>
                <a:ea typeface="+mn-ea"/>
                <a:cs typeface="+mn-cs"/>
              </a:rPr>
              <a:t>errors such that 2</a:t>
            </a:r>
            <a:r>
              <a:rPr lang="en-GB" sz="1200" b="1" i="1" u="none" strike="noStrike" kern="1200" baseline="0" dirty="0" smtClean="0">
                <a:solidFill>
                  <a:schemeClr val="tx1"/>
                </a:solidFill>
                <a:latin typeface="+mn-lt"/>
                <a:ea typeface="+mn-ea"/>
                <a:cs typeface="+mn-cs"/>
              </a:rPr>
              <a:t>t </a:t>
            </a:r>
            <a:r>
              <a:rPr lang="en-GB" sz="1200" b="1" i="0" u="none" strike="noStrike" kern="1200" baseline="0" dirty="0" smtClean="0">
                <a:solidFill>
                  <a:schemeClr val="tx1"/>
                </a:solidFill>
                <a:latin typeface="+mn-lt"/>
                <a:ea typeface="+mn-ea"/>
                <a:cs typeface="+mn-cs"/>
              </a:rPr>
              <a:t>+ 1 ≤ </a:t>
            </a:r>
            <a:r>
              <a:rPr lang="en-GB" sz="1200" b="1" i="1" u="none" strike="noStrike" kern="1200" baseline="0" dirty="0" err="1" smtClean="0">
                <a:solidFill>
                  <a:schemeClr val="tx1"/>
                </a:solidFill>
                <a:latin typeface="+mn-lt"/>
                <a:ea typeface="+mn-ea"/>
                <a:cs typeface="+mn-cs"/>
              </a:rPr>
              <a:t>d</a:t>
            </a:r>
            <a:r>
              <a:rPr lang="en-GB" sz="1200" b="1" i="0" u="none" strike="noStrike" kern="1200" baseline="0" dirty="0" err="1" smtClean="0">
                <a:solidFill>
                  <a:schemeClr val="tx1"/>
                </a:solidFill>
                <a:latin typeface="+mn-lt"/>
                <a:ea typeface="+mn-ea"/>
                <a:cs typeface="+mn-cs"/>
              </a:rPr>
              <a:t>min</a:t>
            </a:r>
            <a:r>
              <a:rPr lang="en-GB" sz="1200" b="1" i="0" u="none" strike="noStrike" kern="1200" baseline="0" dirty="0" smtClean="0">
                <a:solidFill>
                  <a:schemeClr val="tx1"/>
                </a:solidFill>
                <a:latin typeface="+mn-lt"/>
                <a:ea typeface="+mn-ea"/>
                <a:cs typeface="+mn-cs"/>
              </a:rPr>
              <a:t> ≤ 2</a:t>
            </a:r>
            <a:r>
              <a:rPr lang="en-GB" sz="1200" b="1" i="1" u="none" strike="noStrike" kern="1200" baseline="0" dirty="0" smtClean="0">
                <a:solidFill>
                  <a:schemeClr val="tx1"/>
                </a:solidFill>
                <a:latin typeface="+mn-lt"/>
                <a:ea typeface="+mn-ea"/>
                <a:cs typeface="+mn-cs"/>
              </a:rPr>
              <a:t>t </a:t>
            </a:r>
            <a:r>
              <a:rPr lang="en-GB" sz="1200" b="1" i="0" u="none" strike="noStrike" kern="1200" baseline="0" dirty="0" smtClean="0">
                <a:solidFill>
                  <a:schemeClr val="tx1"/>
                </a:solidFill>
                <a:latin typeface="+mn-lt"/>
                <a:ea typeface="+mn-ea"/>
                <a:cs typeface="+mn-cs"/>
              </a:rPr>
              <a:t>+ 2</a:t>
            </a:r>
          </a:p>
          <a:p>
            <a:endParaRPr lang="en-GB" sz="1200" b="1" i="0" u="none" strike="noStrike" kern="1200" baseline="0" dirty="0" smtClean="0">
              <a:solidFill>
                <a:schemeClr val="tx1"/>
              </a:solidFill>
              <a:latin typeface="+mn-lt"/>
              <a:ea typeface="+mn-ea"/>
              <a:cs typeface="+mn-cs"/>
            </a:endParaRPr>
          </a:p>
          <a:p>
            <a:endParaRPr lang="en-GB" b="1" dirty="0"/>
          </a:p>
        </p:txBody>
      </p:sp>
      <p:sp>
        <p:nvSpPr>
          <p:cNvPr id="4" name="Slide Number Placeholder 3"/>
          <p:cNvSpPr>
            <a:spLocks noGrp="1"/>
          </p:cNvSpPr>
          <p:nvPr>
            <p:ph type="sldNum" sz="quarter" idx="10"/>
          </p:nvPr>
        </p:nvSpPr>
        <p:spPr/>
        <p:txBody>
          <a:bodyPr/>
          <a:lstStyle/>
          <a:p>
            <a:fld id="{C803FD0C-58BC-42A7-8E86-5EA7430DEF95}" type="slidenum">
              <a:rPr lang="tr-TR" smtClean="0"/>
              <a:t>12</a:t>
            </a:fld>
            <a:endParaRPr lang="tr-TR"/>
          </a:p>
        </p:txBody>
      </p:sp>
    </p:spTree>
    <p:extLst>
      <p:ext uri="{BB962C8B-B14F-4D97-AF65-F5344CB8AC3E}">
        <p14:creationId xmlns:p14="http://schemas.microsoft.com/office/powerpoint/2010/main" val="35048537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i="0" u="none" strike="noStrike" kern="1200" baseline="0" dirty="0" smtClean="0">
                <a:solidFill>
                  <a:schemeClr val="tx1"/>
                </a:solidFill>
                <a:latin typeface="+mn-lt"/>
                <a:ea typeface="+mn-ea"/>
                <a:cs typeface="+mn-cs"/>
              </a:rPr>
              <a:t>The modulation schemes used for wireless communication are generally derived from the three main</a:t>
            </a:r>
          </a:p>
          <a:p>
            <a:r>
              <a:rPr lang="en-GB" sz="1200" b="1" i="0" u="none" strike="noStrike" kern="1200" baseline="0" dirty="0" smtClean="0">
                <a:solidFill>
                  <a:schemeClr val="tx1"/>
                </a:solidFill>
                <a:latin typeface="+mn-lt"/>
                <a:ea typeface="+mn-ea"/>
                <a:cs typeface="+mn-cs"/>
              </a:rPr>
              <a:t>schemes shown in here.</a:t>
            </a:r>
          </a:p>
          <a:p>
            <a:r>
              <a:rPr lang="en-GB" sz="1200" b="1" i="0" u="none" strike="noStrike" kern="1200" baseline="0" dirty="0" smtClean="0">
                <a:solidFill>
                  <a:schemeClr val="tx1"/>
                </a:solidFill>
                <a:latin typeface="+mn-lt"/>
                <a:ea typeface="+mn-ea"/>
                <a:cs typeface="+mn-cs"/>
              </a:rPr>
              <a:t> Next, we describe two main modulation schemes used for WSN platforms:</a:t>
            </a:r>
          </a:p>
          <a:p>
            <a:r>
              <a:rPr lang="en-GB" sz="1200" b="1" i="0" u="none" strike="noStrike" kern="1200" baseline="0" dirty="0" smtClean="0">
                <a:solidFill>
                  <a:schemeClr val="tx1"/>
                </a:solidFill>
                <a:latin typeface="+mn-lt"/>
                <a:ea typeface="+mn-ea"/>
                <a:cs typeface="+mn-cs"/>
              </a:rPr>
              <a:t>frequency shift keying (FSK) and offset quadrature phase shift keying (OQPSK). </a:t>
            </a:r>
          </a:p>
          <a:p>
            <a:endParaRPr lang="en-GB" sz="1200" b="1" i="0" u="none" strike="noStrike" kern="1200" baseline="0" dirty="0" smtClean="0">
              <a:solidFill>
                <a:schemeClr val="tx1"/>
              </a:solidFill>
              <a:latin typeface="+mn-lt"/>
              <a:ea typeface="+mn-ea"/>
              <a:cs typeface="+mn-cs"/>
            </a:endParaRPr>
          </a:p>
          <a:p>
            <a:r>
              <a:rPr lang="en-GB" sz="1200" b="1" i="0" u="none" strike="noStrike" kern="1200" baseline="0" dirty="0" smtClean="0">
                <a:solidFill>
                  <a:schemeClr val="tx1"/>
                </a:solidFill>
                <a:latin typeface="+mn-lt"/>
                <a:ea typeface="+mn-ea"/>
                <a:cs typeface="+mn-cs"/>
              </a:rPr>
              <a:t>The energy efficiency of modulation schemes is also discussed.</a:t>
            </a:r>
            <a:endParaRPr lang="en-GB" b="1" dirty="0"/>
          </a:p>
        </p:txBody>
      </p:sp>
      <p:sp>
        <p:nvSpPr>
          <p:cNvPr id="4" name="Slide Number Placeholder 3"/>
          <p:cNvSpPr>
            <a:spLocks noGrp="1"/>
          </p:cNvSpPr>
          <p:nvPr>
            <p:ph type="sldNum" sz="quarter" idx="10"/>
          </p:nvPr>
        </p:nvSpPr>
        <p:spPr/>
        <p:txBody>
          <a:bodyPr/>
          <a:lstStyle/>
          <a:p>
            <a:fld id="{C803FD0C-58BC-42A7-8E86-5EA7430DEF95}" type="slidenum">
              <a:rPr lang="tr-TR" smtClean="0"/>
              <a:t>15</a:t>
            </a:fld>
            <a:endParaRPr lang="tr-TR"/>
          </a:p>
        </p:txBody>
      </p:sp>
    </p:spTree>
    <p:extLst>
      <p:ext uri="{BB962C8B-B14F-4D97-AF65-F5344CB8AC3E}">
        <p14:creationId xmlns:p14="http://schemas.microsoft.com/office/powerpoint/2010/main" val="4559199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which is input to an envelope detector. The results of the envelope detector are compared for a decision.</a:t>
            </a:r>
          </a:p>
          <a:p>
            <a:endParaRPr lang="en-GB" sz="1200" b="0" i="0" u="none" strike="noStrike" kern="1200" baseline="0" dirty="0" smtClean="0">
              <a:solidFill>
                <a:schemeClr val="tx1"/>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C803FD0C-58BC-42A7-8E86-5EA7430DEF95}" type="slidenum">
              <a:rPr lang="tr-TR" smtClean="0"/>
              <a:t>16</a:t>
            </a:fld>
            <a:endParaRPr lang="tr-TR"/>
          </a:p>
        </p:txBody>
      </p:sp>
    </p:spTree>
    <p:extLst>
      <p:ext uri="{BB962C8B-B14F-4D97-AF65-F5344CB8AC3E}">
        <p14:creationId xmlns:p14="http://schemas.microsoft.com/office/powerpoint/2010/main" val="27121442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GB" dirty="0"/>
          </a:p>
        </p:txBody>
      </p:sp>
      <p:sp>
        <p:nvSpPr>
          <p:cNvPr id="4" name="Slayt Numarası Yer Tutucusu 3"/>
          <p:cNvSpPr>
            <a:spLocks noGrp="1"/>
          </p:cNvSpPr>
          <p:nvPr>
            <p:ph type="sldNum" sz="quarter" idx="10"/>
          </p:nvPr>
        </p:nvSpPr>
        <p:spPr/>
        <p:txBody>
          <a:bodyPr/>
          <a:lstStyle/>
          <a:p>
            <a:fld id="{C803FD0C-58BC-42A7-8E86-5EA7430DEF95}" type="slidenum">
              <a:rPr lang="tr-TR" smtClean="0"/>
              <a:t>18</a:t>
            </a:fld>
            <a:endParaRPr lang="tr-TR"/>
          </a:p>
        </p:txBody>
      </p:sp>
    </p:spTree>
    <p:extLst>
      <p:ext uri="{BB962C8B-B14F-4D97-AF65-F5344CB8AC3E}">
        <p14:creationId xmlns:p14="http://schemas.microsoft.com/office/powerpoint/2010/main" val="20859399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en-US" dirty="0" smtClean="0"/>
              <a:t>The physical (PHY) layer is responsible for the conversion of bit streams into signals that are best suited for communication across the wireless channel. More specifically, the physical layer is responsible for frequency selection, carrier frequency generation, signal detection, modulation, and data encryption. The reliability of the communication depends also on the hardware properties of the nodes, such as antenna sensitivity and transceiver circuitry.</a:t>
            </a:r>
          </a:p>
          <a:p>
            <a:endParaRPr lang="en-US" dirty="0" smtClean="0"/>
          </a:p>
        </p:txBody>
      </p:sp>
      <p:sp>
        <p:nvSpPr>
          <p:cNvPr id="4" name="Slayt Numarası Yer Tutucusu 3"/>
          <p:cNvSpPr>
            <a:spLocks noGrp="1"/>
          </p:cNvSpPr>
          <p:nvPr>
            <p:ph type="sldNum" sz="quarter" idx="10"/>
          </p:nvPr>
        </p:nvSpPr>
        <p:spPr/>
        <p:txBody>
          <a:bodyPr/>
          <a:lstStyle/>
          <a:p>
            <a:fld id="{C803FD0C-58BC-42A7-8E86-5EA7430DEF95}" type="slidenum">
              <a:rPr lang="tr-TR" smtClean="0"/>
              <a:t>3</a:t>
            </a:fld>
            <a:endParaRPr lang="tr-TR"/>
          </a:p>
        </p:txBody>
      </p:sp>
    </p:spTree>
    <p:extLst>
      <p:ext uri="{BB962C8B-B14F-4D97-AF65-F5344CB8AC3E}">
        <p14:creationId xmlns:p14="http://schemas.microsoft.com/office/powerpoint/2010/main" val="11059861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en-US" dirty="0" smtClean="0"/>
              <a:t>Spread-spectrum techniques have recently been used for RF communication to improve the data rate and resistance to interference. A narrow-band signal is transmitted using a spectrum that is much larger than the frequency content of the signal. In other words, a signal of limited bandwidth is spread over a much larger band using spread-spectrum techniques. Accordingly, the signal at a particular band is observed as noise, which improves the resilience to interference from other signals. Two types of spread-spectrum techniques exist: frequency hopping spread spectrum (FHSS) and direct sequence spread spectrum (DSSS).</a:t>
            </a:r>
          </a:p>
          <a:p>
            <a:endParaRPr lang="tr-TR" dirty="0" smtClean="0"/>
          </a:p>
          <a:p>
            <a:r>
              <a:rPr lang="en-US" b="1" dirty="0" smtClean="0"/>
              <a:t>FHSS relies on a frequency hopping scheme, where the wide-band spectrum is divided into frequency channels. Accordingly, the transmitter and receiver pair hops through these channels based on a predefined hopping scheme. FHSS has been mainly used in the Bluetooth standard [3]. </a:t>
            </a:r>
            <a:r>
              <a:rPr lang="en-US" dirty="0" smtClean="0"/>
              <a:t>The µAMPS wireless sensor node [26] uses a Bluetooth-compatible 2.4 GHz transceiver with an integrated frequency synthesizer. </a:t>
            </a:r>
            <a:endParaRPr lang="tr-TR" dirty="0" smtClean="0"/>
          </a:p>
          <a:p>
            <a:endParaRPr lang="tr-TR" dirty="0" smtClean="0"/>
          </a:p>
          <a:p>
            <a:r>
              <a:rPr lang="en-US" b="1" dirty="0" smtClean="0"/>
              <a:t>On the other hand, DSSS is based on pseudo-noise (PN) codes that are called chips. A stream of chips is used to modulate the information bits to be sent. The chips have a much smaller duration compared to a bit and, hence, each bit is modulated with a number of chips. Since the chip rate is much higher than the bit rate, the narrow-band information is again spread over a much larger bandwidth. By communicating the sequence of PN codes to the receiver, a DSSS signal can be decoded.</a:t>
            </a:r>
            <a:r>
              <a:rPr lang="en-US" dirty="0" smtClean="0"/>
              <a:t> The DSSS technique has become the de facto standard for WSNs with the establishment of the IEEE 802.15.4 standard [4]. Accordingly, many recent sensor platforms including </a:t>
            </a:r>
            <a:r>
              <a:rPr lang="en-US" dirty="0" err="1" smtClean="0"/>
              <a:t>MicaZ</a:t>
            </a:r>
            <a:r>
              <a:rPr lang="en-US" dirty="0" smtClean="0"/>
              <a:t>, </a:t>
            </a:r>
            <a:r>
              <a:rPr lang="en-US" dirty="0" err="1" smtClean="0"/>
              <a:t>TelosB</a:t>
            </a:r>
            <a:r>
              <a:rPr lang="en-US" dirty="0" smtClean="0"/>
              <a:t>, and Imote2 employ the DSSS technique. The CC2420 transceiver chip, which is used in these platforms, operates at the 2.4 GHz band with a chip rate of 2 </a:t>
            </a:r>
            <a:r>
              <a:rPr lang="en-US" dirty="0" err="1" smtClean="0"/>
              <a:t>Mchips</a:t>
            </a:r>
            <a:r>
              <a:rPr lang="en-US" dirty="0" smtClean="0"/>
              <a:t>/s and a bit rate of 250 kbps.</a:t>
            </a:r>
          </a:p>
          <a:p>
            <a:endParaRPr lang="en-US" dirty="0" smtClean="0"/>
          </a:p>
          <a:p>
            <a:r>
              <a:rPr lang="en-US" dirty="0" err="1" smtClean="0"/>
              <a:t>Akyildiz</a:t>
            </a:r>
            <a:r>
              <a:rPr lang="en-US" dirty="0" smtClean="0"/>
              <a:t>, Ian F.; Can </a:t>
            </a:r>
            <a:r>
              <a:rPr lang="en-US" dirty="0" err="1" smtClean="0"/>
              <a:t>Vuran</a:t>
            </a:r>
            <a:r>
              <a:rPr lang="en-US" dirty="0" smtClean="0"/>
              <a:t>, Mehmet (2011-07-26). Wireless Sensor Networks (Advanced Texts in Communications and Networking) (Kindle Locations 1957-1966). Wiley. Kindle Edition. </a:t>
            </a:r>
          </a:p>
        </p:txBody>
      </p:sp>
      <p:sp>
        <p:nvSpPr>
          <p:cNvPr id="4" name="Slayt Numarası Yer Tutucusu 3"/>
          <p:cNvSpPr>
            <a:spLocks noGrp="1"/>
          </p:cNvSpPr>
          <p:nvPr>
            <p:ph type="sldNum" sz="quarter" idx="10"/>
          </p:nvPr>
        </p:nvSpPr>
        <p:spPr/>
        <p:txBody>
          <a:bodyPr/>
          <a:lstStyle/>
          <a:p>
            <a:fld id="{C803FD0C-58BC-42A7-8E86-5EA7430DEF95}" type="slidenum">
              <a:rPr lang="tr-TR" smtClean="0"/>
              <a:t>4</a:t>
            </a:fld>
            <a:endParaRPr lang="tr-TR"/>
          </a:p>
        </p:txBody>
      </p:sp>
    </p:spTree>
    <p:extLst>
      <p:ext uri="{BB962C8B-B14F-4D97-AF65-F5344CB8AC3E}">
        <p14:creationId xmlns:p14="http://schemas.microsoft.com/office/powerpoint/2010/main" val="30765001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US" dirty="0" smtClean="0"/>
          </a:p>
        </p:txBody>
      </p:sp>
      <p:sp>
        <p:nvSpPr>
          <p:cNvPr id="4" name="Slayt Numarası Yer Tutucusu 3"/>
          <p:cNvSpPr>
            <a:spLocks noGrp="1"/>
          </p:cNvSpPr>
          <p:nvPr>
            <p:ph type="sldNum" sz="quarter" idx="10"/>
          </p:nvPr>
        </p:nvSpPr>
        <p:spPr/>
        <p:txBody>
          <a:bodyPr/>
          <a:lstStyle/>
          <a:p>
            <a:fld id="{C803FD0C-58BC-42A7-8E86-5EA7430DEF95}" type="slidenum">
              <a:rPr lang="tr-TR" smtClean="0"/>
              <a:t>5</a:t>
            </a:fld>
            <a:endParaRPr lang="tr-TR"/>
          </a:p>
        </p:txBody>
      </p:sp>
    </p:spTree>
    <p:extLst>
      <p:ext uri="{BB962C8B-B14F-4D97-AF65-F5344CB8AC3E}">
        <p14:creationId xmlns:p14="http://schemas.microsoft.com/office/powerpoint/2010/main" val="19190656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en-US" dirty="0" smtClean="0"/>
              <a:t>WSNs have also been recently deployed in underground settings, where communication is severely affected by underground obstacles such as soil, rocks, and tunnels. This led to the development of wireless underground sensor networks (WUSNs). Traditional signal propagation techniques using EM waves encounter three major problems in the soil medium [7]. Firstly, EM waves experience high levels of attenuation due to absorption by soil, rock, and water underground. Secondly, the path loss is highly dependent on numerous soil properties such as water content, soil makeup (sand, silt, or clay), and density, and can change dramatically with time and space. Thirdly, operating frequencies in the megahertz or lower ranges are necessary to achieve a practical transmission range [6]. To efficiently transmit and receive signals at that frequency, the antenna size would be too large to be deployed in the soil. Magnetic induction (MI) is an alternative signal propagation technique for underground wireless communication, which addresses the challenges of dynamic channel condition and large antenna size in the EM wave techniques. In particular, dense media such as soil and water cause little variation in the attenuation rate of magnetic fields from that of air, since the magnetic </a:t>
            </a:r>
            <a:r>
              <a:rPr lang="en-US" dirty="0" err="1" smtClean="0"/>
              <a:t>permeabilities</a:t>
            </a:r>
            <a:r>
              <a:rPr lang="en-US" dirty="0" smtClean="0"/>
              <a:t> of each of these materials are similar. Details of communication through magnetic induction techniques are deferred to Chapter 17 in the explanation of WUSNs.</a:t>
            </a:r>
          </a:p>
          <a:p>
            <a:endParaRPr lang="en-US" dirty="0" smtClean="0"/>
          </a:p>
          <a:p>
            <a:r>
              <a:rPr lang="en-US" dirty="0" err="1" smtClean="0"/>
              <a:t>Akyildiz</a:t>
            </a:r>
            <a:r>
              <a:rPr lang="en-US" dirty="0" smtClean="0"/>
              <a:t>, Ian F.; Can </a:t>
            </a:r>
            <a:r>
              <a:rPr lang="en-US" dirty="0" err="1" smtClean="0"/>
              <a:t>Vuran</a:t>
            </a:r>
            <a:r>
              <a:rPr lang="en-US" dirty="0" smtClean="0"/>
              <a:t>, Mehmet (2011-07-26). Wireless Sensor Networks (Advanced Texts in Communications and Networking) (Kindle Locations 2046-2056). Wiley. Kindle Edition. </a:t>
            </a:r>
          </a:p>
        </p:txBody>
      </p:sp>
      <p:sp>
        <p:nvSpPr>
          <p:cNvPr id="4" name="Slayt Numarası Yer Tutucusu 3"/>
          <p:cNvSpPr>
            <a:spLocks noGrp="1"/>
          </p:cNvSpPr>
          <p:nvPr>
            <p:ph type="sldNum" sz="quarter" idx="10"/>
          </p:nvPr>
        </p:nvSpPr>
        <p:spPr/>
        <p:txBody>
          <a:bodyPr/>
          <a:lstStyle/>
          <a:p>
            <a:fld id="{C803FD0C-58BC-42A7-8E86-5EA7430DEF95}" type="slidenum">
              <a:rPr lang="tr-TR" smtClean="0"/>
              <a:t>6</a:t>
            </a:fld>
            <a:endParaRPr lang="tr-TR"/>
          </a:p>
        </p:txBody>
      </p:sp>
    </p:spTree>
    <p:extLst>
      <p:ext uri="{BB962C8B-B14F-4D97-AF65-F5344CB8AC3E}">
        <p14:creationId xmlns:p14="http://schemas.microsoft.com/office/powerpoint/2010/main" val="25804961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GB" dirty="0"/>
          </a:p>
        </p:txBody>
      </p:sp>
      <p:sp>
        <p:nvSpPr>
          <p:cNvPr id="4" name="Slayt Numarası Yer Tutucusu 3"/>
          <p:cNvSpPr>
            <a:spLocks noGrp="1"/>
          </p:cNvSpPr>
          <p:nvPr>
            <p:ph type="sldNum" sz="quarter" idx="10"/>
          </p:nvPr>
        </p:nvSpPr>
        <p:spPr/>
        <p:txBody>
          <a:bodyPr/>
          <a:lstStyle/>
          <a:p>
            <a:fld id="{C803FD0C-58BC-42A7-8E86-5EA7430DEF95}" type="slidenum">
              <a:rPr lang="tr-TR" smtClean="0"/>
              <a:t>7</a:t>
            </a:fld>
            <a:endParaRPr lang="tr-TR"/>
          </a:p>
        </p:txBody>
      </p:sp>
    </p:spTree>
    <p:extLst>
      <p:ext uri="{BB962C8B-B14F-4D97-AF65-F5344CB8AC3E}">
        <p14:creationId xmlns:p14="http://schemas.microsoft.com/office/powerpoint/2010/main" val="36530063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GB" dirty="0"/>
          </a:p>
        </p:txBody>
      </p:sp>
      <p:sp>
        <p:nvSpPr>
          <p:cNvPr id="4" name="Slayt Numarası Yer Tutucusu 3"/>
          <p:cNvSpPr>
            <a:spLocks noGrp="1"/>
          </p:cNvSpPr>
          <p:nvPr>
            <p:ph type="sldNum" sz="quarter" idx="10"/>
          </p:nvPr>
        </p:nvSpPr>
        <p:spPr/>
        <p:txBody>
          <a:bodyPr/>
          <a:lstStyle/>
          <a:p>
            <a:fld id="{C803FD0C-58BC-42A7-8E86-5EA7430DEF95}" type="slidenum">
              <a:rPr lang="tr-TR" smtClean="0"/>
              <a:t>8</a:t>
            </a:fld>
            <a:endParaRPr lang="tr-TR"/>
          </a:p>
        </p:txBody>
      </p:sp>
    </p:spTree>
    <p:extLst>
      <p:ext uri="{BB962C8B-B14F-4D97-AF65-F5344CB8AC3E}">
        <p14:creationId xmlns:p14="http://schemas.microsoft.com/office/powerpoint/2010/main" val="35253190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The limited </a:t>
            </a:r>
            <a:r>
              <a:rPr lang="en-US" sz="1200" b="1" i="0" u="none" strike="noStrike" kern="1200" baseline="0" dirty="0" smtClean="0">
                <a:solidFill>
                  <a:schemeClr val="tx1"/>
                </a:solidFill>
                <a:latin typeface="+mn-lt"/>
                <a:ea typeface="+mn-ea"/>
                <a:cs typeface="+mn-cs"/>
              </a:rPr>
              <a:t>energy resources </a:t>
            </a:r>
            <a:r>
              <a:rPr lang="en-US" sz="1200" b="0" i="0" u="none" strike="noStrike" kern="1200" baseline="0" dirty="0" smtClean="0">
                <a:solidFill>
                  <a:schemeClr val="tx1"/>
                </a:solidFill>
                <a:latin typeface="+mn-lt"/>
                <a:ea typeface="+mn-ea"/>
                <a:cs typeface="+mn-cs"/>
              </a:rPr>
              <a:t>and the </a:t>
            </a:r>
            <a:r>
              <a:rPr lang="en-US" sz="1200" b="1" i="0" u="none" strike="noStrike" kern="1200" baseline="0" dirty="0" smtClean="0">
                <a:solidFill>
                  <a:schemeClr val="tx1"/>
                </a:solidFill>
                <a:latin typeface="+mn-lt"/>
                <a:ea typeface="+mn-ea"/>
                <a:cs typeface="+mn-cs"/>
              </a:rPr>
              <a:t>low cost</a:t>
            </a:r>
            <a:r>
              <a:rPr lang="tr-TR" sz="1200" b="1" i="0" u="none" strike="noStrike" kern="1200" baseline="0" dirty="0" smtClean="0">
                <a:solidFill>
                  <a:schemeClr val="tx1"/>
                </a:solidFill>
                <a:latin typeface="+mn-lt"/>
                <a:ea typeface="+mn-ea"/>
                <a:cs typeface="+mn-cs"/>
              </a:rPr>
              <a:t> </a:t>
            </a:r>
            <a:r>
              <a:rPr lang="en-US" sz="1200" b="1" i="0" u="none" strike="noStrike" kern="1200" baseline="0" dirty="0" smtClean="0">
                <a:solidFill>
                  <a:schemeClr val="tx1"/>
                </a:solidFill>
                <a:latin typeface="+mn-lt"/>
                <a:ea typeface="+mn-ea"/>
                <a:cs typeface="+mn-cs"/>
              </a:rPr>
              <a:t>requirements </a:t>
            </a:r>
            <a:r>
              <a:rPr lang="en-US" sz="1200" b="0" i="0" u="none" strike="noStrike" kern="1200" baseline="0" dirty="0" smtClean="0">
                <a:solidFill>
                  <a:schemeClr val="tx1"/>
                </a:solidFill>
                <a:latin typeface="+mn-lt"/>
                <a:ea typeface="+mn-ea"/>
                <a:cs typeface="+mn-cs"/>
              </a:rPr>
              <a:t>of the WSN paradigm result in </a:t>
            </a:r>
            <a:r>
              <a:rPr lang="en-US" sz="1200" b="1" i="0" u="none" strike="noStrike" kern="1200" baseline="0" dirty="0" smtClean="0">
                <a:solidFill>
                  <a:schemeClr val="tx1"/>
                </a:solidFill>
                <a:latin typeface="+mn-lt"/>
                <a:ea typeface="+mn-ea"/>
                <a:cs typeface="+mn-cs"/>
              </a:rPr>
              <a:t>low-power communication techniques </a:t>
            </a:r>
            <a:r>
              <a:rPr lang="en-US" sz="1200" b="0" i="0" u="none" strike="noStrike" kern="1200" baseline="0" dirty="0" smtClean="0">
                <a:solidFill>
                  <a:schemeClr val="tx1"/>
                </a:solidFill>
                <a:latin typeface="+mn-lt"/>
                <a:ea typeface="+mn-ea"/>
                <a:cs typeface="+mn-cs"/>
              </a:rPr>
              <a:t>being employed.</a:t>
            </a:r>
            <a:endParaRPr lang="tr-TR" sz="1200" b="0" i="0" u="none" strike="noStrike" kern="1200" baseline="0" dirty="0" smtClean="0">
              <a:solidFill>
                <a:schemeClr val="tx1"/>
              </a:solidFill>
              <a:latin typeface="+mn-lt"/>
              <a:ea typeface="+mn-ea"/>
              <a:cs typeface="+mn-cs"/>
            </a:endParaRP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Furthermore, </a:t>
            </a:r>
            <a:r>
              <a:rPr lang="en-US" sz="1200" b="1" i="0" u="none" strike="noStrike" kern="1200" baseline="0" dirty="0" smtClean="0">
                <a:solidFill>
                  <a:schemeClr val="tx1"/>
                </a:solidFill>
                <a:latin typeface="+mn-lt"/>
                <a:ea typeface="+mn-ea"/>
                <a:cs typeface="+mn-cs"/>
              </a:rPr>
              <a:t>high-complexity channel codes, modulation schemes, or antenna technologies </a:t>
            </a:r>
            <a:r>
              <a:rPr lang="en-US" sz="1200" b="0" i="0" u="none" strike="noStrike" kern="1200" baseline="0" dirty="0" smtClean="0">
                <a:solidFill>
                  <a:schemeClr val="tx1"/>
                </a:solidFill>
                <a:latin typeface="+mn-lt"/>
                <a:ea typeface="+mn-ea"/>
                <a:cs typeface="+mn-cs"/>
              </a:rPr>
              <a:t>cannot be</a:t>
            </a:r>
            <a:r>
              <a:rPr lang="tr-TR"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employed. </a:t>
            </a:r>
            <a:endParaRPr lang="tr-TR" sz="1200" b="0" i="0" u="none" strike="noStrike" kern="1200" baseline="0" dirty="0" smtClean="0">
              <a:solidFill>
                <a:schemeClr val="tx1"/>
              </a:solidFill>
              <a:latin typeface="+mn-lt"/>
              <a:ea typeface="+mn-ea"/>
              <a:cs typeface="+mn-cs"/>
            </a:endParaRPr>
          </a:p>
          <a:p>
            <a:endParaRPr lang="tr-TR"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These limitations exacerbate the effects of the wireless channel. Consequently, providing</a:t>
            </a:r>
            <a:r>
              <a:rPr lang="tr-TR"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energy-efficient wireless communication is a major challenge for the PHY layer of WSNs.</a:t>
            </a:r>
            <a:endParaRPr lang="tr-TR" sz="1200" b="0" i="0" u="none" strike="noStrike" kern="1200" baseline="0" dirty="0" smtClean="0">
              <a:solidFill>
                <a:schemeClr val="tx1"/>
              </a:solidFill>
              <a:latin typeface="+mn-lt"/>
              <a:ea typeface="+mn-ea"/>
              <a:cs typeface="+mn-cs"/>
            </a:endParaRPr>
          </a:p>
          <a:p>
            <a:endParaRPr lang="tr-TR" sz="1200" b="0" i="0" u="none" strike="noStrike" kern="1200" baseline="0" dirty="0" smtClean="0">
              <a:solidFill>
                <a:schemeClr val="tx1"/>
              </a:solidFill>
              <a:latin typeface="+mn-lt"/>
              <a:ea typeface="+mn-ea"/>
              <a:cs typeface="+mn-cs"/>
            </a:endParaRPr>
          </a:p>
          <a:p>
            <a:endParaRPr lang="tr-TR" sz="1200" b="0" i="0" u="none" strike="noStrike" kern="1200" baseline="0" dirty="0" smtClean="0">
              <a:solidFill>
                <a:schemeClr val="tx1"/>
              </a:solidFill>
              <a:latin typeface="+mn-lt"/>
              <a:ea typeface="+mn-ea"/>
              <a:cs typeface="+mn-cs"/>
            </a:endParaRPr>
          </a:p>
          <a:p>
            <a:endParaRPr lang="tr-TR" sz="1200" b="0" i="0" u="none" strike="noStrike" kern="1200" baseline="0" dirty="0" smtClean="0">
              <a:solidFill>
                <a:schemeClr val="tx1"/>
              </a:solidFill>
              <a:latin typeface="+mn-lt"/>
              <a:ea typeface="+mn-ea"/>
              <a:cs typeface="+mn-cs"/>
            </a:endParaRPr>
          </a:p>
          <a:p>
            <a:endParaRPr lang="en-GB" dirty="0"/>
          </a:p>
        </p:txBody>
      </p:sp>
      <p:sp>
        <p:nvSpPr>
          <p:cNvPr id="4" name="Slayt Numarası Yer Tutucusu 3"/>
          <p:cNvSpPr>
            <a:spLocks noGrp="1"/>
          </p:cNvSpPr>
          <p:nvPr>
            <p:ph type="sldNum" sz="quarter" idx="10"/>
          </p:nvPr>
        </p:nvSpPr>
        <p:spPr/>
        <p:txBody>
          <a:bodyPr/>
          <a:lstStyle/>
          <a:p>
            <a:fld id="{C803FD0C-58BC-42A7-8E86-5EA7430DEF95}" type="slidenum">
              <a:rPr lang="tr-TR" smtClean="0"/>
              <a:t>9</a:t>
            </a:fld>
            <a:endParaRPr lang="tr-TR"/>
          </a:p>
        </p:txBody>
      </p:sp>
    </p:spTree>
    <p:extLst>
      <p:ext uri="{BB962C8B-B14F-4D97-AF65-F5344CB8AC3E}">
        <p14:creationId xmlns:p14="http://schemas.microsoft.com/office/powerpoint/2010/main" val="25142666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baseline="0" dirty="0" smtClean="0">
                <a:solidFill>
                  <a:schemeClr val="tx1"/>
                </a:solidFill>
                <a:latin typeface="+mn-lt"/>
                <a:ea typeface="+mn-ea"/>
                <a:cs typeface="+mn-cs"/>
              </a:rPr>
              <a:t>The redundant bits (or parity bits) are added to the source </a:t>
            </a:r>
            <a:r>
              <a:rPr lang="en-GB" sz="1200" b="0" i="0" u="none" strike="noStrike" kern="1200" baseline="0" dirty="0" err="1" smtClean="0">
                <a:solidFill>
                  <a:schemeClr val="tx1"/>
                </a:solidFill>
                <a:latin typeface="+mn-lt"/>
                <a:ea typeface="+mn-ea"/>
                <a:cs typeface="+mn-cs"/>
              </a:rPr>
              <a:t>codeword</a:t>
            </a:r>
            <a:r>
              <a:rPr lang="en-GB" sz="1200" b="0" i="0" u="none" strike="noStrike" kern="1200" baseline="0" dirty="0" smtClean="0">
                <a:solidFill>
                  <a:schemeClr val="tx1"/>
                </a:solidFill>
                <a:latin typeface="+mn-lt"/>
                <a:ea typeface="+mn-ea"/>
                <a:cs typeface="+mn-cs"/>
              </a:rPr>
              <a:t> to create the</a:t>
            </a:r>
          </a:p>
          <a:p>
            <a:r>
              <a:rPr lang="en-GB" sz="1200" b="0" i="0" u="none" strike="noStrike" kern="1200" baseline="0" dirty="0" smtClean="0">
                <a:solidFill>
                  <a:schemeClr val="tx1"/>
                </a:solidFill>
                <a:latin typeface="+mn-lt"/>
                <a:ea typeface="+mn-ea"/>
                <a:cs typeface="+mn-cs"/>
              </a:rPr>
              <a:t>channel </a:t>
            </a:r>
            <a:r>
              <a:rPr lang="en-GB" sz="1200" b="0" i="0" u="none" strike="noStrike" kern="1200" baseline="0" dirty="0" err="1" smtClean="0">
                <a:solidFill>
                  <a:schemeClr val="tx1"/>
                </a:solidFill>
                <a:latin typeface="+mn-lt"/>
                <a:ea typeface="+mn-ea"/>
                <a:cs typeface="+mn-cs"/>
              </a:rPr>
              <a:t>codeword</a:t>
            </a:r>
            <a:r>
              <a:rPr lang="en-GB" sz="1200" b="0" i="0" u="none" strike="noStrike" kern="1200" baseline="0" dirty="0" smtClean="0">
                <a:solidFill>
                  <a:schemeClr val="tx1"/>
                </a:solidFill>
                <a:latin typeface="+mn-lt"/>
                <a:ea typeface="+mn-ea"/>
                <a:cs typeface="+mn-cs"/>
              </a:rPr>
              <a:t>, which helps combat the wireless channel errors. Note that the resulting channel word</a:t>
            </a:r>
          </a:p>
          <a:p>
            <a:r>
              <a:rPr lang="en-GB" sz="1200" b="0" i="0" u="none" strike="noStrike" kern="1200" baseline="0" dirty="0" smtClean="0">
                <a:solidFill>
                  <a:schemeClr val="tx1"/>
                </a:solidFill>
                <a:latin typeface="+mn-lt"/>
                <a:ea typeface="+mn-ea"/>
                <a:cs typeface="+mn-cs"/>
              </a:rPr>
              <a:t>may be longer or shorter than the initial information since source and channel coding are performed</a:t>
            </a:r>
          </a:p>
          <a:p>
            <a:r>
              <a:rPr lang="en-GB" sz="1200" b="0" i="0" u="none" strike="noStrike" kern="1200" baseline="0" dirty="0" smtClean="0">
                <a:solidFill>
                  <a:schemeClr val="tx1"/>
                </a:solidFill>
                <a:latin typeface="+mn-lt"/>
                <a:ea typeface="+mn-ea"/>
                <a:cs typeface="+mn-cs"/>
              </a:rPr>
              <a:t>independently. </a:t>
            </a:r>
            <a:r>
              <a:rPr lang="en-GB" sz="1200" b="1" i="0" u="none" strike="noStrike" kern="1200" baseline="0" dirty="0" smtClean="0">
                <a:solidFill>
                  <a:schemeClr val="tx1"/>
                </a:solidFill>
                <a:latin typeface="+mn-lt"/>
                <a:ea typeface="+mn-ea"/>
                <a:cs typeface="+mn-cs"/>
              </a:rPr>
              <a:t>As a result, the reduction due to source coding depends on the properties of information</a:t>
            </a:r>
          </a:p>
          <a:p>
            <a:r>
              <a:rPr lang="en-GB" sz="1200" b="1" i="0" u="none" strike="noStrike" kern="1200" baseline="0" dirty="0" smtClean="0">
                <a:solidFill>
                  <a:schemeClr val="tx1"/>
                </a:solidFill>
                <a:latin typeface="+mn-lt"/>
                <a:ea typeface="+mn-ea"/>
                <a:cs typeface="+mn-cs"/>
              </a:rPr>
              <a:t>content whereas the increase due to channel coding depends on the channel properties</a:t>
            </a:r>
            <a:endParaRPr lang="en-GB" b="1" dirty="0"/>
          </a:p>
        </p:txBody>
      </p:sp>
      <p:sp>
        <p:nvSpPr>
          <p:cNvPr id="4" name="Slide Number Placeholder 3"/>
          <p:cNvSpPr>
            <a:spLocks noGrp="1"/>
          </p:cNvSpPr>
          <p:nvPr>
            <p:ph type="sldNum" sz="quarter" idx="10"/>
          </p:nvPr>
        </p:nvSpPr>
        <p:spPr/>
        <p:txBody>
          <a:bodyPr/>
          <a:lstStyle/>
          <a:p>
            <a:fld id="{C803FD0C-58BC-42A7-8E86-5EA7430DEF95}" type="slidenum">
              <a:rPr lang="tr-TR" smtClean="0"/>
              <a:t>11</a:t>
            </a:fld>
            <a:endParaRPr lang="tr-TR"/>
          </a:p>
        </p:txBody>
      </p:sp>
    </p:spTree>
    <p:extLst>
      <p:ext uri="{BB962C8B-B14F-4D97-AF65-F5344CB8AC3E}">
        <p14:creationId xmlns:p14="http://schemas.microsoft.com/office/powerpoint/2010/main" val="39852323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578AB738-09A5-43E4-8289-1CEE8871FA11}" type="datetimeFigureOut">
              <a:rPr lang="tr-TR" smtClean="0"/>
              <a:t>16.03.2015</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3D6E1D05-F730-42D0-957C-3FA949C68E18}" type="slidenum">
              <a:rPr lang="tr-TR" smtClean="0"/>
              <a:t>‹#›</a:t>
            </a:fld>
            <a:endParaRPr lang="tr-TR"/>
          </a:p>
        </p:txBody>
      </p:sp>
    </p:spTree>
    <p:extLst>
      <p:ext uri="{BB962C8B-B14F-4D97-AF65-F5344CB8AC3E}">
        <p14:creationId xmlns:p14="http://schemas.microsoft.com/office/powerpoint/2010/main" val="3650635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578AB738-09A5-43E4-8289-1CEE8871FA11}" type="datetimeFigureOut">
              <a:rPr lang="tr-TR" smtClean="0"/>
              <a:t>16.03.2015</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D6E1D05-F730-42D0-957C-3FA949C68E18}" type="slidenum">
              <a:rPr lang="tr-TR" smtClean="0"/>
              <a:t>‹#›</a:t>
            </a:fld>
            <a:endParaRPr lang="tr-TR"/>
          </a:p>
        </p:txBody>
      </p:sp>
    </p:spTree>
    <p:extLst>
      <p:ext uri="{BB962C8B-B14F-4D97-AF65-F5344CB8AC3E}">
        <p14:creationId xmlns:p14="http://schemas.microsoft.com/office/powerpoint/2010/main" val="1976969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578AB738-09A5-43E4-8289-1CEE8871FA11}" type="datetimeFigureOut">
              <a:rPr lang="tr-TR" smtClean="0"/>
              <a:t>16.03.2015</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D6E1D05-F730-42D0-957C-3FA949C68E18}"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635908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578AB738-09A5-43E4-8289-1CEE8871FA11}" type="datetimeFigureOut">
              <a:rPr lang="tr-TR" smtClean="0"/>
              <a:t>16.03.2015</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D6E1D05-F730-42D0-957C-3FA949C68E18}" type="slidenum">
              <a:rPr lang="tr-TR" smtClean="0"/>
              <a:t>‹#›</a:t>
            </a:fld>
            <a:endParaRPr lang="tr-TR"/>
          </a:p>
        </p:txBody>
      </p:sp>
    </p:spTree>
    <p:extLst>
      <p:ext uri="{BB962C8B-B14F-4D97-AF65-F5344CB8AC3E}">
        <p14:creationId xmlns:p14="http://schemas.microsoft.com/office/powerpoint/2010/main" val="26916166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578AB738-09A5-43E4-8289-1CEE8871FA11}" type="datetimeFigureOut">
              <a:rPr lang="tr-TR" smtClean="0"/>
              <a:t>16.03.2015</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D6E1D05-F730-42D0-957C-3FA949C68E18}"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393687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578AB738-09A5-43E4-8289-1CEE8871FA11}" type="datetimeFigureOut">
              <a:rPr lang="tr-TR" smtClean="0"/>
              <a:t>16.03.2015</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D6E1D05-F730-42D0-957C-3FA949C68E18}" type="slidenum">
              <a:rPr lang="tr-TR" smtClean="0"/>
              <a:t>‹#›</a:t>
            </a:fld>
            <a:endParaRPr lang="tr-TR"/>
          </a:p>
        </p:txBody>
      </p:sp>
    </p:spTree>
    <p:extLst>
      <p:ext uri="{BB962C8B-B14F-4D97-AF65-F5344CB8AC3E}">
        <p14:creationId xmlns:p14="http://schemas.microsoft.com/office/powerpoint/2010/main" val="7518607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78AB738-09A5-43E4-8289-1CEE8871FA11}" type="datetimeFigureOut">
              <a:rPr lang="tr-TR" smtClean="0"/>
              <a:t>16.03.2015</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D6E1D05-F730-42D0-957C-3FA949C68E18}" type="slidenum">
              <a:rPr lang="tr-TR" smtClean="0"/>
              <a:t>‹#›</a:t>
            </a:fld>
            <a:endParaRPr lang="tr-TR"/>
          </a:p>
        </p:txBody>
      </p:sp>
    </p:spTree>
    <p:extLst>
      <p:ext uri="{BB962C8B-B14F-4D97-AF65-F5344CB8AC3E}">
        <p14:creationId xmlns:p14="http://schemas.microsoft.com/office/powerpoint/2010/main" val="722988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78AB738-09A5-43E4-8289-1CEE8871FA11}" type="datetimeFigureOut">
              <a:rPr lang="tr-TR" smtClean="0"/>
              <a:t>16.03.2015</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D6E1D05-F730-42D0-957C-3FA949C68E18}" type="slidenum">
              <a:rPr lang="tr-TR" smtClean="0"/>
              <a:t>‹#›</a:t>
            </a:fld>
            <a:endParaRPr lang="tr-TR"/>
          </a:p>
        </p:txBody>
      </p:sp>
    </p:spTree>
    <p:extLst>
      <p:ext uri="{BB962C8B-B14F-4D97-AF65-F5344CB8AC3E}">
        <p14:creationId xmlns:p14="http://schemas.microsoft.com/office/powerpoint/2010/main" val="386416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78AB738-09A5-43E4-8289-1CEE8871FA11}" type="datetimeFigureOut">
              <a:rPr lang="tr-TR" smtClean="0"/>
              <a:t>16.03.2015</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D6E1D05-F730-42D0-957C-3FA949C68E18}" type="slidenum">
              <a:rPr lang="tr-TR" smtClean="0"/>
              <a:t>‹#›</a:t>
            </a:fld>
            <a:endParaRPr lang="tr-TR"/>
          </a:p>
        </p:txBody>
      </p:sp>
    </p:spTree>
    <p:extLst>
      <p:ext uri="{BB962C8B-B14F-4D97-AF65-F5344CB8AC3E}">
        <p14:creationId xmlns:p14="http://schemas.microsoft.com/office/powerpoint/2010/main" val="2398293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578AB738-09A5-43E4-8289-1CEE8871FA11}" type="datetimeFigureOut">
              <a:rPr lang="tr-TR" smtClean="0"/>
              <a:t>16.03.2015</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D6E1D05-F730-42D0-957C-3FA949C68E18}" type="slidenum">
              <a:rPr lang="tr-TR" smtClean="0"/>
              <a:t>‹#›</a:t>
            </a:fld>
            <a:endParaRPr lang="tr-TR"/>
          </a:p>
        </p:txBody>
      </p:sp>
    </p:spTree>
    <p:extLst>
      <p:ext uri="{BB962C8B-B14F-4D97-AF65-F5344CB8AC3E}">
        <p14:creationId xmlns:p14="http://schemas.microsoft.com/office/powerpoint/2010/main" val="39500857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578AB738-09A5-43E4-8289-1CEE8871FA11}" type="datetimeFigureOut">
              <a:rPr lang="tr-TR" smtClean="0"/>
              <a:t>16.03.2015</a:t>
            </a:fld>
            <a:endParaRPr lang="tr-TR"/>
          </a:p>
        </p:txBody>
      </p:sp>
      <p:sp>
        <p:nvSpPr>
          <p:cNvPr id="6" name="Footer Placeholder 5"/>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D6E1D05-F730-42D0-957C-3FA949C68E18}" type="slidenum">
              <a:rPr lang="tr-TR" smtClean="0"/>
              <a:t>‹#›</a:t>
            </a:fld>
            <a:endParaRPr lang="tr-TR"/>
          </a:p>
        </p:txBody>
      </p:sp>
    </p:spTree>
    <p:extLst>
      <p:ext uri="{BB962C8B-B14F-4D97-AF65-F5344CB8AC3E}">
        <p14:creationId xmlns:p14="http://schemas.microsoft.com/office/powerpoint/2010/main" val="7228498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578AB738-09A5-43E4-8289-1CEE8871FA11}" type="datetimeFigureOut">
              <a:rPr lang="tr-TR" smtClean="0"/>
              <a:t>16.03.2015</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D6E1D05-F730-42D0-957C-3FA949C68E18}" type="slidenum">
              <a:rPr lang="tr-TR" smtClean="0"/>
              <a:t>‹#›</a:t>
            </a:fld>
            <a:endParaRPr lang="tr-TR"/>
          </a:p>
        </p:txBody>
      </p:sp>
    </p:spTree>
    <p:extLst>
      <p:ext uri="{BB962C8B-B14F-4D97-AF65-F5344CB8AC3E}">
        <p14:creationId xmlns:p14="http://schemas.microsoft.com/office/powerpoint/2010/main" val="29726547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578AB738-09A5-43E4-8289-1CEE8871FA11}" type="datetimeFigureOut">
              <a:rPr lang="tr-TR" smtClean="0"/>
              <a:t>16.03.2015</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D6E1D05-F730-42D0-957C-3FA949C68E18}" type="slidenum">
              <a:rPr lang="tr-TR" smtClean="0"/>
              <a:t>‹#›</a:t>
            </a:fld>
            <a:endParaRPr lang="tr-TR"/>
          </a:p>
        </p:txBody>
      </p:sp>
    </p:spTree>
    <p:extLst>
      <p:ext uri="{BB962C8B-B14F-4D97-AF65-F5344CB8AC3E}">
        <p14:creationId xmlns:p14="http://schemas.microsoft.com/office/powerpoint/2010/main" val="1949288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8AB738-09A5-43E4-8289-1CEE8871FA11}" type="datetimeFigureOut">
              <a:rPr lang="tr-TR" smtClean="0"/>
              <a:t>16.03.2015</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D6E1D05-F730-42D0-957C-3FA949C68E18}" type="slidenum">
              <a:rPr lang="tr-TR" smtClean="0"/>
              <a:t>‹#›</a:t>
            </a:fld>
            <a:endParaRPr lang="tr-TR"/>
          </a:p>
        </p:txBody>
      </p:sp>
    </p:spTree>
    <p:extLst>
      <p:ext uri="{BB962C8B-B14F-4D97-AF65-F5344CB8AC3E}">
        <p14:creationId xmlns:p14="http://schemas.microsoft.com/office/powerpoint/2010/main" val="2875041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578AB738-09A5-43E4-8289-1CEE8871FA11}" type="datetimeFigureOut">
              <a:rPr lang="tr-TR" smtClean="0"/>
              <a:t>16.03.2015</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D6E1D05-F730-42D0-957C-3FA949C68E18}" type="slidenum">
              <a:rPr lang="tr-TR" smtClean="0"/>
              <a:t>‹#›</a:t>
            </a:fld>
            <a:endParaRPr lang="tr-TR"/>
          </a:p>
        </p:txBody>
      </p:sp>
    </p:spTree>
    <p:extLst>
      <p:ext uri="{BB962C8B-B14F-4D97-AF65-F5344CB8AC3E}">
        <p14:creationId xmlns:p14="http://schemas.microsoft.com/office/powerpoint/2010/main" val="31074328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578AB738-09A5-43E4-8289-1CEE8871FA11}" type="datetimeFigureOut">
              <a:rPr lang="tr-TR" smtClean="0"/>
              <a:t>16.03.2015</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D6E1D05-F730-42D0-957C-3FA949C68E18}" type="slidenum">
              <a:rPr lang="tr-TR" smtClean="0"/>
              <a:t>‹#›</a:t>
            </a:fld>
            <a:endParaRPr lang="tr-TR"/>
          </a:p>
        </p:txBody>
      </p:sp>
    </p:spTree>
    <p:extLst>
      <p:ext uri="{BB962C8B-B14F-4D97-AF65-F5344CB8AC3E}">
        <p14:creationId xmlns:p14="http://schemas.microsoft.com/office/powerpoint/2010/main" val="8029545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tint val="90000"/>
                <a:lumMod val="120000"/>
              </a:schemeClr>
            </a:gs>
            <a:gs pos="100000">
              <a:schemeClr val="bg2">
                <a:shade val="98000"/>
                <a:satMod val="120000"/>
                <a:lumMod val="98000"/>
                <a:alpha val="0"/>
              </a:schemeClr>
            </a:gs>
          </a:gsLst>
          <a:lin ang="5400000" scaled="0"/>
          <a:tileRect/>
        </a:gradFill>
        <a:effectLst/>
      </p:bgPr>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78AB738-09A5-43E4-8289-1CEE8871FA11}" type="datetimeFigureOut">
              <a:rPr lang="tr-TR" smtClean="0"/>
              <a:t>16.03.2015</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3D6E1D05-F730-42D0-957C-3FA949C68E18}" type="slidenum">
              <a:rPr lang="tr-TR" smtClean="0"/>
              <a:t>‹#›</a:t>
            </a:fld>
            <a:endParaRPr lang="tr-TR"/>
          </a:p>
        </p:txBody>
      </p:sp>
    </p:spTree>
    <p:extLst>
      <p:ext uri="{BB962C8B-B14F-4D97-AF65-F5344CB8AC3E}">
        <p14:creationId xmlns:p14="http://schemas.microsoft.com/office/powerpoint/2010/main" val="4024860057"/>
      </p:ext>
    </p:extLst>
  </p:cSld>
  <p:clrMap bg1="lt1" tx1="dk1" bg2="lt2" tx2="dk2" accent1="accent1" accent2="accent2" accent3="accent3" accent4="accent4" accent5="accent5" accent6="accent6" hlink="hlink" folHlink="folHlink"/>
  <p:sldLayoutIdLst>
    <p:sldLayoutId id="2147483777" r:id="rId1"/>
    <p:sldLayoutId id="2147483778" r:id="rId2"/>
    <p:sldLayoutId id="2147483779" r:id="rId3"/>
    <p:sldLayoutId id="2147483780" r:id="rId4"/>
    <p:sldLayoutId id="2147483781" r:id="rId5"/>
    <p:sldLayoutId id="2147483782" r:id="rId6"/>
    <p:sldLayoutId id="2147483783" r:id="rId7"/>
    <p:sldLayoutId id="2147483784" r:id="rId8"/>
    <p:sldLayoutId id="2147483785" r:id="rId9"/>
    <p:sldLayoutId id="2147483786" r:id="rId10"/>
    <p:sldLayoutId id="2147483787" r:id="rId11"/>
    <p:sldLayoutId id="2147483788" r:id="rId12"/>
    <p:sldLayoutId id="2147483789" r:id="rId13"/>
    <p:sldLayoutId id="2147483790" r:id="rId14"/>
    <p:sldLayoutId id="2147483791" r:id="rId15"/>
    <p:sldLayoutId id="2147483792"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2589214" y="1885950"/>
            <a:ext cx="8915399" cy="2262781"/>
          </a:xfrm>
        </p:spPr>
        <p:txBody>
          <a:bodyPr>
            <a:normAutofit/>
          </a:bodyPr>
          <a:lstStyle/>
          <a:p>
            <a:r>
              <a:rPr lang="tr-TR" dirty="0" smtClean="0">
                <a:solidFill>
                  <a:srgbClr val="000000"/>
                </a:solidFill>
                <a:latin typeface="Arial"/>
              </a:rPr>
              <a:t>Wireless Sensor Networks</a:t>
            </a:r>
            <a:r>
              <a:rPr lang="en-GB" dirty="0" smtClean="0">
                <a:solidFill>
                  <a:srgbClr val="000000"/>
                </a:solidFill>
                <a:latin typeface="Arial"/>
              </a:rPr>
              <a:t>:</a:t>
            </a:r>
            <a:br>
              <a:rPr lang="en-GB" dirty="0" smtClean="0">
                <a:solidFill>
                  <a:srgbClr val="000000"/>
                </a:solidFill>
                <a:latin typeface="Arial"/>
              </a:rPr>
            </a:br>
            <a:r>
              <a:rPr lang="tr-TR" dirty="0" smtClean="0">
                <a:solidFill>
                  <a:srgbClr val="000000"/>
                </a:solidFill>
                <a:latin typeface="Arial"/>
              </a:rPr>
              <a:t>6LowPAN&amp;RPL</a:t>
            </a:r>
            <a:endParaRPr lang="en-GB" dirty="0"/>
          </a:p>
        </p:txBody>
      </p:sp>
      <p:sp>
        <p:nvSpPr>
          <p:cNvPr id="3" name="Alt Başlık 2"/>
          <p:cNvSpPr>
            <a:spLocks noGrp="1"/>
          </p:cNvSpPr>
          <p:nvPr>
            <p:ph type="subTitle" idx="1"/>
          </p:nvPr>
        </p:nvSpPr>
        <p:spPr>
          <a:xfrm>
            <a:off x="1905000" y="4305301"/>
            <a:ext cx="9599613" cy="2266950"/>
          </a:xfrm>
        </p:spPr>
        <p:txBody>
          <a:bodyPr>
            <a:normAutofit fontScale="92500" lnSpcReduction="10000"/>
          </a:bodyPr>
          <a:lstStyle/>
          <a:p>
            <a:endParaRPr lang="tr-TR" dirty="0" smtClean="0"/>
          </a:p>
          <a:p>
            <a:r>
              <a:rPr lang="tr-TR" dirty="0" smtClean="0"/>
              <a:t>Sedat Görmüş, </a:t>
            </a:r>
            <a:r>
              <a:rPr lang="tr-TR" dirty="0" err="1" smtClean="0"/>
              <a:t>PhD</a:t>
            </a:r>
            <a:endParaRPr lang="en-GB" dirty="0" smtClean="0"/>
          </a:p>
          <a:p>
            <a:endParaRPr lang="en-GB" dirty="0"/>
          </a:p>
          <a:p>
            <a:r>
              <a:rPr lang="en-GB" sz="1900" dirty="0" smtClean="0"/>
              <a:t>Source presentations : </a:t>
            </a:r>
          </a:p>
          <a:p>
            <a:pPr marL="457200" indent="-457200">
              <a:buFont typeface="+mj-lt"/>
              <a:buAutoNum type="arabicPeriod"/>
            </a:pPr>
            <a:r>
              <a:rPr lang="en-GB" sz="1900" dirty="0" err="1" smtClean="0"/>
              <a:t>Jurgen</a:t>
            </a:r>
            <a:r>
              <a:rPr lang="en-GB" sz="1900" dirty="0" smtClean="0"/>
              <a:t> </a:t>
            </a:r>
            <a:r>
              <a:rPr lang="en-GB" sz="1900" dirty="0" err="1" smtClean="0"/>
              <a:t>Schonwalder</a:t>
            </a:r>
            <a:r>
              <a:rPr lang="en-GB" sz="1900" dirty="0" smtClean="0"/>
              <a:t>, </a:t>
            </a:r>
            <a:r>
              <a:rPr lang="en-US" sz="1900" dirty="0"/>
              <a:t>Internet of </a:t>
            </a:r>
            <a:r>
              <a:rPr lang="en-US" sz="1900" dirty="0" smtClean="0"/>
              <a:t>Things: 802.15.4</a:t>
            </a:r>
            <a:r>
              <a:rPr lang="en-US" sz="1900" dirty="0"/>
              <a:t>, 6LoWPAN, RPL, </a:t>
            </a:r>
            <a:r>
              <a:rPr lang="en-US" sz="1900" dirty="0" smtClean="0"/>
              <a:t>COAP</a:t>
            </a:r>
          </a:p>
          <a:p>
            <a:pPr marL="457200" indent="-457200">
              <a:buFont typeface="+mj-lt"/>
              <a:buAutoNum type="arabicPeriod"/>
            </a:pPr>
            <a:r>
              <a:rPr lang="tr-TR" sz="1900" dirty="0" err="1"/>
              <a:t>Siarhei</a:t>
            </a:r>
            <a:r>
              <a:rPr lang="tr-TR" sz="1900" dirty="0"/>
              <a:t> </a:t>
            </a:r>
            <a:r>
              <a:rPr lang="tr-TR" sz="1900" dirty="0" err="1" smtClean="0"/>
              <a:t>Kuryla</a:t>
            </a:r>
            <a:r>
              <a:rPr lang="en-GB" sz="1900" dirty="0" smtClean="0"/>
              <a:t>, </a:t>
            </a:r>
            <a:r>
              <a:rPr lang="en-US" sz="1600" dirty="0"/>
              <a:t>RPL: IPv6 Routing Protocol for Low power </a:t>
            </a:r>
            <a:r>
              <a:rPr lang="en-US" sz="1600" dirty="0" smtClean="0"/>
              <a:t>and </a:t>
            </a:r>
            <a:r>
              <a:rPr lang="en-GB" sz="1600" dirty="0" err="1" smtClean="0"/>
              <a:t>Lossy</a:t>
            </a:r>
            <a:r>
              <a:rPr lang="en-GB" sz="1600" dirty="0" smtClean="0"/>
              <a:t> </a:t>
            </a:r>
            <a:r>
              <a:rPr lang="en-GB" sz="1600" dirty="0"/>
              <a:t>Networks</a:t>
            </a:r>
            <a:endParaRPr lang="tr-TR" sz="1900" dirty="0"/>
          </a:p>
        </p:txBody>
      </p:sp>
    </p:spTree>
    <p:extLst>
      <p:ext uri="{BB962C8B-B14F-4D97-AF65-F5344CB8AC3E}">
        <p14:creationId xmlns:p14="http://schemas.microsoft.com/office/powerpoint/2010/main" val="16537982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en-US" dirty="0"/>
              <a:t>RF Wireless </a:t>
            </a:r>
            <a:r>
              <a:rPr lang="en-US" dirty="0" smtClean="0"/>
              <a:t>Communication</a:t>
            </a:r>
            <a:r>
              <a:rPr lang="tr-TR" dirty="0" smtClean="0"/>
              <a:t> (Source </a:t>
            </a:r>
            <a:r>
              <a:rPr lang="tr-TR" dirty="0" smtClean="0"/>
              <a:t>Coder</a:t>
            </a:r>
            <a:r>
              <a:rPr lang="tr-TR" dirty="0"/>
              <a:t>)</a:t>
            </a:r>
            <a:r>
              <a:rPr lang="en-US" dirty="0"/>
              <a:t/>
            </a:r>
            <a:br>
              <a:rPr lang="en-US" dirty="0"/>
            </a:br>
            <a:endParaRPr lang="en-GB" dirty="0"/>
          </a:p>
        </p:txBody>
      </p:sp>
      <p:sp>
        <p:nvSpPr>
          <p:cNvPr id="3" name="İçerik Yer Tutucusu 2"/>
          <p:cNvSpPr>
            <a:spLocks noGrp="1"/>
          </p:cNvSpPr>
          <p:nvPr>
            <p:ph idx="1"/>
          </p:nvPr>
        </p:nvSpPr>
        <p:spPr>
          <a:xfrm>
            <a:off x="2589212" y="1690687"/>
            <a:ext cx="8915400" cy="2524125"/>
          </a:xfrm>
        </p:spPr>
        <p:txBody>
          <a:bodyPr>
            <a:normAutofit lnSpcReduction="10000"/>
          </a:bodyPr>
          <a:lstStyle/>
          <a:p>
            <a:r>
              <a:rPr lang="en-US" dirty="0"/>
              <a:t>The first step in information delivery in wireless systems is </a:t>
            </a:r>
            <a:r>
              <a:rPr lang="en-US" i="1" dirty="0"/>
              <a:t>source coding (or data compression)</a:t>
            </a:r>
            <a:r>
              <a:rPr lang="en-US" dirty="0"/>
              <a:t>.</a:t>
            </a:r>
          </a:p>
          <a:p>
            <a:r>
              <a:rPr lang="en-US" dirty="0"/>
              <a:t>These solutions rely on the statistical characteristics of information for more efficient representation.</a:t>
            </a:r>
          </a:p>
          <a:p>
            <a:r>
              <a:rPr lang="en-US" dirty="0"/>
              <a:t>Accordingly, redundant information is compressed to decrease the data volume while preserving </a:t>
            </a:r>
            <a:r>
              <a:rPr lang="en-US" dirty="0" smtClean="0"/>
              <a:t>the</a:t>
            </a:r>
            <a:r>
              <a:rPr lang="tr-TR" dirty="0" smtClean="0"/>
              <a:t> </a:t>
            </a:r>
            <a:r>
              <a:rPr lang="en-US" dirty="0" smtClean="0"/>
              <a:t>information </a:t>
            </a:r>
            <a:r>
              <a:rPr lang="en-US" dirty="0"/>
              <a:t>content. </a:t>
            </a:r>
            <a:endParaRPr lang="tr-TR" dirty="0" smtClean="0"/>
          </a:p>
          <a:p>
            <a:r>
              <a:rPr lang="en-US" dirty="0" smtClean="0"/>
              <a:t>Source </a:t>
            </a:r>
            <a:r>
              <a:rPr lang="en-US" dirty="0"/>
              <a:t>coding is generally performed at the application </a:t>
            </a:r>
            <a:r>
              <a:rPr lang="en-US" dirty="0" smtClean="0"/>
              <a:t>layer</a:t>
            </a:r>
            <a:r>
              <a:rPr lang="en-GB" dirty="0" smtClean="0"/>
              <a:t>.</a:t>
            </a:r>
            <a:r>
              <a:rPr lang="tr-TR" dirty="0" smtClean="0"/>
              <a:t> </a:t>
            </a:r>
            <a:r>
              <a:rPr lang="en-GB" dirty="0" smtClean="0"/>
              <a:t>(will be discussed later)</a:t>
            </a:r>
            <a:endParaRPr lang="en-GB" dirty="0"/>
          </a:p>
        </p:txBody>
      </p:sp>
      <p:pic>
        <p:nvPicPr>
          <p:cNvPr id="4" name="Resim 3"/>
          <p:cNvPicPr>
            <a:picLocks noChangeAspect="1"/>
          </p:cNvPicPr>
          <p:nvPr/>
        </p:nvPicPr>
        <p:blipFill>
          <a:blip r:embed="rId2"/>
          <a:stretch>
            <a:fillRect/>
          </a:stretch>
        </p:blipFill>
        <p:spPr>
          <a:xfrm>
            <a:off x="1355337" y="4195538"/>
            <a:ext cx="10149275" cy="1685926"/>
          </a:xfrm>
          <a:prstGeom prst="rect">
            <a:avLst/>
          </a:prstGeom>
        </p:spPr>
      </p:pic>
    </p:spTree>
    <p:extLst>
      <p:ext uri="{BB962C8B-B14F-4D97-AF65-F5344CB8AC3E}">
        <p14:creationId xmlns:p14="http://schemas.microsoft.com/office/powerpoint/2010/main" val="10893418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en-GB" dirty="0" smtClean="0"/>
              <a:t>Channel </a:t>
            </a:r>
            <a:r>
              <a:rPr lang="en-GB" dirty="0"/>
              <a:t>Coding (Error Control Coding)</a:t>
            </a:r>
            <a:endParaRPr lang="en-GB" dirty="0"/>
          </a:p>
        </p:txBody>
      </p:sp>
      <p:sp>
        <p:nvSpPr>
          <p:cNvPr id="3" name="İçerik Yer Tutucusu 2"/>
          <p:cNvSpPr>
            <a:spLocks noGrp="1"/>
          </p:cNvSpPr>
          <p:nvPr>
            <p:ph idx="1"/>
          </p:nvPr>
        </p:nvSpPr>
        <p:spPr>
          <a:xfrm>
            <a:off x="2589212" y="1690687"/>
            <a:ext cx="8915400" cy="2524125"/>
          </a:xfrm>
        </p:spPr>
        <p:txBody>
          <a:bodyPr>
            <a:normAutofit fontScale="85000" lnSpcReduction="20000"/>
          </a:bodyPr>
          <a:lstStyle/>
          <a:p>
            <a:r>
              <a:rPr lang="en-GB" dirty="0"/>
              <a:t>Once </a:t>
            </a:r>
            <a:r>
              <a:rPr lang="en-GB" dirty="0" smtClean="0"/>
              <a:t>the data source is encoded</a:t>
            </a:r>
            <a:r>
              <a:rPr lang="en-GB" dirty="0"/>
              <a:t>, </a:t>
            </a:r>
            <a:r>
              <a:rPr lang="en-GB" dirty="0" smtClean="0"/>
              <a:t>this information </a:t>
            </a:r>
            <a:r>
              <a:rPr lang="en-GB" dirty="0"/>
              <a:t>needs to be transmitted reliably over the wireless </a:t>
            </a:r>
            <a:r>
              <a:rPr lang="en-GB" dirty="0" smtClean="0"/>
              <a:t>channel.</a:t>
            </a:r>
          </a:p>
          <a:p>
            <a:r>
              <a:rPr lang="en-GB" dirty="0" smtClean="0"/>
              <a:t>But, wireless channel varies over the time and the transmitted data gets corrupted.</a:t>
            </a:r>
          </a:p>
          <a:p>
            <a:r>
              <a:rPr lang="en-GB" dirty="0" smtClean="0"/>
              <a:t>We need mechanisms to reliably transmit data over the wireless channel.</a:t>
            </a:r>
          </a:p>
          <a:p>
            <a:r>
              <a:rPr lang="en-GB" dirty="0"/>
              <a:t>The main goal of </a:t>
            </a:r>
            <a:r>
              <a:rPr lang="en-GB" dirty="0" smtClean="0"/>
              <a:t>the </a:t>
            </a:r>
            <a:r>
              <a:rPr lang="en-GB" dirty="0"/>
              <a:t>channel coding approaches is to exploit the </a:t>
            </a:r>
            <a:r>
              <a:rPr lang="en-GB" b="1" dirty="0"/>
              <a:t>statistical properties of </a:t>
            </a:r>
            <a:r>
              <a:rPr lang="en-GB" b="1" dirty="0" smtClean="0"/>
              <a:t>the wireless channel</a:t>
            </a:r>
            <a:r>
              <a:rPr lang="en-GB" dirty="0" smtClean="0"/>
              <a:t> </a:t>
            </a:r>
            <a:r>
              <a:rPr lang="en-GB" dirty="0"/>
              <a:t>to </a:t>
            </a:r>
            <a:r>
              <a:rPr lang="en-GB" b="1" dirty="0"/>
              <a:t>inject redundancy</a:t>
            </a:r>
            <a:r>
              <a:rPr lang="en-GB" dirty="0"/>
              <a:t> into the information to be </a:t>
            </a:r>
            <a:r>
              <a:rPr lang="en-GB" dirty="0" smtClean="0"/>
              <a:t>sent.</a:t>
            </a:r>
          </a:p>
          <a:p>
            <a:r>
              <a:rPr lang="en-GB" dirty="0"/>
              <a:t>Consequently, the received information </a:t>
            </a:r>
            <a:r>
              <a:rPr lang="en-GB" dirty="0" smtClean="0"/>
              <a:t>can be </a:t>
            </a:r>
            <a:r>
              <a:rPr lang="en-GB" dirty="0"/>
              <a:t>decoded successfully even if certain </a:t>
            </a:r>
            <a:r>
              <a:rPr lang="en-GB" b="1" dirty="0"/>
              <a:t>portions of it are </a:t>
            </a:r>
            <a:r>
              <a:rPr lang="en-GB" b="1" dirty="0" smtClean="0"/>
              <a:t>distorted.</a:t>
            </a:r>
          </a:p>
          <a:p>
            <a:r>
              <a:rPr lang="en-GB" dirty="0" smtClean="0"/>
              <a:t>This notion can be clearly understood from the figure</a:t>
            </a:r>
            <a:endParaRPr lang="en-GB" dirty="0"/>
          </a:p>
        </p:txBody>
      </p:sp>
      <p:pic>
        <p:nvPicPr>
          <p:cNvPr id="5" name="Resim 3"/>
          <p:cNvPicPr>
            <a:picLocks noChangeAspect="1"/>
          </p:cNvPicPr>
          <p:nvPr/>
        </p:nvPicPr>
        <p:blipFill>
          <a:blip r:embed="rId3"/>
          <a:stretch>
            <a:fillRect/>
          </a:stretch>
        </p:blipFill>
        <p:spPr>
          <a:xfrm>
            <a:off x="1158113" y="4948573"/>
            <a:ext cx="10149275" cy="1685926"/>
          </a:xfrm>
          <a:prstGeom prst="rect">
            <a:avLst/>
          </a:prstGeom>
        </p:spPr>
      </p:pic>
    </p:spTree>
    <p:extLst>
      <p:ext uri="{BB962C8B-B14F-4D97-AF65-F5344CB8AC3E}">
        <p14:creationId xmlns:p14="http://schemas.microsoft.com/office/powerpoint/2010/main" val="2278216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Block Codes</a:t>
            </a:r>
            <a:endParaRPr lang="en-GB" dirty="0"/>
          </a:p>
        </p:txBody>
      </p:sp>
      <p:sp>
        <p:nvSpPr>
          <p:cNvPr id="3" name="Content Placeholder 2"/>
          <p:cNvSpPr>
            <a:spLocks noGrp="1"/>
          </p:cNvSpPr>
          <p:nvPr>
            <p:ph idx="1"/>
          </p:nvPr>
        </p:nvSpPr>
        <p:spPr>
          <a:xfrm>
            <a:off x="2592925" y="1264555"/>
            <a:ext cx="8915400" cy="3777622"/>
          </a:xfrm>
        </p:spPr>
        <p:txBody>
          <a:bodyPr>
            <a:normAutofit/>
          </a:bodyPr>
          <a:lstStyle/>
          <a:p>
            <a:r>
              <a:rPr lang="en-GB" dirty="0"/>
              <a:t>Block codes are generally preferred </a:t>
            </a:r>
            <a:r>
              <a:rPr lang="en-GB" dirty="0" smtClean="0"/>
              <a:t>in WSNs </a:t>
            </a:r>
            <a:r>
              <a:rPr lang="en-GB" dirty="0"/>
              <a:t>due to their relatively </a:t>
            </a:r>
            <a:r>
              <a:rPr lang="en-GB" b="1" dirty="0"/>
              <a:t>simpler implementation and </a:t>
            </a:r>
            <a:r>
              <a:rPr lang="en-GB" b="1" dirty="0" smtClean="0"/>
              <a:t>smaller memory</a:t>
            </a:r>
            <a:r>
              <a:rPr lang="en-GB" dirty="0" smtClean="0"/>
              <a:t> requirements.</a:t>
            </a:r>
          </a:p>
          <a:p>
            <a:r>
              <a:rPr lang="en-GB" dirty="0"/>
              <a:t>A block code transforms an input message </a:t>
            </a:r>
            <a:r>
              <a:rPr lang="en-GB" b="1" dirty="0"/>
              <a:t>u </a:t>
            </a:r>
            <a:r>
              <a:rPr lang="en-GB" dirty="0"/>
              <a:t>of </a:t>
            </a:r>
            <a:r>
              <a:rPr lang="en-GB" i="1" dirty="0"/>
              <a:t>k </a:t>
            </a:r>
            <a:r>
              <a:rPr lang="en-GB" dirty="0"/>
              <a:t>bits into an output message </a:t>
            </a:r>
            <a:r>
              <a:rPr lang="en-GB" b="1" dirty="0" smtClean="0"/>
              <a:t>v </a:t>
            </a:r>
            <a:r>
              <a:rPr lang="en-GB" dirty="0" smtClean="0"/>
              <a:t>of </a:t>
            </a:r>
            <a:r>
              <a:rPr lang="en-GB" i="1" dirty="0"/>
              <a:t>n </a:t>
            </a:r>
            <a:r>
              <a:rPr lang="en-GB" dirty="0"/>
              <a:t>bits, </a:t>
            </a:r>
            <a:r>
              <a:rPr lang="en-GB" i="1" dirty="0"/>
              <a:t>n&gt; </a:t>
            </a:r>
            <a:r>
              <a:rPr lang="en-GB" i="1" dirty="0" smtClean="0"/>
              <a:t>k.</a:t>
            </a:r>
          </a:p>
          <a:p>
            <a:r>
              <a:rPr lang="en-GB" dirty="0"/>
              <a:t>Depending on </a:t>
            </a:r>
            <a:r>
              <a:rPr lang="en-GB" dirty="0" smtClean="0"/>
              <a:t>the complexity </a:t>
            </a:r>
            <a:r>
              <a:rPr lang="en-GB" dirty="0"/>
              <a:t>of the code, each code is capable of correcting up to </a:t>
            </a:r>
            <a:r>
              <a:rPr lang="en-GB" i="1" dirty="0"/>
              <a:t>t </a:t>
            </a:r>
            <a:r>
              <a:rPr lang="en-GB" dirty="0"/>
              <a:t>bits in </a:t>
            </a:r>
            <a:r>
              <a:rPr lang="en-GB" dirty="0" smtClean="0"/>
              <a:t>error.</a:t>
            </a:r>
          </a:p>
          <a:p>
            <a:r>
              <a:rPr lang="en-GB" dirty="0"/>
              <a:t>Accordingly, a block </a:t>
            </a:r>
            <a:r>
              <a:rPr lang="en-GB" dirty="0" smtClean="0"/>
              <a:t>code is </a:t>
            </a:r>
            <a:r>
              <a:rPr lang="en-GB" dirty="0"/>
              <a:t>identified by a tuple </a:t>
            </a:r>
            <a:r>
              <a:rPr lang="en-GB" b="1" i="1" dirty="0"/>
              <a:t>(n, k, t</a:t>
            </a:r>
            <a:r>
              <a:rPr lang="en-GB" b="1" i="1" dirty="0" smtClean="0"/>
              <a:t>)</a:t>
            </a:r>
            <a:r>
              <a:rPr lang="en-GB" dirty="0" smtClean="0"/>
              <a:t>.</a:t>
            </a:r>
          </a:p>
          <a:p>
            <a:r>
              <a:rPr lang="en-GB" dirty="0"/>
              <a:t>The error detection and error correction capabilities of block codes are determined by the </a:t>
            </a:r>
            <a:r>
              <a:rPr lang="en-GB" i="1" dirty="0" smtClean="0"/>
              <a:t>minimum distance </a:t>
            </a:r>
            <a:r>
              <a:rPr lang="en-GB" dirty="0"/>
              <a:t>of the code. </a:t>
            </a:r>
            <a:endParaRPr lang="en-GB" dirty="0" smtClean="0"/>
          </a:p>
          <a:p>
            <a:r>
              <a:rPr lang="en-GB" dirty="0" smtClean="0"/>
              <a:t>The </a:t>
            </a:r>
            <a:r>
              <a:rPr lang="en-GB" b="1" dirty="0"/>
              <a:t>Hamming distance</a:t>
            </a:r>
            <a:r>
              <a:rPr lang="en-GB" dirty="0"/>
              <a:t> between two </a:t>
            </a:r>
            <a:r>
              <a:rPr lang="en-GB" dirty="0" err="1"/>
              <a:t>codewords</a:t>
            </a:r>
            <a:r>
              <a:rPr lang="en-GB" dirty="0"/>
              <a:t> is defined as the number of </a:t>
            </a:r>
            <a:r>
              <a:rPr lang="en-GB" dirty="0" smtClean="0"/>
              <a:t>places they differ.</a:t>
            </a:r>
            <a:endParaRPr lang="en-GB" dirty="0"/>
          </a:p>
        </p:txBody>
      </p:sp>
      <p:pic>
        <p:nvPicPr>
          <p:cNvPr id="1026" name="Picture 2" descr="http://people.rit.edu/rmb5229/320/project3/images/hamming_example_optimize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38620" y="5042177"/>
            <a:ext cx="3367895" cy="18158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28366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Block Codes (BCH, RS and CRC)</a:t>
            </a:r>
            <a:endParaRPr lang="en-GB" dirty="0"/>
          </a:p>
        </p:txBody>
      </p:sp>
      <p:sp>
        <p:nvSpPr>
          <p:cNvPr id="3" name="Content Placeholder 2"/>
          <p:cNvSpPr>
            <a:spLocks noGrp="1"/>
          </p:cNvSpPr>
          <p:nvPr>
            <p:ph idx="1"/>
          </p:nvPr>
        </p:nvSpPr>
        <p:spPr>
          <a:xfrm>
            <a:off x="2592925" y="1264555"/>
            <a:ext cx="8915400" cy="5405186"/>
          </a:xfrm>
        </p:spPr>
        <p:txBody>
          <a:bodyPr>
            <a:normAutofit fontScale="92500" lnSpcReduction="10000"/>
          </a:bodyPr>
          <a:lstStyle/>
          <a:p>
            <a:r>
              <a:rPr lang="en-GB" dirty="0" smtClean="0"/>
              <a:t>BCH code is block code which is suitable for WSNs due to its low memory requirement.</a:t>
            </a:r>
          </a:p>
          <a:p>
            <a:r>
              <a:rPr lang="en-GB" dirty="0"/>
              <a:t>A BCH code is identified by a tuple </a:t>
            </a:r>
            <a:r>
              <a:rPr lang="en-GB" b="1" i="1" dirty="0">
                <a:solidFill>
                  <a:srgbClr val="FF0000"/>
                </a:solidFill>
              </a:rPr>
              <a:t>(n, k, t </a:t>
            </a:r>
            <a:r>
              <a:rPr lang="en-GB" b="1" i="1" dirty="0" smtClean="0">
                <a:solidFill>
                  <a:srgbClr val="FF0000"/>
                </a:solidFill>
              </a:rPr>
              <a:t>)</a:t>
            </a:r>
            <a:endParaRPr lang="en-GB" dirty="0"/>
          </a:p>
          <a:p>
            <a:r>
              <a:rPr lang="en-GB" dirty="0" smtClean="0"/>
              <a:t>where </a:t>
            </a:r>
            <a:r>
              <a:rPr lang="en-GB" b="1" i="1" dirty="0"/>
              <a:t>n</a:t>
            </a:r>
            <a:r>
              <a:rPr lang="en-GB" i="1" dirty="0"/>
              <a:t> </a:t>
            </a:r>
            <a:r>
              <a:rPr lang="en-GB" dirty="0"/>
              <a:t>is the block length, </a:t>
            </a:r>
            <a:r>
              <a:rPr lang="en-GB" b="1" i="1" dirty="0"/>
              <a:t>k</a:t>
            </a:r>
            <a:r>
              <a:rPr lang="en-GB" i="1" dirty="0"/>
              <a:t> </a:t>
            </a:r>
            <a:r>
              <a:rPr lang="en-GB" dirty="0"/>
              <a:t>is </a:t>
            </a:r>
            <a:r>
              <a:rPr lang="en-GB" dirty="0" smtClean="0"/>
              <a:t>the information </a:t>
            </a:r>
            <a:r>
              <a:rPr lang="en-GB" dirty="0"/>
              <a:t>length, and </a:t>
            </a:r>
            <a:r>
              <a:rPr lang="en-GB" b="1" i="1" dirty="0"/>
              <a:t>t</a:t>
            </a:r>
            <a:r>
              <a:rPr lang="en-GB" i="1" dirty="0"/>
              <a:t> </a:t>
            </a:r>
            <a:r>
              <a:rPr lang="en-GB" dirty="0"/>
              <a:t>is the maximum number of errors that can be </a:t>
            </a:r>
            <a:r>
              <a:rPr lang="en-GB" dirty="0" smtClean="0"/>
              <a:t>corrected</a:t>
            </a:r>
          </a:p>
          <a:p>
            <a:endParaRPr lang="en-GB" dirty="0" smtClean="0"/>
          </a:p>
          <a:p>
            <a:r>
              <a:rPr lang="en-GB" dirty="0"/>
              <a:t>RS (Reed–Solomon) codes are a family of BCH codes that are non-binary, i.e., the operations </a:t>
            </a:r>
            <a:r>
              <a:rPr lang="en-GB" dirty="0" smtClean="0"/>
              <a:t>are performed </a:t>
            </a:r>
            <a:r>
              <a:rPr lang="en-GB" dirty="0"/>
              <a:t>in </a:t>
            </a:r>
            <a:r>
              <a:rPr lang="en-GB" b="1" i="1" dirty="0"/>
              <a:t>GF(q)</a:t>
            </a:r>
            <a:r>
              <a:rPr lang="en-GB" dirty="0"/>
              <a:t>, where </a:t>
            </a:r>
            <a:r>
              <a:rPr lang="en-GB" b="1" i="1" dirty="0"/>
              <a:t>q</a:t>
            </a:r>
            <a:r>
              <a:rPr lang="en-GB" i="1" dirty="0"/>
              <a:t> </a:t>
            </a:r>
            <a:r>
              <a:rPr lang="en-GB" dirty="0"/>
              <a:t>is a prime </a:t>
            </a:r>
            <a:r>
              <a:rPr lang="en-GB" dirty="0" smtClean="0"/>
              <a:t>number.</a:t>
            </a:r>
          </a:p>
          <a:p>
            <a:endParaRPr lang="en-GB" dirty="0" smtClean="0"/>
          </a:p>
          <a:p>
            <a:r>
              <a:rPr lang="en-GB" dirty="0"/>
              <a:t>CRC (Cyclic Redundancy Check) codes are a special family of BCH codes that are used to detect </a:t>
            </a:r>
            <a:r>
              <a:rPr lang="en-GB" dirty="0" smtClean="0"/>
              <a:t>errors in </a:t>
            </a:r>
            <a:r>
              <a:rPr lang="en-GB" dirty="0"/>
              <a:t>a </a:t>
            </a:r>
            <a:r>
              <a:rPr lang="en-GB" dirty="0" smtClean="0"/>
              <a:t>packet.</a:t>
            </a:r>
          </a:p>
          <a:p>
            <a:r>
              <a:rPr lang="en-GB" dirty="0"/>
              <a:t>Irrespective of whether an error control code is used within communication, CRC codes </a:t>
            </a:r>
            <a:r>
              <a:rPr lang="en-GB" dirty="0" smtClean="0"/>
              <a:t>are used </a:t>
            </a:r>
            <a:r>
              <a:rPr lang="en-GB" dirty="0"/>
              <a:t>in almost any communication system</a:t>
            </a:r>
            <a:r>
              <a:rPr lang="en-GB" dirty="0" smtClean="0"/>
              <a:t>.</a:t>
            </a:r>
          </a:p>
          <a:p>
            <a:r>
              <a:rPr lang="en-GB" dirty="0"/>
              <a:t>The automatic repeat request (ARQ) </a:t>
            </a:r>
            <a:r>
              <a:rPr lang="en-GB" dirty="0" smtClean="0"/>
              <a:t>scheme, which </a:t>
            </a:r>
            <a:r>
              <a:rPr lang="en-GB" dirty="0"/>
              <a:t>relies on retransmissions for reliability, is based on CRC codes</a:t>
            </a:r>
            <a:r>
              <a:rPr lang="en-GB" dirty="0" smtClean="0"/>
              <a:t>.</a:t>
            </a:r>
          </a:p>
          <a:p>
            <a:r>
              <a:rPr lang="en-GB" dirty="0"/>
              <a:t>CRC codes </a:t>
            </a:r>
            <a:r>
              <a:rPr lang="en-GB" i="1" dirty="0"/>
              <a:t>detect </a:t>
            </a:r>
            <a:r>
              <a:rPr lang="en-GB" dirty="0"/>
              <a:t>whether a packet is received in error or </a:t>
            </a:r>
            <a:r>
              <a:rPr lang="en-GB" dirty="0" smtClean="0"/>
              <a:t>not. However</a:t>
            </a:r>
            <a:r>
              <a:rPr lang="en-GB" dirty="0"/>
              <a:t>, they cannot </a:t>
            </a:r>
            <a:r>
              <a:rPr lang="en-GB" i="1" dirty="0"/>
              <a:t>correct </a:t>
            </a:r>
            <a:r>
              <a:rPr lang="en-GB" dirty="0"/>
              <a:t>these errors.</a:t>
            </a:r>
            <a:endParaRPr lang="en-GB" dirty="0" smtClean="0"/>
          </a:p>
          <a:p>
            <a:pPr marL="0" indent="0">
              <a:buNone/>
            </a:pPr>
            <a:endParaRPr lang="en-GB" dirty="0"/>
          </a:p>
        </p:txBody>
      </p:sp>
    </p:spTree>
    <p:extLst>
      <p:ext uri="{BB962C8B-B14F-4D97-AF65-F5344CB8AC3E}">
        <p14:creationId xmlns:p14="http://schemas.microsoft.com/office/powerpoint/2010/main" val="5877396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Modulation</a:t>
            </a:r>
            <a:endParaRPr lang="en-GB"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2592925" y="1264555"/>
                <a:ext cx="8915400" cy="5405186"/>
              </a:xfrm>
            </p:spPr>
            <p:txBody>
              <a:bodyPr>
                <a:normAutofit/>
              </a:bodyPr>
              <a:lstStyle/>
              <a:p>
                <a:r>
                  <a:rPr lang="en-GB" dirty="0" smtClean="0"/>
                  <a:t>The radio communication happens in analogue domain, hence the digital information needs to be modulated into waveforms.</a:t>
                </a:r>
              </a:p>
              <a:p>
                <a:r>
                  <a:rPr lang="en-GB" dirty="0" smtClean="0"/>
                  <a:t>The conversion from source encoded bit stream into waveform is accomplished by modulation techniques.</a:t>
                </a:r>
              </a:p>
              <a:p>
                <a:r>
                  <a:rPr lang="en-GB" dirty="0" smtClean="0"/>
                  <a:t>A typical modulation waveform is a sinusoid and given as ;</a:t>
                </a:r>
              </a:p>
              <a:p>
                <a:pPr lvl="1"/>
                <a14:m>
                  <m:oMath xmlns:m="http://schemas.openxmlformats.org/officeDocument/2006/math">
                    <m:r>
                      <a:rPr lang="en-GB" sz="2000" b="0" i="1" smtClean="0">
                        <a:latin typeface="Cambria Math" panose="02040503050406030204" pitchFamily="18" charset="0"/>
                      </a:rPr>
                      <m:t>𝑠</m:t>
                    </m:r>
                    <m:d>
                      <m:dPr>
                        <m:ctrlPr>
                          <a:rPr lang="en-GB" sz="2000" b="0" i="1" smtClean="0">
                            <a:latin typeface="Cambria Math" panose="02040503050406030204" pitchFamily="18" charset="0"/>
                          </a:rPr>
                        </m:ctrlPr>
                      </m:dPr>
                      <m:e>
                        <m:r>
                          <a:rPr lang="en-GB" sz="2000" b="0" i="1" smtClean="0">
                            <a:latin typeface="Cambria Math" panose="02040503050406030204" pitchFamily="18" charset="0"/>
                          </a:rPr>
                          <m:t>𝑡</m:t>
                        </m:r>
                      </m:e>
                    </m:d>
                    <m:r>
                      <a:rPr lang="en-GB" sz="2000" b="0" i="1" smtClean="0">
                        <a:latin typeface="Cambria Math" panose="02040503050406030204" pitchFamily="18" charset="0"/>
                      </a:rPr>
                      <m:t>=</m:t>
                    </m:r>
                    <m:r>
                      <a:rPr lang="en-GB" sz="2000" b="0" i="1" smtClean="0">
                        <a:latin typeface="Cambria Math" panose="02040503050406030204" pitchFamily="18" charset="0"/>
                      </a:rPr>
                      <m:t>𝑟</m:t>
                    </m:r>
                    <m:d>
                      <m:dPr>
                        <m:ctrlPr>
                          <a:rPr lang="en-GB" sz="2000" b="0" i="1" smtClean="0">
                            <a:latin typeface="Cambria Math" panose="02040503050406030204" pitchFamily="18" charset="0"/>
                          </a:rPr>
                        </m:ctrlPr>
                      </m:dPr>
                      <m:e>
                        <m:r>
                          <a:rPr lang="en-GB" sz="2000" b="0" i="1" smtClean="0">
                            <a:latin typeface="Cambria Math" panose="02040503050406030204" pitchFamily="18" charset="0"/>
                          </a:rPr>
                          <m:t>𝑡</m:t>
                        </m:r>
                      </m:e>
                    </m:d>
                    <m:func>
                      <m:funcPr>
                        <m:ctrlPr>
                          <a:rPr lang="en-GB" sz="2000" b="0" i="1" smtClean="0">
                            <a:latin typeface="Cambria Math" panose="02040503050406030204" pitchFamily="18" charset="0"/>
                          </a:rPr>
                        </m:ctrlPr>
                      </m:funcPr>
                      <m:fName>
                        <m:r>
                          <m:rPr>
                            <m:sty m:val="p"/>
                          </m:rPr>
                          <a:rPr lang="en-GB" sz="2000" b="0" i="0" smtClean="0">
                            <a:latin typeface="Cambria Math" panose="02040503050406030204" pitchFamily="18" charset="0"/>
                          </a:rPr>
                          <m:t>cos</m:t>
                        </m:r>
                      </m:fName>
                      <m:e>
                        <m:d>
                          <m:dPr>
                            <m:begChr m:val="["/>
                            <m:endChr m:val="]"/>
                            <m:ctrlPr>
                              <a:rPr lang="en-GB" sz="2000" b="0" i="1" smtClean="0">
                                <a:latin typeface="Cambria Math" panose="02040503050406030204" pitchFamily="18" charset="0"/>
                              </a:rPr>
                            </m:ctrlPr>
                          </m:dPr>
                          <m:e>
                            <m:r>
                              <a:rPr lang="en-GB" sz="2000" b="0" i="1" smtClean="0">
                                <a:latin typeface="Cambria Math" panose="02040503050406030204" pitchFamily="18" charset="0"/>
                              </a:rPr>
                              <m:t>2</m:t>
                            </m:r>
                            <m:r>
                              <a:rPr lang="en-GB" sz="2000" b="0" i="1" smtClean="0">
                                <a:latin typeface="Cambria Math" panose="02040503050406030204" pitchFamily="18" charset="0"/>
                                <a:ea typeface="Cambria Math" panose="02040503050406030204" pitchFamily="18" charset="0"/>
                              </a:rPr>
                              <m:t>𝜋</m:t>
                            </m:r>
                            <m:sSub>
                              <m:sSubPr>
                                <m:ctrlPr>
                                  <a:rPr lang="en-GB" sz="2000" b="0" i="1" smtClean="0">
                                    <a:latin typeface="Cambria Math" panose="02040503050406030204" pitchFamily="18" charset="0"/>
                                    <a:ea typeface="Cambria Math" panose="02040503050406030204" pitchFamily="18" charset="0"/>
                                  </a:rPr>
                                </m:ctrlPr>
                              </m:sSubPr>
                              <m:e>
                                <m:r>
                                  <a:rPr lang="en-GB" sz="2000" b="0" i="1" smtClean="0">
                                    <a:latin typeface="Cambria Math" panose="02040503050406030204" pitchFamily="18" charset="0"/>
                                    <a:ea typeface="Cambria Math" panose="02040503050406030204" pitchFamily="18" charset="0"/>
                                  </a:rPr>
                                  <m:t>𝑓</m:t>
                                </m:r>
                              </m:e>
                              <m:sub>
                                <m:r>
                                  <a:rPr lang="en-GB" sz="2000" b="0" i="1" smtClean="0">
                                    <a:latin typeface="Cambria Math" panose="02040503050406030204" pitchFamily="18" charset="0"/>
                                    <a:ea typeface="Cambria Math" panose="02040503050406030204" pitchFamily="18" charset="0"/>
                                  </a:rPr>
                                  <m:t>𝑐</m:t>
                                </m:r>
                              </m:sub>
                            </m:sSub>
                            <m:r>
                              <a:rPr lang="en-GB" sz="2000" b="0" i="1" smtClean="0">
                                <a:latin typeface="Cambria Math" panose="02040503050406030204" pitchFamily="18" charset="0"/>
                                <a:ea typeface="Cambria Math" panose="02040503050406030204" pitchFamily="18" charset="0"/>
                              </a:rPr>
                              <m:t>𝑡</m:t>
                            </m:r>
                            <m:r>
                              <a:rPr lang="en-GB" sz="2000" b="0" i="1" smtClean="0">
                                <a:latin typeface="Cambria Math" panose="02040503050406030204" pitchFamily="18" charset="0"/>
                                <a:ea typeface="Cambria Math" panose="02040503050406030204" pitchFamily="18" charset="0"/>
                              </a:rPr>
                              <m:t>+ </m:t>
                            </m:r>
                            <m:r>
                              <a:rPr lang="en-GB" sz="2000" b="0" i="1" smtClean="0">
                                <a:latin typeface="Cambria Math" panose="02040503050406030204" pitchFamily="18" charset="0"/>
                                <a:ea typeface="Cambria Math" panose="02040503050406030204" pitchFamily="18" charset="0"/>
                              </a:rPr>
                              <m:t>𝜔</m:t>
                            </m:r>
                            <m:d>
                              <m:dPr>
                                <m:ctrlPr>
                                  <a:rPr lang="en-GB" sz="2000" b="0" i="1" smtClean="0">
                                    <a:latin typeface="Cambria Math" panose="02040503050406030204" pitchFamily="18" charset="0"/>
                                    <a:ea typeface="Cambria Math" panose="02040503050406030204" pitchFamily="18" charset="0"/>
                                  </a:rPr>
                                </m:ctrlPr>
                              </m:dPr>
                              <m:e>
                                <m:r>
                                  <a:rPr lang="en-GB" sz="2000" b="0" i="1" smtClean="0">
                                    <a:latin typeface="Cambria Math" panose="02040503050406030204" pitchFamily="18" charset="0"/>
                                    <a:ea typeface="Cambria Math" panose="02040503050406030204" pitchFamily="18" charset="0"/>
                                  </a:rPr>
                                  <m:t>𝑡</m:t>
                                </m:r>
                              </m:e>
                            </m:d>
                          </m:e>
                        </m:d>
                      </m:e>
                    </m:func>
                  </m:oMath>
                </a14:m>
                <a:endParaRPr lang="en-GB" sz="2000" b="0" dirty="0" smtClean="0">
                  <a:ea typeface="Cambria Math" panose="02040503050406030204" pitchFamily="18" charset="0"/>
                </a:endParaRPr>
              </a:p>
              <a:p>
                <a:r>
                  <a:rPr lang="en-GB" dirty="0" smtClean="0"/>
                  <a:t>Where r(t) is the amplitude, fc is the centre frequency of the waveform and w(t) is the phase of the waveform.</a:t>
                </a:r>
              </a:p>
              <a:p>
                <a:r>
                  <a:rPr lang="en-GB" dirty="0" smtClean="0"/>
                  <a:t>Digital information is transmitted by modifying one of these components according to the bits to be transmitted.</a:t>
                </a:r>
              </a:p>
              <a:p>
                <a:r>
                  <a:rPr lang="en-GB" dirty="0" smtClean="0"/>
                  <a:t>This notion leads to three basic modulation approaches.</a:t>
                </a:r>
              </a:p>
              <a:p>
                <a:pPr lvl="1"/>
                <a:r>
                  <a:rPr lang="en-GB" dirty="0" smtClean="0"/>
                  <a:t>Amplitude shift keying (ASK)</a:t>
                </a:r>
              </a:p>
              <a:p>
                <a:pPr lvl="1"/>
                <a:r>
                  <a:rPr lang="en-GB" dirty="0" smtClean="0"/>
                  <a:t>Frequency shift keying(FSK)</a:t>
                </a:r>
              </a:p>
              <a:p>
                <a:pPr lvl="1"/>
                <a:r>
                  <a:rPr lang="en-GB" dirty="0" smtClean="0"/>
                  <a:t>Phase shift keying(PSK)</a:t>
                </a:r>
                <a:endParaRPr lang="en-GB"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2592925" y="1264555"/>
                <a:ext cx="8915400" cy="5405186"/>
              </a:xfrm>
              <a:blipFill rotWithShape="0">
                <a:blip r:embed="rId2"/>
                <a:stretch>
                  <a:fillRect l="-478" t="-564" r="-615"/>
                </a:stretch>
              </a:blipFill>
            </p:spPr>
            <p:txBody>
              <a:bodyPr/>
              <a:lstStyle/>
              <a:p>
                <a:r>
                  <a:rPr lang="en-GB">
                    <a:noFill/>
                  </a:rPr>
                  <a:t> </a:t>
                </a:r>
              </a:p>
            </p:txBody>
          </p:sp>
        </mc:Fallback>
      </mc:AlternateContent>
    </p:spTree>
    <p:extLst>
      <p:ext uri="{BB962C8B-B14F-4D97-AF65-F5344CB8AC3E}">
        <p14:creationId xmlns:p14="http://schemas.microsoft.com/office/powerpoint/2010/main" val="38427474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Modulation</a:t>
            </a:r>
            <a:endParaRPr lang="en-GB" dirty="0"/>
          </a:p>
        </p:txBody>
      </p:sp>
      <p:pic>
        <p:nvPicPr>
          <p:cNvPr id="4" name="Content Placeholder 3"/>
          <p:cNvPicPr>
            <a:picLocks noGrp="1" noChangeAspect="1"/>
          </p:cNvPicPr>
          <p:nvPr>
            <p:ph sz="half" idx="1"/>
          </p:nvPr>
        </p:nvPicPr>
        <p:blipFill>
          <a:blip r:embed="rId3"/>
          <a:stretch>
            <a:fillRect/>
          </a:stretch>
        </p:blipFill>
        <p:spPr>
          <a:xfrm>
            <a:off x="1093695" y="1470213"/>
            <a:ext cx="4792734" cy="4692469"/>
          </a:xfrm>
          <a:prstGeom prst="rect">
            <a:avLst/>
          </a:prstGeom>
        </p:spPr>
      </p:pic>
      <p:sp>
        <p:nvSpPr>
          <p:cNvPr id="5" name="Content Placeholder 4"/>
          <p:cNvSpPr>
            <a:spLocks noGrp="1"/>
          </p:cNvSpPr>
          <p:nvPr>
            <p:ph sz="half" idx="2"/>
          </p:nvPr>
        </p:nvSpPr>
        <p:spPr>
          <a:xfrm>
            <a:off x="6185647" y="1470212"/>
            <a:ext cx="5862918" cy="5387787"/>
          </a:xfrm>
        </p:spPr>
        <p:txBody>
          <a:bodyPr>
            <a:normAutofit fontScale="92500" lnSpcReduction="20000"/>
          </a:bodyPr>
          <a:lstStyle/>
          <a:p>
            <a:r>
              <a:rPr lang="en-GB" dirty="0" smtClean="0"/>
              <a:t>ASK : the </a:t>
            </a:r>
            <a:r>
              <a:rPr lang="en-GB" dirty="0"/>
              <a:t>ASK modulation scheme is </a:t>
            </a:r>
            <a:r>
              <a:rPr lang="en-GB" dirty="0" smtClean="0"/>
              <a:t>based on </a:t>
            </a:r>
            <a:r>
              <a:rPr lang="en-GB" dirty="0"/>
              <a:t>modulating the amplitude of the waveform according to the bit to be sent. </a:t>
            </a:r>
            <a:endParaRPr lang="en-GB" dirty="0" smtClean="0"/>
          </a:p>
          <a:p>
            <a:pPr lvl="1"/>
            <a:r>
              <a:rPr lang="en-GB" dirty="0" smtClean="0"/>
              <a:t>The </a:t>
            </a:r>
            <a:r>
              <a:rPr lang="en-GB" dirty="0"/>
              <a:t>simplest </a:t>
            </a:r>
            <a:r>
              <a:rPr lang="en-GB" dirty="0" smtClean="0"/>
              <a:t>form  of </a:t>
            </a:r>
            <a:r>
              <a:rPr lang="en-GB" dirty="0"/>
              <a:t>ASK is ON–OFF keying (OOK), which transmits a waveform for a digital 1 and keeps </a:t>
            </a:r>
            <a:r>
              <a:rPr lang="en-GB" dirty="0" smtClean="0"/>
              <a:t>silent  for </a:t>
            </a:r>
            <a:r>
              <a:rPr lang="en-GB" dirty="0"/>
              <a:t>the duration of a digital 0. </a:t>
            </a:r>
            <a:endParaRPr lang="en-GB" dirty="0" smtClean="0"/>
          </a:p>
          <a:p>
            <a:pPr lvl="1"/>
            <a:r>
              <a:rPr lang="en-GB" dirty="0" smtClean="0"/>
              <a:t>A </a:t>
            </a:r>
            <a:r>
              <a:rPr lang="en-GB" dirty="0"/>
              <a:t>simple signal amplitude comparison is performed at the </a:t>
            </a:r>
            <a:r>
              <a:rPr lang="en-GB" dirty="0" smtClean="0"/>
              <a:t>receiver to </a:t>
            </a:r>
            <a:r>
              <a:rPr lang="en-GB" dirty="0"/>
              <a:t>detect the transmitted bits</a:t>
            </a:r>
            <a:r>
              <a:rPr lang="en-GB" dirty="0" smtClean="0"/>
              <a:t>.</a:t>
            </a:r>
          </a:p>
          <a:p>
            <a:r>
              <a:rPr lang="en-GB" dirty="0" smtClean="0"/>
              <a:t>FSK: it is </a:t>
            </a:r>
            <a:r>
              <a:rPr lang="en-GB" dirty="0"/>
              <a:t>one of the most frequently used modulation schemes </a:t>
            </a:r>
            <a:r>
              <a:rPr lang="en-GB" dirty="0" smtClean="0"/>
              <a:t>for wireless </a:t>
            </a:r>
            <a:r>
              <a:rPr lang="en-GB" dirty="0"/>
              <a:t>communication. </a:t>
            </a:r>
            <a:endParaRPr lang="en-GB" dirty="0" smtClean="0"/>
          </a:p>
          <a:p>
            <a:pPr lvl="1"/>
            <a:r>
              <a:rPr lang="en-GB" dirty="0" smtClean="0"/>
              <a:t>As </a:t>
            </a:r>
            <a:r>
              <a:rPr lang="en-GB" dirty="0"/>
              <a:t>shown </a:t>
            </a:r>
            <a:r>
              <a:rPr lang="en-GB" dirty="0" smtClean="0"/>
              <a:t>here, </a:t>
            </a:r>
            <a:r>
              <a:rPr lang="en-GB" dirty="0"/>
              <a:t>the frequency, </a:t>
            </a:r>
            <a:r>
              <a:rPr lang="en-GB" i="1" dirty="0"/>
              <a:t>fc</a:t>
            </a:r>
            <a:r>
              <a:rPr lang="en-GB" dirty="0"/>
              <a:t>, of the waveform is </a:t>
            </a:r>
            <a:r>
              <a:rPr lang="en-GB" dirty="0" smtClean="0"/>
              <a:t>varied based </a:t>
            </a:r>
            <a:r>
              <a:rPr lang="en-GB" dirty="0"/>
              <a:t>on the information bit to be transmitted. </a:t>
            </a:r>
            <a:endParaRPr lang="en-GB" dirty="0" smtClean="0"/>
          </a:p>
          <a:p>
            <a:pPr lvl="1"/>
            <a:r>
              <a:rPr lang="en-GB" dirty="0" smtClean="0"/>
              <a:t>By </a:t>
            </a:r>
            <a:r>
              <a:rPr lang="en-GB" dirty="0"/>
              <a:t>choosing distant frequency values, </a:t>
            </a:r>
            <a:r>
              <a:rPr lang="en-GB" dirty="0" smtClean="0"/>
              <a:t>different signals </a:t>
            </a:r>
            <a:r>
              <a:rPr lang="en-GB" dirty="0"/>
              <a:t>and hence bits can be detected at the </a:t>
            </a:r>
            <a:r>
              <a:rPr lang="en-GB" dirty="0" smtClean="0"/>
              <a:t>receiver.</a:t>
            </a:r>
          </a:p>
          <a:p>
            <a:r>
              <a:rPr lang="en-GB" dirty="0" smtClean="0"/>
              <a:t>PSK: it  </a:t>
            </a:r>
            <a:r>
              <a:rPr lang="en-GB" dirty="0"/>
              <a:t>is based on modifying the phase of the waveform, </a:t>
            </a:r>
            <a:r>
              <a:rPr lang="en-GB" i="1" dirty="0"/>
              <a:t>ψ(t</a:t>
            </a:r>
            <a:r>
              <a:rPr lang="en-GB" i="1" dirty="0" smtClean="0"/>
              <a:t>)</a:t>
            </a:r>
            <a:r>
              <a:rPr lang="en-GB" dirty="0" smtClean="0"/>
              <a:t>, according </a:t>
            </a:r>
            <a:r>
              <a:rPr lang="en-GB" dirty="0"/>
              <a:t>to the transmitted bits as </a:t>
            </a:r>
            <a:r>
              <a:rPr lang="en-GB" dirty="0" smtClean="0"/>
              <a:t>shown.</a:t>
            </a:r>
          </a:p>
          <a:p>
            <a:pPr lvl="1"/>
            <a:r>
              <a:rPr lang="en-GB" dirty="0" smtClean="0"/>
              <a:t>Accordingly</a:t>
            </a:r>
            <a:r>
              <a:rPr lang="en-GB" dirty="0"/>
              <a:t>, the changes in the phase </a:t>
            </a:r>
            <a:r>
              <a:rPr lang="en-GB" dirty="0" smtClean="0"/>
              <a:t>of the </a:t>
            </a:r>
            <a:r>
              <a:rPr lang="en-GB" dirty="0"/>
              <a:t>received signal can be mapped to the transmitted bits at the receiver.</a:t>
            </a:r>
            <a:endParaRPr lang="en-GB" dirty="0"/>
          </a:p>
        </p:txBody>
      </p:sp>
    </p:spTree>
    <p:extLst>
      <p:ext uri="{BB962C8B-B14F-4D97-AF65-F5344CB8AC3E}">
        <p14:creationId xmlns:p14="http://schemas.microsoft.com/office/powerpoint/2010/main" val="31892810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Main Modulation Schemes for WSNs</a:t>
            </a:r>
            <a:endParaRPr lang="en-GB" dirty="0"/>
          </a:p>
        </p:txBody>
      </p:sp>
      <mc:AlternateContent xmlns:mc="http://schemas.openxmlformats.org/markup-compatibility/2006">
        <mc:Choice xmlns:a14="http://schemas.microsoft.com/office/drawing/2010/main" Requires="a14">
          <p:sp>
            <p:nvSpPr>
              <p:cNvPr id="5" name="Content Placeholder 4"/>
              <p:cNvSpPr>
                <a:spLocks noGrp="1"/>
              </p:cNvSpPr>
              <p:nvPr>
                <p:ph idx="1"/>
              </p:nvPr>
            </p:nvSpPr>
            <p:spPr>
              <a:xfrm>
                <a:off x="2589212" y="1416424"/>
                <a:ext cx="8915400" cy="4494798"/>
              </a:xfrm>
            </p:spPr>
            <p:txBody>
              <a:bodyPr>
                <a:normAutofit lnSpcReduction="10000"/>
              </a:bodyPr>
              <a:lstStyle/>
              <a:p>
                <a:r>
                  <a:rPr lang="en-GB" dirty="0" smtClean="0"/>
                  <a:t>Two main modulation schemes are used for WSNs namely FSK and OQPSK</a:t>
                </a:r>
              </a:p>
              <a:p>
                <a:r>
                  <a:rPr lang="en-GB" sz="2200" b="1" dirty="0" smtClean="0">
                    <a:solidFill>
                      <a:srgbClr val="FF0000"/>
                    </a:solidFill>
                  </a:rPr>
                  <a:t>FSK</a:t>
                </a:r>
                <a:r>
                  <a:rPr lang="en-GB" dirty="0" smtClean="0"/>
                  <a:t> is used by early WSN </a:t>
                </a:r>
                <a:r>
                  <a:rPr lang="en-GB" dirty="0" err="1" smtClean="0"/>
                  <a:t>platforsm</a:t>
                </a:r>
                <a:r>
                  <a:rPr lang="en-GB" dirty="0" smtClean="0"/>
                  <a:t> such as Mica2.</a:t>
                </a:r>
              </a:p>
              <a:p>
                <a:r>
                  <a:rPr lang="en-GB" dirty="0" smtClean="0"/>
                  <a:t>As we discussed earlier, bit stream is represented different frequency values. Let’s say f1 for ‘0’ and f2 for ‘1’.</a:t>
                </a:r>
              </a:p>
              <a:p>
                <a:r>
                  <a:rPr lang="en-GB" dirty="0" smtClean="0"/>
                  <a:t>At the receiver the wave form is passed through two matched filters that are tuned to frequencies f1 and f2.</a:t>
                </a:r>
              </a:p>
              <a:p>
                <a:r>
                  <a:rPr lang="en-GB" dirty="0" smtClean="0"/>
                  <a:t>The output of each filter represents the signal content at the particular centre frequency.</a:t>
                </a:r>
              </a:p>
              <a:p>
                <a:r>
                  <a:rPr lang="en-GB" dirty="0" smtClean="0"/>
                  <a:t>BER for FSK is given as ;</a:t>
                </a:r>
              </a:p>
              <a:p>
                <a14:m>
                  <m:oMath xmlns:m="http://schemas.openxmlformats.org/officeDocument/2006/math">
                    <m:sSubSup>
                      <m:sSubSupPr>
                        <m:ctrlPr>
                          <a:rPr lang="en-GB" i="1" smtClean="0">
                            <a:latin typeface="Cambria Math" panose="02040503050406030204" pitchFamily="18" charset="0"/>
                          </a:rPr>
                        </m:ctrlPr>
                      </m:sSubSupPr>
                      <m:e>
                        <m:r>
                          <a:rPr lang="en-GB" b="0" i="1" smtClean="0">
                            <a:latin typeface="Cambria Math" panose="02040503050406030204" pitchFamily="18" charset="0"/>
                          </a:rPr>
                          <m:t>𝑃</m:t>
                        </m:r>
                      </m:e>
                      <m:sub>
                        <m:r>
                          <a:rPr lang="en-GB" b="0" i="1" smtClean="0">
                            <a:latin typeface="Cambria Math" panose="02040503050406030204" pitchFamily="18" charset="0"/>
                          </a:rPr>
                          <m:t>𝑏</m:t>
                        </m:r>
                      </m:sub>
                      <m:sup>
                        <m:r>
                          <a:rPr lang="en-GB" b="0" i="1" smtClean="0">
                            <a:latin typeface="Cambria Math" panose="02040503050406030204" pitchFamily="18" charset="0"/>
                          </a:rPr>
                          <m:t>𝐹𝑆𝐾</m:t>
                        </m:r>
                      </m:sup>
                    </m:sSubSup>
                    <m:r>
                      <a:rPr lang="en-GB" b="0" i="1" smtClean="0">
                        <a:latin typeface="Cambria Math" panose="02040503050406030204" pitchFamily="18" charset="0"/>
                      </a:rPr>
                      <m:t>= </m:t>
                    </m:r>
                    <m:f>
                      <m:fPr>
                        <m:ctrlPr>
                          <a:rPr lang="en-GB" b="0" i="1" smtClean="0">
                            <a:latin typeface="Cambria Math" panose="02040503050406030204" pitchFamily="18" charset="0"/>
                          </a:rPr>
                        </m:ctrlPr>
                      </m:fPr>
                      <m:num>
                        <m:r>
                          <a:rPr lang="en-GB" b="0" i="1" smtClean="0">
                            <a:latin typeface="Cambria Math" panose="02040503050406030204" pitchFamily="18" charset="0"/>
                          </a:rPr>
                          <m:t>1</m:t>
                        </m:r>
                      </m:num>
                      <m:den>
                        <m:r>
                          <a:rPr lang="en-GB" b="0" i="1" smtClean="0">
                            <a:latin typeface="Cambria Math" panose="02040503050406030204" pitchFamily="18" charset="0"/>
                          </a:rPr>
                          <m:t>2</m:t>
                        </m:r>
                      </m:den>
                    </m:f>
                    <m:func>
                      <m:funcPr>
                        <m:ctrlPr>
                          <a:rPr lang="en-GB" b="0" i="1" smtClean="0">
                            <a:latin typeface="Cambria Math" panose="02040503050406030204" pitchFamily="18" charset="0"/>
                          </a:rPr>
                        </m:ctrlPr>
                      </m:funcPr>
                      <m:fName>
                        <m:r>
                          <m:rPr>
                            <m:sty m:val="p"/>
                          </m:rPr>
                          <a:rPr lang="en-GB" b="0" i="0" smtClean="0">
                            <a:latin typeface="Cambria Math" panose="02040503050406030204" pitchFamily="18" charset="0"/>
                          </a:rPr>
                          <m:t>exp</m:t>
                        </m:r>
                      </m:fName>
                      <m:e>
                        <m:d>
                          <m:dPr>
                            <m:ctrlPr>
                              <a:rPr lang="en-GB" b="0" i="1" smtClean="0">
                                <a:latin typeface="Cambria Math" panose="02040503050406030204" pitchFamily="18" charset="0"/>
                              </a:rPr>
                            </m:ctrlPr>
                          </m:dPr>
                          <m:e>
                            <m:r>
                              <a:rPr lang="en-GB" b="0" i="1" smtClean="0">
                                <a:latin typeface="Cambria Math" panose="02040503050406030204" pitchFamily="18" charset="0"/>
                              </a:rPr>
                              <m:t>−</m:t>
                            </m:r>
                            <m:f>
                              <m:fPr>
                                <m:ctrlPr>
                                  <a:rPr lang="en-GB" b="0" i="1" smtClean="0">
                                    <a:latin typeface="Cambria Math" panose="02040503050406030204" pitchFamily="18" charset="0"/>
                                  </a:rPr>
                                </m:ctrlPr>
                              </m:fPr>
                              <m:num>
                                <m:sSub>
                                  <m:sSubPr>
                                    <m:ctrlPr>
                                      <a:rPr lang="en-GB" b="0" i="1" smtClean="0">
                                        <a:latin typeface="Cambria Math" panose="02040503050406030204" pitchFamily="18" charset="0"/>
                                      </a:rPr>
                                    </m:ctrlPr>
                                  </m:sSubPr>
                                  <m:e>
                                    <m:r>
                                      <a:rPr lang="en-GB" b="0" i="1" smtClean="0">
                                        <a:latin typeface="Cambria Math" panose="02040503050406030204" pitchFamily="18" charset="0"/>
                                      </a:rPr>
                                      <m:t>𝐸</m:t>
                                    </m:r>
                                  </m:e>
                                  <m:sub>
                                    <m:r>
                                      <a:rPr lang="en-GB" b="0" i="1" smtClean="0">
                                        <a:latin typeface="Cambria Math" panose="02040503050406030204" pitchFamily="18" charset="0"/>
                                      </a:rPr>
                                      <m:t>𝑏</m:t>
                                    </m:r>
                                  </m:sub>
                                </m:sSub>
                              </m:num>
                              <m:den>
                                <m:r>
                                  <a:rPr lang="en-GB" b="0" i="1" smtClean="0">
                                    <a:latin typeface="Cambria Math" panose="02040503050406030204" pitchFamily="18" charset="0"/>
                                  </a:rPr>
                                  <m:t>2</m:t>
                                </m:r>
                                <m:sSub>
                                  <m:sSubPr>
                                    <m:ctrlPr>
                                      <a:rPr lang="en-GB" b="0" i="1" smtClean="0">
                                        <a:latin typeface="Cambria Math" panose="02040503050406030204" pitchFamily="18" charset="0"/>
                                      </a:rPr>
                                    </m:ctrlPr>
                                  </m:sSubPr>
                                  <m:e>
                                    <m:r>
                                      <a:rPr lang="en-GB" b="0" i="1" smtClean="0">
                                        <a:latin typeface="Cambria Math" panose="02040503050406030204" pitchFamily="18" charset="0"/>
                                      </a:rPr>
                                      <m:t>𝑁</m:t>
                                    </m:r>
                                  </m:e>
                                  <m:sub>
                                    <m:r>
                                      <a:rPr lang="en-GB" b="0" i="1" smtClean="0">
                                        <a:latin typeface="Cambria Math" panose="02040503050406030204" pitchFamily="18" charset="0"/>
                                      </a:rPr>
                                      <m:t>0</m:t>
                                    </m:r>
                                  </m:sub>
                                </m:sSub>
                              </m:den>
                            </m:f>
                          </m:e>
                        </m:d>
                      </m:e>
                    </m:func>
                    <m:r>
                      <a:rPr lang="en-GB" b="0" i="1" smtClean="0">
                        <a:latin typeface="Cambria Math" panose="02040503050406030204" pitchFamily="18" charset="0"/>
                      </a:rPr>
                      <m:t> </m:t>
                    </m:r>
                  </m:oMath>
                </a14:m>
                <a:endParaRPr lang="en-GB" b="0" dirty="0" smtClean="0"/>
              </a:p>
              <a:p>
                <a14:m>
                  <m:oMath xmlns:m="http://schemas.openxmlformats.org/officeDocument/2006/math">
                    <m:f>
                      <m:fPr>
                        <m:ctrlPr>
                          <a:rPr lang="en-GB" i="1">
                            <a:latin typeface="Cambria Math" panose="02040503050406030204" pitchFamily="18" charset="0"/>
                          </a:rPr>
                        </m:ctrlPr>
                      </m:fPr>
                      <m:num>
                        <m:sSub>
                          <m:sSubPr>
                            <m:ctrlPr>
                              <a:rPr lang="en-GB" i="1">
                                <a:latin typeface="Cambria Math" panose="02040503050406030204" pitchFamily="18" charset="0"/>
                              </a:rPr>
                            </m:ctrlPr>
                          </m:sSubPr>
                          <m:e>
                            <m:r>
                              <a:rPr lang="en-GB" i="1">
                                <a:latin typeface="Cambria Math" panose="02040503050406030204" pitchFamily="18" charset="0"/>
                              </a:rPr>
                              <m:t>𝐸</m:t>
                            </m:r>
                          </m:e>
                          <m:sub>
                            <m:r>
                              <a:rPr lang="en-GB" i="1">
                                <a:latin typeface="Cambria Math" panose="02040503050406030204" pitchFamily="18" charset="0"/>
                              </a:rPr>
                              <m:t>𝑏</m:t>
                            </m:r>
                          </m:sub>
                        </m:sSub>
                      </m:num>
                      <m:den>
                        <m:r>
                          <a:rPr lang="en-GB" i="1">
                            <a:latin typeface="Cambria Math" panose="02040503050406030204" pitchFamily="18" charset="0"/>
                          </a:rPr>
                          <m:t>2</m:t>
                        </m:r>
                        <m:sSub>
                          <m:sSubPr>
                            <m:ctrlPr>
                              <a:rPr lang="en-GB" i="1">
                                <a:latin typeface="Cambria Math" panose="02040503050406030204" pitchFamily="18" charset="0"/>
                              </a:rPr>
                            </m:ctrlPr>
                          </m:sSubPr>
                          <m:e>
                            <m:r>
                              <a:rPr lang="en-GB" i="1">
                                <a:latin typeface="Cambria Math" panose="02040503050406030204" pitchFamily="18" charset="0"/>
                              </a:rPr>
                              <m:t>𝑁</m:t>
                            </m:r>
                          </m:e>
                          <m:sub>
                            <m:r>
                              <a:rPr lang="en-GB" i="1">
                                <a:latin typeface="Cambria Math" panose="02040503050406030204" pitchFamily="18" charset="0"/>
                              </a:rPr>
                              <m:t>0</m:t>
                            </m:r>
                          </m:sub>
                        </m:sSub>
                      </m:den>
                    </m:f>
                  </m:oMath>
                </a14:m>
                <a:r>
                  <a:rPr lang="en-GB" dirty="0" smtClean="0"/>
                  <a:t> is the energy per bit to noise spectral density, which represents the quality of the signal received.</a:t>
                </a:r>
                <a:endParaRPr lang="en-GB" dirty="0"/>
              </a:p>
            </p:txBody>
          </p:sp>
        </mc:Choice>
        <mc:Fallback>
          <p:sp>
            <p:nvSpPr>
              <p:cNvPr id="5" name="Content Placeholder 4"/>
              <p:cNvSpPr>
                <a:spLocks noGrp="1" noRot="1" noChangeAspect="1" noMove="1" noResize="1" noEditPoints="1" noAdjustHandles="1" noChangeArrowheads="1" noChangeShapeType="1" noTextEdit="1"/>
              </p:cNvSpPr>
              <p:nvPr>
                <p:ph idx="1"/>
              </p:nvPr>
            </p:nvSpPr>
            <p:spPr>
              <a:xfrm>
                <a:off x="2589212" y="1416424"/>
                <a:ext cx="8915400" cy="4494798"/>
              </a:xfrm>
              <a:blipFill rotWithShape="0">
                <a:blip r:embed="rId3"/>
                <a:stretch>
                  <a:fillRect l="-821" t="-1355"/>
                </a:stretch>
              </a:blipFill>
            </p:spPr>
            <p:txBody>
              <a:bodyPr/>
              <a:lstStyle/>
              <a:p>
                <a:r>
                  <a:rPr lang="en-GB">
                    <a:noFill/>
                  </a:rPr>
                  <a:t> </a:t>
                </a:r>
              </a:p>
            </p:txBody>
          </p:sp>
        </mc:Fallback>
      </mc:AlternateContent>
    </p:spTree>
    <p:extLst>
      <p:ext uri="{BB962C8B-B14F-4D97-AF65-F5344CB8AC3E}">
        <p14:creationId xmlns:p14="http://schemas.microsoft.com/office/powerpoint/2010/main" val="1757034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Main Modulation Schemes for WSNs</a:t>
            </a:r>
            <a:endParaRPr lang="en-GB" dirty="0"/>
          </a:p>
        </p:txBody>
      </p:sp>
      <p:sp>
        <p:nvSpPr>
          <p:cNvPr id="5" name="Content Placeholder 4"/>
          <p:cNvSpPr>
            <a:spLocks noGrp="1"/>
          </p:cNvSpPr>
          <p:nvPr>
            <p:ph idx="1"/>
          </p:nvPr>
        </p:nvSpPr>
        <p:spPr>
          <a:xfrm>
            <a:off x="2589212" y="1452281"/>
            <a:ext cx="8915400" cy="5217459"/>
          </a:xfrm>
        </p:spPr>
        <p:txBody>
          <a:bodyPr>
            <a:normAutofit fontScale="92500" lnSpcReduction="10000"/>
          </a:bodyPr>
          <a:lstStyle/>
          <a:p>
            <a:r>
              <a:rPr lang="en-GB" dirty="0" smtClean="0"/>
              <a:t>OQPSK stands for Offset Quadrature Phase Shift Keying. And it is the most popular modulation scheme for modern WSN.</a:t>
            </a:r>
          </a:p>
          <a:p>
            <a:r>
              <a:rPr lang="en-GB" dirty="0" smtClean="0"/>
              <a:t>Modulation </a:t>
            </a:r>
            <a:r>
              <a:rPr lang="en-GB" dirty="0"/>
              <a:t>of bits in an IEEE 802.15.4 transceiver uses offset QPSK (O-QPSK) with </a:t>
            </a:r>
            <a:r>
              <a:rPr lang="en-GB" dirty="0" smtClean="0"/>
              <a:t>DSSS.</a:t>
            </a:r>
          </a:p>
          <a:p>
            <a:endParaRPr lang="en-GB" dirty="0"/>
          </a:p>
          <a:p>
            <a:endParaRPr lang="en-GB" dirty="0" smtClean="0"/>
          </a:p>
          <a:p>
            <a:endParaRPr lang="en-GB" dirty="0"/>
          </a:p>
          <a:p>
            <a:endParaRPr lang="en-GB" dirty="0" smtClean="0"/>
          </a:p>
          <a:p>
            <a:r>
              <a:rPr lang="en-GB" dirty="0" smtClean="0"/>
              <a:t>The modulation </a:t>
            </a:r>
            <a:r>
              <a:rPr lang="en-GB" dirty="0"/>
              <a:t>structure is shown in </a:t>
            </a:r>
            <a:r>
              <a:rPr lang="en-GB" dirty="0" smtClean="0"/>
              <a:t>the figure, </a:t>
            </a:r>
          </a:p>
          <a:p>
            <a:r>
              <a:rPr lang="en-GB" dirty="0" smtClean="0"/>
              <a:t>it </a:t>
            </a:r>
            <a:r>
              <a:rPr lang="en-GB" dirty="0"/>
              <a:t>consists of the conversion of bits to </a:t>
            </a:r>
            <a:r>
              <a:rPr lang="en-GB" dirty="0" smtClean="0"/>
              <a:t>symbols, conversion </a:t>
            </a:r>
            <a:r>
              <a:rPr lang="en-GB" dirty="0"/>
              <a:t>of symbols to chips, and O-QPSK modulation for the chips</a:t>
            </a:r>
            <a:r>
              <a:rPr lang="en-GB" dirty="0" smtClean="0"/>
              <a:t>.</a:t>
            </a:r>
          </a:p>
          <a:p>
            <a:r>
              <a:rPr lang="en-GB" dirty="0"/>
              <a:t>In the IEEE 802.15.4 standard, a byte is represented by two symbols with 4 bits per symbol, </a:t>
            </a:r>
            <a:r>
              <a:rPr lang="en-GB" dirty="0" smtClean="0"/>
              <a:t>which results </a:t>
            </a:r>
            <a:r>
              <a:rPr lang="en-GB" dirty="0"/>
              <a:t>in a 16-ary </a:t>
            </a:r>
            <a:r>
              <a:rPr lang="en-GB" dirty="0" smtClean="0"/>
              <a:t>modulation.</a:t>
            </a:r>
          </a:p>
          <a:p>
            <a:r>
              <a:rPr lang="en-GB" dirty="0"/>
              <a:t>Each 16 symbol is represented by a combination of 32 </a:t>
            </a:r>
            <a:r>
              <a:rPr lang="en-GB" dirty="0" smtClean="0"/>
              <a:t>chips.</a:t>
            </a:r>
          </a:p>
          <a:p>
            <a:r>
              <a:rPr lang="en-GB" dirty="0" smtClean="0"/>
              <a:t>Then</a:t>
            </a:r>
            <a:r>
              <a:rPr lang="en-GB" dirty="0"/>
              <a:t>, </a:t>
            </a:r>
            <a:r>
              <a:rPr lang="en-GB" dirty="0" smtClean="0"/>
              <a:t>each chip </a:t>
            </a:r>
            <a:r>
              <a:rPr lang="en-GB" dirty="0"/>
              <a:t>is transmitted using O-QPSK modulation.</a:t>
            </a:r>
            <a:endParaRPr lang="en-GB" dirty="0" smtClean="0"/>
          </a:p>
          <a:p>
            <a:endParaRPr lang="en-GB" dirty="0" smtClean="0"/>
          </a:p>
          <a:p>
            <a:endParaRPr lang="en-GB" dirty="0"/>
          </a:p>
        </p:txBody>
      </p:sp>
      <p:pic>
        <p:nvPicPr>
          <p:cNvPr id="3" name="Picture 2"/>
          <p:cNvPicPr>
            <a:picLocks noChangeAspect="1"/>
          </p:cNvPicPr>
          <p:nvPr/>
        </p:nvPicPr>
        <p:blipFill>
          <a:blip r:embed="rId2"/>
          <a:stretch>
            <a:fillRect/>
          </a:stretch>
        </p:blipFill>
        <p:spPr>
          <a:xfrm>
            <a:off x="3098707" y="2661455"/>
            <a:ext cx="7318282" cy="1371603"/>
          </a:xfrm>
          <a:prstGeom prst="rect">
            <a:avLst/>
          </a:prstGeom>
        </p:spPr>
      </p:pic>
    </p:spTree>
    <p:extLst>
      <p:ext uri="{BB962C8B-B14F-4D97-AF65-F5344CB8AC3E}">
        <p14:creationId xmlns:p14="http://schemas.microsoft.com/office/powerpoint/2010/main" val="29868039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err="1" smtClean="0"/>
              <a:t>Thank</a:t>
            </a:r>
            <a:r>
              <a:rPr lang="tr-TR" dirty="0" smtClean="0"/>
              <a:t> </a:t>
            </a:r>
            <a:r>
              <a:rPr lang="tr-TR" dirty="0" err="1" smtClean="0"/>
              <a:t>You</a:t>
            </a:r>
            <a:r>
              <a:rPr lang="tr-TR" dirty="0" smtClean="0"/>
              <a:t> </a:t>
            </a:r>
            <a:r>
              <a:rPr lang="tr-TR" dirty="0" err="1" smtClean="0"/>
              <a:t>for</a:t>
            </a:r>
            <a:r>
              <a:rPr lang="tr-TR" dirty="0" smtClean="0"/>
              <a:t> </a:t>
            </a:r>
            <a:r>
              <a:rPr lang="tr-TR" dirty="0" err="1" smtClean="0"/>
              <a:t>Your</a:t>
            </a:r>
            <a:r>
              <a:rPr lang="tr-TR" dirty="0" smtClean="0"/>
              <a:t> </a:t>
            </a:r>
            <a:r>
              <a:rPr lang="tr-TR" dirty="0" err="1" smtClean="0"/>
              <a:t>Attention</a:t>
            </a:r>
            <a:r>
              <a:rPr lang="tr-TR" dirty="0" smtClean="0"/>
              <a:t>.</a:t>
            </a:r>
            <a:endParaRPr lang="en-GB" dirty="0"/>
          </a:p>
        </p:txBody>
      </p:sp>
      <p:sp>
        <p:nvSpPr>
          <p:cNvPr id="5" name="Metin Yer Tutucusu 4"/>
          <p:cNvSpPr>
            <a:spLocks noGrp="1"/>
          </p:cNvSpPr>
          <p:nvPr>
            <p:ph type="body" idx="1"/>
          </p:nvPr>
        </p:nvSpPr>
        <p:spPr/>
        <p:txBody>
          <a:bodyPr/>
          <a:lstStyle/>
          <a:p>
            <a:endParaRPr lang="en-GB"/>
          </a:p>
        </p:txBody>
      </p:sp>
    </p:spTree>
    <p:extLst>
      <p:ext uri="{BB962C8B-B14F-4D97-AF65-F5344CB8AC3E}">
        <p14:creationId xmlns:p14="http://schemas.microsoft.com/office/powerpoint/2010/main" val="14308065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115077" y="569173"/>
            <a:ext cx="8911687" cy="1280890"/>
          </a:xfrm>
        </p:spPr>
        <p:txBody>
          <a:bodyPr/>
          <a:lstStyle/>
          <a:p>
            <a:r>
              <a:rPr lang="en-GB" dirty="0" smtClean="0"/>
              <a:t>Outline</a:t>
            </a:r>
            <a:endParaRPr lang="en-GB" dirty="0"/>
          </a:p>
        </p:txBody>
      </p:sp>
      <p:sp>
        <p:nvSpPr>
          <p:cNvPr id="3" name="İçerik Yer Tutucusu 2"/>
          <p:cNvSpPr>
            <a:spLocks noGrp="1"/>
          </p:cNvSpPr>
          <p:nvPr>
            <p:ph sz="half" idx="2"/>
          </p:nvPr>
        </p:nvSpPr>
        <p:spPr>
          <a:xfrm>
            <a:off x="1679944" y="1509823"/>
            <a:ext cx="8430214" cy="5149769"/>
          </a:xfrm>
        </p:spPr>
        <p:txBody>
          <a:bodyPr>
            <a:normAutofit/>
          </a:bodyPr>
          <a:lstStyle/>
          <a:p>
            <a:r>
              <a:rPr lang="en-GB" sz="2400" dirty="0" smtClean="0"/>
              <a:t>PHY Layer</a:t>
            </a:r>
          </a:p>
          <a:p>
            <a:pPr lvl="1"/>
            <a:r>
              <a:rPr lang="en-GB" altLang="tr-TR" dirty="0" smtClean="0"/>
              <a:t>PHY Layer Technologies</a:t>
            </a:r>
          </a:p>
          <a:p>
            <a:pPr lvl="1"/>
            <a:r>
              <a:rPr lang="en-GB" altLang="tr-TR" dirty="0" smtClean="0"/>
              <a:t>RF Technology Overview</a:t>
            </a:r>
            <a:endParaRPr lang="tr-TR" altLang="tr-TR" dirty="0" smtClean="0"/>
          </a:p>
          <a:p>
            <a:pPr lvl="1"/>
            <a:r>
              <a:rPr lang="en-US" altLang="tr-TR" dirty="0"/>
              <a:t>Channel Coding</a:t>
            </a:r>
          </a:p>
          <a:p>
            <a:pPr lvl="1"/>
            <a:r>
              <a:rPr lang="en-GB" altLang="tr-TR" dirty="0" smtClean="0"/>
              <a:t>Modulation</a:t>
            </a:r>
          </a:p>
          <a:p>
            <a:pPr lvl="1"/>
            <a:r>
              <a:rPr lang="tr-TR" altLang="tr-TR" dirty="0" smtClean="0"/>
              <a:t>Wireless Channel </a:t>
            </a:r>
            <a:r>
              <a:rPr lang="tr-TR" altLang="tr-TR" dirty="0" err="1" smtClean="0"/>
              <a:t>Effects</a:t>
            </a:r>
            <a:endParaRPr lang="tr-TR" altLang="tr-TR" dirty="0" smtClean="0"/>
          </a:p>
          <a:p>
            <a:pPr lvl="1"/>
            <a:r>
              <a:rPr lang="tr-TR" altLang="tr-TR" dirty="0" smtClean="0"/>
              <a:t>PHY </a:t>
            </a:r>
            <a:r>
              <a:rPr lang="tr-TR" altLang="tr-TR" dirty="0" err="1" smtClean="0"/>
              <a:t>Standards</a:t>
            </a:r>
            <a:endParaRPr lang="en-GB" altLang="tr-TR" dirty="0" smtClean="0"/>
          </a:p>
          <a:p>
            <a:pPr marL="457200" lvl="1" indent="0">
              <a:buNone/>
            </a:pPr>
            <a:endParaRPr lang="en-GB" altLang="tr-TR" sz="2000" dirty="0"/>
          </a:p>
        </p:txBody>
      </p:sp>
    </p:spTree>
    <p:extLst>
      <p:ext uri="{BB962C8B-B14F-4D97-AF65-F5344CB8AC3E}">
        <p14:creationId xmlns:p14="http://schemas.microsoft.com/office/powerpoint/2010/main" val="1896942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Unvan 6"/>
          <p:cNvSpPr>
            <a:spLocks noGrp="1"/>
          </p:cNvSpPr>
          <p:nvPr>
            <p:ph type="title"/>
          </p:nvPr>
        </p:nvSpPr>
        <p:spPr/>
        <p:txBody>
          <a:bodyPr/>
          <a:lstStyle/>
          <a:p>
            <a:r>
              <a:rPr lang="tr-TR" dirty="0" smtClean="0"/>
              <a:t>PHY </a:t>
            </a:r>
            <a:r>
              <a:rPr lang="tr-TR" dirty="0" err="1" smtClean="0"/>
              <a:t>Layer</a:t>
            </a:r>
            <a:r>
              <a:rPr lang="tr-TR" dirty="0" smtClean="0"/>
              <a:t> </a:t>
            </a:r>
            <a:r>
              <a:rPr lang="tr-TR" dirty="0" err="1" smtClean="0"/>
              <a:t>for</a:t>
            </a:r>
            <a:r>
              <a:rPr lang="tr-TR" dirty="0" smtClean="0"/>
              <a:t> </a:t>
            </a:r>
            <a:r>
              <a:rPr lang="tr-TR" dirty="0" err="1" smtClean="0"/>
              <a:t>WSNs</a:t>
            </a:r>
            <a:r>
              <a:rPr lang="tr-TR" dirty="0" smtClean="0"/>
              <a:t>: </a:t>
            </a:r>
            <a:r>
              <a:rPr lang="tr-TR" dirty="0" err="1" smtClean="0"/>
              <a:t>What</a:t>
            </a:r>
            <a:r>
              <a:rPr lang="tr-TR" dirty="0" smtClean="0"/>
              <a:t> is it? </a:t>
            </a:r>
            <a:endParaRPr lang="en-GB" dirty="0"/>
          </a:p>
        </p:txBody>
      </p:sp>
      <p:sp>
        <p:nvSpPr>
          <p:cNvPr id="8" name="İçerik Yer Tutucusu 7"/>
          <p:cNvSpPr>
            <a:spLocks noGrp="1"/>
          </p:cNvSpPr>
          <p:nvPr>
            <p:ph idx="1"/>
          </p:nvPr>
        </p:nvSpPr>
        <p:spPr>
          <a:xfrm>
            <a:off x="2589212" y="1458097"/>
            <a:ext cx="8915400" cy="5165125"/>
          </a:xfrm>
        </p:spPr>
        <p:txBody>
          <a:bodyPr>
            <a:normAutofit fontScale="92500" lnSpcReduction="20000"/>
          </a:bodyPr>
          <a:lstStyle/>
          <a:p>
            <a:r>
              <a:rPr lang="en-US" dirty="0"/>
              <a:t>The physical (PHY) layer is responsible for the conversion of bit streams into signals that are best suited for communication across </a:t>
            </a:r>
            <a:r>
              <a:rPr lang="en-US" dirty="0" smtClean="0"/>
              <a:t>the</a:t>
            </a:r>
            <a:r>
              <a:rPr lang="tr-TR" dirty="0"/>
              <a:t> </a:t>
            </a:r>
            <a:r>
              <a:rPr lang="tr-TR" dirty="0" err="1" smtClean="0"/>
              <a:t>wireless</a:t>
            </a:r>
            <a:r>
              <a:rPr lang="en-US" dirty="0" smtClean="0"/>
              <a:t> channel</a:t>
            </a:r>
            <a:r>
              <a:rPr lang="tr-TR" dirty="0" smtClean="0"/>
              <a:t>.</a:t>
            </a:r>
          </a:p>
          <a:p>
            <a:r>
              <a:rPr lang="tr-TR" dirty="0" smtClean="0"/>
              <a:t>PHY </a:t>
            </a:r>
            <a:r>
              <a:rPr lang="tr-TR" dirty="0" err="1" smtClean="0"/>
              <a:t>layer</a:t>
            </a:r>
            <a:r>
              <a:rPr lang="tr-TR" dirty="0" smtClean="0"/>
              <a:t> is </a:t>
            </a:r>
            <a:r>
              <a:rPr lang="tr-TR" dirty="0" err="1" smtClean="0"/>
              <a:t>responsible</a:t>
            </a:r>
            <a:r>
              <a:rPr lang="tr-TR" dirty="0" smtClean="0"/>
              <a:t> </a:t>
            </a:r>
            <a:r>
              <a:rPr lang="tr-TR" dirty="0" err="1" smtClean="0"/>
              <a:t>for</a:t>
            </a:r>
            <a:r>
              <a:rPr lang="tr-TR" dirty="0" smtClean="0"/>
              <a:t>;</a:t>
            </a:r>
          </a:p>
          <a:p>
            <a:pPr lvl="1"/>
            <a:r>
              <a:rPr lang="tr-TR" dirty="0" err="1" smtClean="0"/>
              <a:t>Frequency</a:t>
            </a:r>
            <a:r>
              <a:rPr lang="tr-TR" dirty="0" smtClean="0"/>
              <a:t> </a:t>
            </a:r>
            <a:r>
              <a:rPr lang="tr-TR" dirty="0" err="1" smtClean="0"/>
              <a:t>Selection</a:t>
            </a:r>
            <a:endParaRPr lang="tr-TR" dirty="0" smtClean="0"/>
          </a:p>
          <a:p>
            <a:pPr lvl="1"/>
            <a:r>
              <a:rPr lang="tr-TR" dirty="0" smtClean="0"/>
              <a:t>Carrier </a:t>
            </a:r>
            <a:r>
              <a:rPr lang="tr-TR" dirty="0" err="1" smtClean="0"/>
              <a:t>Frequency</a:t>
            </a:r>
            <a:r>
              <a:rPr lang="tr-TR" dirty="0" smtClean="0"/>
              <a:t> </a:t>
            </a:r>
            <a:r>
              <a:rPr lang="tr-TR" dirty="0" err="1" smtClean="0"/>
              <a:t>Generation</a:t>
            </a:r>
            <a:endParaRPr lang="tr-TR" dirty="0" smtClean="0"/>
          </a:p>
          <a:p>
            <a:pPr lvl="1"/>
            <a:r>
              <a:rPr lang="tr-TR" dirty="0" err="1" smtClean="0"/>
              <a:t>Signal</a:t>
            </a:r>
            <a:r>
              <a:rPr lang="tr-TR" dirty="0" smtClean="0"/>
              <a:t> </a:t>
            </a:r>
            <a:r>
              <a:rPr lang="tr-TR" dirty="0" err="1" smtClean="0"/>
              <a:t>Detection</a:t>
            </a:r>
            <a:endParaRPr lang="tr-TR" dirty="0" smtClean="0"/>
          </a:p>
          <a:p>
            <a:pPr lvl="1"/>
            <a:r>
              <a:rPr lang="tr-TR" dirty="0" err="1" smtClean="0"/>
              <a:t>Modulation</a:t>
            </a:r>
            <a:r>
              <a:rPr lang="tr-TR" dirty="0" smtClean="0"/>
              <a:t>/</a:t>
            </a:r>
            <a:r>
              <a:rPr lang="tr-TR" dirty="0" err="1" smtClean="0"/>
              <a:t>Demodulation</a:t>
            </a:r>
            <a:r>
              <a:rPr lang="tr-TR" dirty="0" smtClean="0"/>
              <a:t> </a:t>
            </a:r>
          </a:p>
          <a:p>
            <a:pPr lvl="1"/>
            <a:r>
              <a:rPr lang="tr-TR" dirty="0" err="1" smtClean="0"/>
              <a:t>And</a:t>
            </a:r>
            <a:r>
              <a:rPr lang="tr-TR" dirty="0" smtClean="0"/>
              <a:t> </a:t>
            </a:r>
            <a:r>
              <a:rPr lang="tr-TR" dirty="0" err="1" smtClean="0"/>
              <a:t>Encryption</a:t>
            </a:r>
            <a:endParaRPr lang="tr-TR" dirty="0" smtClean="0"/>
          </a:p>
          <a:p>
            <a:r>
              <a:rPr lang="tr-TR" dirty="0" smtClean="0"/>
              <a:t>Wireless </a:t>
            </a:r>
            <a:r>
              <a:rPr lang="tr-TR" dirty="0" err="1" smtClean="0"/>
              <a:t>Communication</a:t>
            </a:r>
            <a:r>
              <a:rPr lang="tr-TR" dirty="0" smtClean="0"/>
              <a:t> has </a:t>
            </a:r>
            <a:r>
              <a:rPr lang="tr-TR" dirty="0" err="1" smtClean="0"/>
              <a:t>several</a:t>
            </a:r>
            <a:r>
              <a:rPr lang="tr-TR" dirty="0" smtClean="0"/>
              <a:t> </a:t>
            </a:r>
            <a:r>
              <a:rPr lang="tr-TR" dirty="0" err="1" smtClean="0"/>
              <a:t>advantages</a:t>
            </a:r>
            <a:r>
              <a:rPr lang="tr-TR" dirty="0" smtClean="0"/>
              <a:t> </a:t>
            </a:r>
            <a:r>
              <a:rPr lang="tr-TR" dirty="0" err="1" smtClean="0"/>
              <a:t>such</a:t>
            </a:r>
            <a:r>
              <a:rPr lang="tr-TR" dirty="0" smtClean="0"/>
              <a:t> as;</a:t>
            </a:r>
          </a:p>
          <a:p>
            <a:pPr lvl="1"/>
            <a:r>
              <a:rPr lang="tr-TR" dirty="0" err="1" smtClean="0"/>
              <a:t>Ease</a:t>
            </a:r>
            <a:r>
              <a:rPr lang="tr-TR" dirty="0" smtClean="0"/>
              <a:t> of </a:t>
            </a:r>
            <a:r>
              <a:rPr lang="tr-TR" dirty="0" err="1" smtClean="0"/>
              <a:t>deployment</a:t>
            </a:r>
            <a:endParaRPr lang="tr-TR" dirty="0" smtClean="0"/>
          </a:p>
          <a:p>
            <a:pPr lvl="1"/>
            <a:r>
              <a:rPr lang="tr-TR" dirty="0" err="1" smtClean="0"/>
              <a:t>Almost</a:t>
            </a:r>
            <a:r>
              <a:rPr lang="tr-TR" dirty="0" smtClean="0"/>
              <a:t> </a:t>
            </a:r>
            <a:r>
              <a:rPr lang="tr-TR" dirty="0" err="1"/>
              <a:t>i</a:t>
            </a:r>
            <a:r>
              <a:rPr lang="tr-TR" dirty="0" err="1" smtClean="0"/>
              <a:t>nfrastructure</a:t>
            </a:r>
            <a:r>
              <a:rPr lang="tr-TR" dirty="0" smtClean="0"/>
              <a:t> </a:t>
            </a:r>
            <a:r>
              <a:rPr lang="tr-TR" dirty="0" err="1" smtClean="0"/>
              <a:t>networking</a:t>
            </a:r>
            <a:endParaRPr lang="tr-TR" dirty="0" smtClean="0"/>
          </a:p>
          <a:p>
            <a:pPr lvl="1"/>
            <a:r>
              <a:rPr lang="tr-TR" dirty="0" err="1" smtClean="0"/>
              <a:t>Mobility</a:t>
            </a:r>
            <a:endParaRPr lang="tr-TR" dirty="0" smtClean="0"/>
          </a:p>
          <a:p>
            <a:pPr lvl="1"/>
            <a:r>
              <a:rPr lang="tr-TR" dirty="0" err="1" smtClean="0"/>
              <a:t>And</a:t>
            </a:r>
            <a:r>
              <a:rPr lang="tr-TR" dirty="0" smtClean="0"/>
              <a:t> </a:t>
            </a:r>
            <a:r>
              <a:rPr lang="tr-TR" dirty="0" err="1" smtClean="0"/>
              <a:t>to</a:t>
            </a:r>
            <a:r>
              <a:rPr lang="tr-TR" dirty="0" smtClean="0"/>
              <a:t> </a:t>
            </a:r>
            <a:r>
              <a:rPr lang="tr-TR" dirty="0" err="1" smtClean="0"/>
              <a:t>some</a:t>
            </a:r>
            <a:r>
              <a:rPr lang="tr-TR" dirty="0" smtClean="0"/>
              <a:t> </a:t>
            </a:r>
            <a:r>
              <a:rPr lang="tr-TR" dirty="0" err="1" smtClean="0"/>
              <a:t>extend</a:t>
            </a:r>
            <a:r>
              <a:rPr lang="tr-TR" dirty="0" smtClean="0"/>
              <a:t> </a:t>
            </a:r>
            <a:r>
              <a:rPr lang="tr-TR" dirty="0" err="1" smtClean="0"/>
              <a:t>having</a:t>
            </a:r>
            <a:r>
              <a:rPr lang="tr-TR" dirty="0" smtClean="0"/>
              <a:t> </a:t>
            </a:r>
            <a:r>
              <a:rPr lang="tr-TR" dirty="0" err="1" smtClean="0"/>
              <a:t>broadcast</a:t>
            </a:r>
            <a:r>
              <a:rPr lang="tr-TR" dirty="0" smtClean="0"/>
              <a:t> </a:t>
            </a:r>
            <a:r>
              <a:rPr lang="tr-TR" dirty="0" err="1" smtClean="0"/>
              <a:t>properties</a:t>
            </a:r>
            <a:r>
              <a:rPr lang="tr-TR" dirty="0" smtClean="0"/>
              <a:t>.</a:t>
            </a:r>
          </a:p>
          <a:p>
            <a:r>
              <a:rPr lang="tr-TR" dirty="0" smtClean="0"/>
              <a:t>But it </a:t>
            </a:r>
            <a:r>
              <a:rPr lang="tr-TR" dirty="0" err="1" smtClean="0"/>
              <a:t>also</a:t>
            </a:r>
            <a:r>
              <a:rPr lang="tr-TR" dirty="0" smtClean="0"/>
              <a:t> has </a:t>
            </a:r>
            <a:r>
              <a:rPr lang="tr-TR" dirty="0" err="1" smtClean="0"/>
              <a:t>giant</a:t>
            </a:r>
            <a:r>
              <a:rPr lang="tr-TR" dirty="0" smtClean="0"/>
              <a:t> </a:t>
            </a:r>
            <a:r>
              <a:rPr lang="tr-TR" dirty="0" err="1" smtClean="0"/>
              <a:t>challenges</a:t>
            </a:r>
            <a:r>
              <a:rPr lang="tr-TR" dirty="0" smtClean="0"/>
              <a:t> </a:t>
            </a:r>
            <a:r>
              <a:rPr lang="tr-TR" dirty="0" err="1" smtClean="0"/>
              <a:t>such</a:t>
            </a:r>
            <a:r>
              <a:rPr lang="tr-TR" dirty="0" smtClean="0"/>
              <a:t> as;</a:t>
            </a:r>
          </a:p>
          <a:p>
            <a:pPr lvl="1"/>
            <a:r>
              <a:rPr lang="tr-TR" dirty="0" smtClean="0"/>
              <a:t>High </a:t>
            </a:r>
            <a:r>
              <a:rPr lang="tr-TR" dirty="0" err="1" smtClean="0"/>
              <a:t>energy</a:t>
            </a:r>
            <a:r>
              <a:rPr lang="tr-TR" dirty="0" smtClean="0"/>
              <a:t> </a:t>
            </a:r>
            <a:r>
              <a:rPr lang="tr-TR" dirty="0" err="1" smtClean="0"/>
              <a:t>consumption</a:t>
            </a:r>
            <a:r>
              <a:rPr lang="tr-TR" dirty="0" smtClean="0"/>
              <a:t> </a:t>
            </a:r>
            <a:r>
              <a:rPr lang="tr-TR" dirty="0" err="1" smtClean="0"/>
              <a:t>and</a:t>
            </a:r>
            <a:r>
              <a:rPr lang="tr-TR" dirty="0" smtClean="0"/>
              <a:t> </a:t>
            </a:r>
            <a:r>
              <a:rPr lang="tr-TR" dirty="0" err="1" smtClean="0"/>
              <a:t>complex</a:t>
            </a:r>
            <a:r>
              <a:rPr lang="tr-TR" dirty="0" smtClean="0"/>
              <a:t> </a:t>
            </a:r>
            <a:r>
              <a:rPr lang="tr-TR" dirty="0" err="1" smtClean="0"/>
              <a:t>tranceiver</a:t>
            </a:r>
            <a:r>
              <a:rPr lang="tr-TR" dirty="0" smtClean="0"/>
              <a:t> </a:t>
            </a:r>
            <a:r>
              <a:rPr lang="tr-TR" dirty="0" err="1" smtClean="0"/>
              <a:t>design</a:t>
            </a:r>
            <a:endParaRPr lang="tr-TR" dirty="0" smtClean="0"/>
          </a:p>
          <a:p>
            <a:pPr lvl="1"/>
            <a:r>
              <a:rPr lang="tr-TR" dirty="0" smtClean="0"/>
              <a:t>Wireless </a:t>
            </a:r>
            <a:r>
              <a:rPr lang="tr-TR" dirty="0" err="1" smtClean="0"/>
              <a:t>channel</a:t>
            </a:r>
            <a:r>
              <a:rPr lang="tr-TR" dirty="0" smtClean="0"/>
              <a:t> is a </a:t>
            </a:r>
            <a:r>
              <a:rPr lang="tr-TR" dirty="0" err="1" smtClean="0"/>
              <a:t>challenging</a:t>
            </a:r>
            <a:r>
              <a:rPr lang="tr-TR" dirty="0" smtClean="0"/>
              <a:t> </a:t>
            </a:r>
            <a:r>
              <a:rPr lang="tr-TR" dirty="0" err="1" smtClean="0"/>
              <a:t>medium</a:t>
            </a:r>
            <a:r>
              <a:rPr lang="tr-TR" dirty="0" smtClean="0"/>
              <a:t> ( </a:t>
            </a:r>
            <a:r>
              <a:rPr lang="tr-TR" dirty="0" err="1" smtClean="0"/>
              <a:t>Signal</a:t>
            </a:r>
            <a:r>
              <a:rPr lang="tr-TR" dirty="0" smtClean="0"/>
              <a:t> </a:t>
            </a:r>
            <a:r>
              <a:rPr lang="tr-TR" dirty="0" err="1" smtClean="0"/>
              <a:t>decays</a:t>
            </a:r>
            <a:r>
              <a:rPr lang="tr-TR" dirty="0" smtClean="0"/>
              <a:t> as </a:t>
            </a:r>
            <a:r>
              <a:rPr lang="tr-TR" b="1" dirty="0" smtClean="0"/>
              <a:t>d^2</a:t>
            </a:r>
            <a:r>
              <a:rPr lang="tr-TR" dirty="0" smtClean="0"/>
              <a:t>, </a:t>
            </a:r>
            <a:r>
              <a:rPr lang="tr-TR" dirty="0" err="1" smtClean="0"/>
              <a:t>multipath</a:t>
            </a:r>
            <a:r>
              <a:rPr lang="tr-TR" dirty="0" smtClean="0"/>
              <a:t>, </a:t>
            </a:r>
            <a:r>
              <a:rPr lang="tr-TR" dirty="0" err="1" smtClean="0"/>
              <a:t>fading</a:t>
            </a:r>
            <a:r>
              <a:rPr lang="tr-TR" dirty="0" smtClean="0"/>
              <a:t> </a:t>
            </a:r>
            <a:r>
              <a:rPr lang="tr-TR" dirty="0" err="1" smtClean="0"/>
              <a:t>effects</a:t>
            </a:r>
            <a:r>
              <a:rPr lang="tr-TR" dirty="0" smtClean="0"/>
              <a:t>.)</a:t>
            </a:r>
          </a:p>
          <a:p>
            <a:pPr marL="457200" lvl="1" indent="0">
              <a:buNone/>
            </a:pPr>
            <a:endParaRPr lang="tr-TR" dirty="0" smtClean="0"/>
          </a:p>
        </p:txBody>
      </p:sp>
    </p:spTree>
    <p:extLst>
      <p:ext uri="{BB962C8B-B14F-4D97-AF65-F5344CB8AC3E}">
        <p14:creationId xmlns:p14="http://schemas.microsoft.com/office/powerpoint/2010/main" val="20775369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PHY </a:t>
            </a:r>
            <a:r>
              <a:rPr lang="tr-TR" dirty="0" err="1" smtClean="0"/>
              <a:t>Layer</a:t>
            </a:r>
            <a:r>
              <a:rPr lang="tr-TR" dirty="0" smtClean="0"/>
              <a:t> Technologies</a:t>
            </a:r>
            <a:endParaRPr lang="en-GB" dirty="0"/>
          </a:p>
        </p:txBody>
      </p:sp>
      <p:sp>
        <p:nvSpPr>
          <p:cNvPr id="3" name="İçerik Yer Tutucusu 2"/>
          <p:cNvSpPr>
            <a:spLocks noGrp="1"/>
          </p:cNvSpPr>
          <p:nvPr>
            <p:ph idx="1"/>
          </p:nvPr>
        </p:nvSpPr>
        <p:spPr>
          <a:xfrm>
            <a:off x="3471862" y="1585913"/>
            <a:ext cx="8032749" cy="5029199"/>
          </a:xfrm>
        </p:spPr>
        <p:txBody>
          <a:bodyPr>
            <a:normAutofit fontScale="92500" lnSpcReduction="20000"/>
          </a:bodyPr>
          <a:lstStyle/>
          <a:p>
            <a:r>
              <a:rPr lang="tr-TR" b="1" dirty="0" err="1" smtClean="0"/>
              <a:t>Narrow</a:t>
            </a:r>
            <a:r>
              <a:rPr lang="tr-TR" b="1" dirty="0" smtClean="0"/>
              <a:t> </a:t>
            </a:r>
            <a:r>
              <a:rPr lang="tr-TR" b="1" dirty="0" err="1" smtClean="0"/>
              <a:t>band</a:t>
            </a:r>
            <a:r>
              <a:rPr lang="tr-TR" b="1" dirty="0" smtClean="0"/>
              <a:t> </a:t>
            </a:r>
            <a:r>
              <a:rPr lang="tr-TR" b="1" dirty="0" err="1" smtClean="0"/>
              <a:t>communication</a:t>
            </a:r>
            <a:endParaRPr lang="tr-TR" b="1" dirty="0" smtClean="0"/>
          </a:p>
          <a:p>
            <a:pPr lvl="1"/>
            <a:r>
              <a:rPr lang="tr-TR" dirty="0" err="1" smtClean="0"/>
              <a:t>The</a:t>
            </a:r>
            <a:r>
              <a:rPr lang="tr-TR" dirty="0" smtClean="0"/>
              <a:t> data is sent </a:t>
            </a:r>
            <a:r>
              <a:rPr lang="tr-TR" dirty="0" err="1" smtClean="0"/>
              <a:t>via</a:t>
            </a:r>
            <a:r>
              <a:rPr lang="tr-TR" dirty="0" smtClean="0"/>
              <a:t> a </a:t>
            </a:r>
            <a:r>
              <a:rPr lang="tr-TR" dirty="0" err="1" smtClean="0"/>
              <a:t>narrow</a:t>
            </a:r>
            <a:r>
              <a:rPr lang="tr-TR" dirty="0" smtClean="0"/>
              <a:t> </a:t>
            </a:r>
            <a:r>
              <a:rPr lang="tr-TR" dirty="0" err="1" smtClean="0"/>
              <a:t>band</a:t>
            </a:r>
            <a:r>
              <a:rPr lang="tr-TR" dirty="0" smtClean="0"/>
              <a:t> RF </a:t>
            </a:r>
            <a:r>
              <a:rPr lang="tr-TR" dirty="0" err="1" smtClean="0"/>
              <a:t>signal</a:t>
            </a:r>
            <a:r>
              <a:rPr lang="tr-TR" dirty="0" smtClean="0"/>
              <a:t> </a:t>
            </a:r>
            <a:r>
              <a:rPr lang="tr-TR" dirty="0" err="1" smtClean="0"/>
              <a:t>using</a:t>
            </a:r>
            <a:r>
              <a:rPr lang="tr-TR" dirty="0" smtClean="0"/>
              <a:t> FSK </a:t>
            </a:r>
            <a:r>
              <a:rPr lang="tr-TR" dirty="0" err="1" smtClean="0"/>
              <a:t>modulation</a:t>
            </a:r>
            <a:r>
              <a:rPr lang="tr-TR" dirty="0" smtClean="0"/>
              <a:t>.</a:t>
            </a:r>
          </a:p>
          <a:p>
            <a:r>
              <a:rPr lang="tr-TR" b="1" dirty="0" smtClean="0"/>
              <a:t>Spread </a:t>
            </a:r>
            <a:r>
              <a:rPr lang="tr-TR" b="1" dirty="0" err="1" smtClean="0"/>
              <a:t>Spectrum</a:t>
            </a:r>
            <a:r>
              <a:rPr lang="tr-TR" b="1" dirty="0" smtClean="0"/>
              <a:t> Communications</a:t>
            </a:r>
          </a:p>
          <a:p>
            <a:pPr lvl="1"/>
            <a:r>
              <a:rPr lang="en-US" dirty="0" smtClean="0"/>
              <a:t>to </a:t>
            </a:r>
            <a:r>
              <a:rPr lang="en-US" dirty="0"/>
              <a:t>improve the data rate and resistance to </a:t>
            </a:r>
            <a:r>
              <a:rPr lang="en-US" dirty="0" smtClean="0"/>
              <a:t>interference</a:t>
            </a:r>
            <a:r>
              <a:rPr lang="tr-TR" dirty="0" smtClean="0"/>
              <a:t>.</a:t>
            </a:r>
          </a:p>
          <a:p>
            <a:pPr lvl="1"/>
            <a:r>
              <a:rPr lang="en-US" dirty="0"/>
              <a:t>A narrow-band signal is transmitted using a spectrum that is much larger than the frequency content of the </a:t>
            </a:r>
            <a:r>
              <a:rPr lang="en-US" dirty="0" smtClean="0"/>
              <a:t>signal</a:t>
            </a:r>
            <a:r>
              <a:rPr lang="tr-TR" dirty="0" smtClean="0"/>
              <a:t>.</a:t>
            </a:r>
          </a:p>
          <a:p>
            <a:pPr lvl="1"/>
            <a:r>
              <a:rPr lang="en-US" dirty="0"/>
              <a:t>the signal at a particular band is observed as noise, which improves the resilience to interference from other </a:t>
            </a:r>
            <a:r>
              <a:rPr lang="en-US" dirty="0" smtClean="0"/>
              <a:t>signals</a:t>
            </a:r>
            <a:endParaRPr lang="tr-TR" dirty="0" smtClean="0"/>
          </a:p>
          <a:p>
            <a:r>
              <a:rPr lang="tr-TR" b="1" dirty="0" smtClean="0"/>
              <a:t>UWB Communications</a:t>
            </a:r>
          </a:p>
          <a:p>
            <a:pPr lvl="1"/>
            <a:r>
              <a:rPr lang="tr-TR" dirty="0"/>
              <a:t>UWB </a:t>
            </a:r>
            <a:r>
              <a:rPr lang="tr-TR" dirty="0" err="1"/>
              <a:t>employs</a:t>
            </a:r>
            <a:r>
              <a:rPr lang="tr-TR" dirty="0"/>
              <a:t> </a:t>
            </a:r>
            <a:r>
              <a:rPr lang="tr-TR" dirty="0" err="1"/>
              <a:t>baseband</a:t>
            </a:r>
            <a:r>
              <a:rPr lang="tr-TR" dirty="0"/>
              <a:t> </a:t>
            </a:r>
            <a:r>
              <a:rPr lang="tr-TR" dirty="0" err="1"/>
              <a:t>transmission</a:t>
            </a:r>
            <a:r>
              <a:rPr lang="tr-TR" dirty="0"/>
              <a:t> </a:t>
            </a:r>
            <a:r>
              <a:rPr lang="tr-TR" dirty="0" err="1"/>
              <a:t>and</a:t>
            </a:r>
            <a:r>
              <a:rPr lang="tr-TR" dirty="0"/>
              <a:t>, </a:t>
            </a:r>
            <a:r>
              <a:rPr lang="tr-TR" dirty="0" err="1"/>
              <a:t>thus</a:t>
            </a:r>
            <a:r>
              <a:rPr lang="tr-TR" dirty="0"/>
              <a:t>, </a:t>
            </a:r>
            <a:r>
              <a:rPr lang="tr-TR" dirty="0" err="1"/>
              <a:t>requires</a:t>
            </a:r>
            <a:r>
              <a:rPr lang="tr-TR" dirty="0"/>
              <a:t> </a:t>
            </a:r>
            <a:r>
              <a:rPr lang="tr-TR" dirty="0" err="1"/>
              <a:t>no</a:t>
            </a:r>
            <a:r>
              <a:rPr lang="tr-TR" dirty="0"/>
              <a:t> </a:t>
            </a:r>
            <a:r>
              <a:rPr lang="tr-TR" dirty="0" err="1"/>
              <a:t>intermediate</a:t>
            </a:r>
            <a:r>
              <a:rPr lang="tr-TR" dirty="0"/>
              <a:t> </a:t>
            </a:r>
            <a:r>
              <a:rPr lang="tr-TR" dirty="0" err="1"/>
              <a:t>or</a:t>
            </a:r>
            <a:r>
              <a:rPr lang="tr-TR" dirty="0"/>
              <a:t> </a:t>
            </a:r>
            <a:r>
              <a:rPr lang="tr-TR" dirty="0" err="1"/>
              <a:t>radio</a:t>
            </a:r>
            <a:r>
              <a:rPr lang="tr-TR" dirty="0"/>
              <a:t> </a:t>
            </a:r>
            <a:r>
              <a:rPr lang="tr-TR" dirty="0" err="1"/>
              <a:t>carrier</a:t>
            </a:r>
            <a:r>
              <a:rPr lang="tr-TR" dirty="0"/>
              <a:t> </a:t>
            </a:r>
            <a:r>
              <a:rPr lang="tr-TR" dirty="0" err="1"/>
              <a:t>frequencies</a:t>
            </a:r>
            <a:r>
              <a:rPr lang="tr-TR" dirty="0"/>
              <a:t>.</a:t>
            </a:r>
          </a:p>
          <a:p>
            <a:pPr lvl="1"/>
            <a:r>
              <a:rPr lang="en-US" dirty="0"/>
              <a:t>Generally, pulse position modulation (PPM) is used.</a:t>
            </a:r>
          </a:p>
          <a:p>
            <a:r>
              <a:rPr lang="tr-TR" b="1" dirty="0" err="1" smtClean="0"/>
              <a:t>When</a:t>
            </a:r>
            <a:r>
              <a:rPr lang="tr-TR" b="1" dirty="0" smtClean="0"/>
              <a:t> </a:t>
            </a:r>
            <a:r>
              <a:rPr lang="tr-TR" b="1" dirty="0" err="1" smtClean="0"/>
              <a:t>we</a:t>
            </a:r>
            <a:r>
              <a:rPr lang="tr-TR" b="1" dirty="0" smtClean="0"/>
              <a:t> </a:t>
            </a:r>
            <a:r>
              <a:rPr lang="tr-TR" b="1" dirty="0" err="1" smtClean="0"/>
              <a:t>compare</a:t>
            </a:r>
            <a:r>
              <a:rPr lang="tr-TR" b="1" dirty="0" smtClean="0"/>
              <a:t> </a:t>
            </a:r>
            <a:r>
              <a:rPr lang="tr-TR" b="1" dirty="0" err="1" smtClean="0"/>
              <a:t>these</a:t>
            </a:r>
            <a:r>
              <a:rPr lang="tr-TR" b="1" dirty="0" smtClean="0"/>
              <a:t> </a:t>
            </a:r>
            <a:r>
              <a:rPr lang="tr-TR" b="1" dirty="0" err="1" smtClean="0"/>
              <a:t>techniques</a:t>
            </a:r>
            <a:r>
              <a:rPr lang="tr-TR" b="1" dirty="0" smtClean="0"/>
              <a:t>;</a:t>
            </a:r>
          </a:p>
          <a:p>
            <a:pPr lvl="1"/>
            <a:r>
              <a:rPr lang="en-GB" dirty="0" smtClean="0"/>
              <a:t>We see that Narrow band technique performs badly in WSN since they are not very energy efficient.</a:t>
            </a:r>
          </a:p>
          <a:p>
            <a:pPr lvl="1"/>
            <a:r>
              <a:rPr lang="en-GB" dirty="0" smtClean="0"/>
              <a:t>On the other hand spread spectrum is resilient against narrow band signal</a:t>
            </a:r>
            <a:r>
              <a:rPr lang="tr-TR" dirty="0" smtClean="0"/>
              <a:t>s</a:t>
            </a:r>
            <a:r>
              <a:rPr lang="en-GB" dirty="0" smtClean="0"/>
              <a:t>.</a:t>
            </a:r>
            <a:endParaRPr lang="tr-TR" dirty="0" smtClean="0"/>
          </a:p>
          <a:p>
            <a:pPr lvl="1"/>
            <a:r>
              <a:rPr lang="tr-TR" dirty="0" smtClean="0"/>
              <a:t>UWB </a:t>
            </a:r>
            <a:r>
              <a:rPr lang="tr-TR" dirty="0" err="1" smtClean="0"/>
              <a:t>significantly</a:t>
            </a:r>
            <a:r>
              <a:rPr lang="tr-TR" dirty="0" smtClean="0"/>
              <a:t> </a:t>
            </a:r>
            <a:r>
              <a:rPr lang="tr-TR" dirty="0" err="1" smtClean="0"/>
              <a:t>improves</a:t>
            </a:r>
            <a:r>
              <a:rPr lang="tr-TR" dirty="0" smtClean="0"/>
              <a:t> </a:t>
            </a:r>
            <a:r>
              <a:rPr lang="tr-TR" dirty="0" err="1" smtClean="0"/>
              <a:t>the</a:t>
            </a:r>
            <a:r>
              <a:rPr lang="tr-TR" dirty="0" smtClean="0"/>
              <a:t> </a:t>
            </a:r>
            <a:r>
              <a:rPr lang="tr-TR" dirty="0" err="1" smtClean="0"/>
              <a:t>energy</a:t>
            </a:r>
            <a:r>
              <a:rPr lang="tr-TR" dirty="0" smtClean="0"/>
              <a:t> </a:t>
            </a:r>
            <a:r>
              <a:rPr lang="tr-TR" dirty="0" err="1" smtClean="0"/>
              <a:t>efficiency</a:t>
            </a:r>
            <a:r>
              <a:rPr lang="tr-TR" dirty="0" smtClean="0"/>
              <a:t> </a:t>
            </a:r>
            <a:r>
              <a:rPr lang="tr-TR" dirty="0" err="1" smtClean="0"/>
              <a:t>and</a:t>
            </a:r>
            <a:r>
              <a:rPr lang="tr-TR" dirty="0" smtClean="0"/>
              <a:t> </a:t>
            </a:r>
            <a:r>
              <a:rPr lang="tr-TR" dirty="0" err="1" smtClean="0"/>
              <a:t>resilliency</a:t>
            </a:r>
            <a:r>
              <a:rPr lang="tr-TR" dirty="0" smtClean="0"/>
              <a:t> </a:t>
            </a:r>
            <a:r>
              <a:rPr lang="tr-TR" dirty="0" err="1" smtClean="0"/>
              <a:t>to</a:t>
            </a:r>
            <a:r>
              <a:rPr lang="tr-TR" dirty="0" smtClean="0"/>
              <a:t>  </a:t>
            </a:r>
            <a:r>
              <a:rPr lang="tr-TR" dirty="0" err="1" smtClean="0"/>
              <a:t>interference</a:t>
            </a:r>
            <a:r>
              <a:rPr lang="tr-TR" dirty="0" smtClean="0"/>
              <a:t>, but it is </a:t>
            </a:r>
            <a:r>
              <a:rPr lang="tr-TR" dirty="0" err="1" smtClean="0"/>
              <a:t>limited</a:t>
            </a:r>
            <a:r>
              <a:rPr lang="tr-TR" dirty="0" smtClean="0"/>
              <a:t> </a:t>
            </a:r>
            <a:r>
              <a:rPr lang="tr-TR" dirty="0" err="1" smtClean="0"/>
              <a:t>to</a:t>
            </a:r>
            <a:r>
              <a:rPr lang="tr-TR" dirty="0" smtClean="0"/>
              <a:t> </a:t>
            </a:r>
            <a:r>
              <a:rPr lang="tr-TR" dirty="0" err="1" smtClean="0"/>
              <a:t>smal</a:t>
            </a:r>
            <a:r>
              <a:rPr lang="tr-TR" dirty="0" smtClean="0"/>
              <a:t> </a:t>
            </a:r>
            <a:r>
              <a:rPr lang="tr-TR" dirty="0" err="1" smtClean="0"/>
              <a:t>ranges</a:t>
            </a:r>
            <a:r>
              <a:rPr lang="tr-TR" dirty="0" smtClean="0"/>
              <a:t> (</a:t>
            </a:r>
            <a:r>
              <a:rPr lang="tr-TR" dirty="0" err="1" smtClean="0"/>
              <a:t>typically</a:t>
            </a:r>
            <a:r>
              <a:rPr lang="tr-TR" dirty="0" smtClean="0"/>
              <a:t> 10 </a:t>
            </a:r>
            <a:r>
              <a:rPr lang="tr-TR" dirty="0" err="1" smtClean="0"/>
              <a:t>meters</a:t>
            </a:r>
            <a:r>
              <a:rPr lang="tr-TR" dirty="0" smtClean="0"/>
              <a:t>).</a:t>
            </a:r>
            <a:endParaRPr lang="en-GB" dirty="0" smtClean="0"/>
          </a:p>
          <a:p>
            <a:pPr lvl="1"/>
            <a:endParaRPr lang="en-US" dirty="0"/>
          </a:p>
          <a:p>
            <a:endParaRPr lang="tr-TR" dirty="0" smtClean="0"/>
          </a:p>
          <a:p>
            <a:pPr lvl="1"/>
            <a:endParaRPr lang="en-GB" dirty="0"/>
          </a:p>
        </p:txBody>
      </p:sp>
      <p:pic>
        <p:nvPicPr>
          <p:cNvPr id="1026" name="Picture 2" descr="http://www.ni.com/cms/images/devzone/tut/a/83d9fd4176.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8699" y="2166936"/>
            <a:ext cx="2513162" cy="19335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29236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PHY </a:t>
            </a:r>
            <a:r>
              <a:rPr lang="tr-TR" dirty="0" err="1" smtClean="0"/>
              <a:t>Layer</a:t>
            </a:r>
            <a:r>
              <a:rPr lang="tr-TR" dirty="0" smtClean="0"/>
              <a:t> Technologies</a:t>
            </a:r>
            <a:endParaRPr lang="en-GB" dirty="0"/>
          </a:p>
        </p:txBody>
      </p:sp>
      <p:sp>
        <p:nvSpPr>
          <p:cNvPr id="3" name="İçerik Yer Tutucusu 2"/>
          <p:cNvSpPr>
            <a:spLocks noGrp="1"/>
          </p:cNvSpPr>
          <p:nvPr>
            <p:ph idx="1"/>
          </p:nvPr>
        </p:nvSpPr>
        <p:spPr>
          <a:xfrm>
            <a:off x="2592926" y="1585913"/>
            <a:ext cx="8911686" cy="5029199"/>
          </a:xfrm>
        </p:spPr>
        <p:txBody>
          <a:bodyPr>
            <a:normAutofit/>
          </a:bodyPr>
          <a:lstStyle/>
          <a:p>
            <a:pPr lvl="1"/>
            <a:endParaRPr lang="en-US" dirty="0"/>
          </a:p>
          <a:p>
            <a:r>
              <a:rPr lang="tr-TR" b="1" dirty="0" smtClean="0"/>
              <a:t>Optical (</a:t>
            </a:r>
            <a:r>
              <a:rPr lang="tr-TR" b="1" dirty="0" err="1" smtClean="0"/>
              <a:t>Infrared</a:t>
            </a:r>
            <a:r>
              <a:rPr lang="tr-TR" b="1" dirty="0"/>
              <a:t>)</a:t>
            </a:r>
            <a:r>
              <a:rPr lang="tr-TR" b="1" dirty="0" smtClean="0"/>
              <a:t> Communications</a:t>
            </a:r>
          </a:p>
          <a:p>
            <a:pPr lvl="1"/>
            <a:r>
              <a:rPr lang="en-US" dirty="0"/>
              <a:t>takes place in the band that is at the lower end of the visible spectrum</a:t>
            </a:r>
          </a:p>
          <a:p>
            <a:pPr lvl="1"/>
            <a:r>
              <a:rPr lang="en-US" dirty="0"/>
              <a:t>Infrared communication has been used mainly for short-range communication</a:t>
            </a:r>
          </a:p>
          <a:p>
            <a:pPr lvl="1"/>
            <a:r>
              <a:rPr lang="tr-TR" dirty="0" err="1" smtClean="0"/>
              <a:t>Infrared</a:t>
            </a:r>
            <a:r>
              <a:rPr lang="tr-TR" dirty="0" smtClean="0"/>
              <a:t> </a:t>
            </a:r>
            <a:r>
              <a:rPr lang="tr-TR" dirty="0" err="1" smtClean="0"/>
              <a:t>signal</a:t>
            </a:r>
            <a:r>
              <a:rPr lang="tr-TR" dirty="0" smtClean="0"/>
              <a:t> can </a:t>
            </a:r>
            <a:r>
              <a:rPr lang="tr-TR" dirty="0" err="1" smtClean="0"/>
              <a:t>travel</a:t>
            </a:r>
            <a:r>
              <a:rPr lang="tr-TR" dirty="0" smtClean="0"/>
              <a:t> </a:t>
            </a:r>
            <a:r>
              <a:rPr lang="tr-TR" dirty="0" err="1" smtClean="0"/>
              <a:t>long</a:t>
            </a:r>
            <a:r>
              <a:rPr lang="tr-TR" dirty="0" smtClean="0"/>
              <a:t> </a:t>
            </a:r>
            <a:r>
              <a:rPr lang="tr-TR" dirty="0" err="1" smtClean="0"/>
              <a:t>distances</a:t>
            </a:r>
            <a:r>
              <a:rPr lang="tr-TR" dirty="0" smtClean="0"/>
              <a:t> </a:t>
            </a:r>
            <a:r>
              <a:rPr lang="tr-TR" dirty="0" err="1" smtClean="0"/>
              <a:t>with</a:t>
            </a:r>
            <a:r>
              <a:rPr lang="tr-TR" dirty="0" smtClean="0"/>
              <a:t> a </a:t>
            </a:r>
            <a:r>
              <a:rPr lang="tr-TR" dirty="0" err="1" smtClean="0"/>
              <a:t>very</a:t>
            </a:r>
            <a:r>
              <a:rPr lang="tr-TR" dirty="0" smtClean="0"/>
              <a:t> </a:t>
            </a:r>
            <a:r>
              <a:rPr lang="tr-TR" dirty="0" err="1" smtClean="0"/>
              <a:t>low</a:t>
            </a:r>
            <a:r>
              <a:rPr lang="tr-TR" dirty="0" smtClean="0"/>
              <a:t> </a:t>
            </a:r>
            <a:r>
              <a:rPr lang="tr-TR" dirty="0" err="1" smtClean="0"/>
              <a:t>power</a:t>
            </a:r>
            <a:r>
              <a:rPr lang="tr-TR" dirty="0" smtClean="0"/>
              <a:t> </a:t>
            </a:r>
            <a:r>
              <a:rPr lang="tr-TR" dirty="0" err="1" smtClean="0"/>
              <a:t>and</a:t>
            </a:r>
            <a:r>
              <a:rPr lang="tr-TR" dirty="0" smtClean="0"/>
              <a:t> </a:t>
            </a:r>
            <a:r>
              <a:rPr lang="tr-TR" dirty="0" err="1" smtClean="0"/>
              <a:t>simple</a:t>
            </a:r>
            <a:r>
              <a:rPr lang="tr-TR" dirty="0" smtClean="0"/>
              <a:t> </a:t>
            </a:r>
            <a:r>
              <a:rPr lang="tr-TR" dirty="0" err="1" smtClean="0"/>
              <a:t>tranceiver</a:t>
            </a:r>
            <a:r>
              <a:rPr lang="tr-TR" dirty="0" smtClean="0"/>
              <a:t> </a:t>
            </a:r>
            <a:r>
              <a:rPr lang="tr-TR" dirty="0" err="1" smtClean="0"/>
              <a:t>design</a:t>
            </a:r>
            <a:r>
              <a:rPr lang="tr-TR" dirty="0" smtClean="0"/>
              <a:t>.</a:t>
            </a:r>
          </a:p>
          <a:p>
            <a:pPr lvl="1"/>
            <a:r>
              <a:rPr lang="tr-TR" dirty="0" smtClean="0"/>
              <a:t>But </a:t>
            </a:r>
            <a:r>
              <a:rPr lang="tr-TR" dirty="0" err="1" smtClean="0"/>
              <a:t>suffers</a:t>
            </a:r>
            <a:r>
              <a:rPr lang="tr-TR" dirty="0" smtClean="0"/>
              <a:t> </a:t>
            </a:r>
            <a:r>
              <a:rPr lang="tr-TR" dirty="0" err="1" smtClean="0"/>
              <a:t>from</a:t>
            </a:r>
            <a:r>
              <a:rPr lang="tr-TR" dirty="0" smtClean="0"/>
              <a:t> </a:t>
            </a:r>
            <a:r>
              <a:rPr lang="tr-TR" dirty="0" err="1" smtClean="0"/>
              <a:t>interference</a:t>
            </a:r>
            <a:r>
              <a:rPr lang="tr-TR" dirty="0" smtClean="0"/>
              <a:t> </a:t>
            </a:r>
            <a:r>
              <a:rPr lang="tr-TR" dirty="0" err="1" smtClean="0"/>
              <a:t>from</a:t>
            </a:r>
            <a:r>
              <a:rPr lang="tr-TR" dirty="0" smtClean="0"/>
              <a:t>  Sun in </a:t>
            </a:r>
            <a:r>
              <a:rPr lang="tr-TR" dirty="0" err="1" smtClean="0"/>
              <a:t>outdoor</a:t>
            </a:r>
            <a:r>
              <a:rPr lang="tr-TR" dirty="0" smtClean="0"/>
              <a:t> </a:t>
            </a:r>
            <a:r>
              <a:rPr lang="tr-TR" dirty="0" err="1" smtClean="0"/>
              <a:t>environments</a:t>
            </a:r>
            <a:r>
              <a:rPr lang="tr-TR" dirty="0" smtClean="0"/>
              <a:t>.</a:t>
            </a:r>
          </a:p>
          <a:p>
            <a:r>
              <a:rPr lang="tr-TR" b="1" dirty="0" err="1" smtClean="0"/>
              <a:t>Acoustic</a:t>
            </a:r>
            <a:r>
              <a:rPr lang="tr-TR" b="1" dirty="0" smtClean="0"/>
              <a:t> Communications</a:t>
            </a:r>
          </a:p>
          <a:p>
            <a:pPr lvl="1"/>
            <a:r>
              <a:rPr lang="tr-TR" dirty="0" err="1" smtClean="0"/>
              <a:t>The</a:t>
            </a:r>
            <a:r>
              <a:rPr lang="tr-TR" dirty="0" smtClean="0"/>
              <a:t> </a:t>
            </a:r>
            <a:r>
              <a:rPr lang="tr-TR" dirty="0" err="1" smtClean="0"/>
              <a:t>environment</a:t>
            </a:r>
            <a:r>
              <a:rPr lang="tr-TR" dirty="0" smtClean="0"/>
              <a:t> </a:t>
            </a:r>
            <a:r>
              <a:rPr lang="tr-TR" dirty="0" err="1" smtClean="0"/>
              <a:t>dicdates</a:t>
            </a:r>
            <a:r>
              <a:rPr lang="tr-TR" dirty="0" smtClean="0"/>
              <a:t> </a:t>
            </a:r>
            <a:r>
              <a:rPr lang="tr-TR" dirty="0" err="1" smtClean="0"/>
              <a:t>the</a:t>
            </a:r>
            <a:r>
              <a:rPr lang="tr-TR" dirty="0" smtClean="0"/>
              <a:t> </a:t>
            </a:r>
            <a:r>
              <a:rPr lang="tr-TR" dirty="0" err="1" smtClean="0"/>
              <a:t>type</a:t>
            </a:r>
            <a:r>
              <a:rPr lang="tr-TR" dirty="0" smtClean="0"/>
              <a:t> of PHY </a:t>
            </a:r>
            <a:r>
              <a:rPr lang="tr-TR" dirty="0" err="1" smtClean="0"/>
              <a:t>used</a:t>
            </a:r>
            <a:r>
              <a:rPr lang="tr-TR" dirty="0" smtClean="0"/>
              <a:t> in </a:t>
            </a:r>
            <a:r>
              <a:rPr lang="tr-TR" dirty="0" err="1" smtClean="0"/>
              <a:t>WSNs</a:t>
            </a:r>
            <a:r>
              <a:rPr lang="tr-TR" dirty="0" smtClean="0"/>
              <a:t>.</a:t>
            </a:r>
          </a:p>
          <a:p>
            <a:pPr lvl="1"/>
            <a:r>
              <a:rPr lang="tr-TR" dirty="0" err="1" smtClean="0"/>
              <a:t>Acoustic</a:t>
            </a:r>
            <a:r>
              <a:rPr lang="tr-TR" dirty="0" smtClean="0"/>
              <a:t> </a:t>
            </a:r>
            <a:r>
              <a:rPr lang="tr-TR" dirty="0" err="1" smtClean="0"/>
              <a:t>communications</a:t>
            </a:r>
            <a:r>
              <a:rPr lang="tr-TR" dirty="0" smtClean="0"/>
              <a:t> </a:t>
            </a:r>
            <a:r>
              <a:rPr lang="tr-TR" dirty="0" err="1" smtClean="0"/>
              <a:t>are</a:t>
            </a:r>
            <a:r>
              <a:rPr lang="tr-TR" dirty="0" smtClean="0"/>
              <a:t> </a:t>
            </a:r>
            <a:r>
              <a:rPr lang="tr-TR" dirty="0" err="1" smtClean="0"/>
              <a:t>mostly</a:t>
            </a:r>
            <a:r>
              <a:rPr lang="tr-TR" dirty="0" smtClean="0"/>
              <a:t> </a:t>
            </a:r>
            <a:r>
              <a:rPr lang="tr-TR" dirty="0" err="1" smtClean="0"/>
              <a:t>used</a:t>
            </a:r>
            <a:r>
              <a:rPr lang="tr-TR" dirty="0" smtClean="0"/>
              <a:t> </a:t>
            </a:r>
            <a:r>
              <a:rPr lang="tr-TR" dirty="0" err="1" smtClean="0"/>
              <a:t>for</a:t>
            </a:r>
            <a:r>
              <a:rPr lang="tr-TR" dirty="0" smtClean="0"/>
              <a:t> </a:t>
            </a:r>
            <a:r>
              <a:rPr lang="tr-TR" dirty="0" err="1" smtClean="0"/>
              <a:t>underwater</a:t>
            </a:r>
            <a:r>
              <a:rPr lang="tr-TR" dirty="0" smtClean="0"/>
              <a:t> </a:t>
            </a:r>
            <a:r>
              <a:rPr lang="tr-TR" dirty="0" err="1" smtClean="0"/>
              <a:t>wireless</a:t>
            </a:r>
            <a:r>
              <a:rPr lang="tr-TR" dirty="0" smtClean="0"/>
              <a:t> sensor </a:t>
            </a:r>
            <a:r>
              <a:rPr lang="tr-TR" dirty="0" err="1" smtClean="0"/>
              <a:t>networks</a:t>
            </a:r>
            <a:r>
              <a:rPr lang="tr-TR" dirty="0" smtClean="0"/>
              <a:t>.</a:t>
            </a:r>
          </a:p>
          <a:p>
            <a:pPr lvl="1"/>
            <a:r>
              <a:rPr lang="tr-TR" dirty="0" smtClean="0"/>
              <a:t>RF </a:t>
            </a:r>
            <a:r>
              <a:rPr lang="tr-TR" dirty="0" err="1" smtClean="0"/>
              <a:t>and</a:t>
            </a:r>
            <a:r>
              <a:rPr lang="tr-TR" dirty="0" smtClean="0"/>
              <a:t> </a:t>
            </a:r>
            <a:r>
              <a:rPr lang="tr-TR" dirty="0" err="1" smtClean="0"/>
              <a:t>Light</a:t>
            </a:r>
            <a:r>
              <a:rPr lang="tr-TR" dirty="0" smtClean="0"/>
              <a:t> </a:t>
            </a:r>
            <a:r>
              <a:rPr lang="tr-TR" dirty="0" err="1" smtClean="0"/>
              <a:t>are</a:t>
            </a:r>
            <a:r>
              <a:rPr lang="tr-TR" dirty="0" smtClean="0"/>
              <a:t> </a:t>
            </a:r>
            <a:r>
              <a:rPr lang="tr-TR" dirty="0" err="1" smtClean="0"/>
              <a:t>limited</a:t>
            </a:r>
            <a:r>
              <a:rPr lang="tr-TR" dirty="0" smtClean="0"/>
              <a:t> in </a:t>
            </a:r>
            <a:r>
              <a:rPr lang="tr-TR" dirty="0" err="1" smtClean="0"/>
              <a:t>underwater</a:t>
            </a:r>
            <a:r>
              <a:rPr lang="tr-TR" dirty="0" smtClean="0"/>
              <a:t> </a:t>
            </a:r>
            <a:r>
              <a:rPr lang="tr-TR" dirty="0" err="1" smtClean="0"/>
              <a:t>environments</a:t>
            </a:r>
            <a:r>
              <a:rPr lang="tr-TR" dirty="0" smtClean="0"/>
              <a:t> </a:t>
            </a:r>
            <a:r>
              <a:rPr lang="tr-TR" dirty="0" err="1" smtClean="0"/>
              <a:t>where</a:t>
            </a:r>
            <a:r>
              <a:rPr lang="tr-TR" dirty="0" smtClean="0"/>
              <a:t> </a:t>
            </a:r>
            <a:r>
              <a:rPr lang="tr-TR" dirty="0" err="1" smtClean="0"/>
              <a:t>acoustic</a:t>
            </a:r>
            <a:r>
              <a:rPr lang="tr-TR" dirty="0" smtClean="0"/>
              <a:t> </a:t>
            </a:r>
            <a:r>
              <a:rPr lang="tr-TR" dirty="0" err="1" smtClean="0"/>
              <a:t>vawes</a:t>
            </a:r>
            <a:r>
              <a:rPr lang="tr-TR" dirty="0" smtClean="0"/>
              <a:t> can </a:t>
            </a:r>
            <a:r>
              <a:rPr lang="tr-TR" dirty="0" err="1" smtClean="0"/>
              <a:t>travel</a:t>
            </a:r>
            <a:r>
              <a:rPr lang="tr-TR" dirty="0" smtClean="0"/>
              <a:t> </a:t>
            </a:r>
            <a:r>
              <a:rPr lang="tr-TR" dirty="0" err="1" smtClean="0"/>
              <a:t>long</a:t>
            </a:r>
            <a:r>
              <a:rPr lang="tr-TR" dirty="0" smtClean="0"/>
              <a:t> </a:t>
            </a:r>
            <a:r>
              <a:rPr lang="tr-TR" dirty="0" err="1" smtClean="0"/>
              <a:t>distances</a:t>
            </a:r>
            <a:r>
              <a:rPr lang="tr-TR" dirty="0"/>
              <a:t>.</a:t>
            </a:r>
          </a:p>
        </p:txBody>
      </p:sp>
    </p:spTree>
    <p:extLst>
      <p:ext uri="{BB962C8B-B14F-4D97-AF65-F5344CB8AC3E}">
        <p14:creationId xmlns:p14="http://schemas.microsoft.com/office/powerpoint/2010/main" val="25981031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PHY </a:t>
            </a:r>
            <a:r>
              <a:rPr lang="tr-TR" dirty="0" err="1" smtClean="0"/>
              <a:t>Layer</a:t>
            </a:r>
            <a:r>
              <a:rPr lang="tr-TR" dirty="0" smtClean="0"/>
              <a:t> Technologies</a:t>
            </a:r>
            <a:endParaRPr lang="en-GB" dirty="0"/>
          </a:p>
        </p:txBody>
      </p:sp>
      <p:sp>
        <p:nvSpPr>
          <p:cNvPr id="3" name="İçerik Yer Tutucusu 2"/>
          <p:cNvSpPr>
            <a:spLocks noGrp="1"/>
          </p:cNvSpPr>
          <p:nvPr>
            <p:ph idx="1"/>
          </p:nvPr>
        </p:nvSpPr>
        <p:spPr>
          <a:xfrm>
            <a:off x="2592926" y="1585913"/>
            <a:ext cx="8911686" cy="5029199"/>
          </a:xfrm>
        </p:spPr>
        <p:txBody>
          <a:bodyPr>
            <a:normAutofit/>
          </a:bodyPr>
          <a:lstStyle/>
          <a:p>
            <a:pPr lvl="1"/>
            <a:r>
              <a:rPr lang="tr-TR" b="1" dirty="0" err="1" smtClean="0"/>
              <a:t>Magnetic</a:t>
            </a:r>
            <a:r>
              <a:rPr lang="tr-TR" b="1" dirty="0" smtClean="0"/>
              <a:t> </a:t>
            </a:r>
            <a:r>
              <a:rPr lang="tr-TR" b="1" dirty="0" err="1" smtClean="0"/>
              <a:t>Induction</a:t>
            </a:r>
            <a:r>
              <a:rPr lang="tr-TR" b="1" dirty="0" smtClean="0"/>
              <a:t> Communications</a:t>
            </a:r>
          </a:p>
          <a:p>
            <a:pPr lvl="2"/>
            <a:r>
              <a:rPr lang="en-US" dirty="0"/>
              <a:t>WSNs have also been recently deployed in underground settings,</a:t>
            </a:r>
          </a:p>
          <a:p>
            <a:pPr lvl="2"/>
            <a:r>
              <a:rPr lang="tr-TR" dirty="0" err="1" smtClean="0"/>
              <a:t>Where</a:t>
            </a:r>
            <a:r>
              <a:rPr lang="tr-TR" dirty="0" smtClean="0"/>
              <a:t> RF </a:t>
            </a:r>
            <a:r>
              <a:rPr lang="tr-TR" dirty="0" err="1" smtClean="0"/>
              <a:t>communication</a:t>
            </a:r>
            <a:r>
              <a:rPr lang="tr-TR" dirty="0" smtClean="0"/>
              <a:t> is </a:t>
            </a:r>
            <a:r>
              <a:rPr lang="tr-TR" dirty="0" err="1" smtClean="0"/>
              <a:t>severele</a:t>
            </a:r>
            <a:r>
              <a:rPr lang="tr-TR" dirty="0" smtClean="0"/>
              <a:t> </a:t>
            </a:r>
            <a:r>
              <a:rPr lang="tr-TR" dirty="0" err="1" smtClean="0"/>
              <a:t>limited</a:t>
            </a:r>
            <a:r>
              <a:rPr lang="tr-TR" dirty="0" smtClean="0"/>
              <a:t> </a:t>
            </a:r>
            <a:r>
              <a:rPr lang="tr-TR" dirty="0" err="1" smtClean="0"/>
              <a:t>by</a:t>
            </a:r>
            <a:r>
              <a:rPr lang="tr-TR" dirty="0" smtClean="0"/>
              <a:t> </a:t>
            </a:r>
            <a:r>
              <a:rPr lang="tr-TR" dirty="0" err="1" smtClean="0"/>
              <a:t>soil</a:t>
            </a:r>
            <a:r>
              <a:rPr lang="tr-TR" dirty="0" smtClean="0"/>
              <a:t> </a:t>
            </a:r>
            <a:r>
              <a:rPr lang="tr-TR" dirty="0" err="1" smtClean="0"/>
              <a:t>and</a:t>
            </a:r>
            <a:r>
              <a:rPr lang="tr-TR" dirty="0" smtClean="0"/>
              <a:t> </a:t>
            </a:r>
            <a:r>
              <a:rPr lang="tr-TR" dirty="0" err="1" smtClean="0"/>
              <a:t>rock</a:t>
            </a:r>
            <a:r>
              <a:rPr lang="tr-TR" dirty="0" smtClean="0"/>
              <a:t> </a:t>
            </a:r>
            <a:r>
              <a:rPr lang="tr-TR" dirty="0" err="1" smtClean="0"/>
              <a:t>formations</a:t>
            </a:r>
            <a:r>
              <a:rPr lang="tr-TR" dirty="0" smtClean="0"/>
              <a:t> </a:t>
            </a:r>
            <a:r>
              <a:rPr lang="tr-TR" dirty="0" err="1" smtClean="0"/>
              <a:t>and</a:t>
            </a:r>
            <a:r>
              <a:rPr lang="tr-TR" dirty="0" smtClean="0"/>
              <a:t> </a:t>
            </a:r>
            <a:r>
              <a:rPr lang="tr-TR" dirty="0" err="1" smtClean="0"/>
              <a:t>water</a:t>
            </a:r>
            <a:r>
              <a:rPr lang="tr-TR" dirty="0" smtClean="0"/>
              <a:t> </a:t>
            </a:r>
            <a:r>
              <a:rPr lang="tr-TR" dirty="0" err="1" smtClean="0"/>
              <a:t>content</a:t>
            </a:r>
            <a:r>
              <a:rPr lang="tr-TR" dirty="0" smtClean="0"/>
              <a:t> in </a:t>
            </a:r>
            <a:r>
              <a:rPr lang="tr-TR" dirty="0" err="1" smtClean="0"/>
              <a:t>the</a:t>
            </a:r>
            <a:r>
              <a:rPr lang="tr-TR" dirty="0" smtClean="0"/>
              <a:t> </a:t>
            </a:r>
            <a:r>
              <a:rPr lang="tr-TR" dirty="0" err="1" smtClean="0"/>
              <a:t>soil</a:t>
            </a:r>
            <a:r>
              <a:rPr lang="tr-TR" dirty="0" smtClean="0"/>
              <a:t>.</a:t>
            </a:r>
          </a:p>
          <a:p>
            <a:pPr lvl="2"/>
            <a:r>
              <a:rPr lang="tr-TR" dirty="0" err="1" smtClean="0"/>
              <a:t>Magnetic</a:t>
            </a:r>
            <a:r>
              <a:rPr lang="tr-TR" dirty="0" smtClean="0"/>
              <a:t> </a:t>
            </a:r>
            <a:r>
              <a:rPr lang="tr-TR" dirty="0" err="1" smtClean="0"/>
              <a:t>induction</a:t>
            </a:r>
            <a:r>
              <a:rPr lang="tr-TR" dirty="0" smtClean="0"/>
              <a:t> is not </a:t>
            </a:r>
            <a:r>
              <a:rPr lang="tr-TR" dirty="0" err="1" smtClean="0"/>
              <a:t>affected</a:t>
            </a:r>
            <a:r>
              <a:rPr lang="tr-TR" dirty="0" smtClean="0"/>
              <a:t> </a:t>
            </a:r>
            <a:r>
              <a:rPr lang="tr-TR" dirty="0" err="1" smtClean="0"/>
              <a:t>by</a:t>
            </a:r>
            <a:r>
              <a:rPr lang="tr-TR" dirty="0" smtClean="0"/>
              <a:t> </a:t>
            </a:r>
            <a:r>
              <a:rPr lang="tr-TR" dirty="0" err="1" smtClean="0"/>
              <a:t>such</a:t>
            </a:r>
            <a:r>
              <a:rPr lang="tr-TR" dirty="0" smtClean="0"/>
              <a:t> </a:t>
            </a:r>
            <a:r>
              <a:rPr lang="tr-TR" dirty="0" err="1" smtClean="0"/>
              <a:t>conditions</a:t>
            </a:r>
            <a:r>
              <a:rPr lang="tr-TR" dirty="0" smtClean="0"/>
              <a:t> </a:t>
            </a:r>
            <a:r>
              <a:rPr lang="tr-TR" dirty="0" err="1" smtClean="0"/>
              <a:t>hence</a:t>
            </a:r>
            <a:r>
              <a:rPr lang="tr-TR" dirty="0" smtClean="0"/>
              <a:t> a </a:t>
            </a:r>
            <a:r>
              <a:rPr lang="tr-TR" dirty="0" err="1" smtClean="0"/>
              <a:t>suitable</a:t>
            </a:r>
            <a:r>
              <a:rPr lang="tr-TR" dirty="0" smtClean="0"/>
              <a:t> </a:t>
            </a:r>
            <a:r>
              <a:rPr lang="tr-TR" dirty="0" err="1" smtClean="0"/>
              <a:t>candidate</a:t>
            </a:r>
            <a:r>
              <a:rPr lang="tr-TR" dirty="0" smtClean="0"/>
              <a:t> </a:t>
            </a:r>
            <a:r>
              <a:rPr lang="tr-TR" dirty="0" err="1" smtClean="0"/>
              <a:t>for</a:t>
            </a:r>
            <a:r>
              <a:rPr lang="tr-TR" dirty="0" smtClean="0"/>
              <a:t> Wireless Underground Sensor Networks(WUSN).</a:t>
            </a:r>
          </a:p>
          <a:p>
            <a:pPr lvl="2"/>
            <a:r>
              <a:rPr lang="tr-TR" dirty="0" err="1" smtClean="0"/>
              <a:t>The</a:t>
            </a:r>
            <a:r>
              <a:rPr lang="tr-TR" dirty="0" smtClean="0"/>
              <a:t> </a:t>
            </a:r>
            <a:r>
              <a:rPr lang="tr-TR" dirty="0" err="1" smtClean="0"/>
              <a:t>content</a:t>
            </a:r>
            <a:r>
              <a:rPr lang="tr-TR" dirty="0" smtClean="0"/>
              <a:t> of </a:t>
            </a:r>
            <a:r>
              <a:rPr lang="tr-TR" dirty="0" err="1" smtClean="0"/>
              <a:t>the</a:t>
            </a:r>
            <a:r>
              <a:rPr lang="tr-TR" dirty="0" smtClean="0"/>
              <a:t> </a:t>
            </a:r>
            <a:r>
              <a:rPr lang="tr-TR" dirty="0" err="1" smtClean="0"/>
              <a:t>soil</a:t>
            </a:r>
            <a:r>
              <a:rPr lang="tr-TR" dirty="0" smtClean="0"/>
              <a:t> has </a:t>
            </a:r>
            <a:r>
              <a:rPr lang="tr-TR" dirty="0" err="1" smtClean="0"/>
              <a:t>very</a:t>
            </a:r>
            <a:r>
              <a:rPr lang="tr-TR" dirty="0" smtClean="0"/>
              <a:t> </a:t>
            </a:r>
            <a:r>
              <a:rPr lang="tr-TR" dirty="0" err="1" smtClean="0"/>
              <a:t>limited</a:t>
            </a:r>
            <a:r>
              <a:rPr lang="tr-TR" dirty="0" smtClean="0"/>
              <a:t> </a:t>
            </a:r>
            <a:r>
              <a:rPr lang="tr-TR" dirty="0" err="1" smtClean="0"/>
              <a:t>impact</a:t>
            </a:r>
            <a:r>
              <a:rPr lang="tr-TR" dirty="0" smtClean="0"/>
              <a:t> on </a:t>
            </a:r>
            <a:r>
              <a:rPr lang="tr-TR" dirty="0" err="1" smtClean="0"/>
              <a:t>the</a:t>
            </a:r>
            <a:r>
              <a:rPr lang="tr-TR" dirty="0" smtClean="0"/>
              <a:t> </a:t>
            </a:r>
            <a:r>
              <a:rPr lang="tr-TR" dirty="0" err="1" smtClean="0"/>
              <a:t>Magnetic</a:t>
            </a:r>
            <a:r>
              <a:rPr lang="tr-TR" dirty="0" smtClean="0"/>
              <a:t> </a:t>
            </a:r>
            <a:r>
              <a:rPr lang="tr-TR" dirty="0" err="1" smtClean="0"/>
              <a:t>Induction</a:t>
            </a:r>
            <a:r>
              <a:rPr lang="tr-TR" dirty="0" smtClean="0"/>
              <a:t>, But, </a:t>
            </a:r>
            <a:r>
              <a:rPr lang="tr-TR" dirty="0" err="1" smtClean="0"/>
              <a:t>the</a:t>
            </a:r>
            <a:r>
              <a:rPr lang="tr-TR" dirty="0" smtClean="0"/>
              <a:t> </a:t>
            </a:r>
            <a:r>
              <a:rPr lang="tr-TR" dirty="0" err="1" smtClean="0"/>
              <a:t>range</a:t>
            </a:r>
            <a:r>
              <a:rPr lang="tr-TR" dirty="0" smtClean="0"/>
              <a:t> of </a:t>
            </a:r>
            <a:r>
              <a:rPr lang="tr-TR" dirty="0" err="1" smtClean="0"/>
              <a:t>the</a:t>
            </a:r>
            <a:r>
              <a:rPr lang="tr-TR" dirty="0" smtClean="0"/>
              <a:t> </a:t>
            </a:r>
            <a:r>
              <a:rPr lang="tr-TR" dirty="0" err="1" smtClean="0"/>
              <a:t>communication</a:t>
            </a:r>
            <a:r>
              <a:rPr lang="tr-TR" dirty="0" smtClean="0"/>
              <a:t> is </a:t>
            </a:r>
            <a:r>
              <a:rPr lang="tr-TR" dirty="0" err="1" smtClean="0"/>
              <a:t>quite</a:t>
            </a:r>
            <a:r>
              <a:rPr lang="tr-TR" dirty="0" smtClean="0"/>
              <a:t> </a:t>
            </a:r>
            <a:r>
              <a:rPr lang="tr-TR" dirty="0" err="1" smtClean="0"/>
              <a:t>limited</a:t>
            </a:r>
            <a:r>
              <a:rPr lang="tr-TR" dirty="0" smtClean="0"/>
              <a:t>.</a:t>
            </a:r>
          </a:p>
          <a:p>
            <a:pPr lvl="2"/>
            <a:endParaRPr lang="en-US" dirty="0"/>
          </a:p>
        </p:txBody>
      </p:sp>
    </p:spTree>
    <p:extLst>
      <p:ext uri="{BB962C8B-B14F-4D97-AF65-F5344CB8AC3E}">
        <p14:creationId xmlns:p14="http://schemas.microsoft.com/office/powerpoint/2010/main" val="39345787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en-US" dirty="0"/>
              <a:t>RF Wireless Communication</a:t>
            </a:r>
            <a:br>
              <a:rPr lang="en-US" dirty="0"/>
            </a:br>
            <a:endParaRPr lang="en-GB" dirty="0"/>
          </a:p>
        </p:txBody>
      </p:sp>
      <p:pic>
        <p:nvPicPr>
          <p:cNvPr id="4" name="İçerik Yer Tutucusu 3"/>
          <p:cNvPicPr>
            <a:picLocks noGrp="1" noChangeAspect="1"/>
          </p:cNvPicPr>
          <p:nvPr>
            <p:ph idx="1"/>
          </p:nvPr>
        </p:nvPicPr>
        <p:blipFill>
          <a:blip r:embed="rId3"/>
          <a:stretch>
            <a:fillRect/>
          </a:stretch>
        </p:blipFill>
        <p:spPr>
          <a:xfrm>
            <a:off x="2592925" y="1904999"/>
            <a:ext cx="8814152" cy="4367213"/>
          </a:xfrm>
          <a:prstGeom prst="rect">
            <a:avLst/>
          </a:prstGeom>
        </p:spPr>
      </p:pic>
    </p:spTree>
    <p:extLst>
      <p:ext uri="{BB962C8B-B14F-4D97-AF65-F5344CB8AC3E}">
        <p14:creationId xmlns:p14="http://schemas.microsoft.com/office/powerpoint/2010/main" val="1704132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en-US" dirty="0"/>
              <a:t>RF Wireless </a:t>
            </a:r>
            <a:r>
              <a:rPr lang="en-US" dirty="0" smtClean="0"/>
              <a:t>Communication</a:t>
            </a:r>
            <a:r>
              <a:rPr lang="tr-TR" dirty="0" smtClean="0"/>
              <a:t> (</a:t>
            </a:r>
            <a:r>
              <a:rPr lang="tr-TR" dirty="0" err="1" smtClean="0"/>
              <a:t>Transmitter</a:t>
            </a:r>
            <a:r>
              <a:rPr lang="tr-TR" dirty="0" smtClean="0"/>
              <a:t>)</a:t>
            </a:r>
            <a:r>
              <a:rPr lang="en-US" dirty="0"/>
              <a:t/>
            </a:r>
            <a:br>
              <a:rPr lang="en-US" dirty="0"/>
            </a:br>
            <a:endParaRPr lang="en-GB" dirty="0"/>
          </a:p>
        </p:txBody>
      </p:sp>
      <p:sp>
        <p:nvSpPr>
          <p:cNvPr id="3" name="İçerik Yer Tutucusu 2"/>
          <p:cNvSpPr>
            <a:spLocks noGrp="1"/>
          </p:cNvSpPr>
          <p:nvPr>
            <p:ph idx="1"/>
          </p:nvPr>
        </p:nvSpPr>
        <p:spPr>
          <a:xfrm>
            <a:off x="2589212" y="1500187"/>
            <a:ext cx="8915400" cy="5000625"/>
          </a:xfrm>
        </p:spPr>
        <p:txBody>
          <a:bodyPr>
            <a:normAutofit fontScale="92500" lnSpcReduction="20000"/>
          </a:bodyPr>
          <a:lstStyle/>
          <a:p>
            <a:r>
              <a:rPr lang="en-US" b="1" dirty="0"/>
              <a:t>Source coding (data compression): </a:t>
            </a:r>
            <a:r>
              <a:rPr lang="en-US" dirty="0"/>
              <a:t>At the transmitter end, the information source is </a:t>
            </a:r>
            <a:r>
              <a:rPr lang="en-US" dirty="0" smtClean="0"/>
              <a:t>first</a:t>
            </a:r>
            <a:r>
              <a:rPr lang="tr-TR" dirty="0" smtClean="0"/>
              <a:t> </a:t>
            </a:r>
            <a:r>
              <a:rPr lang="en-US" dirty="0" smtClean="0"/>
              <a:t>encoded </a:t>
            </a:r>
            <a:r>
              <a:rPr lang="en-US" dirty="0"/>
              <a:t>with a source </a:t>
            </a:r>
            <a:r>
              <a:rPr lang="en-US" dirty="0" smtClean="0"/>
              <a:t>encoder</a:t>
            </a:r>
            <a:r>
              <a:rPr lang="tr-TR" dirty="0" smtClean="0"/>
              <a:t>.</a:t>
            </a:r>
          </a:p>
          <a:p>
            <a:pPr lvl="1"/>
            <a:r>
              <a:rPr lang="tr-TR" dirty="0" err="1" smtClean="0"/>
              <a:t>It</a:t>
            </a:r>
            <a:r>
              <a:rPr lang="tr-TR" dirty="0" smtClean="0"/>
              <a:t> </a:t>
            </a:r>
            <a:r>
              <a:rPr lang="en-US" dirty="0" smtClean="0"/>
              <a:t>exploits </a:t>
            </a:r>
            <a:r>
              <a:rPr lang="en-US" dirty="0"/>
              <a:t>the information statistics to represent the </a:t>
            </a:r>
            <a:r>
              <a:rPr lang="en-US" dirty="0" smtClean="0"/>
              <a:t>source</a:t>
            </a:r>
            <a:r>
              <a:rPr lang="tr-TR" dirty="0" smtClean="0"/>
              <a:t> </a:t>
            </a:r>
            <a:r>
              <a:rPr lang="en-US" dirty="0" smtClean="0"/>
              <a:t>with </a:t>
            </a:r>
            <a:r>
              <a:rPr lang="en-US" dirty="0"/>
              <a:t>a fewer number of </a:t>
            </a:r>
            <a:r>
              <a:rPr lang="en-US" dirty="0" smtClean="0"/>
              <a:t>bits. </a:t>
            </a:r>
            <a:endParaRPr lang="tr-TR" dirty="0" smtClean="0"/>
          </a:p>
          <a:p>
            <a:pPr lvl="1"/>
            <a:r>
              <a:rPr lang="en-US" dirty="0" smtClean="0"/>
              <a:t>Source </a:t>
            </a:r>
            <a:r>
              <a:rPr lang="en-US" dirty="0"/>
              <a:t>coding is also referred to as </a:t>
            </a:r>
            <a:r>
              <a:rPr lang="en-US" i="1" dirty="0" smtClean="0"/>
              <a:t>data</a:t>
            </a:r>
            <a:r>
              <a:rPr lang="tr-TR" i="1" dirty="0" smtClean="0"/>
              <a:t> </a:t>
            </a:r>
            <a:r>
              <a:rPr lang="en-GB" i="1" dirty="0" smtClean="0"/>
              <a:t>compression</a:t>
            </a:r>
            <a:r>
              <a:rPr lang="en-GB" dirty="0"/>
              <a:t>. </a:t>
            </a:r>
            <a:endParaRPr lang="tr-TR" dirty="0" smtClean="0"/>
          </a:p>
          <a:p>
            <a:pPr lvl="1"/>
            <a:r>
              <a:rPr lang="en-GB" dirty="0" smtClean="0"/>
              <a:t>Source </a:t>
            </a:r>
            <a:r>
              <a:rPr lang="en-GB" dirty="0"/>
              <a:t>(</a:t>
            </a:r>
            <a:r>
              <a:rPr lang="en-GB" dirty="0" err="1"/>
              <a:t>en</a:t>
            </a:r>
            <a:r>
              <a:rPr lang="en-GB" dirty="0"/>
              <a:t>/de)coding is performed at the application </a:t>
            </a:r>
            <a:r>
              <a:rPr lang="en-GB" dirty="0" smtClean="0"/>
              <a:t>layer</a:t>
            </a:r>
            <a:r>
              <a:rPr lang="tr-TR" dirty="0" smtClean="0"/>
              <a:t>.</a:t>
            </a:r>
          </a:p>
          <a:p>
            <a:r>
              <a:rPr lang="en-US" b="1" dirty="0"/>
              <a:t>Channel coding (error control coding): </a:t>
            </a:r>
            <a:r>
              <a:rPr lang="en-US" dirty="0"/>
              <a:t>The source </a:t>
            </a:r>
            <a:r>
              <a:rPr lang="en-US" dirty="0" err="1"/>
              <a:t>codeword</a:t>
            </a:r>
            <a:r>
              <a:rPr lang="en-US" dirty="0"/>
              <a:t> is then encoded by the </a:t>
            </a:r>
            <a:r>
              <a:rPr lang="en-US" dirty="0" smtClean="0"/>
              <a:t>channel</a:t>
            </a:r>
            <a:r>
              <a:rPr lang="tr-TR" dirty="0" smtClean="0"/>
              <a:t> </a:t>
            </a:r>
            <a:r>
              <a:rPr lang="en-US" dirty="0" smtClean="0"/>
              <a:t>encoder </a:t>
            </a:r>
            <a:r>
              <a:rPr lang="en-US" dirty="0"/>
              <a:t>to address the wireless channel errors affecting the transmitted information. </a:t>
            </a:r>
            <a:endParaRPr lang="tr-TR" dirty="0" smtClean="0"/>
          </a:p>
          <a:p>
            <a:pPr lvl="1"/>
            <a:r>
              <a:rPr lang="en-US" dirty="0" smtClean="0"/>
              <a:t>Channel</a:t>
            </a:r>
            <a:r>
              <a:rPr lang="tr-TR" dirty="0" smtClean="0"/>
              <a:t> </a:t>
            </a:r>
            <a:r>
              <a:rPr lang="en-US" dirty="0" smtClean="0"/>
              <a:t>coding </a:t>
            </a:r>
            <a:r>
              <a:rPr lang="en-US" dirty="0"/>
              <a:t>is also referred to as </a:t>
            </a:r>
            <a:r>
              <a:rPr lang="en-US" i="1" dirty="0"/>
              <a:t>error control coding</a:t>
            </a:r>
            <a:r>
              <a:rPr lang="en-US" dirty="0" smtClean="0"/>
              <a:t>.</a:t>
            </a:r>
            <a:endParaRPr lang="tr-TR" dirty="0" smtClean="0"/>
          </a:p>
          <a:p>
            <a:r>
              <a:rPr lang="en-US" b="1" dirty="0"/>
              <a:t>Interleaving and modulation: </a:t>
            </a:r>
            <a:r>
              <a:rPr lang="en-US" dirty="0"/>
              <a:t>The encoded channel symbols are then interleaved to </a:t>
            </a:r>
            <a:r>
              <a:rPr lang="en-US" dirty="0" smtClean="0"/>
              <a:t>combat</a:t>
            </a:r>
            <a:r>
              <a:rPr lang="tr-TR" dirty="0" smtClean="0"/>
              <a:t> </a:t>
            </a:r>
            <a:r>
              <a:rPr lang="en-US" dirty="0" smtClean="0"/>
              <a:t>the </a:t>
            </a:r>
            <a:r>
              <a:rPr lang="en-US" dirty="0" err="1"/>
              <a:t>bursty</a:t>
            </a:r>
            <a:r>
              <a:rPr lang="en-US" dirty="0"/>
              <a:t> errors that can affect a large number of consecutive bits. </a:t>
            </a:r>
            <a:endParaRPr lang="tr-TR" dirty="0" smtClean="0"/>
          </a:p>
          <a:p>
            <a:pPr lvl="1"/>
            <a:r>
              <a:rPr lang="en-US" dirty="0" smtClean="0"/>
              <a:t>The </a:t>
            </a:r>
            <a:r>
              <a:rPr lang="en-US" dirty="0"/>
              <a:t>channel coding and </a:t>
            </a:r>
            <a:r>
              <a:rPr lang="en-US" dirty="0" smtClean="0"/>
              <a:t>the</a:t>
            </a:r>
            <a:r>
              <a:rPr lang="tr-TR" dirty="0" smtClean="0"/>
              <a:t> </a:t>
            </a:r>
            <a:r>
              <a:rPr lang="en-US" dirty="0" smtClean="0"/>
              <a:t>interleaving </a:t>
            </a:r>
            <a:r>
              <a:rPr lang="en-US" dirty="0"/>
              <a:t>mechanism help the receiver either </a:t>
            </a:r>
            <a:r>
              <a:rPr lang="en-US" dirty="0" smtClean="0"/>
              <a:t>to</a:t>
            </a:r>
            <a:r>
              <a:rPr lang="tr-TR" dirty="0" smtClean="0"/>
              <a:t>;</a:t>
            </a:r>
            <a:r>
              <a:rPr lang="en-US" dirty="0" smtClean="0"/>
              <a:t> </a:t>
            </a:r>
            <a:endParaRPr lang="tr-TR" dirty="0" smtClean="0"/>
          </a:p>
          <a:p>
            <a:pPr lvl="1"/>
            <a:r>
              <a:rPr lang="en-US" dirty="0" smtClean="0"/>
              <a:t>(</a:t>
            </a:r>
            <a:r>
              <a:rPr lang="en-US" dirty="0"/>
              <a:t>1) identify bit errors to initiate </a:t>
            </a:r>
            <a:r>
              <a:rPr lang="en-US" dirty="0" smtClean="0"/>
              <a:t>retransmission</a:t>
            </a:r>
            <a:endParaRPr lang="tr-TR" dirty="0" smtClean="0"/>
          </a:p>
          <a:p>
            <a:pPr lvl="1"/>
            <a:r>
              <a:rPr lang="en-US" dirty="0" smtClean="0"/>
              <a:t>(2</a:t>
            </a:r>
            <a:r>
              <a:rPr lang="en-US" dirty="0"/>
              <a:t>) correct a limited number of bits in case of errors. </a:t>
            </a:r>
            <a:endParaRPr lang="tr-TR" dirty="0" smtClean="0"/>
          </a:p>
          <a:p>
            <a:pPr lvl="1"/>
            <a:r>
              <a:rPr lang="en-US" dirty="0" smtClean="0"/>
              <a:t>Then</a:t>
            </a:r>
            <a:r>
              <a:rPr lang="en-US" dirty="0"/>
              <a:t>, an analog signal (or a set </a:t>
            </a:r>
            <a:r>
              <a:rPr lang="en-US" dirty="0" smtClean="0"/>
              <a:t>thereof)</a:t>
            </a:r>
            <a:r>
              <a:rPr lang="tr-TR" dirty="0" smtClean="0"/>
              <a:t> </a:t>
            </a:r>
            <a:r>
              <a:rPr lang="en-US" dirty="0" smtClean="0"/>
              <a:t>is </a:t>
            </a:r>
            <a:r>
              <a:rPr lang="en-US" dirty="0"/>
              <a:t>modulated by the digital information to create the waveform that will be sent over the channel.</a:t>
            </a:r>
          </a:p>
          <a:p>
            <a:pPr lvl="1"/>
            <a:r>
              <a:rPr lang="en-US" dirty="0"/>
              <a:t>Finally, the waveforms are transmitted through the antenna to the receiver.</a:t>
            </a:r>
            <a:endParaRPr lang="en-GB" dirty="0"/>
          </a:p>
        </p:txBody>
      </p:sp>
    </p:spTree>
    <p:extLst>
      <p:ext uri="{BB962C8B-B14F-4D97-AF65-F5344CB8AC3E}">
        <p14:creationId xmlns:p14="http://schemas.microsoft.com/office/powerpoint/2010/main" val="26694656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en-US" dirty="0"/>
              <a:t>RF Wireless </a:t>
            </a:r>
            <a:r>
              <a:rPr lang="en-US" dirty="0" smtClean="0"/>
              <a:t>Communication</a:t>
            </a:r>
            <a:r>
              <a:rPr lang="tr-TR" dirty="0" smtClean="0"/>
              <a:t> (</a:t>
            </a:r>
            <a:r>
              <a:rPr lang="tr-TR" dirty="0" err="1" smtClean="0"/>
              <a:t>Receiver</a:t>
            </a:r>
            <a:r>
              <a:rPr lang="tr-TR" dirty="0" smtClean="0"/>
              <a:t>)</a:t>
            </a:r>
            <a:r>
              <a:rPr lang="en-US" dirty="0"/>
              <a:t/>
            </a:r>
            <a:br>
              <a:rPr lang="en-US" dirty="0"/>
            </a:br>
            <a:endParaRPr lang="en-GB" dirty="0"/>
          </a:p>
        </p:txBody>
      </p:sp>
      <p:sp>
        <p:nvSpPr>
          <p:cNvPr id="3" name="İçerik Yer Tutucusu 2"/>
          <p:cNvSpPr>
            <a:spLocks noGrp="1"/>
          </p:cNvSpPr>
          <p:nvPr>
            <p:ph idx="1"/>
          </p:nvPr>
        </p:nvSpPr>
        <p:spPr>
          <a:xfrm>
            <a:off x="2589212" y="1500187"/>
            <a:ext cx="8915400" cy="5000625"/>
          </a:xfrm>
        </p:spPr>
        <p:txBody>
          <a:bodyPr>
            <a:normAutofit/>
          </a:bodyPr>
          <a:lstStyle/>
          <a:p>
            <a:r>
              <a:rPr lang="en-US" b="1" dirty="0"/>
              <a:t>Wireless channel propagation: </a:t>
            </a:r>
            <a:r>
              <a:rPr lang="en-US" dirty="0"/>
              <a:t>The transmitted waveform, which is essentially an EM </a:t>
            </a:r>
            <a:r>
              <a:rPr lang="en-US" dirty="0" smtClean="0"/>
              <a:t>wave,</a:t>
            </a:r>
            <a:r>
              <a:rPr lang="tr-TR" dirty="0" smtClean="0"/>
              <a:t> </a:t>
            </a:r>
            <a:r>
              <a:rPr lang="en-US" dirty="0" smtClean="0"/>
              <a:t>travels </a:t>
            </a:r>
            <a:r>
              <a:rPr lang="en-US" dirty="0"/>
              <a:t>through the channel. </a:t>
            </a:r>
            <a:endParaRPr lang="tr-TR" dirty="0" smtClean="0"/>
          </a:p>
          <a:p>
            <a:pPr lvl="1"/>
            <a:r>
              <a:rPr lang="en-US" dirty="0" smtClean="0"/>
              <a:t>Meanwhile</a:t>
            </a:r>
            <a:r>
              <a:rPr lang="en-US" dirty="0"/>
              <a:t>, the waveform is attenuated and distorted by </a:t>
            </a:r>
            <a:r>
              <a:rPr lang="en-US" dirty="0" smtClean="0"/>
              <a:t>several</a:t>
            </a:r>
            <a:r>
              <a:rPr lang="tr-TR" dirty="0" smtClean="0"/>
              <a:t> </a:t>
            </a:r>
            <a:r>
              <a:rPr lang="en-GB" dirty="0" smtClean="0"/>
              <a:t>wireless </a:t>
            </a:r>
            <a:r>
              <a:rPr lang="en-GB" dirty="0"/>
              <a:t>channel effects</a:t>
            </a:r>
            <a:r>
              <a:rPr lang="en-GB" dirty="0" smtClean="0"/>
              <a:t>.</a:t>
            </a:r>
            <a:endParaRPr lang="tr-TR" dirty="0" smtClean="0"/>
          </a:p>
          <a:p>
            <a:endParaRPr lang="tr-TR" b="1" dirty="0"/>
          </a:p>
          <a:p>
            <a:r>
              <a:rPr lang="tr-TR" b="1" dirty="0" err="1" smtClean="0"/>
              <a:t>Dei</a:t>
            </a:r>
            <a:r>
              <a:rPr lang="en-US" b="1" dirty="0" err="1" smtClean="0"/>
              <a:t>nterleaving</a:t>
            </a:r>
            <a:r>
              <a:rPr lang="en-US" b="1" dirty="0" smtClean="0"/>
              <a:t> </a:t>
            </a:r>
            <a:r>
              <a:rPr lang="en-US" b="1" dirty="0"/>
              <a:t>and </a:t>
            </a:r>
            <a:r>
              <a:rPr lang="tr-TR" b="1" dirty="0" smtClean="0"/>
              <a:t>De</a:t>
            </a:r>
            <a:r>
              <a:rPr lang="en-US" b="1" dirty="0" smtClean="0"/>
              <a:t>modulation:</a:t>
            </a:r>
            <a:r>
              <a:rPr lang="tr-TR" b="1" dirty="0" smtClean="0"/>
              <a:t> </a:t>
            </a:r>
            <a:r>
              <a:rPr lang="en-US" dirty="0">
                <a:solidFill>
                  <a:schemeClr val="tx1"/>
                </a:solidFill>
              </a:rPr>
              <a:t>At the receiver end, symbol detection is performed first to lock into the sent </a:t>
            </a:r>
            <a:r>
              <a:rPr lang="en-US" dirty="0" smtClean="0">
                <a:solidFill>
                  <a:schemeClr val="tx1"/>
                </a:solidFill>
              </a:rPr>
              <a:t>waveform</a:t>
            </a:r>
            <a:endParaRPr lang="tr-TR" dirty="0" smtClean="0">
              <a:solidFill>
                <a:schemeClr val="tx1"/>
              </a:solidFill>
            </a:endParaRPr>
          </a:p>
          <a:p>
            <a:pPr lvl="1"/>
            <a:r>
              <a:rPr lang="tr-TR" dirty="0" err="1" smtClean="0">
                <a:solidFill>
                  <a:schemeClr val="tx1"/>
                </a:solidFill>
              </a:rPr>
              <a:t>The</a:t>
            </a:r>
            <a:r>
              <a:rPr lang="tr-TR" dirty="0" smtClean="0">
                <a:solidFill>
                  <a:schemeClr val="tx1"/>
                </a:solidFill>
              </a:rPr>
              <a:t> </a:t>
            </a:r>
            <a:r>
              <a:rPr lang="tr-TR" dirty="0" err="1" smtClean="0">
                <a:solidFill>
                  <a:schemeClr val="tx1"/>
                </a:solidFill>
              </a:rPr>
              <a:t>received</a:t>
            </a:r>
            <a:r>
              <a:rPr lang="tr-TR" dirty="0" smtClean="0">
                <a:solidFill>
                  <a:schemeClr val="tx1"/>
                </a:solidFill>
              </a:rPr>
              <a:t> </a:t>
            </a:r>
            <a:r>
              <a:rPr lang="tr-TR" dirty="0" err="1" smtClean="0">
                <a:solidFill>
                  <a:schemeClr val="tx1"/>
                </a:solidFill>
              </a:rPr>
              <a:t>signal</a:t>
            </a:r>
            <a:r>
              <a:rPr lang="tr-TR" dirty="0" smtClean="0">
                <a:solidFill>
                  <a:schemeClr val="tx1"/>
                </a:solidFill>
              </a:rPr>
              <a:t> </a:t>
            </a:r>
            <a:r>
              <a:rPr lang="en-US" dirty="0" smtClean="0">
                <a:solidFill>
                  <a:schemeClr val="tx1"/>
                </a:solidFill>
              </a:rPr>
              <a:t>demodulated </a:t>
            </a:r>
            <a:r>
              <a:rPr lang="en-US" dirty="0">
                <a:solidFill>
                  <a:schemeClr val="tx1"/>
                </a:solidFill>
              </a:rPr>
              <a:t>to extract the channel </a:t>
            </a:r>
            <a:r>
              <a:rPr lang="en-US" dirty="0" smtClean="0">
                <a:solidFill>
                  <a:schemeClr val="tx1"/>
                </a:solidFill>
              </a:rPr>
              <a:t>symbols</a:t>
            </a:r>
            <a:r>
              <a:rPr lang="tr-TR" dirty="0" smtClean="0">
                <a:solidFill>
                  <a:schemeClr val="tx1"/>
                </a:solidFill>
              </a:rPr>
              <a:t>.</a:t>
            </a:r>
          </a:p>
          <a:p>
            <a:pPr lvl="1"/>
            <a:r>
              <a:rPr lang="tr-TR" dirty="0" err="1" smtClean="0">
                <a:solidFill>
                  <a:schemeClr val="tx1"/>
                </a:solidFill>
              </a:rPr>
              <a:t>Then</a:t>
            </a:r>
            <a:r>
              <a:rPr lang="tr-TR" dirty="0" smtClean="0">
                <a:solidFill>
                  <a:schemeClr val="tx1"/>
                </a:solidFill>
              </a:rPr>
              <a:t> de-</a:t>
            </a:r>
            <a:r>
              <a:rPr lang="tr-TR" dirty="0" err="1" smtClean="0">
                <a:solidFill>
                  <a:schemeClr val="tx1"/>
                </a:solidFill>
              </a:rPr>
              <a:t>interleaved</a:t>
            </a:r>
            <a:r>
              <a:rPr lang="tr-TR" dirty="0" smtClean="0">
                <a:solidFill>
                  <a:schemeClr val="tx1"/>
                </a:solidFill>
              </a:rPr>
              <a:t> </a:t>
            </a:r>
            <a:r>
              <a:rPr lang="tr-TR" dirty="0" err="1" smtClean="0">
                <a:solidFill>
                  <a:schemeClr val="tx1"/>
                </a:solidFill>
              </a:rPr>
              <a:t>and</a:t>
            </a:r>
            <a:r>
              <a:rPr lang="tr-TR" dirty="0" smtClean="0">
                <a:solidFill>
                  <a:schemeClr val="tx1"/>
                </a:solidFill>
              </a:rPr>
              <a:t> </a:t>
            </a:r>
            <a:r>
              <a:rPr lang="tr-TR" dirty="0" err="1" smtClean="0">
                <a:solidFill>
                  <a:schemeClr val="tx1"/>
                </a:solidFill>
              </a:rPr>
              <a:t>decoded</a:t>
            </a:r>
            <a:r>
              <a:rPr lang="tr-TR" dirty="0" smtClean="0">
                <a:solidFill>
                  <a:schemeClr val="tx1"/>
                </a:solidFill>
              </a:rPr>
              <a:t> </a:t>
            </a:r>
            <a:r>
              <a:rPr lang="tr-TR" dirty="0" err="1" smtClean="0">
                <a:solidFill>
                  <a:schemeClr val="tx1"/>
                </a:solidFill>
              </a:rPr>
              <a:t>to</a:t>
            </a:r>
            <a:r>
              <a:rPr lang="tr-TR" dirty="0" smtClean="0">
                <a:solidFill>
                  <a:schemeClr val="tx1"/>
                </a:solidFill>
              </a:rPr>
              <a:t> </a:t>
            </a:r>
            <a:r>
              <a:rPr lang="tr-TR" dirty="0" err="1" smtClean="0">
                <a:solidFill>
                  <a:schemeClr val="tx1"/>
                </a:solidFill>
              </a:rPr>
              <a:t>recover</a:t>
            </a:r>
            <a:r>
              <a:rPr lang="tr-TR" dirty="0" smtClean="0">
                <a:solidFill>
                  <a:schemeClr val="tx1"/>
                </a:solidFill>
              </a:rPr>
              <a:t> </a:t>
            </a:r>
            <a:r>
              <a:rPr lang="tr-TR" dirty="0" err="1" smtClean="0">
                <a:solidFill>
                  <a:schemeClr val="tx1"/>
                </a:solidFill>
              </a:rPr>
              <a:t>the</a:t>
            </a:r>
            <a:r>
              <a:rPr lang="tr-TR" dirty="0" smtClean="0">
                <a:solidFill>
                  <a:schemeClr val="tx1"/>
                </a:solidFill>
              </a:rPr>
              <a:t> </a:t>
            </a:r>
            <a:r>
              <a:rPr lang="tr-TR" dirty="0" err="1" smtClean="0">
                <a:solidFill>
                  <a:schemeClr val="tx1"/>
                </a:solidFill>
              </a:rPr>
              <a:t>source</a:t>
            </a:r>
            <a:r>
              <a:rPr lang="tr-TR" dirty="0" smtClean="0">
                <a:solidFill>
                  <a:schemeClr val="tx1"/>
                </a:solidFill>
              </a:rPr>
              <a:t> </a:t>
            </a:r>
            <a:r>
              <a:rPr lang="tr-TR" dirty="0" err="1" smtClean="0">
                <a:solidFill>
                  <a:schemeClr val="tx1"/>
                </a:solidFill>
              </a:rPr>
              <a:t>information</a:t>
            </a:r>
            <a:r>
              <a:rPr lang="tr-TR" dirty="0" smtClean="0">
                <a:solidFill>
                  <a:schemeClr val="tx1"/>
                </a:solidFill>
              </a:rPr>
              <a:t>.</a:t>
            </a:r>
          </a:p>
          <a:p>
            <a:pPr lvl="1"/>
            <a:endParaRPr lang="tr-TR" dirty="0" smtClean="0">
              <a:solidFill>
                <a:schemeClr val="tx1"/>
              </a:solidFill>
            </a:endParaRPr>
          </a:p>
          <a:p>
            <a:pPr lvl="1"/>
            <a:endParaRPr lang="en-GB" dirty="0"/>
          </a:p>
        </p:txBody>
      </p:sp>
    </p:spTree>
    <p:extLst>
      <p:ext uri="{BB962C8B-B14F-4D97-AF65-F5344CB8AC3E}">
        <p14:creationId xmlns:p14="http://schemas.microsoft.com/office/powerpoint/2010/main" val="1441827599"/>
      </p:ext>
    </p:extLst>
  </p:cSld>
  <p:clrMapOvr>
    <a:masterClrMapping/>
  </p:clrMapOvr>
  <p:timing>
    <p:tnLst>
      <p:par>
        <p:cTn id="1" dur="indefinite" restart="never" nodeType="tmRoot"/>
      </p:par>
    </p:tnLst>
  </p:timing>
</p:sld>
</file>

<file path=ppt/theme/theme1.xml><?xml version="1.0" encoding="utf-8"?>
<a:theme xmlns:a="http://schemas.openxmlformats.org/drawingml/2006/main" name="Duman">
  <a:themeElements>
    <a:clrScheme name="Duman">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9597</TotalTime>
  <Words>2749</Words>
  <Application>Microsoft Office PowerPoint</Application>
  <PresentationFormat>Widescreen</PresentationFormat>
  <Paragraphs>203</Paragraphs>
  <Slides>18</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Cambria Math</vt:lpstr>
      <vt:lpstr>Century Gothic</vt:lpstr>
      <vt:lpstr>Wingdings 3</vt:lpstr>
      <vt:lpstr>Duman</vt:lpstr>
      <vt:lpstr>Wireless Sensor Networks: 6LowPAN&amp;RPL</vt:lpstr>
      <vt:lpstr>Outline</vt:lpstr>
      <vt:lpstr>PHY Layer for WSNs: What is it? </vt:lpstr>
      <vt:lpstr>PHY Layer Technologies</vt:lpstr>
      <vt:lpstr>PHY Layer Technologies</vt:lpstr>
      <vt:lpstr>PHY Layer Technologies</vt:lpstr>
      <vt:lpstr>RF Wireless Communication </vt:lpstr>
      <vt:lpstr>RF Wireless Communication (Transmitter) </vt:lpstr>
      <vt:lpstr>RF Wireless Communication (Receiver) </vt:lpstr>
      <vt:lpstr>RF Wireless Communication (Source Coder) </vt:lpstr>
      <vt:lpstr>Channel Coding (Error Control Coding)</vt:lpstr>
      <vt:lpstr>Block Codes</vt:lpstr>
      <vt:lpstr>Block Codes (BCH, RS and CRC)</vt:lpstr>
      <vt:lpstr>Modulation</vt:lpstr>
      <vt:lpstr>Modulation</vt:lpstr>
      <vt:lpstr>Main Modulation Schemes for WSNs</vt:lpstr>
      <vt:lpstr>Main Modulation Schemes for WSNs</vt:lpstr>
      <vt:lpstr>Thank You for Your Attention.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Internet of Things : What is it about? and What are the hot topics?</dc:title>
  <dc:creator>sedat gormus</dc:creator>
  <cp:lastModifiedBy>sedat gormus</cp:lastModifiedBy>
  <cp:revision>208</cp:revision>
  <dcterms:created xsi:type="dcterms:W3CDTF">2014-12-25T07:55:36Z</dcterms:created>
  <dcterms:modified xsi:type="dcterms:W3CDTF">2015-03-17T13:28:59Z</dcterms:modified>
</cp:coreProperties>
</file>