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notesMasterIdLst>
    <p:notesMasterId r:id="rId34"/>
  </p:notesMasterIdLst>
  <p:sldIdLst>
    <p:sldId id="256" r:id="rId2"/>
    <p:sldId id="272" r:id="rId3"/>
    <p:sldId id="269" r:id="rId4"/>
    <p:sldId id="270" r:id="rId5"/>
    <p:sldId id="271" r:id="rId6"/>
    <p:sldId id="273" r:id="rId7"/>
    <p:sldId id="274" r:id="rId8"/>
    <p:sldId id="275" r:id="rId9"/>
    <p:sldId id="276" r:id="rId10"/>
    <p:sldId id="277" r:id="rId11"/>
    <p:sldId id="278" r:id="rId12"/>
    <p:sldId id="279" r:id="rId13"/>
    <p:sldId id="282" r:id="rId14"/>
    <p:sldId id="280" r:id="rId15"/>
    <p:sldId id="281" r:id="rId16"/>
    <p:sldId id="283"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9" r:id="rId32"/>
    <p:sldId id="298" r:id="rId3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72569" autoAdjust="0"/>
  </p:normalViewPr>
  <p:slideViewPr>
    <p:cSldViewPr snapToGrid="0">
      <p:cViewPr varScale="1">
        <p:scale>
          <a:sx n="67" d="100"/>
          <a:sy n="67" d="100"/>
        </p:scale>
        <p:origin x="145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4BB06F-1B85-4C19-A685-88AAF3BAED63}" type="datetimeFigureOut">
              <a:rPr lang="tr-TR" smtClean="0"/>
              <a:t>18.2.2015</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3FD0C-58BC-42A7-8E86-5EA7430DEF95}" type="slidenum">
              <a:rPr lang="tr-TR" smtClean="0"/>
              <a:t>‹#›</a:t>
            </a:fld>
            <a:endParaRPr lang="tr-TR"/>
          </a:p>
        </p:txBody>
      </p:sp>
    </p:spTree>
    <p:extLst>
      <p:ext uri="{BB962C8B-B14F-4D97-AF65-F5344CB8AC3E}">
        <p14:creationId xmlns:p14="http://schemas.microsoft.com/office/powerpoint/2010/main" val="658446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Eğer kendi başınıza program yazmışsanız</a:t>
            </a:r>
            <a:r>
              <a:rPr lang="en-US" dirty="0" smtClean="0"/>
              <a:t>, </a:t>
            </a:r>
            <a:r>
              <a:rPr lang="tr-TR" dirty="0" smtClean="0"/>
              <a:t>Bu listenin gereksiz formaliteler ve bürokrasi içerdiğini düşünebilirsiniz</a:t>
            </a:r>
            <a:r>
              <a:rPr lang="en-US" dirty="0" smtClean="0"/>
              <a:t> </a:t>
            </a:r>
            <a:endParaRPr lang="tr-TR" dirty="0" smtClean="0"/>
          </a:p>
          <a:p>
            <a:r>
              <a:rPr lang="tr-TR" dirty="0" smtClean="0"/>
              <a:t>Ancak, bu formalitelerin sayısı</a:t>
            </a:r>
            <a:r>
              <a:rPr lang="tr-TR" baseline="0" dirty="0" smtClean="0"/>
              <a:t> konusunda bir uzlaşıya varmak zor olabilir.</a:t>
            </a:r>
          </a:p>
          <a:p>
            <a:r>
              <a:rPr lang="tr-TR" baseline="0" dirty="0" smtClean="0"/>
              <a:t>Bu adımları gelecekte daha detaylı şekilde tartışacağız.</a:t>
            </a:r>
            <a:endParaRPr lang="tr-TR" dirty="0" smtClean="0"/>
          </a:p>
          <a:p>
            <a:endParaRPr lang="tr-TR" dirty="0" smtClean="0"/>
          </a:p>
          <a:p>
            <a:r>
              <a:rPr lang="tr-TR" dirty="0" smtClean="0"/>
              <a:t>Eğer</a:t>
            </a:r>
            <a:r>
              <a:rPr lang="tr-TR" baseline="0" dirty="0" smtClean="0"/>
              <a:t> kendi başınıza programlamayı öğrendiyseniz,  Bu aktiviteleri teker teker ele alıp fark ederek bir programlama tecrübesi edinmemişsinizdir.</a:t>
            </a:r>
          </a:p>
          <a:p>
            <a:r>
              <a:rPr lang="tr-TR" baseline="0" dirty="0" smtClean="0"/>
              <a:t>Sizin için geçerli olan sadece program yazdığınızdır ancak bu sadece </a:t>
            </a:r>
            <a:r>
              <a:rPr lang="tr-TR" baseline="0" dirty="0" err="1" smtClean="0"/>
              <a:t>formal</a:t>
            </a:r>
            <a:r>
              <a:rPr lang="tr-TR" baseline="0" dirty="0" smtClean="0"/>
              <a:t> anlamda kodu </a:t>
            </a:r>
            <a:r>
              <a:rPr lang="tr-TR" baseline="0" dirty="0" err="1" smtClean="0"/>
              <a:t>inşaa</a:t>
            </a:r>
            <a:r>
              <a:rPr lang="tr-TR" baseline="0" dirty="0" smtClean="0"/>
              <a:t> etmeye karşılık gelir. </a:t>
            </a:r>
          </a:p>
          <a:p>
            <a:r>
              <a:rPr lang="tr-TR" baseline="0" dirty="0" smtClean="0"/>
              <a:t>Bu gerçekten etkin ve gerekli bir yazılım gerçekleştirme adımıdır ancak daha sonra ele alacağımız gibi çoğu zaman belli ir perspektif içermez.</a:t>
            </a:r>
          </a:p>
          <a:p>
            <a:endParaRPr lang="tr-TR" baseline="0" dirty="0" smtClean="0"/>
          </a:p>
          <a:p>
            <a:endParaRPr lang="tr-TR" dirty="0" smtClean="0"/>
          </a:p>
          <a:p>
            <a:endParaRPr lang="tr-TR" dirty="0" smtClean="0"/>
          </a:p>
          <a:p>
            <a:endParaRPr lang="tr-TR" dirty="0" smtClean="0"/>
          </a:p>
          <a:p>
            <a:endParaRPr lang="en-US" dirty="0" smtClean="0"/>
          </a:p>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4</a:t>
            </a:fld>
            <a:endParaRPr lang="tr-TR"/>
          </a:p>
        </p:txBody>
      </p:sp>
    </p:spTree>
    <p:extLst>
      <p:ext uri="{BB962C8B-B14F-4D97-AF65-F5344CB8AC3E}">
        <p14:creationId xmlns:p14="http://schemas.microsoft.com/office/powerpoint/2010/main" val="16573967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15</a:t>
            </a:fld>
            <a:endParaRPr lang="tr-TR"/>
          </a:p>
        </p:txBody>
      </p:sp>
    </p:spTree>
    <p:extLst>
      <p:ext uri="{BB962C8B-B14F-4D97-AF65-F5344CB8AC3E}">
        <p14:creationId xmlns:p14="http://schemas.microsoft.com/office/powerpoint/2010/main" val="18810689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If you emphasize quality at the end of a project, you emphasize system testing. Testing is what many people think of when they think of software quality assurance. Testing, however , is only one part of a complete quality -assurance strategy, and it's not the most influential part . Testing can't detect a flaw such as building the wrong product or building the right product in the wrong way. Such flaws must be worked out earlier than in testing— before construction begins.</a:t>
            </a:r>
          </a:p>
          <a:p>
            <a:endParaRPr lang="tr-TR" dirty="0" smtClean="0"/>
          </a:p>
          <a:p>
            <a:endParaRPr lang="tr-TR" dirty="0" smtClean="0"/>
          </a:p>
          <a:p>
            <a:r>
              <a:rPr lang="en-US" dirty="0" smtClean="0"/>
              <a:t>If you emphasize quality in the middle of the project</a:t>
            </a:r>
            <a:r>
              <a:rPr lang="en-US" b="1" dirty="0" smtClean="0"/>
              <a:t>, you emphasize construction practices</a:t>
            </a:r>
            <a:r>
              <a:rPr lang="en-US" dirty="0" smtClean="0"/>
              <a:t>. </a:t>
            </a:r>
            <a:r>
              <a:rPr lang="en-US" b="1" dirty="0" smtClean="0"/>
              <a:t>Such practices are the focus of most of this </a:t>
            </a:r>
            <a:r>
              <a:rPr lang="tr-TR" b="1" dirty="0" err="1" smtClean="0"/>
              <a:t>course</a:t>
            </a:r>
            <a:r>
              <a:rPr lang="en-US" dirty="0" smtClean="0"/>
              <a:t>. If you emphasize quality at the beginning of the project, you plan for, require, and design a high-quality product . If you start the process with designs for a </a:t>
            </a:r>
            <a:r>
              <a:rPr lang="tr-TR" b="1" dirty="0" smtClean="0"/>
              <a:t>Murat 124</a:t>
            </a:r>
            <a:r>
              <a:rPr lang="en-US" dirty="0" smtClean="0"/>
              <a:t>, you can test it all you want to, and it will never turn into a </a:t>
            </a:r>
            <a:r>
              <a:rPr lang="en-US" b="1" dirty="0" smtClean="0"/>
              <a:t>Rolls-Royce</a:t>
            </a:r>
            <a:r>
              <a:rPr lang="en-US" dirty="0" smtClean="0"/>
              <a:t>. You might build the best possible </a:t>
            </a:r>
            <a:r>
              <a:rPr lang="tr-TR" b="1" dirty="0" smtClean="0"/>
              <a:t>Murat 124</a:t>
            </a:r>
            <a:r>
              <a:rPr lang="en-US" dirty="0" smtClean="0"/>
              <a:t>, but if you want a </a:t>
            </a:r>
            <a:r>
              <a:rPr lang="en-US" b="1" dirty="0" smtClean="0"/>
              <a:t>Rolls-Royce</a:t>
            </a:r>
            <a:r>
              <a:rPr lang="en-US" dirty="0" smtClean="0"/>
              <a:t>, you have to plan from the beginning to build one. In software development, you do such planning when you define the problem, when you specify the solution, and when you design the solution. </a:t>
            </a:r>
            <a:endParaRPr lang="tr-TR" dirty="0" smtClean="0"/>
          </a:p>
          <a:p>
            <a:endParaRPr lang="tr-TR" dirty="0" smtClean="0"/>
          </a:p>
          <a:p>
            <a:r>
              <a:rPr lang="en-US" dirty="0" smtClean="0"/>
              <a:t>Since construction is in the middle of a software project, by the time you get to construction, the earlier parts of the project have already laid some of the groundwork for success or failure. During construction , however, you should at least be able to determine </a:t>
            </a:r>
            <a:r>
              <a:rPr lang="en-US" b="1" dirty="0" smtClean="0"/>
              <a:t>how good your situation is and to back up if you see the black clouds of failure looming </a:t>
            </a:r>
            <a:r>
              <a:rPr lang="en-US" dirty="0" smtClean="0"/>
              <a:t>on the horizon. The rest of this chapter describes in detail why proper preparation is important and tells you how to determine whether you're really ready to begin construction.</a:t>
            </a:r>
          </a:p>
          <a:p>
            <a:endParaRPr lang="en-US" dirty="0" smtClean="0"/>
          </a:p>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17</a:t>
            </a:fld>
            <a:endParaRPr lang="tr-TR"/>
          </a:p>
        </p:txBody>
      </p:sp>
    </p:spTree>
    <p:extLst>
      <p:ext uri="{BB962C8B-B14F-4D97-AF65-F5344CB8AC3E}">
        <p14:creationId xmlns:p14="http://schemas.microsoft.com/office/powerpoint/2010/main" val="21225920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Some people have asserted that upstream activities such as architecture, design, and project planning aren't useful on modern software projects . In the main, such assertions are not well supported by research, past or present, or by current data. (See the rest of this chapter for details.) Opponents of prerequisites typically show examples of prerequisites that have been done poorly and then point out that such work isn't effective. Upstream activities can be done well, however, and industry data from the 1970s to the present day indicates that projects will run best if appropriate preparation activities are done before construction begins in earnest.</a:t>
            </a:r>
          </a:p>
          <a:p>
            <a:endParaRPr lang="en-US" dirty="0" smtClean="0"/>
          </a:p>
          <a:p>
            <a:endParaRPr lang="tr-TR" dirty="0" smtClean="0"/>
          </a:p>
          <a:p>
            <a:r>
              <a:rPr lang="en-US" b="1" dirty="0" smtClean="0"/>
              <a:t>By far the most common project risks in software development </a:t>
            </a:r>
            <a:r>
              <a:rPr lang="en-US" b="1" dirty="0" smtClean="0">
                <a:solidFill>
                  <a:srgbClr val="C00000"/>
                </a:solidFill>
              </a:rPr>
              <a:t>are </a:t>
            </a:r>
            <a:r>
              <a:rPr lang="en-US" b="1" i="1" dirty="0" smtClean="0">
                <a:solidFill>
                  <a:srgbClr val="C00000"/>
                </a:solidFill>
              </a:rPr>
              <a:t>poor requirements</a:t>
            </a:r>
            <a:r>
              <a:rPr lang="en-US" b="1" i="1" dirty="0" smtClean="0"/>
              <a:t> </a:t>
            </a:r>
            <a:r>
              <a:rPr lang="en-US" b="1" dirty="0" smtClean="0"/>
              <a:t>and poor </a:t>
            </a:r>
            <a:r>
              <a:rPr lang="en-US" b="1" i="1" dirty="0" smtClean="0">
                <a:solidFill>
                  <a:srgbClr val="C00000"/>
                </a:solidFill>
              </a:rPr>
              <a:t>project planning</a:t>
            </a:r>
            <a:r>
              <a:rPr lang="en-US" b="1" dirty="0" smtClean="0"/>
              <a:t>, thus preparation tends to focus on improving requirements and project plans.</a:t>
            </a:r>
          </a:p>
          <a:p>
            <a:endParaRPr lang="en-US" dirty="0" smtClean="0"/>
          </a:p>
          <a:p>
            <a:r>
              <a:rPr lang="en-US" dirty="0" smtClean="0"/>
              <a:t> </a:t>
            </a:r>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18</a:t>
            </a:fld>
            <a:endParaRPr lang="tr-TR"/>
          </a:p>
        </p:txBody>
      </p:sp>
    </p:spTree>
    <p:extLst>
      <p:ext uri="{BB962C8B-B14F-4D97-AF65-F5344CB8AC3E}">
        <p14:creationId xmlns:p14="http://schemas.microsoft.com/office/powerpoint/2010/main" val="30581323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Suggestion 1: Read the argument in the next section. It may tell you a few things you haven't thought of. </a:t>
            </a:r>
            <a:endParaRPr lang="tr-TR" dirty="0" smtClean="0"/>
          </a:p>
          <a:p>
            <a:endParaRPr lang="tr-TR" dirty="0" smtClean="0"/>
          </a:p>
          <a:p>
            <a:r>
              <a:rPr lang="en-US" dirty="0" smtClean="0"/>
              <a:t>Suggestion 2: Pay attention to the problems you experience. It takes only a few large programs to learn that you can avoid a lot of stress by planning ahead. Let your own experience be your guide.</a:t>
            </a:r>
          </a:p>
          <a:p>
            <a:endParaRPr lang="tr-TR" dirty="0" smtClean="0"/>
          </a:p>
          <a:p>
            <a:endParaRPr lang="tr-TR" dirty="0" smtClean="0"/>
          </a:p>
          <a:p>
            <a:r>
              <a:rPr lang="en-US" b="1" dirty="0" smtClean="0"/>
              <a:t>A few years ago, however, I was working on a Department of Defense project that was focusing on requirements development when the Army general in charge of the project came for a visit. We told him that we were developing requirements and that we were mainly talking to our customer, capturing requirements, and outlining the design. He insisted on seeing code anyway. We told him there was no code, but he walked around a work bay of 100 people, determined to catch someone programming. Frustrated by seeing so many people away from their desks or working on requirements and design, the large, round man with the loud voice finally pointed to the engineer sitting next to me and bellowed, "What's he doing? He must be writing code!" In fact, the engineer was working on a document-formatting utility, but the general wanted to find code,</a:t>
            </a:r>
            <a:r>
              <a:rPr lang="tr-TR" b="1" dirty="0" smtClean="0"/>
              <a:t> </a:t>
            </a:r>
            <a:r>
              <a:rPr lang="en-US" b="1" dirty="0" smtClean="0"/>
              <a:t>thought it looked like code, and wanted the engineer to be working on code, so we told him it was code.</a:t>
            </a:r>
            <a:endParaRPr lang="tr-TR" b="1" dirty="0" smtClean="0"/>
          </a:p>
          <a:p>
            <a:endParaRPr lang="tr-TR" b="1" dirty="0" smtClean="0"/>
          </a:p>
          <a:p>
            <a:r>
              <a:rPr lang="en-US" b="1" dirty="0" smtClean="0"/>
              <a:t>If the manager of your project pretends to be a brigadier general and orders you to start coding right away, it's easy to say, "Yes, Sir!" (What's the harm? The old guy must know what he's talking about.) This is a bad response, and you have several better alternatives. First, you can flatly refuse to do work in an ineffective order. If your relationships with your boss and your bank account are healthy enough for you to be able to do this, good luck.</a:t>
            </a:r>
            <a:endParaRPr lang="tr-TR" b="1" dirty="0" smtClean="0"/>
          </a:p>
          <a:p>
            <a:endParaRPr lang="tr-TR" b="1" dirty="0" smtClean="0"/>
          </a:p>
          <a:p>
            <a:r>
              <a:rPr lang="en-US" b="1" dirty="0" smtClean="0"/>
              <a:t>A second questionable alternative is pretending to be coding when you're not. Put an old program listing on the corner of your desk. Then go right ahead and develop your requirements and architecture, with or without your boss's approval. You'll do the project faster and with higher-quality results. Some people find this approach ethically objectionable, but from your boss's perspective, ignorance will be bliss.</a:t>
            </a:r>
          </a:p>
          <a:p>
            <a:endParaRPr lang="en-US" b="1" dirty="0" smtClean="0"/>
          </a:p>
          <a:p>
            <a:r>
              <a:rPr lang="en-US" b="1" dirty="0" smtClean="0"/>
              <a:t>Third, you can educate your boss in the nuances of technical projects. This is a good approach because it increases the number of enlightened bosses in the world. The next subsection presents an extended rationale for taking the time to do prerequisites before construction.</a:t>
            </a:r>
          </a:p>
          <a:p>
            <a:endParaRPr lang="en-US" b="1" dirty="0" smtClean="0"/>
          </a:p>
          <a:p>
            <a:r>
              <a:rPr lang="en-US" b="1" dirty="0" smtClean="0"/>
              <a:t>Finally, you can find another job. Despite economic ups and downs, good programmers are perennially in short supply (BLS 2002), and life is too short to work in an unenlightened</a:t>
            </a:r>
            <a:r>
              <a:rPr lang="tr-TR" b="1" dirty="0" smtClean="0"/>
              <a:t> </a:t>
            </a:r>
            <a:r>
              <a:rPr lang="en-US" b="1" dirty="0" smtClean="0"/>
              <a:t>programming shop when plenty of better alternatives are available.</a:t>
            </a:r>
          </a:p>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19</a:t>
            </a:fld>
            <a:endParaRPr lang="tr-TR"/>
          </a:p>
        </p:txBody>
      </p:sp>
    </p:spTree>
    <p:extLst>
      <p:ext uri="{BB962C8B-B14F-4D97-AF65-F5344CB8AC3E}">
        <p14:creationId xmlns:p14="http://schemas.microsoft.com/office/powerpoint/2010/main" val="40195662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The average project still exerts most of its defect-correction effort on the right side of Figure 3-1 , which means that debugging and associated rework takes about </a:t>
            </a:r>
            <a:r>
              <a:rPr lang="en-US" b="1" dirty="0" smtClean="0"/>
              <a:t>50 percent</a:t>
            </a:r>
            <a:r>
              <a:rPr lang="en-US" dirty="0" smtClean="0"/>
              <a:t> of the time spent in a typical software development cycle (Mills 1983; Boehm 1987a; Cooper and Mullen 1993; Fishman 1996; Haley 1996; Wheeler, </a:t>
            </a:r>
            <a:r>
              <a:rPr lang="en-US" dirty="0" err="1" smtClean="0"/>
              <a:t>Brykczynski</a:t>
            </a:r>
            <a:r>
              <a:rPr lang="en-US" dirty="0" smtClean="0"/>
              <a:t>, and </a:t>
            </a:r>
            <a:r>
              <a:rPr lang="en-US" dirty="0" err="1" smtClean="0"/>
              <a:t>Meeson</a:t>
            </a:r>
            <a:r>
              <a:rPr lang="en-US" dirty="0" smtClean="0"/>
              <a:t> 1996; Jones 1998; Shull et al. 2002; </a:t>
            </a:r>
            <a:r>
              <a:rPr lang="en-US" dirty="0" err="1" smtClean="0"/>
              <a:t>Wiegers</a:t>
            </a:r>
            <a:r>
              <a:rPr lang="en-US" dirty="0" smtClean="0"/>
              <a:t> 2002). </a:t>
            </a:r>
            <a:endParaRPr lang="tr-TR" dirty="0" smtClean="0"/>
          </a:p>
          <a:p>
            <a:endParaRPr lang="tr-TR" dirty="0" smtClean="0"/>
          </a:p>
          <a:p>
            <a:r>
              <a:rPr lang="en-US" dirty="0" smtClean="0"/>
              <a:t>Dozens of companies have found that simply focusing on correcting defects earlier rather than later in a project can cut development costs and schedules by factors of two or more (McConnell 2004). This is a healthy incentive to </a:t>
            </a:r>
            <a:r>
              <a:rPr lang="en-US" b="1" dirty="0" smtClean="0"/>
              <a:t>find and fix your problems as early as you can</a:t>
            </a:r>
            <a:r>
              <a:rPr lang="en-US" dirty="0" smtClean="0"/>
              <a:t>.</a:t>
            </a:r>
          </a:p>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23</a:t>
            </a:fld>
            <a:endParaRPr lang="tr-TR"/>
          </a:p>
        </p:txBody>
      </p:sp>
    </p:spTree>
    <p:extLst>
      <p:ext uri="{BB962C8B-B14F-4D97-AF65-F5344CB8AC3E}">
        <p14:creationId xmlns:p14="http://schemas.microsoft.com/office/powerpoint/2010/main" val="4235162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Different kinds of software projects call for different balances between preparation and construction. Every project is unique, but projects do tend to fall into general development styles. Table 3-2 shows three of the most common kinds of projects and lists the practices that are typically best suited to each kind of project.</a:t>
            </a:r>
          </a:p>
          <a:p>
            <a:endParaRPr lang="en-US" dirty="0" smtClean="0"/>
          </a:p>
          <a:p>
            <a:r>
              <a:rPr lang="en-US" dirty="0" smtClean="0"/>
              <a:t>McConnell, Steve (2004-06-09). Code Complete (2nd Edition) (Developer Best Practices) (Kindle Locations 1073-1075). Pearson Education. Kindle Edition. </a:t>
            </a:r>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24</a:t>
            </a:fld>
            <a:endParaRPr lang="tr-TR"/>
          </a:p>
        </p:txBody>
      </p:sp>
    </p:spTree>
    <p:extLst>
      <p:ext uri="{BB962C8B-B14F-4D97-AF65-F5344CB8AC3E}">
        <p14:creationId xmlns:p14="http://schemas.microsoft.com/office/powerpoint/2010/main" val="2804639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i="1" dirty="0" smtClean="0"/>
              <a:t>Gereksinim</a:t>
            </a:r>
            <a:r>
              <a:rPr lang="tr-TR" b="1" i="1" baseline="0" dirty="0" smtClean="0"/>
              <a:t> analizi olmadan yapılan </a:t>
            </a:r>
            <a:r>
              <a:rPr lang="tr-TR" b="1" i="1" baseline="0" dirty="0" err="1" smtClean="0"/>
              <a:t>a</a:t>
            </a:r>
            <a:r>
              <a:rPr lang="tr-TR" b="1" i="1" dirty="0" err="1" smtClean="0"/>
              <a:t>rdışıl</a:t>
            </a:r>
            <a:r>
              <a:rPr lang="tr-TR" b="1" i="1" dirty="0" smtClean="0"/>
              <a:t> (</a:t>
            </a:r>
            <a:r>
              <a:rPr lang="tr-TR" b="1" i="1" dirty="0" err="1" smtClean="0"/>
              <a:t>Sequential</a:t>
            </a:r>
            <a:r>
              <a:rPr lang="tr-TR" b="1" i="1" dirty="0" smtClean="0"/>
              <a:t>) geliştirme yaklaşımında, proje adımları teker</a:t>
            </a:r>
            <a:r>
              <a:rPr lang="tr-TR" b="1" i="1" baseline="0" dirty="0" smtClean="0"/>
              <a:t> teker tamamlanır, eğer kodda bir hata varsa bunun fark edilip giderilmesi projenin sonuna sarkabilir. Bu durumda, projenin tekrar yapılmasının maliyeti orijinal proje maliyetidir.</a:t>
            </a:r>
          </a:p>
          <a:p>
            <a:endParaRPr lang="tr-TR" b="1" i="1" baseline="0" dirty="0" smtClean="0"/>
          </a:p>
          <a:p>
            <a:r>
              <a:rPr lang="tr-TR" b="1" i="1" baseline="0" dirty="0" smtClean="0"/>
              <a:t>Gereksinim analizi olmadan yapılan </a:t>
            </a:r>
            <a:r>
              <a:rPr lang="tr-TR" b="1" i="1" baseline="0" dirty="0" err="1" smtClean="0"/>
              <a:t>İterative</a:t>
            </a:r>
            <a:r>
              <a:rPr lang="tr-TR" b="1" i="1" baseline="0" dirty="0" smtClean="0"/>
              <a:t> geliştirme durumunda ise her adım sonunda yapılan kontrollerin projeye olan maliyeti daha az olacaktır. Sonuç itibariyle </a:t>
            </a:r>
            <a:r>
              <a:rPr lang="tr-TR" b="1" i="1" baseline="0" dirty="0" err="1" smtClean="0"/>
              <a:t>ardışıl</a:t>
            </a:r>
            <a:r>
              <a:rPr lang="tr-TR" b="1" i="1" baseline="0" dirty="0" smtClean="0"/>
              <a:t> proje maliyeti 1 milyon dolar olurken, </a:t>
            </a:r>
            <a:r>
              <a:rPr lang="tr-TR" b="1" i="1" baseline="0" dirty="0" err="1" smtClean="0"/>
              <a:t>iterative</a:t>
            </a:r>
            <a:r>
              <a:rPr lang="tr-TR" b="1" i="1" baseline="0" dirty="0" smtClean="0"/>
              <a:t> geliştirme faaliyet 875 bin dolarda kalmıştır. Ancak her iki durumda da proje maliyetleri yüksektir.</a:t>
            </a:r>
          </a:p>
          <a:p>
            <a:endParaRPr lang="tr-TR" b="1" i="1" baseline="0" dirty="0" smtClean="0"/>
          </a:p>
          <a:p>
            <a:r>
              <a:rPr lang="en-US" b="1" i="1" dirty="0" smtClean="0"/>
              <a:t>The iterative project that abbreviates or eliminates prerequisites will differ in two ways from a sequential project that does the same thing. </a:t>
            </a:r>
            <a:endParaRPr lang="tr-TR" b="1" i="1" dirty="0" smtClean="0"/>
          </a:p>
          <a:p>
            <a:endParaRPr lang="tr-TR" b="1" i="1" dirty="0" smtClean="0"/>
          </a:p>
          <a:p>
            <a:r>
              <a:rPr lang="en-US" b="1" i="1" dirty="0" smtClean="0"/>
              <a:t>First, average defect correction costs will be lower because defects will tend to be detected closer to the time they were inserted into the software. However, the defects will still be detected late in each iteration, and correcting them will require parts of the software to be redesigned, recoded, and retested— which makes the defect-correction cost higher than it needs to be.</a:t>
            </a:r>
            <a:endParaRPr lang="tr-TR" b="1" i="1" dirty="0" smtClean="0"/>
          </a:p>
          <a:p>
            <a:endParaRPr lang="tr-TR" b="1" i="1" dirty="0" smtClean="0"/>
          </a:p>
          <a:p>
            <a:endParaRPr lang="tr-TR" b="1" i="1" dirty="0" smtClean="0"/>
          </a:p>
          <a:p>
            <a:r>
              <a:rPr lang="en-US" b="1" i="1" dirty="0" smtClean="0"/>
              <a:t>Second, with iterative approaches costs will be absorbed piecemeal, throughout the project, rather than being clustered at the end. When all the dust settles, the total cost will be similar but it won't seem as high because the price will have been paid in small installments over the course of the project, rather than paid all at once at the end.</a:t>
            </a:r>
          </a:p>
          <a:p>
            <a:endParaRPr lang="en-US" b="1" i="1" dirty="0" smtClean="0"/>
          </a:p>
          <a:p>
            <a:endParaRPr lang="en-US" b="1" i="1"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27</a:t>
            </a:fld>
            <a:endParaRPr lang="tr-TR"/>
          </a:p>
        </p:txBody>
      </p:sp>
    </p:spTree>
    <p:extLst>
      <p:ext uri="{BB962C8B-B14F-4D97-AF65-F5344CB8AC3E}">
        <p14:creationId xmlns:p14="http://schemas.microsoft.com/office/powerpoint/2010/main" val="17949359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b="1" dirty="0" smtClean="0"/>
              <a:t>Buradan da anlaşılacağı gibi gereksinim analizi proje maliyetlerini ciddi miktarda</a:t>
            </a:r>
            <a:r>
              <a:rPr lang="tr-TR" b="1" baseline="0" dirty="0" smtClean="0"/>
              <a:t> azaltabilir.</a:t>
            </a:r>
          </a:p>
          <a:p>
            <a:endParaRPr lang="tr-TR" dirty="0" smtClean="0"/>
          </a:p>
          <a:p>
            <a:r>
              <a:rPr lang="en-US" b="1" dirty="0" smtClean="0"/>
              <a:t>As Table illustrates , a focus on prerequisites can reduce costs regardless of whether you use an iterative or a sequential approach. Iterative approaches are usually a better option for many reasons, but an iterative approach that ignores prerequisites can end up costing significantly more than a sequential project that pays close attention to</a:t>
            </a:r>
            <a:r>
              <a:rPr lang="tr-TR" b="1" dirty="0" smtClean="0"/>
              <a:t> </a:t>
            </a:r>
            <a:r>
              <a:rPr lang="en-US" b="1" dirty="0" smtClean="0"/>
              <a:t>prerequisites.</a:t>
            </a:r>
            <a:endParaRPr lang="tr-TR" b="1" dirty="0" smtClean="0"/>
          </a:p>
          <a:p>
            <a:endParaRPr lang="tr-TR" b="1" dirty="0" smtClean="0"/>
          </a:p>
          <a:p>
            <a:r>
              <a:rPr lang="en-US" b="1" dirty="0" smtClean="0"/>
              <a:t>As Table suggested, most projects are neither completely sequential nor completely iterative. It isn't practical to specify 100 percent of the requirements or design up front, but most projects find value in identifying at least the most critical requirements and architectural elements early.</a:t>
            </a:r>
          </a:p>
          <a:p>
            <a:endParaRPr lang="en-US" b="1"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28</a:t>
            </a:fld>
            <a:endParaRPr lang="tr-TR"/>
          </a:p>
        </p:txBody>
      </p:sp>
    </p:spTree>
    <p:extLst>
      <p:ext uri="{BB962C8B-B14F-4D97-AF65-F5344CB8AC3E}">
        <p14:creationId xmlns:p14="http://schemas.microsoft.com/office/powerpoint/2010/main" val="3108213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b="1" dirty="0" smtClean="0"/>
              <a:t>One common rule of thumb is to plan to specify about 80 percent of the requirements up front, allocate time for additional requirements to be specified later, and then practice systematic change control to accept only the most valuable new requirements as the project progresses. Another alternative is to specify only the most important 20 percent of the requirements up front and plan to develop the rest of the software in small increments, specifying additional requirements and designs as you go. Figure 3-2 and Figure 3-3 reflect these different approaches.</a:t>
            </a:r>
          </a:p>
          <a:p>
            <a:endParaRPr lang="en-US" dirty="0" smtClean="0"/>
          </a:p>
          <a:p>
            <a:r>
              <a:rPr lang="en-US" dirty="0" smtClean="0"/>
              <a:t>McConnell, Steve (2004-06-09). Code Complete (2nd Edition) (Developer Best Practices) (Kindle Locations 1216-1220). Pearson Education. Kindle Edition. </a:t>
            </a:r>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29</a:t>
            </a:fld>
            <a:endParaRPr lang="tr-TR"/>
          </a:p>
        </p:txBody>
      </p:sp>
    </p:spTree>
    <p:extLst>
      <p:ext uri="{BB962C8B-B14F-4D97-AF65-F5344CB8AC3E}">
        <p14:creationId xmlns:p14="http://schemas.microsoft.com/office/powerpoint/2010/main" val="6808486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CHOOSING BETWEEN ITERATIVE AND SEQUENTIAL APPROACHES The extent to which prerequisites need to be satisfied up front will vary with the project type indicated in Table 3-2 , project formality, technical environment , staff capabilities, and project business goals. You might choose a more sequential (up-front) approach when The requirements are fairly stable. The design is straightforward and fairly well understood. The development team is familiar with the applications area. The project contains little risk. Long-term predictability is important. The cost of changing requirements, design, and code downstream is likely to be high</a:t>
            </a:r>
            <a:r>
              <a:rPr lang="en-US" b="1" dirty="0" smtClean="0"/>
              <a:t>. You might choose a more iterative (as-you-go) approach when The requirements are not well understood or you expect them to be unstable for other reasons</a:t>
            </a:r>
            <a:r>
              <a:rPr lang="en-US" dirty="0" smtClean="0"/>
              <a:t>. </a:t>
            </a:r>
            <a:r>
              <a:rPr lang="en-US" b="1" dirty="0" smtClean="0"/>
              <a:t>The design is complex, challenging, or both</a:t>
            </a:r>
            <a:r>
              <a:rPr lang="en-US" dirty="0" smtClean="0"/>
              <a:t>. The development team is unfamiliar with the applications area. The project contains a lot of risk. Long-term predictability is not important. The cost of changing requirements, design, and code downstream is likely to be low. Software being what it is, iterative approaches are useful much more often than sequential approaches are. You can adapt the prerequisites to your specific project by making them more or less formal and more or less complete, as you see fit. For a detailed discussion of different approaches to large and small projects (also known as the different approaches to formal and informal projects), see Chapter 27 .</a:t>
            </a:r>
          </a:p>
          <a:p>
            <a:endParaRPr lang="tr-TR"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30</a:t>
            </a:fld>
            <a:endParaRPr lang="tr-TR"/>
          </a:p>
        </p:txBody>
      </p:sp>
    </p:spTree>
    <p:extLst>
      <p:ext uri="{BB962C8B-B14F-4D97-AF65-F5344CB8AC3E}">
        <p14:creationId xmlns:p14="http://schemas.microsoft.com/office/powerpoint/2010/main" val="577797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Şekilde görüldüğü gibi inşa çoğunlukla kodlama ve hata ayıklamayı içermektedir. </a:t>
            </a:r>
          </a:p>
          <a:p>
            <a:r>
              <a:rPr lang="tr-TR" dirty="0" smtClean="0"/>
              <a:t>Ancak diğer prosesleri</a:t>
            </a:r>
            <a:r>
              <a:rPr lang="tr-TR" baseline="0" dirty="0" smtClean="0"/>
              <a:t> de kısmen içermektedir.</a:t>
            </a:r>
          </a:p>
          <a:p>
            <a:r>
              <a:rPr lang="tr-TR" baseline="0" dirty="0" smtClean="0"/>
              <a:t>Ancak çok önemli bir proses olan problem tanımlama adımını içermemektedir.</a:t>
            </a:r>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5</a:t>
            </a:fld>
            <a:endParaRPr lang="tr-TR"/>
          </a:p>
        </p:txBody>
      </p:sp>
    </p:spTree>
    <p:extLst>
      <p:ext uri="{BB962C8B-B14F-4D97-AF65-F5344CB8AC3E}">
        <p14:creationId xmlns:p14="http://schemas.microsoft.com/office/powerpoint/2010/main" val="380904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"OK, Jack, what activities are not part of construction?" That's a fair question. Important </a:t>
            </a:r>
            <a:r>
              <a:rPr lang="en-US" dirty="0" err="1" smtClean="0"/>
              <a:t>nonconstruction</a:t>
            </a:r>
            <a:r>
              <a:rPr lang="en-US" dirty="0" smtClean="0"/>
              <a:t> activities include management, requirements development, software architecture, user-interface design, system testing, and maintenance. Each of these activities affects the ultimate success of a project as much as construction— at least the success of any project that calls for more than one or two people and lasts longer than a few weeks. You can find good books on each activity ; many are listed in the " Additional Resources " sections throughout the book and in Chapter 35 , at the end of the book.</a:t>
            </a:r>
          </a:p>
          <a:p>
            <a:endParaRPr lang="en-US" dirty="0" smtClean="0"/>
          </a:p>
          <a:p>
            <a:r>
              <a:rPr lang="en-US" dirty="0" smtClean="0"/>
              <a:t>McConnell, Steve (2004-06-09). Code Complete (2nd Edition) (Developer Best Practices) (Kindle Locations 559-564). Pearson Education. Kindle Edition. </a:t>
            </a:r>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7</a:t>
            </a:fld>
            <a:endParaRPr lang="tr-TR"/>
          </a:p>
        </p:txBody>
      </p:sp>
    </p:spTree>
    <p:extLst>
      <p:ext uri="{BB962C8B-B14F-4D97-AF65-F5344CB8AC3E}">
        <p14:creationId xmlns:p14="http://schemas.microsoft.com/office/powerpoint/2010/main" val="4180911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Since you're </a:t>
            </a:r>
            <a:r>
              <a:rPr lang="tr-TR" dirty="0" smtClean="0"/>
              <a:t>in </a:t>
            </a:r>
            <a:r>
              <a:rPr lang="tr-TR" dirty="0" err="1" smtClean="0"/>
              <a:t>this</a:t>
            </a:r>
            <a:r>
              <a:rPr lang="tr-TR" dirty="0" smtClean="0"/>
              <a:t> </a:t>
            </a:r>
            <a:r>
              <a:rPr lang="tr-TR" dirty="0" err="1" smtClean="0"/>
              <a:t>course</a:t>
            </a:r>
            <a:r>
              <a:rPr lang="en-US" dirty="0" smtClean="0"/>
              <a:t>, you probably agree that improving software quality and developer productivity is important. Many of today's most exciting projects use software extensively. The Internet, movie special effects, medical life-support systems, space programs, aeronautics, high-speed financial analysis, and scientific research are a few examples. These projects and more conventional projects can all benefit from improved practices because many of the fundamentals are the same.</a:t>
            </a:r>
          </a:p>
          <a:p>
            <a:endParaRPr lang="tr-TR" dirty="0" smtClean="0"/>
          </a:p>
          <a:p>
            <a:endParaRPr lang="tr-TR" dirty="0" smtClean="0"/>
          </a:p>
          <a:p>
            <a:r>
              <a:rPr lang="en-US" dirty="0" smtClean="0"/>
              <a:t>With a focus on construction, the individual programmer's productivity can improve enormously. A classic study by </a:t>
            </a:r>
            <a:r>
              <a:rPr lang="en-US" dirty="0" err="1" smtClean="0"/>
              <a:t>Sackman</a:t>
            </a:r>
            <a:r>
              <a:rPr lang="en-US" dirty="0" smtClean="0"/>
              <a:t>, Erikson, and Grant showed that the productivity of individual programmers varied by a factor of 10 to 20 during construction (1968). Since their study, their results have been confirmed by numerous other studies (Curtis 1981, Mills 1983, Curtis et al. 1986, Card 1987 , </a:t>
            </a:r>
            <a:r>
              <a:rPr lang="en-US" dirty="0" err="1" smtClean="0"/>
              <a:t>Valett</a:t>
            </a:r>
            <a:r>
              <a:rPr lang="en-US" dirty="0" smtClean="0"/>
              <a:t> and </a:t>
            </a:r>
            <a:r>
              <a:rPr lang="en-US" dirty="0" err="1" smtClean="0"/>
              <a:t>McGarry</a:t>
            </a:r>
            <a:r>
              <a:rPr lang="en-US" dirty="0" smtClean="0"/>
              <a:t> 1989, DeMarco and Lister 1999, Boehm et al. 2000). This book helps all programmers learn techniques that are already used by the best programmers.</a:t>
            </a:r>
          </a:p>
          <a:p>
            <a:endParaRPr lang="tr-TR" dirty="0" smtClean="0"/>
          </a:p>
          <a:p>
            <a:endParaRPr lang="tr-TR" dirty="0" smtClean="0"/>
          </a:p>
          <a:p>
            <a:r>
              <a:rPr lang="en-US" dirty="0" smtClean="0"/>
              <a:t>The original study that showed huge variations in individual programming productivity was conducted in the late 1960s by </a:t>
            </a:r>
            <a:r>
              <a:rPr lang="en-US" dirty="0" err="1" smtClean="0"/>
              <a:t>Sackman</a:t>
            </a:r>
            <a:r>
              <a:rPr lang="en-US" dirty="0" smtClean="0"/>
              <a:t>, Erikson, and Grant (1968). They studied professional programmers with an average of 7 years' experience and found that the ratio of initial coding time between the best and worst programmers was about 20 to 1, the ratio of debugging times over 25 to 1, of program size 5 to 1, and of program execution speed about 10 to 1. They found no relationship between a programmer's amount of experience and code quality or productivity.</a:t>
            </a:r>
          </a:p>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8</a:t>
            </a:fld>
            <a:endParaRPr lang="tr-TR"/>
          </a:p>
        </p:txBody>
      </p:sp>
    </p:spTree>
    <p:extLst>
      <p:ext uri="{BB962C8B-B14F-4D97-AF65-F5344CB8AC3E}">
        <p14:creationId xmlns:p14="http://schemas.microsoft.com/office/powerpoint/2010/main" val="340485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Computer science has some of the most colorful language of any field. In what other field can you walk into a sterile room, carefully controlled at 68 ° F, and find viruses, Trojan horses, worms, bugs, bombs, crashes, flames, twisted sex changers, and fatal errors? </a:t>
            </a: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These graphic metaphors describe specific software phenomena. Equally vivid metaphors describe broader phenomena, and you can use them to improve your understanding of the software-development process. </a:t>
            </a: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tr-T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rest of the book doesn't directly depend on the discussion of metaphors in this chapter. Skip it if you want to get to the practical suggestions. Read it if you want to think about software development more clearly.</a:t>
            </a:r>
          </a:p>
          <a:p>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9</a:t>
            </a:fld>
            <a:endParaRPr lang="tr-TR"/>
          </a:p>
        </p:txBody>
      </p:sp>
    </p:spTree>
    <p:extLst>
      <p:ext uri="{BB962C8B-B14F-4D97-AF65-F5344CB8AC3E}">
        <p14:creationId xmlns:p14="http://schemas.microsoft.com/office/powerpoint/2010/main" val="2819659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Important developments often arise out of analogies. By comparing a topic you understand poorly to something similar you understand better, you can come up with insights that result in a better understanding of the less-familiar topic. This use of metaphor is called "modeling." The history of science is full of discoveries based on exploiting the power of metaphors. The chemist </a:t>
            </a:r>
            <a:r>
              <a:rPr lang="en-US" dirty="0" err="1" smtClean="0"/>
              <a:t>Kekulé</a:t>
            </a:r>
            <a:r>
              <a:rPr lang="en-US" dirty="0" smtClean="0"/>
              <a:t> had a dream in which he saw a snake grasp its tail in its mouth. When he awoke, he realized that a molecular structure based on a similar ring shape would account for the properties of benzene. Further experimentation confirmed the hypothesis (Barbour 1966). The kinetic theory of gases was based on a "billiard-ball" model. Gas molecules were thought to have mass and to collide elastically, as billiard balls do, and many useful theorems were developed from this model. The wave theory of light was developed largely by exploring similarities between light and sound. Light and sound have amplitude (brightness, loudness), frequency (color, pitch) , and other properties in common. The comparison between the wave theories of sound and light was so productive that scientists spent a great deal of effort looking for a medium that would propagate light the way air propagates sound. They even gave it a name —" ether"— but they never found the medium. The analogy that had been so fruitful in some ways proved to be misleading in this case. In general, the power of models is that they're vivid and can be grasped as conceptual wholes. They suggest properties, relationships, and additional areas of inquiry. Sometimes a model suggests areas of inquiry that are misleading, in which case the metaphor has been overextended. When the scientists looked for ether, they overextended their model. As you might expect, some metaphors are better than others. A good metaphor is simple, relates well to other relevant metaphors, and explains much of the experimental evidence and other</a:t>
            </a:r>
          </a:p>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10</a:t>
            </a:fld>
            <a:endParaRPr lang="tr-TR"/>
          </a:p>
        </p:txBody>
      </p:sp>
    </p:spTree>
    <p:extLst>
      <p:ext uri="{BB962C8B-B14F-4D97-AF65-F5344CB8AC3E}">
        <p14:creationId xmlns:p14="http://schemas.microsoft.com/office/powerpoint/2010/main" val="17675307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Here's a heuristic for getting to someone's house: Find the last letter we mailed you. Drive to the town in the return address. When you get to town, ask someone where our house is. Everyone knows us— someone will be glad to help you. If you can't find anyone , call us from a public phone, and we'll come get you.</a:t>
            </a:r>
            <a:endParaRPr lang="tr-TR" dirty="0" smtClean="0"/>
          </a:p>
          <a:p>
            <a:endParaRPr lang="tr-TR" dirty="0" smtClean="0"/>
          </a:p>
          <a:p>
            <a:endParaRPr lang="tr-TR" dirty="0" smtClean="0"/>
          </a:p>
          <a:p>
            <a:r>
              <a:rPr lang="en-US" dirty="0" smtClean="0"/>
              <a:t>The difference between an algorithm and a heuristic is subtle, and the two terms overlap somewhat. For the purposes of this book, the main difference between the two is the level of indirection from the solution. An algorithm gives you the instructions directly. A heuristic tells you how to discover the instructions for yourself, or at least where to look for them. Having directions that told you exactly how to solve your programming problems would certainly make programming easier and the results more predictable. But programming science isn't yet that advanced and may never be. The most challenging part of programming is conceptualizing the problem, and many errors in programming are conceptual errors. Because each program is conceptually unique, it's difficult or impossible to create a general set of directions that lead to a solution in every case. Thus, knowing how to approach problems in general is at least as valuable as knowing specific solutions for specific problems. </a:t>
            </a:r>
            <a:endParaRPr lang="tr-TR" dirty="0" smtClean="0"/>
          </a:p>
          <a:p>
            <a:endParaRPr lang="tr-TR" dirty="0" smtClean="0"/>
          </a:p>
          <a:p>
            <a:r>
              <a:rPr lang="en-US" dirty="0" smtClean="0"/>
              <a:t>How do you use software metaphors? Use them to give you insight into your programming problems and processes. Use them to help you think about your programming activities and to help you imagine better ways of doing things. You won't be able to look at a line of code and say that it violates one of the metaphors described in this chapter. Over time, though, the person who uses metaphors to illuminate the software-development process will be perceived as someone who has a better understanding of programming and produces better code faster than</a:t>
            </a:r>
          </a:p>
          <a:p>
            <a:endParaRPr lang="en-US" dirty="0" smtClean="0"/>
          </a:p>
          <a:p>
            <a:r>
              <a:rPr lang="en-US" dirty="0" smtClean="0"/>
              <a:t>McConnell, Steve (2004-06-09). Code Complete (2nd Edition) (Developer Best Practices) (Kindle Locations 686-699). Pearson Education. Kindle Edition. </a:t>
            </a:r>
            <a:endParaRPr lang="en-GB" dirty="0"/>
          </a:p>
        </p:txBody>
      </p:sp>
      <p:sp>
        <p:nvSpPr>
          <p:cNvPr id="4" name="Slayt Numarası Yer Tutucusu 3"/>
          <p:cNvSpPr>
            <a:spLocks noGrp="1"/>
          </p:cNvSpPr>
          <p:nvPr>
            <p:ph type="sldNum" sz="quarter" idx="10"/>
          </p:nvPr>
        </p:nvSpPr>
        <p:spPr/>
        <p:txBody>
          <a:bodyPr/>
          <a:lstStyle/>
          <a:p>
            <a:fld id="{C803FD0C-58BC-42A7-8E86-5EA7430DEF95}" type="slidenum">
              <a:rPr lang="tr-TR" smtClean="0"/>
              <a:t>11</a:t>
            </a:fld>
            <a:endParaRPr lang="tr-TR"/>
          </a:p>
        </p:txBody>
      </p:sp>
    </p:spTree>
    <p:extLst>
      <p:ext uri="{BB962C8B-B14F-4D97-AF65-F5344CB8AC3E}">
        <p14:creationId xmlns:p14="http://schemas.microsoft.com/office/powerpoint/2010/main" val="1454946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Many ideas derive from the writing metaphor. Jon Bentley says you should be able to sit down by the fire with a glass of brandy , a good cigar, and your favorite hunting dog to enjoy a "literate program" the way you would a good novel. Brian Kernighan and P. J. </a:t>
            </a:r>
            <a:r>
              <a:rPr lang="en-US" dirty="0" err="1" smtClean="0"/>
              <a:t>Plauger</a:t>
            </a:r>
            <a:r>
              <a:rPr lang="en-US" dirty="0" smtClean="0"/>
              <a:t> named their programming-style book The Elements of Programming Style (1978) after the writing-style book The Elements of Style (Strunk and White 2000). Programmers often talk about "program readability.«</a:t>
            </a:r>
            <a:endParaRPr lang="tr-TR" dirty="0" smtClean="0"/>
          </a:p>
          <a:p>
            <a:endParaRPr lang="tr-TR" dirty="0" smtClean="0"/>
          </a:p>
          <a:p>
            <a:r>
              <a:rPr lang="en-US" dirty="0" smtClean="0"/>
              <a:t>For an individual's work or for small-scale projects, the letter-writing metaphor works adequately, but for other purposes it leaves the party early— it doesn't describe software development fully or adequately. Writing is usually a one -person activity , whereas a software project will most likely involve many people with many different responsibilities. When you finish writing a letter, you stuff it into an envelope and mail it. You can't change it anymore, and for all intents and purposes it's complete. Software isn't as difficult to change and is hardly ever fully complete. As much as 90 percent of the development effort on a typical software system comes after its initial release, with two-thirds being typical (</a:t>
            </a:r>
            <a:r>
              <a:rPr lang="en-US" dirty="0" err="1" smtClean="0"/>
              <a:t>Pigoski</a:t>
            </a:r>
            <a:r>
              <a:rPr lang="en-US" dirty="0" smtClean="0"/>
              <a:t> 1997). In writing, a high premium is placed on originality. In software construction, trying to create truly original work is often less effective than focusing on the reuse of design ideas, code, and test cases from previous projects. In short , the writing metaphor implies a software-development process that's too simple and rigid to be healthy.</a:t>
            </a:r>
          </a:p>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12</a:t>
            </a:fld>
            <a:endParaRPr lang="tr-TR"/>
          </a:p>
        </p:txBody>
      </p:sp>
    </p:spTree>
    <p:extLst>
      <p:ext uri="{BB962C8B-B14F-4D97-AF65-F5344CB8AC3E}">
        <p14:creationId xmlns:p14="http://schemas.microsoft.com/office/powerpoint/2010/main" val="1000685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en-US" dirty="0" smtClean="0"/>
              <a:t>Metaphors are heuristics, not algorithms. As such, they tend to be a little sloppy. </a:t>
            </a:r>
            <a:endParaRPr lang="tr-TR" dirty="0" smtClean="0"/>
          </a:p>
          <a:p>
            <a:r>
              <a:rPr lang="en-US" dirty="0" smtClean="0"/>
              <a:t>Metaphors help you understand the software-development process by relating it to other activities you already know about. </a:t>
            </a:r>
            <a:endParaRPr lang="tr-TR" dirty="0" smtClean="0"/>
          </a:p>
          <a:p>
            <a:r>
              <a:rPr lang="en-US" dirty="0" smtClean="0"/>
              <a:t>Some metaphors are better than others. </a:t>
            </a:r>
            <a:endParaRPr lang="tr-TR" dirty="0" smtClean="0"/>
          </a:p>
          <a:p>
            <a:r>
              <a:rPr lang="en-US" dirty="0" smtClean="0"/>
              <a:t>Treating software construction as similar to building construction suggests that careful preparation is needed and illuminates the difference between large and small projects. </a:t>
            </a:r>
            <a:endParaRPr lang="tr-TR" dirty="0" smtClean="0"/>
          </a:p>
          <a:p>
            <a:endParaRPr lang="tr-TR" dirty="0" smtClean="0"/>
          </a:p>
          <a:p>
            <a:pPr marL="171450" indent="-171450">
              <a:buFont typeface="Arial" panose="020B0604020202020204" pitchFamily="34" charset="0"/>
              <a:buChar char="•"/>
            </a:pPr>
            <a:r>
              <a:rPr lang="en-US" b="1" dirty="0" smtClean="0"/>
              <a:t>Thinking of software-development practices as tools in an intellectual toolbox suggests further that every programmer has many tools and that no single tool is right for every job. </a:t>
            </a:r>
            <a:endParaRPr lang="tr-TR" b="1" dirty="0" smtClean="0"/>
          </a:p>
          <a:p>
            <a:pPr marL="171450" indent="-171450">
              <a:buFont typeface="Arial" panose="020B0604020202020204" pitchFamily="34" charset="0"/>
              <a:buChar char="•"/>
            </a:pPr>
            <a:r>
              <a:rPr lang="en-US" b="1" dirty="0" smtClean="0"/>
              <a:t>Choosing the right tool for each problem is one key to being an effective programmer. </a:t>
            </a:r>
            <a:endParaRPr lang="tr-TR" b="1" dirty="0" smtClean="0"/>
          </a:p>
          <a:p>
            <a:pPr marL="171450" indent="-171450">
              <a:buFont typeface="Arial" panose="020B0604020202020204" pitchFamily="34" charset="0"/>
              <a:buChar char="•"/>
            </a:pPr>
            <a:r>
              <a:rPr lang="en-US" b="1" dirty="0" smtClean="0"/>
              <a:t>Metaphors are not mutually exclusive. Use the combination of metaphors that works best for you.</a:t>
            </a:r>
          </a:p>
          <a:p>
            <a:endParaRPr lang="en-US" dirty="0" smtClean="0"/>
          </a:p>
          <a:p>
            <a:endParaRPr lang="en-US" dirty="0" smtClean="0"/>
          </a:p>
        </p:txBody>
      </p:sp>
      <p:sp>
        <p:nvSpPr>
          <p:cNvPr id="4" name="Slayt Numarası Yer Tutucusu 3"/>
          <p:cNvSpPr>
            <a:spLocks noGrp="1"/>
          </p:cNvSpPr>
          <p:nvPr>
            <p:ph type="sldNum" sz="quarter" idx="10"/>
          </p:nvPr>
        </p:nvSpPr>
        <p:spPr/>
        <p:txBody>
          <a:bodyPr/>
          <a:lstStyle/>
          <a:p>
            <a:fld id="{C803FD0C-58BC-42A7-8E86-5EA7430DEF95}" type="slidenum">
              <a:rPr lang="tr-TR" smtClean="0"/>
              <a:t>13</a:t>
            </a:fld>
            <a:endParaRPr lang="tr-TR"/>
          </a:p>
        </p:txBody>
      </p:sp>
    </p:spTree>
    <p:extLst>
      <p:ext uri="{BB962C8B-B14F-4D97-AF65-F5344CB8AC3E}">
        <p14:creationId xmlns:p14="http://schemas.microsoft.com/office/powerpoint/2010/main" val="846671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18.2.2015</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65063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8AB738-09A5-43E4-8289-1CEE8871FA11}" type="datetimeFigureOut">
              <a:rPr lang="tr-TR" smtClean="0"/>
              <a:t>18.2.2015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1976969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8AB738-09A5-43E4-8289-1CEE8871FA11}" type="datetimeFigureOut">
              <a:rPr lang="tr-TR" smtClean="0"/>
              <a:t>18.2.2015</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E1D05-F730-42D0-957C-3FA949C68E18}"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63590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18.2.2015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691616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18.2.2015</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39368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18.2.2015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751860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18.2.2015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722988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18.2.2015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86416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578AB738-09A5-43E4-8289-1CEE8871FA11}" type="datetimeFigureOut">
              <a:rPr lang="tr-TR" smtClean="0"/>
              <a:t>18.2.2015</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39829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578AB738-09A5-43E4-8289-1CEE8871FA11}" type="datetimeFigureOut">
              <a:rPr lang="tr-TR" smtClean="0"/>
              <a:t>18.2.2015</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950085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578AB738-09A5-43E4-8289-1CEE8871FA11}" type="datetimeFigureOut">
              <a:rPr lang="tr-TR" smtClean="0"/>
              <a:t>18.2.2015</a:t>
            </a:fld>
            <a:endParaRPr lang="tr-TR"/>
          </a:p>
        </p:txBody>
      </p:sp>
      <p:sp>
        <p:nvSpPr>
          <p:cNvPr id="6" name="Footer Placeholder 5"/>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7228498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578AB738-09A5-43E4-8289-1CEE8871FA11}" type="datetimeFigureOut">
              <a:rPr lang="tr-TR" smtClean="0"/>
              <a:t>18.2.2015</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972654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578AB738-09A5-43E4-8289-1CEE8871FA11}" type="datetimeFigureOut">
              <a:rPr lang="tr-TR" smtClean="0"/>
              <a:t>18.2.2015</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1949288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8AB738-09A5-43E4-8289-1CEE8871FA11}" type="datetimeFigureOut">
              <a:rPr lang="tr-TR" smtClean="0"/>
              <a:t>18.2.2015</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2875041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18.2.2015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3107432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78AB738-09A5-43E4-8289-1CEE8871FA11}" type="datetimeFigureOut">
              <a:rPr lang="tr-TR" smtClean="0"/>
              <a:t>18.2.2015</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D6E1D05-F730-42D0-957C-3FA949C68E18}" type="slidenum">
              <a:rPr lang="tr-TR" smtClean="0"/>
              <a:t>‹#›</a:t>
            </a:fld>
            <a:endParaRPr lang="tr-TR"/>
          </a:p>
        </p:txBody>
      </p:sp>
    </p:spTree>
    <p:extLst>
      <p:ext uri="{BB962C8B-B14F-4D97-AF65-F5344CB8AC3E}">
        <p14:creationId xmlns:p14="http://schemas.microsoft.com/office/powerpoint/2010/main" val="802954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8AB738-09A5-43E4-8289-1CEE8871FA11}" type="datetimeFigureOut">
              <a:rPr lang="tr-TR" smtClean="0"/>
              <a:t>18.2.2015</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D6E1D05-F730-42D0-957C-3FA949C68E18}" type="slidenum">
              <a:rPr lang="tr-TR" smtClean="0"/>
              <a:t>‹#›</a:t>
            </a:fld>
            <a:endParaRPr lang="tr-TR"/>
          </a:p>
        </p:txBody>
      </p:sp>
    </p:spTree>
    <p:extLst>
      <p:ext uri="{BB962C8B-B14F-4D97-AF65-F5344CB8AC3E}">
        <p14:creationId xmlns:p14="http://schemas.microsoft.com/office/powerpoint/2010/main" val="4024860057"/>
      </p:ext>
    </p:extLst>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 id="2147483788" r:id="rId12"/>
    <p:sldLayoutId id="2147483789" r:id="rId13"/>
    <p:sldLayoutId id="2147483790" r:id="rId14"/>
    <p:sldLayoutId id="2147483791" r:id="rId15"/>
    <p:sldLayoutId id="2147483792"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edatgormus@ktu.edu.tr" TargetMode="External"/><Relationship Id="rId2" Type="http://schemas.openxmlformats.org/officeDocument/2006/relationships/hyperlink" Target="mailto:sedatgormus@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user/ConstruxSoftware/videos" TargetMode="External"/><Relationship Id="rId2" Type="http://schemas.openxmlformats.org/officeDocument/2006/relationships/hyperlink" Target="https://www.youtube.com/watch?v=EE-t5J7hnHE" TargetMode="External"/><Relationship Id="rId1" Type="http://schemas.openxmlformats.org/officeDocument/2006/relationships/slideLayout" Target="../slideLayouts/slideLayout2.xml"/><Relationship Id="rId4" Type="http://schemas.openxmlformats.org/officeDocument/2006/relationships/hyperlink" Target="http://www.pearsonhighered.com/sommerville/"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solidFill>
                  <a:srgbClr val="000000"/>
                </a:solidFill>
                <a:latin typeface="Arial"/>
              </a:rPr>
              <a:t>Yazılım İnşasına Bir Giriş</a:t>
            </a:r>
            <a:r>
              <a:rPr lang="en-GB" dirty="0" smtClean="0">
                <a:solidFill>
                  <a:srgbClr val="000000"/>
                </a:solidFill>
                <a:latin typeface="Arial"/>
              </a:rPr>
              <a:t>:</a:t>
            </a:r>
            <a:br>
              <a:rPr lang="en-GB" dirty="0" smtClean="0">
                <a:solidFill>
                  <a:srgbClr val="000000"/>
                </a:solidFill>
                <a:latin typeface="Arial"/>
              </a:rPr>
            </a:br>
            <a:r>
              <a:rPr lang="tr-TR" dirty="0" smtClean="0">
                <a:solidFill>
                  <a:srgbClr val="000000"/>
                </a:solidFill>
                <a:latin typeface="Arial"/>
              </a:rPr>
              <a:t>An </a:t>
            </a:r>
            <a:r>
              <a:rPr lang="tr-TR" dirty="0" err="1" smtClean="0">
                <a:solidFill>
                  <a:srgbClr val="000000"/>
                </a:solidFill>
                <a:latin typeface="Arial"/>
              </a:rPr>
              <a:t>Introduction</a:t>
            </a:r>
            <a:r>
              <a:rPr lang="tr-TR" dirty="0" smtClean="0">
                <a:solidFill>
                  <a:srgbClr val="000000"/>
                </a:solidFill>
                <a:latin typeface="Arial"/>
              </a:rPr>
              <a:t> </a:t>
            </a:r>
            <a:r>
              <a:rPr lang="tr-TR" dirty="0" err="1" smtClean="0">
                <a:solidFill>
                  <a:srgbClr val="000000"/>
                </a:solidFill>
                <a:latin typeface="Arial"/>
              </a:rPr>
              <a:t>to</a:t>
            </a:r>
            <a:r>
              <a:rPr lang="tr-TR" dirty="0" smtClean="0">
                <a:solidFill>
                  <a:srgbClr val="000000"/>
                </a:solidFill>
                <a:latin typeface="Arial"/>
              </a:rPr>
              <a:t> Software Development</a:t>
            </a:r>
            <a:endParaRPr lang="en-GB" dirty="0"/>
          </a:p>
        </p:txBody>
      </p:sp>
      <p:sp>
        <p:nvSpPr>
          <p:cNvPr id="3" name="Alt Başlık 2"/>
          <p:cNvSpPr>
            <a:spLocks noGrp="1"/>
          </p:cNvSpPr>
          <p:nvPr>
            <p:ph type="subTitle" idx="1"/>
          </p:nvPr>
        </p:nvSpPr>
        <p:spPr/>
        <p:txBody>
          <a:bodyPr>
            <a:normAutofit fontScale="70000" lnSpcReduction="20000"/>
          </a:bodyPr>
          <a:lstStyle/>
          <a:p>
            <a:endParaRPr lang="tr-TR" dirty="0" smtClean="0"/>
          </a:p>
          <a:p>
            <a:r>
              <a:rPr lang="tr-TR" dirty="0" smtClean="0"/>
              <a:t>Sedat Görmüş, </a:t>
            </a:r>
            <a:r>
              <a:rPr lang="tr-TR" dirty="0" err="1" smtClean="0"/>
              <a:t>PhD</a:t>
            </a:r>
            <a:endParaRPr lang="tr-TR" dirty="0" smtClean="0"/>
          </a:p>
          <a:p>
            <a:r>
              <a:rPr lang="tr-TR" dirty="0" err="1" smtClean="0"/>
              <a:t>Email</a:t>
            </a:r>
            <a:r>
              <a:rPr lang="tr-TR" dirty="0" smtClean="0"/>
              <a:t> : </a:t>
            </a:r>
            <a:r>
              <a:rPr lang="tr-TR" dirty="0" smtClean="0">
                <a:hlinkClick r:id="rId2"/>
              </a:rPr>
              <a:t>sedatgormus@gmail.com</a:t>
            </a:r>
            <a:endParaRPr lang="tr-TR" dirty="0" smtClean="0"/>
          </a:p>
          <a:p>
            <a:r>
              <a:rPr lang="tr-TR" dirty="0"/>
              <a:t>	</a:t>
            </a:r>
            <a:r>
              <a:rPr lang="tr-TR" dirty="0" smtClean="0"/>
              <a:t>: </a:t>
            </a:r>
            <a:r>
              <a:rPr lang="tr-TR" dirty="0" smtClean="0">
                <a:hlinkClick r:id="rId3"/>
              </a:rPr>
              <a:t>sedatgormus@ktu.edu.tr</a:t>
            </a:r>
            <a:endParaRPr lang="tr-TR" dirty="0" smtClean="0"/>
          </a:p>
          <a:p>
            <a:endParaRPr lang="tr-TR" dirty="0"/>
          </a:p>
        </p:txBody>
      </p:sp>
    </p:spTree>
    <p:extLst>
      <p:ext uri="{BB962C8B-B14F-4D97-AF65-F5344CB8AC3E}">
        <p14:creationId xmlns:p14="http://schemas.microsoft.com/office/powerpoint/2010/main" val="16537982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Metaforların Önemi</a:t>
            </a:r>
            <a:br>
              <a:rPr lang="tr-TR" dirty="0"/>
            </a:br>
            <a:endParaRPr lang="en-GB" dirty="0"/>
          </a:p>
        </p:txBody>
      </p:sp>
      <p:sp>
        <p:nvSpPr>
          <p:cNvPr id="3" name="İçerik Yer Tutucusu 2"/>
          <p:cNvSpPr>
            <a:spLocks noGrp="1"/>
          </p:cNvSpPr>
          <p:nvPr>
            <p:ph idx="1"/>
          </p:nvPr>
        </p:nvSpPr>
        <p:spPr>
          <a:xfrm>
            <a:off x="2589212" y="1585913"/>
            <a:ext cx="8915400" cy="4325309"/>
          </a:xfrm>
        </p:spPr>
        <p:txBody>
          <a:bodyPr>
            <a:normAutofit fontScale="92500" lnSpcReduction="10000"/>
          </a:bodyPr>
          <a:lstStyle/>
          <a:p>
            <a:r>
              <a:rPr lang="tr-TR" dirty="0" smtClean="0"/>
              <a:t>Hayatımızdaki ve çevremizdeki önemli olayları anlamak ve sentezlemek için çoğunlukla metaforlara (mecazlara yada benzetimlere ihtiyaç duyarız)</a:t>
            </a:r>
          </a:p>
          <a:p>
            <a:endParaRPr lang="tr-TR" dirty="0" smtClean="0"/>
          </a:p>
          <a:p>
            <a:r>
              <a:rPr lang="tr-TR" dirty="0" smtClean="0"/>
              <a:t>Örneğin Işık dalgalarını anlamak için bilim adamları ışığı ilk olarak ses dalgalarıyla modellemişlerdir.</a:t>
            </a:r>
          </a:p>
          <a:p>
            <a:endParaRPr lang="tr-TR" dirty="0" smtClean="0"/>
          </a:p>
          <a:p>
            <a:r>
              <a:rPr lang="tr-TR" dirty="0" smtClean="0"/>
              <a:t>Bu şekilde anlaşılması zor kavramları basitleştirmek mümkün olur.</a:t>
            </a:r>
          </a:p>
          <a:p>
            <a:endParaRPr lang="tr-TR" dirty="0" smtClean="0"/>
          </a:p>
          <a:p>
            <a:r>
              <a:rPr lang="tr-TR" dirty="0" smtClean="0"/>
              <a:t>Yazılım geliştiricileri de benzer nedenlerden dolayı metaforları, belirli bir yazılım kavramını anlatmak için sık sık kullanırlar (örneğin, Virüs)</a:t>
            </a:r>
          </a:p>
          <a:p>
            <a:endParaRPr lang="tr-TR" dirty="0" smtClean="0"/>
          </a:p>
          <a:p>
            <a:r>
              <a:rPr lang="tr-TR" dirty="0" smtClean="0"/>
              <a:t>İyi bir metafor basit olmalıdır ve diğer metaforlara iyi şekilde </a:t>
            </a:r>
            <a:r>
              <a:rPr lang="tr-TR" dirty="0" err="1" smtClean="0"/>
              <a:t>bağlanabilmeliridir</a:t>
            </a:r>
            <a:r>
              <a:rPr lang="tr-TR" dirty="0" smtClean="0"/>
              <a:t>. (örneğin,  Truva atı)</a:t>
            </a:r>
          </a:p>
        </p:txBody>
      </p:sp>
    </p:spTree>
    <p:extLst>
      <p:ext uri="{BB962C8B-B14F-4D97-AF65-F5344CB8AC3E}">
        <p14:creationId xmlns:p14="http://schemas.microsoft.com/office/powerpoint/2010/main" val="195638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Yazılım Metaforlarını Nasıl Kullanırız?</a:t>
            </a:r>
            <a:endParaRPr lang="en-GB" dirty="0"/>
          </a:p>
        </p:txBody>
      </p:sp>
      <p:sp>
        <p:nvSpPr>
          <p:cNvPr id="3" name="İçerik Yer Tutucusu 2"/>
          <p:cNvSpPr>
            <a:spLocks noGrp="1"/>
          </p:cNvSpPr>
          <p:nvPr>
            <p:ph idx="1"/>
          </p:nvPr>
        </p:nvSpPr>
        <p:spPr>
          <a:xfrm>
            <a:off x="2589212" y="1728788"/>
            <a:ext cx="8915400" cy="4182434"/>
          </a:xfrm>
        </p:spPr>
        <p:txBody>
          <a:bodyPr/>
          <a:lstStyle/>
          <a:p>
            <a:r>
              <a:rPr lang="tr-TR" dirty="0" smtClean="0"/>
              <a:t>Bir yazılım metaforu size bir cevabı nasıl bulacağınız konusunda bilgi verir.</a:t>
            </a:r>
          </a:p>
          <a:p>
            <a:endParaRPr lang="tr-TR" dirty="0"/>
          </a:p>
          <a:p>
            <a:r>
              <a:rPr lang="tr-TR" dirty="0" smtClean="0"/>
              <a:t>Metaforları yazılım problemlerini ve adımlarını tanımlamak için kullanabiliriz.</a:t>
            </a:r>
          </a:p>
          <a:p>
            <a:endParaRPr lang="tr-TR" dirty="0"/>
          </a:p>
          <a:p>
            <a:r>
              <a:rPr lang="tr-TR" dirty="0" smtClean="0"/>
              <a:t>Programlama aktivitelerini daha anlamlı kılmak ve iyileştirmek için kullanabiliriz.</a:t>
            </a:r>
          </a:p>
          <a:p>
            <a:endParaRPr lang="tr-TR" dirty="0"/>
          </a:p>
          <a:p>
            <a:r>
              <a:rPr lang="tr-TR" dirty="0" smtClean="0"/>
              <a:t>Zamanla metaforları kullanan biri olarak, daha iyi kodu daha hızlı şekilde yazabileceğiniz kanısını  oluşturabilirsiniz (bu her zaman gerçek olmayabilir).</a:t>
            </a:r>
            <a:endParaRPr lang="en-GB" dirty="0"/>
          </a:p>
        </p:txBody>
      </p:sp>
    </p:spTree>
    <p:extLst>
      <p:ext uri="{BB962C8B-B14F-4D97-AF65-F5344CB8AC3E}">
        <p14:creationId xmlns:p14="http://schemas.microsoft.com/office/powerpoint/2010/main" val="2459263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Genel Yazılım Metaforları</a:t>
            </a:r>
            <a:r>
              <a:rPr lang="en-US" dirty="0"/>
              <a:t/>
            </a:r>
            <a:br>
              <a:rPr lang="en-US" dirty="0"/>
            </a:br>
            <a:endParaRPr lang="en-GB" dirty="0"/>
          </a:p>
        </p:txBody>
      </p:sp>
      <p:sp>
        <p:nvSpPr>
          <p:cNvPr id="3" name="İçerik Yer Tutucusu 2"/>
          <p:cNvSpPr>
            <a:spLocks noGrp="1"/>
          </p:cNvSpPr>
          <p:nvPr>
            <p:ph idx="1"/>
          </p:nvPr>
        </p:nvSpPr>
        <p:spPr>
          <a:xfrm>
            <a:off x="2589212" y="1714500"/>
            <a:ext cx="8915400" cy="4196722"/>
          </a:xfrm>
        </p:spPr>
        <p:txBody>
          <a:bodyPr>
            <a:normAutofit/>
          </a:bodyPr>
          <a:lstStyle/>
          <a:p>
            <a:r>
              <a:rPr lang="tr-TR" dirty="0" smtClean="0"/>
              <a:t>Kod yazmak (</a:t>
            </a:r>
            <a:r>
              <a:rPr lang="en-US" dirty="0" smtClean="0"/>
              <a:t>WRITING CODE</a:t>
            </a:r>
            <a:r>
              <a:rPr lang="tr-TR" dirty="0" smtClean="0"/>
              <a:t>)</a:t>
            </a:r>
            <a:endParaRPr lang="en-US" dirty="0"/>
          </a:p>
          <a:p>
            <a:pPr lvl="1"/>
            <a:r>
              <a:rPr lang="tr-TR" dirty="0" smtClean="0"/>
              <a:t>Burada kalem ve kağıtla oturup mektup yazar gibi kod yazmaktan bahsedilmemektedir, kod yazarken bir mektup gibi giriş, gelişme, sonuç bölümleri olmak zorunda değildir.</a:t>
            </a:r>
          </a:p>
          <a:p>
            <a:pPr lvl="1"/>
            <a:r>
              <a:rPr lang="tr-TR" dirty="0" smtClean="0"/>
              <a:t>Ancak, her güzel yazılan kod, herhangi bir iyi programcı tarafından zevk alınarak okunabilmelidir.</a:t>
            </a:r>
          </a:p>
          <a:p>
            <a:pPr lvl="1"/>
            <a:r>
              <a:rPr lang="tr-TR" dirty="0" smtClean="0"/>
              <a:t>Bu metafor, küçük program projeleri için geçerli olsa bile büyük yazılık projelerinin geliştirme süreçlerini içermekte yetersiz kalır.</a:t>
            </a:r>
          </a:p>
          <a:p>
            <a:r>
              <a:rPr lang="tr-TR" dirty="0" smtClean="0"/>
              <a:t>Yazılım Yapılandırmak (</a:t>
            </a:r>
            <a:r>
              <a:rPr lang="en-US" dirty="0" smtClean="0"/>
              <a:t>BUILDING SOFTWARE</a:t>
            </a:r>
            <a:r>
              <a:rPr lang="tr-TR" dirty="0" smtClean="0"/>
              <a:t>)</a:t>
            </a:r>
          </a:p>
          <a:p>
            <a:pPr lvl="1"/>
            <a:r>
              <a:rPr lang="tr-TR" dirty="0" smtClean="0"/>
              <a:t>Bu metafor kod yazma metaforundan daha anlamlı bir metafordur. Çünkü bir yazılımı yapılandırmak birçok yazılım geliştirme sürecini içerecek anlama sahiptir.</a:t>
            </a:r>
          </a:p>
          <a:p>
            <a:pPr lvl="1"/>
            <a:r>
              <a:rPr lang="tr-TR" dirty="0" smtClean="0"/>
              <a:t>Örneğin, yazılım yapılandırmak</a:t>
            </a:r>
            <a:r>
              <a:rPr lang="tr-TR" dirty="0"/>
              <a:t>;</a:t>
            </a:r>
            <a:r>
              <a:rPr lang="tr-TR" dirty="0" smtClean="0"/>
              <a:t> planlamayı, hazırlık yapmayı ve hayata geçirmeyi içerir ki bu bir çok yazılım geliştirme adımını içinde barındırır</a:t>
            </a:r>
            <a:endParaRPr lang="en-US" dirty="0"/>
          </a:p>
          <a:p>
            <a:endParaRPr lang="en-US" dirty="0"/>
          </a:p>
          <a:p>
            <a:endParaRPr lang="tr-TR" dirty="0" smtClean="0"/>
          </a:p>
          <a:p>
            <a:endParaRPr lang="en-US" dirty="0"/>
          </a:p>
        </p:txBody>
      </p:sp>
    </p:spTree>
    <p:extLst>
      <p:ext uri="{BB962C8B-B14F-4D97-AF65-F5344CB8AC3E}">
        <p14:creationId xmlns:p14="http://schemas.microsoft.com/office/powerpoint/2010/main" val="38369682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Kısaca Metaforlar</a:t>
            </a:r>
            <a:endParaRPr lang="en-GB" dirty="0"/>
          </a:p>
        </p:txBody>
      </p:sp>
      <p:sp>
        <p:nvSpPr>
          <p:cNvPr id="3" name="İçerik Yer Tutucusu 2"/>
          <p:cNvSpPr>
            <a:spLocks noGrp="1"/>
          </p:cNvSpPr>
          <p:nvPr>
            <p:ph idx="1"/>
          </p:nvPr>
        </p:nvSpPr>
        <p:spPr/>
        <p:txBody>
          <a:bodyPr/>
          <a:lstStyle/>
          <a:p>
            <a:r>
              <a:rPr lang="tr-TR" dirty="0" err="1" smtClean="0"/>
              <a:t>Metaforlarlar</a:t>
            </a:r>
            <a:r>
              <a:rPr lang="tr-TR" dirty="0" smtClean="0"/>
              <a:t> yapılan proje için sadece </a:t>
            </a:r>
            <a:r>
              <a:rPr lang="tr-TR" dirty="0" err="1" smtClean="0"/>
              <a:t>birr</a:t>
            </a:r>
            <a:r>
              <a:rPr lang="tr-TR" dirty="0" smtClean="0"/>
              <a:t> yol göstericidirler. Bir algoritma gibi değerlendirilmemelidirler.</a:t>
            </a:r>
          </a:p>
          <a:p>
            <a:r>
              <a:rPr lang="tr-TR" dirty="0" smtClean="0"/>
              <a:t>Metaforlar yazılım geliştirme aktivitelerini hayatımızda aşina olduğumuz diğer aktivitelere benzeterek kolaylaştırmamıza katkıda bulunurlar.</a:t>
            </a:r>
          </a:p>
          <a:p>
            <a:r>
              <a:rPr lang="tr-TR" dirty="0" smtClean="0"/>
              <a:t>Verdiğimiz iki örnekten de anlaşılacağı üzere bazı metaforlar yazılım geliştirmeyi diğerlerinden daha iyi tanımlarlar.</a:t>
            </a:r>
          </a:p>
          <a:p>
            <a:r>
              <a:rPr lang="tr-TR" dirty="0" smtClean="0"/>
              <a:t>Yazılım geliştirmeyi, bina inşa etmeye benzeterek yazılım geliştirme sürecindeki planlama ihtiyacını kolayca kavrayabiliriz. Ayrıca bu metaforla küçük yazılım projeleriyle büyük yazılım projeleri arasındaki ilişkiyi kavrayabiliriz.</a:t>
            </a:r>
          </a:p>
          <a:p>
            <a:r>
              <a:rPr lang="tr-TR" dirty="0" smtClean="0"/>
              <a:t>Metaforları bir arada kullanarak projemizi doğru şekilde kavramlaştırabiliriz.</a:t>
            </a:r>
            <a:endParaRPr lang="en-GB" dirty="0"/>
          </a:p>
        </p:txBody>
      </p:sp>
    </p:spTree>
    <p:extLst>
      <p:ext uri="{BB962C8B-B14F-4D97-AF65-F5344CB8AC3E}">
        <p14:creationId xmlns:p14="http://schemas.microsoft.com/office/powerpoint/2010/main" val="2067514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Ödev</a:t>
            </a:r>
            <a:endParaRPr lang="en-GB" dirty="0"/>
          </a:p>
        </p:txBody>
      </p:sp>
      <p:sp>
        <p:nvSpPr>
          <p:cNvPr id="3" name="İçerik Yer Tutucusu 2"/>
          <p:cNvSpPr>
            <a:spLocks noGrp="1"/>
          </p:cNvSpPr>
          <p:nvPr>
            <p:ph idx="1"/>
          </p:nvPr>
        </p:nvSpPr>
        <p:spPr/>
        <p:txBody>
          <a:bodyPr/>
          <a:lstStyle/>
          <a:p>
            <a:r>
              <a:rPr lang="tr-TR" b="1" dirty="0" smtClean="0"/>
              <a:t>Diğer yazılım metaforlarını internetten bulup, içeriklerini bir e-mail olarak bana atmanızı bekliyorum (Ödül olarak ara sınavda +5 puan). </a:t>
            </a:r>
          </a:p>
          <a:p>
            <a:endParaRPr lang="en-GB" dirty="0"/>
          </a:p>
        </p:txBody>
      </p:sp>
    </p:spTree>
    <p:extLst>
      <p:ext uri="{BB962C8B-B14F-4D97-AF65-F5344CB8AC3E}">
        <p14:creationId xmlns:p14="http://schemas.microsoft.com/office/powerpoint/2010/main" val="2885863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Teşekkürler</a:t>
            </a:r>
            <a:endParaRPr lang="en-GB" dirty="0"/>
          </a:p>
        </p:txBody>
      </p:sp>
    </p:spTree>
    <p:extLst>
      <p:ext uri="{BB962C8B-B14F-4D97-AF65-F5344CB8AC3E}">
        <p14:creationId xmlns:p14="http://schemas.microsoft.com/office/powerpoint/2010/main" val="30607264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dirty="0" smtClean="0"/>
              <a:t>İki kez ölç, Bir kez biç (</a:t>
            </a:r>
            <a:r>
              <a:rPr lang="tr-TR" dirty="0" err="1" smtClean="0"/>
              <a:t>Measure</a:t>
            </a:r>
            <a:r>
              <a:rPr lang="tr-TR" dirty="0" smtClean="0"/>
              <a:t> </a:t>
            </a:r>
            <a:r>
              <a:rPr lang="tr-TR" dirty="0" err="1" smtClean="0"/>
              <a:t>Twice</a:t>
            </a:r>
            <a:r>
              <a:rPr lang="tr-TR" dirty="0" smtClean="0"/>
              <a:t>, </a:t>
            </a:r>
            <a:r>
              <a:rPr lang="tr-TR" dirty="0" err="1" smtClean="0"/>
              <a:t>Cut</a:t>
            </a:r>
            <a:r>
              <a:rPr lang="tr-TR" dirty="0" smtClean="0"/>
              <a:t> </a:t>
            </a:r>
            <a:r>
              <a:rPr lang="tr-TR" dirty="0" err="1" smtClean="0"/>
              <a:t>Once</a:t>
            </a:r>
            <a:r>
              <a:rPr lang="tr-TR" dirty="0"/>
              <a:t>)</a:t>
            </a:r>
            <a:r>
              <a:rPr lang="tr-TR" dirty="0" smtClean="0"/>
              <a:t> </a:t>
            </a:r>
            <a:endParaRPr lang="en-GB" dirty="0"/>
          </a:p>
        </p:txBody>
      </p:sp>
      <p:sp>
        <p:nvSpPr>
          <p:cNvPr id="5" name="İçerik Yer Tutucusu 4"/>
          <p:cNvSpPr>
            <a:spLocks noGrp="1"/>
          </p:cNvSpPr>
          <p:nvPr>
            <p:ph idx="1"/>
          </p:nvPr>
        </p:nvSpPr>
        <p:spPr/>
        <p:txBody>
          <a:bodyPr>
            <a:normAutofit fontScale="92500" lnSpcReduction="20000"/>
          </a:bodyPr>
          <a:lstStyle/>
          <a:p>
            <a:r>
              <a:rPr lang="tr-TR" dirty="0" smtClean="0"/>
              <a:t>Gereksinim analizinin önemi.</a:t>
            </a:r>
          </a:p>
          <a:p>
            <a:endParaRPr lang="tr-TR" dirty="0" smtClean="0"/>
          </a:p>
          <a:p>
            <a:r>
              <a:rPr lang="tr-TR" dirty="0" smtClean="0"/>
              <a:t>Üzerinde çalıştığın yazılım tipini belirle.</a:t>
            </a:r>
          </a:p>
          <a:p>
            <a:endParaRPr lang="tr-TR" dirty="0" smtClean="0"/>
          </a:p>
          <a:p>
            <a:r>
              <a:rPr lang="tr-TR" dirty="0" smtClean="0"/>
              <a:t>Problemin çok açık bir şekilde ifade edilmesini sağla.</a:t>
            </a:r>
          </a:p>
          <a:p>
            <a:endParaRPr lang="tr-TR" dirty="0" smtClean="0"/>
          </a:p>
          <a:p>
            <a:r>
              <a:rPr lang="tr-TR" dirty="0" smtClean="0"/>
              <a:t>Gereksinimlerin belirlenmesi.</a:t>
            </a:r>
          </a:p>
          <a:p>
            <a:endParaRPr lang="tr-TR" dirty="0" smtClean="0"/>
          </a:p>
          <a:p>
            <a:r>
              <a:rPr lang="tr-TR" dirty="0" smtClean="0"/>
              <a:t>Mimari gereksinimleri.</a:t>
            </a:r>
          </a:p>
          <a:p>
            <a:endParaRPr lang="tr-TR" dirty="0" smtClean="0"/>
          </a:p>
          <a:p>
            <a:r>
              <a:rPr lang="tr-TR" dirty="0" smtClean="0"/>
              <a:t>Bu analizlerde ne kadar zaman harcamalıyız.</a:t>
            </a:r>
            <a:endParaRPr lang="en-GB" dirty="0"/>
          </a:p>
        </p:txBody>
      </p:sp>
    </p:spTree>
    <p:extLst>
      <p:ext uri="{BB962C8B-B14F-4D97-AF65-F5344CB8AC3E}">
        <p14:creationId xmlns:p14="http://schemas.microsoft.com/office/powerpoint/2010/main" val="2025113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Gereksinim analizinin </a:t>
            </a:r>
            <a:r>
              <a:rPr lang="tr-TR" dirty="0" smtClean="0"/>
              <a:t>önemi</a:t>
            </a:r>
            <a:endParaRPr lang="en-GB" dirty="0"/>
          </a:p>
        </p:txBody>
      </p:sp>
      <p:sp>
        <p:nvSpPr>
          <p:cNvPr id="3" name="İçerik Yer Tutucusu 2"/>
          <p:cNvSpPr>
            <a:spLocks noGrp="1"/>
          </p:cNvSpPr>
          <p:nvPr>
            <p:ph idx="1"/>
          </p:nvPr>
        </p:nvSpPr>
        <p:spPr/>
        <p:txBody>
          <a:bodyPr/>
          <a:lstStyle/>
          <a:p>
            <a:r>
              <a:rPr lang="tr-TR" dirty="0" smtClean="0"/>
              <a:t>Hayatın her alanında olduğu gibi, Yazılım mühendisliğinde de planlama ve proje gereksinimleri iyi bir şekilde belirleme ortaya çıkacak ürünün kalitesi açısından birincil öneme sahiptir.</a:t>
            </a:r>
          </a:p>
          <a:p>
            <a:endParaRPr lang="tr-TR" dirty="0" smtClean="0"/>
          </a:p>
          <a:p>
            <a:r>
              <a:rPr lang="tr-TR" dirty="0" smtClean="0"/>
              <a:t>Planlama sırasında problemi ve projeden beklenen çıktıları ayrıntılı şekilde ele almak, projenin başarısı için önemlidir.</a:t>
            </a:r>
          </a:p>
          <a:p>
            <a:endParaRPr lang="tr-TR" dirty="0"/>
          </a:p>
          <a:p>
            <a:r>
              <a:rPr lang="tr-TR" dirty="0" smtClean="0"/>
              <a:t>Eğer planlama yeterince detaylandırılmamışsa, Yazılım inşası sırasında fark edilen eksikler planlama aşamasına yansıtılarak, ortaya daha iyi bir ürün çıkarılmalıdır. (Bu da ekstra zaman kaybı ve maliyet anlamına gelir)</a:t>
            </a:r>
            <a:endParaRPr lang="en-GB" dirty="0"/>
          </a:p>
        </p:txBody>
      </p:sp>
    </p:spTree>
    <p:extLst>
      <p:ext uri="{BB962C8B-B14F-4D97-AF65-F5344CB8AC3E}">
        <p14:creationId xmlns:p14="http://schemas.microsoft.com/office/powerpoint/2010/main" val="3666895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Gereksinim Analizi Yeni Yazılım Süreçleri için Uygun mudur?</a:t>
            </a:r>
            <a:endParaRPr lang="en-GB" dirty="0"/>
          </a:p>
        </p:txBody>
      </p:sp>
      <p:sp>
        <p:nvSpPr>
          <p:cNvPr id="3" name="İçerik Yer Tutucusu 2"/>
          <p:cNvSpPr>
            <a:spLocks noGrp="1"/>
          </p:cNvSpPr>
          <p:nvPr>
            <p:ph idx="1"/>
          </p:nvPr>
        </p:nvSpPr>
        <p:spPr/>
        <p:txBody>
          <a:bodyPr>
            <a:normAutofit lnSpcReduction="10000"/>
          </a:bodyPr>
          <a:lstStyle/>
          <a:p>
            <a:r>
              <a:rPr lang="tr-TR" dirty="0" smtClean="0"/>
              <a:t>Bazılarınız, mimari, dizayn ve proje planlamasının yeni nesil yazılım geliştirme faaliyetleri için uygun olmadığını düşünebilir.</a:t>
            </a:r>
          </a:p>
          <a:p>
            <a:r>
              <a:rPr lang="tr-TR" dirty="0" smtClean="0"/>
              <a:t>Ancak, veriler ve yazılım geliştirme alanındaki tecrübeler bu tezi doğrulamamaktadır.</a:t>
            </a:r>
          </a:p>
          <a:p>
            <a:r>
              <a:rPr lang="tr-TR" dirty="0" smtClean="0"/>
              <a:t>Ayrıca çeşitli yazılım projelerinden elde edilen veriler, hazırlık faaliyetlerinin iyi tasarlandığı projelerin başarılı olduğunu göstermiştir.</a:t>
            </a:r>
          </a:p>
          <a:p>
            <a:r>
              <a:rPr lang="tr-TR" b="1" dirty="0" smtClean="0">
                <a:solidFill>
                  <a:srgbClr val="FF0000"/>
                </a:solidFill>
              </a:rPr>
              <a:t>Gereksinim analizinin ana amacı sizce nedir ?</a:t>
            </a:r>
          </a:p>
          <a:p>
            <a:pPr lvl="1"/>
            <a:r>
              <a:rPr lang="tr-TR" dirty="0" smtClean="0"/>
              <a:t>Cevap kısaca riskleri azaltmaktır. Zira iyi planlanmış projelerde öngörülemeyen problemlerin çıkma ihtimali düşüktür.</a:t>
            </a:r>
          </a:p>
          <a:p>
            <a:r>
              <a:rPr lang="tr-TR" dirty="0" smtClean="0"/>
              <a:t>Ancak yazılım inşası için gerekli hazırlık adımı ve gereksinim analizleri üniversal her projeye uygulanacak kuralları içermez. </a:t>
            </a:r>
            <a:r>
              <a:rPr lang="tr-TR" b="1" i="1" dirty="0" smtClean="0">
                <a:solidFill>
                  <a:srgbClr val="FF0000"/>
                </a:solidFill>
              </a:rPr>
              <a:t>Her proje </a:t>
            </a:r>
            <a:r>
              <a:rPr lang="tr-TR" dirty="0" smtClean="0"/>
              <a:t>için farklı bir yaklaşım gerekebilir.</a:t>
            </a:r>
            <a:endParaRPr lang="en-GB" dirty="0"/>
          </a:p>
        </p:txBody>
      </p:sp>
    </p:spTree>
    <p:extLst>
      <p:ext uri="{BB962C8B-B14F-4D97-AF65-F5344CB8AC3E}">
        <p14:creationId xmlns:p14="http://schemas.microsoft.com/office/powerpoint/2010/main" val="3802944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t>Gereksinim Analizi ve Hazırlık </a:t>
            </a:r>
            <a:r>
              <a:rPr lang="tr-TR" dirty="0"/>
              <a:t>A</a:t>
            </a:r>
            <a:r>
              <a:rPr lang="tr-TR" dirty="0" smtClean="0"/>
              <a:t>şamasının </a:t>
            </a:r>
            <a:r>
              <a:rPr lang="tr-TR" dirty="0"/>
              <a:t>E</a:t>
            </a:r>
            <a:r>
              <a:rPr lang="tr-TR" dirty="0" smtClean="0"/>
              <a:t>ksik </a:t>
            </a:r>
            <a:r>
              <a:rPr lang="tr-TR" dirty="0"/>
              <a:t>O</a:t>
            </a:r>
            <a:r>
              <a:rPr lang="tr-TR" dirty="0" smtClean="0"/>
              <a:t>lmasının </a:t>
            </a:r>
            <a:r>
              <a:rPr lang="tr-TR" dirty="0"/>
              <a:t>B</a:t>
            </a:r>
            <a:r>
              <a:rPr lang="tr-TR" dirty="0" smtClean="0"/>
              <a:t>aşlıca </a:t>
            </a:r>
            <a:r>
              <a:rPr lang="tr-TR" dirty="0"/>
              <a:t>N</a:t>
            </a:r>
            <a:r>
              <a:rPr lang="tr-TR" dirty="0" smtClean="0"/>
              <a:t>edenleri</a:t>
            </a:r>
            <a:endParaRPr lang="en-GB" dirty="0"/>
          </a:p>
        </p:txBody>
      </p:sp>
      <p:sp>
        <p:nvSpPr>
          <p:cNvPr id="3" name="İçerik Yer Tutucusu 2"/>
          <p:cNvSpPr>
            <a:spLocks noGrp="1"/>
          </p:cNvSpPr>
          <p:nvPr>
            <p:ph idx="1"/>
          </p:nvPr>
        </p:nvSpPr>
        <p:spPr/>
        <p:txBody>
          <a:bodyPr/>
          <a:lstStyle/>
          <a:p>
            <a:r>
              <a:rPr lang="tr-TR" dirty="0" smtClean="0"/>
              <a:t>Bir çok yazılım geliştirici, projelerin planlama ve hazırlık aşamasını gerçekleyecek alt yapıya sahip değillerdir.</a:t>
            </a:r>
          </a:p>
          <a:p>
            <a:pPr lvl="1"/>
            <a:r>
              <a:rPr lang="tr-TR" dirty="0" smtClean="0"/>
              <a:t>Bu adımlar yöneticilik ve planlama gibi ekstra yetenekler gerektirir.</a:t>
            </a:r>
          </a:p>
          <a:p>
            <a:r>
              <a:rPr lang="tr-TR" dirty="0" smtClean="0"/>
              <a:t>Ve bu tür hazırlık çalışmaları ancak tekrar tekrar yapılarak mükemmelleştirilebilir.</a:t>
            </a:r>
          </a:p>
          <a:p>
            <a:r>
              <a:rPr lang="tr-TR" dirty="0" smtClean="0"/>
              <a:t>Diğer bir neden ise bir çok yazılım geliştirici kodlamanın dayanılmaz çekiciliğine kapılıp, hazırlık aşamasını atlayabilirler.</a:t>
            </a:r>
          </a:p>
          <a:p>
            <a:r>
              <a:rPr lang="tr-TR" b="1" i="1" dirty="0" smtClean="0"/>
              <a:t>Diğer bir neden ise, yöneticilerin hazırlık ve gereksinim analizinin önemini kavrayamamalarıdır.</a:t>
            </a:r>
          </a:p>
          <a:p>
            <a:pPr marL="0" indent="0">
              <a:buNone/>
            </a:pPr>
            <a:r>
              <a:rPr lang="tr-TR" dirty="0" smtClean="0"/>
              <a:t> </a:t>
            </a:r>
          </a:p>
          <a:p>
            <a:endParaRPr lang="en-GB" dirty="0"/>
          </a:p>
        </p:txBody>
      </p:sp>
    </p:spTree>
    <p:extLst>
      <p:ext uri="{BB962C8B-B14F-4D97-AF65-F5344CB8AC3E}">
        <p14:creationId xmlns:p14="http://schemas.microsoft.com/office/powerpoint/2010/main" val="3857143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Kaynaklar</a:t>
            </a:r>
            <a:endParaRPr lang="en-GB" dirty="0"/>
          </a:p>
        </p:txBody>
      </p:sp>
      <p:sp>
        <p:nvSpPr>
          <p:cNvPr id="3" name="İçerik Yer Tutucusu 2"/>
          <p:cNvSpPr>
            <a:spLocks noGrp="1"/>
          </p:cNvSpPr>
          <p:nvPr>
            <p:ph idx="1"/>
          </p:nvPr>
        </p:nvSpPr>
        <p:spPr/>
        <p:txBody>
          <a:bodyPr/>
          <a:lstStyle/>
          <a:p>
            <a:r>
              <a:rPr lang="tr-TR" dirty="0" smtClean="0"/>
              <a:t>Kitap</a:t>
            </a:r>
          </a:p>
          <a:p>
            <a:pPr lvl="1"/>
            <a:r>
              <a:rPr lang="tr-TR" dirty="0" err="1" smtClean="0"/>
              <a:t>Code</a:t>
            </a:r>
            <a:r>
              <a:rPr lang="tr-TR" dirty="0" smtClean="0"/>
              <a:t> Complete, Steve </a:t>
            </a:r>
            <a:r>
              <a:rPr lang="tr-TR" dirty="0" err="1" smtClean="0"/>
              <a:t>McConnell</a:t>
            </a:r>
            <a:endParaRPr lang="tr-TR" dirty="0" smtClean="0"/>
          </a:p>
          <a:p>
            <a:pPr lvl="1"/>
            <a:r>
              <a:rPr lang="en-GB" dirty="0">
                <a:hlinkClick r:id="rId2"/>
              </a:rPr>
              <a:t>https://</a:t>
            </a:r>
            <a:r>
              <a:rPr lang="en-GB" dirty="0" smtClean="0">
                <a:hlinkClick r:id="rId2"/>
              </a:rPr>
              <a:t>www.youtube.com/watch?v=EE-t5J7hnHE</a:t>
            </a:r>
            <a:endParaRPr lang="tr-TR" dirty="0" smtClean="0"/>
          </a:p>
          <a:p>
            <a:pPr lvl="1"/>
            <a:r>
              <a:rPr lang="tr-TR" dirty="0">
                <a:hlinkClick r:id="rId3"/>
              </a:rPr>
              <a:t>https://</a:t>
            </a:r>
            <a:r>
              <a:rPr lang="tr-TR" dirty="0" smtClean="0">
                <a:hlinkClick r:id="rId3"/>
              </a:rPr>
              <a:t>www.youtube.com/user/ConstruxSoftware/videos</a:t>
            </a:r>
            <a:endParaRPr lang="tr-TR" dirty="0" smtClean="0"/>
          </a:p>
          <a:p>
            <a:pPr lvl="1"/>
            <a:r>
              <a:rPr lang="tr-TR" dirty="0"/>
              <a:t>SOFTWARE ENGINEERING, </a:t>
            </a:r>
            <a:r>
              <a:rPr lang="tr-TR" dirty="0" err="1"/>
              <a:t>Ian</a:t>
            </a:r>
            <a:r>
              <a:rPr lang="tr-TR" dirty="0"/>
              <a:t> </a:t>
            </a:r>
            <a:r>
              <a:rPr lang="tr-TR" dirty="0" err="1" smtClean="0"/>
              <a:t>Sommerville</a:t>
            </a:r>
            <a:endParaRPr lang="tr-TR" dirty="0" smtClean="0"/>
          </a:p>
          <a:p>
            <a:pPr lvl="1"/>
            <a:r>
              <a:rPr lang="tr-TR" dirty="0">
                <a:hlinkClick r:id="rId4"/>
              </a:rPr>
              <a:t>http://www.pearsonhighered.com/sommerville</a:t>
            </a:r>
            <a:r>
              <a:rPr lang="tr-TR" dirty="0" smtClean="0">
                <a:hlinkClick r:id="rId4"/>
              </a:rPr>
              <a:t>/</a:t>
            </a:r>
            <a:endParaRPr lang="tr-TR" dirty="0" smtClean="0"/>
          </a:p>
          <a:p>
            <a:pPr lvl="1"/>
            <a:endParaRPr lang="tr-TR" dirty="0" smtClean="0"/>
          </a:p>
          <a:p>
            <a:pPr marL="457200" lvl="1" indent="0">
              <a:buNone/>
            </a:pPr>
            <a:endParaRPr lang="tr-TR" dirty="0" smtClean="0"/>
          </a:p>
          <a:p>
            <a:pPr marL="457200" lvl="1" indent="0">
              <a:buNone/>
            </a:pPr>
            <a:endParaRPr lang="en-GB" dirty="0"/>
          </a:p>
        </p:txBody>
      </p:sp>
    </p:spTree>
    <p:extLst>
      <p:ext uri="{BB962C8B-B14F-4D97-AF65-F5344CB8AC3E}">
        <p14:creationId xmlns:p14="http://schemas.microsoft.com/office/powerpoint/2010/main" val="3747545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Gereksinim Analizi ve Hazırlık Gereklidir</a:t>
            </a:r>
            <a:endParaRPr lang="en-GB" dirty="0"/>
          </a:p>
        </p:txBody>
      </p:sp>
      <p:sp>
        <p:nvSpPr>
          <p:cNvPr id="3" name="İçerik Yer Tutucusu 2"/>
          <p:cNvSpPr>
            <a:spLocks noGrp="1"/>
          </p:cNvSpPr>
          <p:nvPr>
            <p:ph idx="1"/>
          </p:nvPr>
        </p:nvSpPr>
        <p:spPr/>
        <p:txBody>
          <a:bodyPr/>
          <a:lstStyle/>
          <a:p>
            <a:r>
              <a:rPr lang="tr-TR" dirty="0" smtClean="0"/>
              <a:t>Mantıksal Yaklaşım;</a:t>
            </a:r>
          </a:p>
          <a:p>
            <a:pPr lvl="1"/>
            <a:r>
              <a:rPr lang="tr-TR" dirty="0" smtClean="0"/>
              <a:t>Herhangi bir projeden önce hazırlık yapmak gerekir ve bu yazılım projeleri için de gereklidir.</a:t>
            </a:r>
          </a:p>
          <a:p>
            <a:pPr lvl="1"/>
            <a:r>
              <a:rPr lang="tr-TR" dirty="0" smtClean="0"/>
              <a:t>Büyük projeler için uzun bir hazırlık süreci ve küçük projeler için kısa bir hazırlık süreci gereklidir.</a:t>
            </a:r>
          </a:p>
          <a:p>
            <a:pPr lvl="1"/>
            <a:r>
              <a:rPr lang="tr-TR" dirty="0" smtClean="0"/>
              <a:t>Yönetimsel anlamda, hazırlık sayesinde projenin süresi, gerekli insan ve geliştirme ortamı kaynakları,</a:t>
            </a:r>
          </a:p>
          <a:p>
            <a:pPr lvl="1"/>
            <a:r>
              <a:rPr lang="tr-TR" dirty="0" smtClean="0"/>
              <a:t>Teknik anlamda, Projeden beklenen çıktının belirlenmesi (yanlış çıktı projenin çöpe gitmesini gerektirir).</a:t>
            </a:r>
          </a:p>
          <a:p>
            <a:pPr lvl="1"/>
            <a:endParaRPr lang="en-US" dirty="0"/>
          </a:p>
          <a:p>
            <a:endParaRPr lang="en-US" dirty="0"/>
          </a:p>
        </p:txBody>
      </p:sp>
    </p:spTree>
    <p:extLst>
      <p:ext uri="{BB962C8B-B14F-4D97-AF65-F5344CB8AC3E}">
        <p14:creationId xmlns:p14="http://schemas.microsoft.com/office/powerpoint/2010/main" val="3519387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Gereksinim Analizi ve Hazırlık Gereklidir</a:t>
            </a:r>
            <a:endParaRPr lang="en-GB" dirty="0"/>
          </a:p>
        </p:txBody>
      </p:sp>
      <p:sp>
        <p:nvSpPr>
          <p:cNvPr id="3" name="İçerik Yer Tutucusu 2"/>
          <p:cNvSpPr>
            <a:spLocks noGrp="1"/>
          </p:cNvSpPr>
          <p:nvPr>
            <p:ph idx="1"/>
          </p:nvPr>
        </p:nvSpPr>
        <p:spPr/>
        <p:txBody>
          <a:bodyPr/>
          <a:lstStyle/>
          <a:p>
            <a:r>
              <a:rPr lang="tr-TR" dirty="0" smtClean="0"/>
              <a:t>Metafor ve Benzetim Olarak;</a:t>
            </a:r>
          </a:p>
          <a:p>
            <a:pPr lvl="1"/>
            <a:r>
              <a:rPr lang="tr-TR" dirty="0" smtClean="0"/>
              <a:t>Eğer bir ev yapıyorsanız, öncelikle belli bir proje ve planlama yaparsınız. Hemen betonu dökmez ve yapıya başlamazsınız.</a:t>
            </a:r>
          </a:p>
          <a:p>
            <a:pPr lvl="1"/>
            <a:r>
              <a:rPr lang="tr-TR" dirty="0" smtClean="0"/>
              <a:t>Yazılım geliştirme süreci besin zincirinin son halkası olarak düşünülebilir. </a:t>
            </a:r>
          </a:p>
          <a:p>
            <a:pPr lvl="1"/>
            <a:r>
              <a:rPr lang="tr-TR" dirty="0" smtClean="0"/>
              <a:t>Eğer bir ton balığı yada somon balığı nükleer atıklarla dolu bir alanda besleniyorsa, bu balıkları avlayan martılar bütün yedikleri balıklardaki zehirli maddeleri vücutlarında birikecektir.</a:t>
            </a:r>
          </a:p>
          <a:p>
            <a:pPr lvl="1"/>
            <a:r>
              <a:rPr lang="tr-TR" dirty="0" smtClean="0"/>
              <a:t>Benzer olarak mimaride ve gereksinim analizinde yapılan bütün hatalar programcının geliştirdiği kodda birikecek ve programcının hayatını zorlaştıracaktır.</a:t>
            </a:r>
            <a:endParaRPr lang="en-US" dirty="0"/>
          </a:p>
          <a:p>
            <a:endParaRPr lang="en-US" dirty="0"/>
          </a:p>
        </p:txBody>
      </p:sp>
    </p:spTree>
    <p:extLst>
      <p:ext uri="{BB962C8B-B14F-4D97-AF65-F5344CB8AC3E}">
        <p14:creationId xmlns:p14="http://schemas.microsoft.com/office/powerpoint/2010/main" val="4137122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Gereksinim Analizi ve Hazırlık Gereklidir</a:t>
            </a:r>
            <a:endParaRPr lang="en-GB" dirty="0"/>
          </a:p>
        </p:txBody>
      </p:sp>
      <p:sp>
        <p:nvSpPr>
          <p:cNvPr id="4" name="İçerik Yer Tutucusu 3"/>
          <p:cNvSpPr>
            <a:spLocks noGrp="1"/>
          </p:cNvSpPr>
          <p:nvPr>
            <p:ph idx="1"/>
          </p:nvPr>
        </p:nvSpPr>
        <p:spPr/>
        <p:txBody>
          <a:bodyPr/>
          <a:lstStyle/>
          <a:p>
            <a:r>
              <a:rPr lang="tr-TR" dirty="0" smtClean="0"/>
              <a:t>Veri olarak;</a:t>
            </a:r>
            <a:endParaRPr lang="en-GB" dirty="0"/>
          </a:p>
        </p:txBody>
      </p:sp>
      <p:pic>
        <p:nvPicPr>
          <p:cNvPr id="5" name="Resim 4"/>
          <p:cNvPicPr>
            <a:picLocks noChangeAspect="1"/>
          </p:cNvPicPr>
          <p:nvPr/>
        </p:nvPicPr>
        <p:blipFill>
          <a:blip r:embed="rId2"/>
          <a:stretch>
            <a:fillRect/>
          </a:stretch>
        </p:blipFill>
        <p:spPr>
          <a:xfrm>
            <a:off x="2427287" y="2920372"/>
            <a:ext cx="9239250" cy="3219450"/>
          </a:xfrm>
          <a:prstGeom prst="rect">
            <a:avLst/>
          </a:prstGeom>
        </p:spPr>
      </p:pic>
    </p:spTree>
    <p:extLst>
      <p:ext uri="{BB962C8B-B14F-4D97-AF65-F5344CB8AC3E}">
        <p14:creationId xmlns:p14="http://schemas.microsoft.com/office/powerpoint/2010/main" val="2423817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17737" y="409798"/>
            <a:ext cx="8911687" cy="1280890"/>
          </a:xfrm>
        </p:spPr>
        <p:txBody>
          <a:bodyPr/>
          <a:lstStyle/>
          <a:p>
            <a:r>
              <a:rPr lang="tr-TR" dirty="0" smtClean="0"/>
              <a:t>Gereksinim Analizi ve Hazırlık Gereklidir</a:t>
            </a:r>
            <a:endParaRPr lang="en-GB" dirty="0"/>
          </a:p>
        </p:txBody>
      </p:sp>
      <p:sp>
        <p:nvSpPr>
          <p:cNvPr id="4" name="İçerik Yer Tutucusu 3"/>
          <p:cNvSpPr>
            <a:spLocks noGrp="1"/>
          </p:cNvSpPr>
          <p:nvPr>
            <p:ph idx="1"/>
          </p:nvPr>
        </p:nvSpPr>
        <p:spPr>
          <a:xfrm>
            <a:off x="2217737" y="1264555"/>
            <a:ext cx="8915400" cy="3777622"/>
          </a:xfrm>
        </p:spPr>
        <p:txBody>
          <a:bodyPr/>
          <a:lstStyle/>
          <a:p>
            <a:r>
              <a:rPr lang="tr-TR" dirty="0" smtClean="0"/>
              <a:t>Veri olarak;</a:t>
            </a:r>
            <a:endParaRPr lang="en-GB" dirty="0"/>
          </a:p>
        </p:txBody>
      </p:sp>
      <p:pic>
        <p:nvPicPr>
          <p:cNvPr id="3" name="Resim 2"/>
          <p:cNvPicPr>
            <a:picLocks noChangeAspect="1"/>
          </p:cNvPicPr>
          <p:nvPr/>
        </p:nvPicPr>
        <p:blipFill>
          <a:blip r:embed="rId3"/>
          <a:stretch>
            <a:fillRect/>
          </a:stretch>
        </p:blipFill>
        <p:spPr>
          <a:xfrm>
            <a:off x="2217737" y="1690688"/>
            <a:ext cx="9286875" cy="5038725"/>
          </a:xfrm>
          <a:prstGeom prst="rect">
            <a:avLst/>
          </a:prstGeom>
        </p:spPr>
      </p:pic>
    </p:spTree>
    <p:extLst>
      <p:ext uri="{BB962C8B-B14F-4D97-AF65-F5344CB8AC3E}">
        <p14:creationId xmlns:p14="http://schemas.microsoft.com/office/powerpoint/2010/main" val="25208716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28825" y="114523"/>
            <a:ext cx="9475787" cy="1280890"/>
          </a:xfrm>
        </p:spPr>
        <p:txBody>
          <a:bodyPr>
            <a:normAutofit fontScale="90000"/>
          </a:bodyPr>
          <a:lstStyle/>
          <a:p>
            <a:r>
              <a:rPr lang="tr-TR" dirty="0" smtClean="0"/>
              <a:t>Ne </a:t>
            </a:r>
            <a:r>
              <a:rPr lang="tr-TR" dirty="0" smtClean="0"/>
              <a:t>Tür Bir Yazılım Üzerinde Çalıştığına Karar Ver. </a:t>
            </a:r>
            <a:r>
              <a:rPr lang="en-US" dirty="0"/>
              <a:t/>
            </a:r>
            <a:br>
              <a:rPr lang="en-US" dirty="0"/>
            </a:br>
            <a:endParaRPr lang="en-GB" dirty="0"/>
          </a:p>
        </p:txBody>
      </p:sp>
      <p:sp>
        <p:nvSpPr>
          <p:cNvPr id="3" name="İçerik Yer Tutucusu 2"/>
          <p:cNvSpPr>
            <a:spLocks noGrp="1"/>
          </p:cNvSpPr>
          <p:nvPr>
            <p:ph idx="1"/>
          </p:nvPr>
        </p:nvSpPr>
        <p:spPr>
          <a:xfrm>
            <a:off x="1760536" y="754968"/>
            <a:ext cx="9901238" cy="1280890"/>
          </a:xfrm>
        </p:spPr>
        <p:txBody>
          <a:bodyPr/>
          <a:lstStyle/>
          <a:p>
            <a:r>
              <a:rPr lang="en-GB" dirty="0" smtClean="0"/>
              <a:t>Her </a:t>
            </a:r>
            <a:r>
              <a:rPr lang="tr-TR" dirty="0" smtClean="0"/>
              <a:t>yazılım projesi için gereken hazırlık ve inşa süreçleri farklılık gösterecektir. </a:t>
            </a:r>
          </a:p>
          <a:p>
            <a:pPr lvl="1"/>
            <a:r>
              <a:rPr lang="tr-TR" dirty="0" smtClean="0"/>
              <a:t>Zira her proje kendine ait gereksinimler içerir.</a:t>
            </a:r>
          </a:p>
          <a:p>
            <a:r>
              <a:rPr lang="tr-TR" dirty="0" smtClean="0"/>
              <a:t>Ancak genel olarak projeler belli başlı kategorilere ayrılabilir.</a:t>
            </a:r>
            <a:endParaRPr lang="en-GB" dirty="0"/>
          </a:p>
        </p:txBody>
      </p:sp>
      <p:pic>
        <p:nvPicPr>
          <p:cNvPr id="6" name="Resim 5"/>
          <p:cNvPicPr>
            <a:picLocks noChangeAspect="1"/>
          </p:cNvPicPr>
          <p:nvPr/>
        </p:nvPicPr>
        <p:blipFill>
          <a:blip r:embed="rId3"/>
          <a:stretch>
            <a:fillRect/>
          </a:stretch>
        </p:blipFill>
        <p:spPr>
          <a:xfrm>
            <a:off x="1362753" y="2035858"/>
            <a:ext cx="10829247" cy="4822142"/>
          </a:xfrm>
          <a:prstGeom prst="rect">
            <a:avLst/>
          </a:prstGeom>
        </p:spPr>
      </p:pic>
    </p:spTree>
    <p:extLst>
      <p:ext uri="{BB962C8B-B14F-4D97-AF65-F5344CB8AC3E}">
        <p14:creationId xmlns:p14="http://schemas.microsoft.com/office/powerpoint/2010/main" val="28029644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Unvan 10"/>
          <p:cNvSpPr>
            <a:spLocks noGrp="1"/>
          </p:cNvSpPr>
          <p:nvPr>
            <p:ph type="title"/>
          </p:nvPr>
        </p:nvSpPr>
        <p:spPr>
          <a:xfrm>
            <a:off x="1494677" y="624110"/>
            <a:ext cx="10549685" cy="1280890"/>
          </a:xfrm>
        </p:spPr>
        <p:txBody>
          <a:bodyPr/>
          <a:lstStyle/>
          <a:p>
            <a:r>
              <a:rPr lang="tr-TR" dirty="0"/>
              <a:t>Ne Tür Bir Yazılım Üzerinde Çalıştığına Karar Ver.</a:t>
            </a:r>
            <a:endParaRPr lang="en-GB" dirty="0"/>
          </a:p>
        </p:txBody>
      </p:sp>
      <p:pic>
        <p:nvPicPr>
          <p:cNvPr id="13" name="İçerik Yer Tutucusu 12"/>
          <p:cNvPicPr>
            <a:picLocks noGrp="1" noChangeAspect="1"/>
          </p:cNvPicPr>
          <p:nvPr>
            <p:ph idx="1"/>
          </p:nvPr>
        </p:nvPicPr>
        <p:blipFill>
          <a:blip r:embed="rId2"/>
          <a:stretch>
            <a:fillRect/>
          </a:stretch>
        </p:blipFill>
        <p:spPr>
          <a:xfrm>
            <a:off x="815865" y="1700213"/>
            <a:ext cx="11192524" cy="3376611"/>
          </a:xfrm>
          <a:prstGeom prst="rect">
            <a:avLst/>
          </a:prstGeom>
        </p:spPr>
      </p:pic>
      <p:sp>
        <p:nvSpPr>
          <p:cNvPr id="15" name="Dikdörtgen 14"/>
          <p:cNvSpPr/>
          <p:nvPr/>
        </p:nvSpPr>
        <p:spPr>
          <a:xfrm>
            <a:off x="1494677" y="5095873"/>
            <a:ext cx="10513712" cy="1477328"/>
          </a:xfrm>
          <a:prstGeom prst="rect">
            <a:avLst/>
          </a:prstGeom>
        </p:spPr>
        <p:txBody>
          <a:bodyPr wrap="square">
            <a:spAutoFit/>
          </a:bodyPr>
          <a:lstStyle/>
          <a:p>
            <a:pPr marL="285750" indent="-285750">
              <a:buFont typeface="Arial" panose="020B0604020202020204" pitchFamily="34" charset="0"/>
              <a:buChar char="•"/>
            </a:pPr>
            <a:r>
              <a:rPr lang="en-GB" b="1" dirty="0"/>
              <a:t>Business systems </a:t>
            </a:r>
            <a:r>
              <a:rPr lang="en-GB" b="1" dirty="0" err="1" smtClean="0"/>
              <a:t>proje</a:t>
            </a:r>
            <a:r>
              <a:rPr lang="tr-TR" b="1" dirty="0" err="1" smtClean="0"/>
              <a:t>lerindeki</a:t>
            </a:r>
            <a:r>
              <a:rPr lang="tr-TR" b="1" dirty="0" smtClean="0"/>
              <a:t> geliştirme faaliyetleri daha çok tekrarlayan dizayn yaklaşımıyla yapılır. Burada genellikle </a:t>
            </a:r>
            <a:r>
              <a:rPr lang="tr-TR" b="1" i="1" dirty="0" smtClean="0">
                <a:solidFill>
                  <a:srgbClr val="FF0000"/>
                </a:solidFill>
              </a:rPr>
              <a:t>inşa</a:t>
            </a:r>
            <a:r>
              <a:rPr lang="tr-TR" b="1" dirty="0" smtClean="0"/>
              <a:t>, </a:t>
            </a:r>
            <a:r>
              <a:rPr lang="tr-TR" b="1" i="1" dirty="0" smtClean="0">
                <a:solidFill>
                  <a:srgbClr val="FF0000"/>
                </a:solidFill>
              </a:rPr>
              <a:t>gereksinim analizi</a:t>
            </a:r>
            <a:r>
              <a:rPr lang="tr-TR" b="1" dirty="0" smtClean="0"/>
              <a:t>, </a:t>
            </a:r>
            <a:r>
              <a:rPr lang="tr-TR" b="1" i="1" dirty="0" smtClean="0">
                <a:solidFill>
                  <a:srgbClr val="FF0000"/>
                </a:solidFill>
              </a:rPr>
              <a:t>planlama</a:t>
            </a:r>
            <a:r>
              <a:rPr lang="tr-TR" b="1" dirty="0" smtClean="0"/>
              <a:t> ve </a:t>
            </a:r>
            <a:r>
              <a:rPr lang="tr-TR" b="1" i="1" dirty="0" smtClean="0">
                <a:solidFill>
                  <a:srgbClr val="FF0000"/>
                </a:solidFill>
              </a:rPr>
              <a:t>mimari</a:t>
            </a:r>
            <a:r>
              <a:rPr lang="tr-TR" b="1" dirty="0" smtClean="0"/>
              <a:t> birbirlerinin içine geçmiş şekilde ele alınır.</a:t>
            </a:r>
          </a:p>
          <a:p>
            <a:pPr marL="285750" indent="-285750">
              <a:buFont typeface="Arial" panose="020B0604020202020204" pitchFamily="34" charset="0"/>
              <a:buChar char="•"/>
            </a:pPr>
            <a:r>
              <a:rPr lang="tr-TR" b="1" dirty="0" smtClean="0"/>
              <a:t>Ancak bu </a:t>
            </a:r>
            <a:r>
              <a:rPr lang="tr-TR" b="1" dirty="0" err="1" smtClean="0"/>
              <a:t>processler</a:t>
            </a:r>
            <a:r>
              <a:rPr lang="tr-TR" b="1" dirty="0" smtClean="0"/>
              <a:t> kritik sistemlere uygulanırken, çok daha </a:t>
            </a:r>
            <a:r>
              <a:rPr lang="tr-TR" b="1" dirty="0" err="1" smtClean="0"/>
              <a:t>formal</a:t>
            </a:r>
            <a:r>
              <a:rPr lang="tr-TR" b="1" dirty="0"/>
              <a:t>,</a:t>
            </a:r>
            <a:r>
              <a:rPr lang="tr-TR" b="1" dirty="0" smtClean="0"/>
              <a:t> planlı ve </a:t>
            </a:r>
            <a:r>
              <a:rPr lang="tr-TR" b="1" dirty="0" err="1" smtClean="0"/>
              <a:t>ardışıl</a:t>
            </a:r>
            <a:r>
              <a:rPr lang="tr-TR" b="1" dirty="0" smtClean="0"/>
              <a:t> bir yaklaşım gerekir.</a:t>
            </a:r>
            <a:endParaRPr lang="en-GB" b="1" dirty="0"/>
          </a:p>
        </p:txBody>
      </p:sp>
    </p:spTree>
    <p:extLst>
      <p:ext uri="{BB962C8B-B14F-4D97-AF65-F5344CB8AC3E}">
        <p14:creationId xmlns:p14="http://schemas.microsoft.com/office/powerpoint/2010/main" val="33734034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Tekrarlamalı yaklaşımın gereksinimler üzerindeki etkisi.</a:t>
            </a:r>
            <a:endParaRPr lang="en-GB" dirty="0"/>
          </a:p>
        </p:txBody>
      </p:sp>
      <p:sp>
        <p:nvSpPr>
          <p:cNvPr id="3" name="İçerik Yer Tutucusu 2"/>
          <p:cNvSpPr>
            <a:spLocks noGrp="1"/>
          </p:cNvSpPr>
          <p:nvPr>
            <p:ph idx="1"/>
          </p:nvPr>
        </p:nvSpPr>
        <p:spPr/>
        <p:txBody>
          <a:bodyPr/>
          <a:lstStyle/>
          <a:p>
            <a:r>
              <a:rPr lang="tr-TR" dirty="0" smtClean="0"/>
              <a:t>Bazı yazılım geliştiriciler </a:t>
            </a:r>
            <a:r>
              <a:rPr lang="tr-TR" dirty="0" err="1" smtClean="0"/>
              <a:t>iterative</a:t>
            </a:r>
            <a:r>
              <a:rPr lang="tr-TR" dirty="0" smtClean="0"/>
              <a:t> (tekrarlamalı) bir yaklaşımla gerçekleştirilen projelerin gereksinim analizine ihtiyaç duymadığını belirtirler.</a:t>
            </a:r>
          </a:p>
          <a:p>
            <a:endParaRPr lang="tr-TR" dirty="0" smtClean="0"/>
          </a:p>
          <a:p>
            <a:r>
              <a:rPr lang="tr-TR" dirty="0" smtClean="0"/>
              <a:t>Ancak, Bu yaklaşım doğru değildir.</a:t>
            </a:r>
          </a:p>
          <a:p>
            <a:endParaRPr lang="tr-TR" dirty="0" smtClean="0"/>
          </a:p>
          <a:p>
            <a:r>
              <a:rPr lang="tr-TR" dirty="0" smtClean="0"/>
              <a:t>Proje </a:t>
            </a:r>
            <a:r>
              <a:rPr lang="tr-TR" dirty="0" err="1" smtClean="0"/>
              <a:t>iterative</a:t>
            </a:r>
            <a:r>
              <a:rPr lang="tr-TR" dirty="0" smtClean="0"/>
              <a:t> olarak da gerçekleştirilmiş olsa, projedeki hataların ilk aşamada elenmesi, proje maliyetini ciddi oranda azaltacaktır. </a:t>
            </a:r>
          </a:p>
          <a:p>
            <a:endParaRPr lang="tr-TR" dirty="0"/>
          </a:p>
          <a:p>
            <a:r>
              <a:rPr lang="tr-TR" dirty="0" err="1" smtClean="0"/>
              <a:t>Aşağadaki</a:t>
            </a:r>
            <a:r>
              <a:rPr lang="tr-TR" dirty="0" smtClean="0"/>
              <a:t> iki örneğe göz atalım. Bu örnekler gerçek bir analizi yansıtmadıkları halde iki yaklaşımın farkını gösterebilirler.</a:t>
            </a:r>
            <a:endParaRPr lang="en-GB" dirty="0"/>
          </a:p>
        </p:txBody>
      </p:sp>
    </p:spTree>
    <p:extLst>
      <p:ext uri="{BB962C8B-B14F-4D97-AF65-F5344CB8AC3E}">
        <p14:creationId xmlns:p14="http://schemas.microsoft.com/office/powerpoint/2010/main" val="439506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3063" y="324073"/>
            <a:ext cx="10315575" cy="1280890"/>
          </a:xfrm>
        </p:spPr>
        <p:txBody>
          <a:bodyPr/>
          <a:lstStyle/>
          <a:p>
            <a:r>
              <a:rPr lang="tr-TR" dirty="0" smtClean="0"/>
              <a:t>Gereksinim analizi olmadan yapılan iki farklı geliştirme süreci</a:t>
            </a:r>
            <a:endParaRPr lang="en-GB" dirty="0"/>
          </a:p>
        </p:txBody>
      </p:sp>
      <p:pic>
        <p:nvPicPr>
          <p:cNvPr id="4" name="İçerik Yer Tutucusu 3"/>
          <p:cNvPicPr>
            <a:picLocks noGrp="1" noChangeAspect="1"/>
          </p:cNvPicPr>
          <p:nvPr>
            <p:ph idx="1"/>
          </p:nvPr>
        </p:nvPicPr>
        <p:blipFill>
          <a:blip r:embed="rId3"/>
          <a:stretch>
            <a:fillRect/>
          </a:stretch>
        </p:blipFill>
        <p:spPr>
          <a:xfrm>
            <a:off x="294470" y="1957388"/>
            <a:ext cx="11897530" cy="3540241"/>
          </a:xfrm>
          <a:prstGeom prst="rect">
            <a:avLst/>
          </a:prstGeom>
        </p:spPr>
      </p:pic>
    </p:spTree>
    <p:extLst>
      <p:ext uri="{BB962C8B-B14F-4D97-AF65-F5344CB8AC3E}">
        <p14:creationId xmlns:p14="http://schemas.microsoft.com/office/powerpoint/2010/main" val="12356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3"/>
          <a:stretch>
            <a:fillRect/>
          </a:stretch>
        </p:blipFill>
        <p:spPr>
          <a:xfrm>
            <a:off x="1194666" y="1890712"/>
            <a:ext cx="10309947" cy="3755983"/>
          </a:xfrm>
          <a:prstGeom prst="rect">
            <a:avLst/>
          </a:prstGeom>
        </p:spPr>
      </p:pic>
      <p:sp>
        <p:nvSpPr>
          <p:cNvPr id="4" name="Unvan 1"/>
          <p:cNvSpPr>
            <a:spLocks noGrp="1"/>
          </p:cNvSpPr>
          <p:nvPr>
            <p:ph type="title"/>
          </p:nvPr>
        </p:nvSpPr>
        <p:spPr>
          <a:xfrm>
            <a:off x="2709683" y="609822"/>
            <a:ext cx="8649595" cy="1280890"/>
          </a:xfrm>
        </p:spPr>
        <p:txBody>
          <a:bodyPr/>
          <a:lstStyle/>
          <a:p>
            <a:r>
              <a:rPr lang="tr-TR" dirty="0" smtClean="0"/>
              <a:t>Gereksinim analizi olduğunda</a:t>
            </a:r>
            <a:endParaRPr lang="en-GB" dirty="0"/>
          </a:p>
        </p:txBody>
      </p:sp>
    </p:spTree>
    <p:extLst>
      <p:ext uri="{BB962C8B-B14F-4D97-AF65-F5344CB8AC3E}">
        <p14:creationId xmlns:p14="http://schemas.microsoft.com/office/powerpoint/2010/main" val="159329303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15306" y="157163"/>
            <a:ext cx="10463212" cy="1280890"/>
          </a:xfrm>
        </p:spPr>
        <p:txBody>
          <a:bodyPr/>
          <a:lstStyle/>
          <a:p>
            <a:r>
              <a:rPr lang="tr-TR" dirty="0" smtClean="0"/>
              <a:t>Gereksinim Analizi Çoğu Projede İnşa Aşamasında da Devam Eder</a:t>
            </a:r>
            <a:endParaRPr lang="en-GB" dirty="0"/>
          </a:p>
        </p:txBody>
      </p:sp>
      <p:pic>
        <p:nvPicPr>
          <p:cNvPr id="7" name="İçerik Yer Tutucusu 6"/>
          <p:cNvPicPr>
            <a:picLocks noGrp="1" noChangeAspect="1"/>
          </p:cNvPicPr>
          <p:nvPr>
            <p:ph idx="1"/>
          </p:nvPr>
        </p:nvPicPr>
        <p:blipFill>
          <a:blip r:embed="rId3"/>
          <a:stretch>
            <a:fillRect/>
          </a:stretch>
        </p:blipFill>
        <p:spPr>
          <a:xfrm>
            <a:off x="1805439" y="1438053"/>
            <a:ext cx="10353726" cy="5105622"/>
          </a:xfrm>
          <a:prstGeom prst="rect">
            <a:avLst/>
          </a:prstGeom>
        </p:spPr>
      </p:pic>
    </p:spTree>
    <p:extLst>
      <p:ext uri="{BB962C8B-B14F-4D97-AF65-F5344CB8AC3E}">
        <p14:creationId xmlns:p14="http://schemas.microsoft.com/office/powerpoint/2010/main" val="3910890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İçerik</a:t>
            </a:r>
            <a:endParaRPr lang="en-GB" dirty="0"/>
          </a:p>
        </p:txBody>
      </p:sp>
      <p:sp>
        <p:nvSpPr>
          <p:cNvPr id="3" name="İçerik Yer Tutucusu 2"/>
          <p:cNvSpPr>
            <a:spLocks noGrp="1"/>
          </p:cNvSpPr>
          <p:nvPr>
            <p:ph idx="1"/>
          </p:nvPr>
        </p:nvSpPr>
        <p:spPr>
          <a:xfrm>
            <a:off x="2592924" y="1782305"/>
            <a:ext cx="8911687" cy="4128917"/>
          </a:xfrm>
        </p:spPr>
        <p:txBody>
          <a:bodyPr>
            <a:normAutofit/>
          </a:bodyPr>
          <a:lstStyle/>
          <a:p>
            <a:r>
              <a:rPr lang="tr-TR" dirty="0" smtClean="0"/>
              <a:t>Yazılım Geliştiriciliği Nedir?</a:t>
            </a:r>
          </a:p>
          <a:p>
            <a:endParaRPr lang="en-GB" dirty="0" smtClean="0"/>
          </a:p>
          <a:p>
            <a:r>
              <a:rPr lang="tr-TR" dirty="0"/>
              <a:t>Yazılım İnşası Bir Yazılımcı İçin Neden Önemli</a:t>
            </a:r>
            <a:r>
              <a:rPr lang="tr-TR" dirty="0" smtClean="0"/>
              <a:t>?</a:t>
            </a:r>
          </a:p>
          <a:p>
            <a:endParaRPr lang="en-GB" dirty="0" smtClean="0"/>
          </a:p>
          <a:p>
            <a:r>
              <a:rPr lang="tr-TR" altLang="tr-TR" dirty="0" smtClean="0"/>
              <a:t>Yazılım İnşasında </a:t>
            </a:r>
            <a:r>
              <a:rPr lang="en-US" altLang="tr-TR" dirty="0" smtClean="0"/>
              <a:t>Metaphor</a:t>
            </a:r>
            <a:r>
              <a:rPr lang="tr-TR" altLang="tr-TR" dirty="0" err="1" smtClean="0"/>
              <a:t>lar</a:t>
            </a:r>
            <a:r>
              <a:rPr lang="tr-TR" altLang="tr-TR" dirty="0" smtClean="0"/>
              <a:t>(Mecazlar)</a:t>
            </a:r>
          </a:p>
          <a:p>
            <a:endParaRPr lang="tr-TR" altLang="tr-TR" dirty="0" smtClean="0"/>
          </a:p>
          <a:p>
            <a:r>
              <a:rPr lang="tr-TR" altLang="tr-TR" dirty="0" err="1" smtClean="0"/>
              <a:t>Metaphorları</a:t>
            </a:r>
            <a:r>
              <a:rPr lang="tr-TR" altLang="tr-TR" dirty="0" smtClean="0"/>
              <a:t> Nasıl Kullanırız?</a:t>
            </a:r>
          </a:p>
          <a:p>
            <a:endParaRPr lang="tr-TR" altLang="tr-TR" dirty="0" smtClean="0"/>
          </a:p>
          <a:p>
            <a:r>
              <a:rPr lang="tr-TR" altLang="tr-TR" dirty="0" smtClean="0"/>
              <a:t>Genel Yazılım </a:t>
            </a:r>
            <a:r>
              <a:rPr lang="tr-TR" altLang="tr-TR" dirty="0" err="1" smtClean="0"/>
              <a:t>Metaphorları</a:t>
            </a:r>
            <a:endParaRPr lang="en-US" altLang="tr-TR" dirty="0"/>
          </a:p>
        </p:txBody>
      </p:sp>
    </p:spTree>
    <p:extLst>
      <p:ext uri="{BB962C8B-B14F-4D97-AF65-F5344CB8AC3E}">
        <p14:creationId xmlns:p14="http://schemas.microsoft.com/office/powerpoint/2010/main" val="189694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00289" y="152622"/>
            <a:ext cx="8911687" cy="1280890"/>
          </a:xfrm>
        </p:spPr>
        <p:txBody>
          <a:bodyPr/>
          <a:lstStyle/>
          <a:p>
            <a:r>
              <a:rPr lang="tr-TR" dirty="0" err="1" smtClean="0"/>
              <a:t>Ardışıl</a:t>
            </a:r>
            <a:r>
              <a:rPr lang="tr-TR" dirty="0" smtClean="0"/>
              <a:t> yada </a:t>
            </a:r>
            <a:r>
              <a:rPr lang="tr-TR" dirty="0" err="1" smtClean="0"/>
              <a:t>Iterative</a:t>
            </a:r>
            <a:r>
              <a:rPr lang="tr-TR" dirty="0" smtClean="0"/>
              <a:t>, Hangi Yöntemle </a:t>
            </a:r>
            <a:r>
              <a:rPr lang="tr-TR" dirty="0" err="1" smtClean="0"/>
              <a:t>Geliştirma</a:t>
            </a:r>
            <a:r>
              <a:rPr lang="tr-TR" dirty="0" smtClean="0"/>
              <a:t> Yapmalıyım?</a:t>
            </a:r>
            <a:endParaRPr lang="en-GB" dirty="0"/>
          </a:p>
        </p:txBody>
      </p:sp>
      <p:sp>
        <p:nvSpPr>
          <p:cNvPr id="3" name="İçerik Yer Tutucusu 2"/>
          <p:cNvSpPr>
            <a:spLocks noGrp="1"/>
          </p:cNvSpPr>
          <p:nvPr>
            <p:ph idx="1"/>
          </p:nvPr>
        </p:nvSpPr>
        <p:spPr>
          <a:xfrm>
            <a:off x="2300289" y="1300163"/>
            <a:ext cx="9458324" cy="5557837"/>
          </a:xfrm>
        </p:spPr>
        <p:txBody>
          <a:bodyPr>
            <a:normAutofit fontScale="77500" lnSpcReduction="20000"/>
          </a:bodyPr>
          <a:lstStyle/>
          <a:p>
            <a:r>
              <a:rPr lang="tr-TR" dirty="0" smtClean="0"/>
              <a:t>Proje tipi nedir (Time Critical, Business, </a:t>
            </a:r>
            <a:r>
              <a:rPr lang="tr-TR" dirty="0" err="1" smtClean="0"/>
              <a:t>etc</a:t>
            </a:r>
            <a:r>
              <a:rPr lang="tr-TR" dirty="0" smtClean="0"/>
              <a:t>.)</a:t>
            </a:r>
          </a:p>
          <a:p>
            <a:r>
              <a:rPr lang="tr-TR" dirty="0" smtClean="0"/>
              <a:t>Proje ne kadar </a:t>
            </a:r>
            <a:r>
              <a:rPr lang="tr-TR" dirty="0" err="1" smtClean="0"/>
              <a:t>formal</a:t>
            </a:r>
            <a:r>
              <a:rPr lang="tr-TR" dirty="0" smtClean="0"/>
              <a:t> bir projedir?</a:t>
            </a:r>
          </a:p>
          <a:p>
            <a:r>
              <a:rPr lang="tr-TR" dirty="0" smtClean="0"/>
              <a:t>Elemanların Kabiliyetleri hangi tip proje yürütmeye uygundur?</a:t>
            </a:r>
          </a:p>
          <a:p>
            <a:r>
              <a:rPr lang="tr-TR" dirty="0" smtClean="0"/>
              <a:t>Projenin amaçları nelerdir (Uçuş seyir yazılımının amacı nettir, Ancak internetten ticaret sitesinin gereksinimleri değişebilir)</a:t>
            </a:r>
          </a:p>
          <a:p>
            <a:endParaRPr lang="tr-TR" dirty="0" smtClean="0"/>
          </a:p>
          <a:p>
            <a:r>
              <a:rPr lang="tr-TR" b="1" i="1" dirty="0" err="1" smtClean="0">
                <a:solidFill>
                  <a:srgbClr val="FF0000"/>
                </a:solidFill>
              </a:rPr>
              <a:t>İterative</a:t>
            </a:r>
            <a:r>
              <a:rPr lang="tr-TR" b="1" i="1" dirty="0" smtClean="0">
                <a:solidFill>
                  <a:srgbClr val="FF0000"/>
                </a:solidFill>
              </a:rPr>
              <a:t> bir yaklaşım </a:t>
            </a:r>
            <a:r>
              <a:rPr lang="tr-TR" dirty="0" smtClean="0"/>
              <a:t>projenin gereksinimlerinin iyi şekilde tanımlanamadığı projeler için uygun olabilir.</a:t>
            </a:r>
          </a:p>
          <a:p>
            <a:pPr lvl="1"/>
            <a:r>
              <a:rPr lang="tr-TR" dirty="0" smtClean="0"/>
              <a:t>Ayrıca eğer dizayn kompleks ise.</a:t>
            </a:r>
          </a:p>
          <a:p>
            <a:pPr lvl="1"/>
            <a:r>
              <a:rPr lang="tr-TR" dirty="0" smtClean="0"/>
              <a:t>Geliştirici takımı projeyi iyi anlayamamışsa.</a:t>
            </a:r>
          </a:p>
          <a:p>
            <a:pPr lvl="1"/>
            <a:r>
              <a:rPr lang="tr-TR" dirty="0" smtClean="0"/>
              <a:t>Projedeki risk miktarı fazlaysa.</a:t>
            </a:r>
          </a:p>
          <a:p>
            <a:pPr lvl="1"/>
            <a:r>
              <a:rPr lang="tr-TR" dirty="0" smtClean="0"/>
              <a:t>Uzun vadedeki </a:t>
            </a:r>
            <a:r>
              <a:rPr lang="tr-TR" dirty="0" err="1" smtClean="0"/>
              <a:t>kestirilebilirlik</a:t>
            </a:r>
            <a:r>
              <a:rPr lang="tr-TR" dirty="0" smtClean="0"/>
              <a:t> önemliyse</a:t>
            </a:r>
          </a:p>
          <a:p>
            <a:pPr lvl="1"/>
            <a:r>
              <a:rPr lang="tr-TR" dirty="0" smtClean="0"/>
              <a:t>Ve dizayn ve gereksinimleri değiştirmenin maliyeti düşükse.</a:t>
            </a:r>
          </a:p>
          <a:p>
            <a:pPr lvl="1"/>
            <a:r>
              <a:rPr lang="tr-TR" dirty="0" err="1" smtClean="0"/>
              <a:t>Iterative</a:t>
            </a:r>
            <a:r>
              <a:rPr lang="tr-TR" dirty="0" smtClean="0"/>
              <a:t> yaklaşım tercih edilebilir.</a:t>
            </a:r>
          </a:p>
          <a:p>
            <a:r>
              <a:rPr lang="tr-TR" b="1" i="1" dirty="0" err="1" smtClean="0">
                <a:solidFill>
                  <a:srgbClr val="FF0000"/>
                </a:solidFill>
              </a:rPr>
              <a:t>Ardışıl</a:t>
            </a:r>
            <a:r>
              <a:rPr lang="tr-TR" b="1" i="1" dirty="0" smtClean="0">
                <a:solidFill>
                  <a:srgbClr val="FF0000"/>
                </a:solidFill>
              </a:rPr>
              <a:t> proje yaklaşımı </a:t>
            </a:r>
            <a:r>
              <a:rPr lang="tr-TR" dirty="0" smtClean="0"/>
              <a:t>gereksinimlerin kestirilebilir ve kararlı olduğu durumlarda kullanılabilir.</a:t>
            </a:r>
          </a:p>
          <a:p>
            <a:pPr lvl="1"/>
            <a:r>
              <a:rPr lang="tr-TR" dirty="0" smtClean="0"/>
              <a:t>Ayrıca, dizayn basit ve iyi anlaşılmışsa</a:t>
            </a:r>
          </a:p>
          <a:p>
            <a:pPr lvl="1"/>
            <a:r>
              <a:rPr lang="tr-TR" dirty="0" smtClean="0"/>
              <a:t>Geliştiriciler uygulama alanıyla bilgiye ve tecrübeye sahipse</a:t>
            </a:r>
          </a:p>
          <a:p>
            <a:pPr lvl="1"/>
            <a:r>
              <a:rPr lang="tr-TR" dirty="0" smtClean="0"/>
              <a:t>Projenin riskleri kestirilebilir derecede ve azsa</a:t>
            </a:r>
          </a:p>
          <a:p>
            <a:pPr lvl="1"/>
            <a:r>
              <a:rPr lang="tr-TR" dirty="0" smtClean="0"/>
              <a:t>Projenin uzun süre içinde çıktılarının önceden belirlenmesi önemliyse</a:t>
            </a:r>
          </a:p>
          <a:p>
            <a:pPr lvl="1"/>
            <a:r>
              <a:rPr lang="tr-TR" dirty="0" smtClean="0"/>
              <a:t>Dizayn ve gereksinimlerin değiştirilmesi proje maliyetini artıracaksa.</a:t>
            </a:r>
          </a:p>
          <a:p>
            <a:pPr lvl="1"/>
            <a:r>
              <a:rPr lang="tr-TR" dirty="0" err="1" smtClean="0"/>
              <a:t>Ardışıl</a:t>
            </a:r>
            <a:r>
              <a:rPr lang="tr-TR" dirty="0" smtClean="0"/>
              <a:t> yaklaşım tercih edilebilir.</a:t>
            </a:r>
          </a:p>
          <a:p>
            <a:pPr lvl="1"/>
            <a:endParaRPr lang="tr-TR" dirty="0" smtClean="0"/>
          </a:p>
          <a:p>
            <a:pPr lvl="1"/>
            <a:endParaRPr lang="tr-TR" dirty="0" smtClean="0"/>
          </a:p>
          <a:p>
            <a:endParaRPr lang="tr-TR" dirty="0" smtClean="0"/>
          </a:p>
          <a:p>
            <a:endParaRPr lang="en-GB" dirty="0"/>
          </a:p>
        </p:txBody>
      </p:sp>
    </p:spTree>
    <p:extLst>
      <p:ext uri="{BB962C8B-B14F-4D97-AF65-F5344CB8AC3E}">
        <p14:creationId xmlns:p14="http://schemas.microsoft.com/office/powerpoint/2010/main" val="3864145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Sınıf içi proje çalışması</a:t>
            </a:r>
            <a:endParaRPr lang="en-GB" dirty="0"/>
          </a:p>
        </p:txBody>
      </p:sp>
      <p:sp>
        <p:nvSpPr>
          <p:cNvPr id="3" name="İçerik Yer Tutucusu 2"/>
          <p:cNvSpPr>
            <a:spLocks noGrp="1"/>
          </p:cNvSpPr>
          <p:nvPr>
            <p:ph idx="1"/>
          </p:nvPr>
        </p:nvSpPr>
        <p:spPr>
          <a:xfrm>
            <a:off x="1760537" y="2147887"/>
            <a:ext cx="8915400" cy="3777622"/>
          </a:xfrm>
        </p:spPr>
        <p:txBody>
          <a:bodyPr>
            <a:normAutofit/>
          </a:bodyPr>
          <a:lstStyle/>
          <a:p>
            <a:pPr algn="ctr"/>
            <a:r>
              <a:rPr lang="tr-TR" sz="3600" dirty="0"/>
              <a:t>Lütfen şimdi proje tiplerini inceleyip farklı proje tiplerine uygun projeler bulmaya çalışalım.</a:t>
            </a:r>
            <a:endParaRPr lang="en-US" sz="3600" dirty="0"/>
          </a:p>
          <a:p>
            <a:pPr algn="ctr"/>
            <a:endParaRPr lang="en-GB" sz="3600" dirty="0"/>
          </a:p>
        </p:txBody>
      </p:sp>
    </p:spTree>
    <p:extLst>
      <p:ext uri="{BB962C8B-B14F-4D97-AF65-F5344CB8AC3E}">
        <p14:creationId xmlns:p14="http://schemas.microsoft.com/office/powerpoint/2010/main" val="13770160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ctrTitle"/>
          </p:nvPr>
        </p:nvSpPr>
        <p:spPr/>
        <p:txBody>
          <a:bodyPr/>
          <a:lstStyle/>
          <a:p>
            <a:r>
              <a:rPr lang="tr-TR" dirty="0" smtClean="0"/>
              <a:t>Gelecek Konu : Problemi Tanımlama Gereksinimi</a:t>
            </a:r>
            <a:endParaRPr lang="en-GB" dirty="0"/>
          </a:p>
        </p:txBody>
      </p:sp>
      <p:sp>
        <p:nvSpPr>
          <p:cNvPr id="5" name="Alt Başlık 4"/>
          <p:cNvSpPr>
            <a:spLocks noGrp="1"/>
          </p:cNvSpPr>
          <p:nvPr>
            <p:ph type="subTitle" idx="1"/>
          </p:nvPr>
        </p:nvSpPr>
        <p:spPr/>
        <p:txBody>
          <a:bodyPr/>
          <a:lstStyle/>
          <a:p>
            <a:r>
              <a:rPr lang="tr-TR" smtClean="0"/>
              <a:t>Teşekkürler</a:t>
            </a:r>
            <a:endParaRPr lang="en-GB"/>
          </a:p>
        </p:txBody>
      </p:sp>
    </p:spTree>
    <p:extLst>
      <p:ext uri="{BB962C8B-B14F-4D97-AF65-F5344CB8AC3E}">
        <p14:creationId xmlns:p14="http://schemas.microsoft.com/office/powerpoint/2010/main" val="408459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Yazılım Geliştiriciliği Nedir?</a:t>
            </a:r>
            <a:br>
              <a:rPr lang="tr-TR" dirty="0"/>
            </a:br>
            <a:endParaRPr lang="en-GB" dirty="0"/>
          </a:p>
        </p:txBody>
      </p:sp>
      <p:sp>
        <p:nvSpPr>
          <p:cNvPr id="3" name="İçerik Yer Tutucusu 2"/>
          <p:cNvSpPr>
            <a:spLocks noGrp="1"/>
          </p:cNvSpPr>
          <p:nvPr>
            <p:ph idx="1"/>
          </p:nvPr>
        </p:nvSpPr>
        <p:spPr>
          <a:xfrm>
            <a:off x="1743075" y="1314450"/>
            <a:ext cx="9761538" cy="5429249"/>
          </a:xfrm>
        </p:spPr>
        <p:txBody>
          <a:bodyPr>
            <a:normAutofit lnSpcReduction="10000"/>
          </a:bodyPr>
          <a:lstStyle/>
          <a:p>
            <a:r>
              <a:rPr lang="tr-TR" dirty="0" smtClean="0"/>
              <a:t>Yazılım geliştiriciliği problemin karmaşıklığına göre çok karmaşık bir problem olabilir.</a:t>
            </a:r>
          </a:p>
          <a:p>
            <a:r>
              <a:rPr lang="tr-TR" dirty="0"/>
              <a:t>Y</a:t>
            </a:r>
            <a:r>
              <a:rPr lang="tr-TR" dirty="0" smtClean="0"/>
              <a:t>azılım geliştirme bir problemi bilgisayar yoluyla kodlamaktan daha öte adımlar </a:t>
            </a:r>
            <a:r>
              <a:rPr lang="tr-TR" dirty="0" err="1" smtClean="0"/>
              <a:t>içrerir</a:t>
            </a:r>
            <a:r>
              <a:rPr lang="tr-TR" dirty="0" smtClean="0"/>
              <a:t>.</a:t>
            </a:r>
          </a:p>
          <a:p>
            <a:r>
              <a:rPr lang="tr-TR" dirty="0" smtClean="0"/>
              <a:t>Son yıllarda, geliştiriciler, geliştirme aktivitesinin başarısını arttırmak için belli başlı geliştirme aktiviteleri belirlediler:</a:t>
            </a:r>
          </a:p>
          <a:p>
            <a:pPr lvl="1"/>
            <a:r>
              <a:rPr lang="tr-TR" b="1" dirty="0" smtClean="0">
                <a:solidFill>
                  <a:srgbClr val="FF0000"/>
                </a:solidFill>
              </a:rPr>
              <a:t>Problem tanımlama </a:t>
            </a:r>
            <a:r>
              <a:rPr lang="tr-TR" dirty="0" smtClean="0"/>
              <a:t>(Problem </a:t>
            </a:r>
            <a:r>
              <a:rPr lang="tr-TR" dirty="0" err="1" smtClean="0"/>
              <a:t>definition</a:t>
            </a:r>
            <a:r>
              <a:rPr lang="tr-TR" dirty="0" smtClean="0"/>
              <a:t>)</a:t>
            </a:r>
          </a:p>
          <a:p>
            <a:pPr lvl="1"/>
            <a:r>
              <a:rPr lang="tr-TR" b="1" dirty="0" smtClean="0">
                <a:solidFill>
                  <a:srgbClr val="FF0000"/>
                </a:solidFill>
              </a:rPr>
              <a:t>Problemi çözmek için gereksinim belirlenmesi </a:t>
            </a:r>
            <a:r>
              <a:rPr lang="tr-TR" dirty="0" smtClean="0"/>
              <a:t>(</a:t>
            </a:r>
            <a:r>
              <a:rPr lang="tr-TR" dirty="0" err="1" smtClean="0"/>
              <a:t>Requirements</a:t>
            </a:r>
            <a:r>
              <a:rPr lang="tr-TR" dirty="0" smtClean="0"/>
              <a:t>)</a:t>
            </a:r>
          </a:p>
          <a:p>
            <a:pPr lvl="1"/>
            <a:r>
              <a:rPr lang="tr-TR" b="1" dirty="0" smtClean="0">
                <a:solidFill>
                  <a:srgbClr val="FF0000"/>
                </a:solidFill>
              </a:rPr>
              <a:t>Yazılımı geliştirme için gerekli adımları planlama </a:t>
            </a:r>
            <a:r>
              <a:rPr lang="tr-TR" dirty="0" smtClean="0"/>
              <a:t>(Construction Planning)</a:t>
            </a:r>
          </a:p>
          <a:p>
            <a:pPr lvl="1"/>
            <a:r>
              <a:rPr lang="tr-TR" b="1" dirty="0" smtClean="0">
                <a:solidFill>
                  <a:srgbClr val="FF0000"/>
                </a:solidFill>
              </a:rPr>
              <a:t>Yazılım mimarisinin taslağının çıkartılması </a:t>
            </a:r>
            <a:r>
              <a:rPr lang="tr-TR" dirty="0" smtClean="0"/>
              <a:t>(High </a:t>
            </a:r>
            <a:r>
              <a:rPr lang="tr-TR" dirty="0" err="1" smtClean="0"/>
              <a:t>level</a:t>
            </a:r>
            <a:r>
              <a:rPr lang="tr-TR" dirty="0" smtClean="0"/>
              <a:t> software </a:t>
            </a:r>
            <a:r>
              <a:rPr lang="tr-TR" dirty="0" err="1" smtClean="0"/>
              <a:t>architecture</a:t>
            </a:r>
            <a:r>
              <a:rPr lang="tr-TR" dirty="0" smtClean="0"/>
              <a:t>)</a:t>
            </a:r>
          </a:p>
          <a:p>
            <a:pPr lvl="1"/>
            <a:r>
              <a:rPr lang="tr-TR" b="1" dirty="0" smtClean="0">
                <a:solidFill>
                  <a:srgbClr val="FF0000"/>
                </a:solidFill>
              </a:rPr>
              <a:t>Detaylı dizayn </a:t>
            </a:r>
            <a:r>
              <a:rPr lang="tr-TR" dirty="0" smtClean="0"/>
              <a:t>(</a:t>
            </a:r>
            <a:r>
              <a:rPr lang="tr-TR" dirty="0" err="1" smtClean="0"/>
              <a:t>Detailed</a:t>
            </a:r>
            <a:r>
              <a:rPr lang="tr-TR" dirty="0" smtClean="0"/>
              <a:t> Design)</a:t>
            </a:r>
          </a:p>
          <a:p>
            <a:pPr lvl="1"/>
            <a:r>
              <a:rPr lang="tr-TR" b="1" dirty="0" smtClean="0">
                <a:solidFill>
                  <a:srgbClr val="FF0000"/>
                </a:solidFill>
              </a:rPr>
              <a:t>Kodlama ve Hata ayıklama </a:t>
            </a:r>
            <a:r>
              <a:rPr lang="tr-TR" dirty="0" smtClean="0"/>
              <a:t>(</a:t>
            </a:r>
            <a:r>
              <a:rPr lang="tr-TR" dirty="0" err="1" smtClean="0"/>
              <a:t>Coding</a:t>
            </a:r>
            <a:r>
              <a:rPr lang="tr-TR" dirty="0" smtClean="0"/>
              <a:t> </a:t>
            </a:r>
            <a:r>
              <a:rPr lang="tr-TR" dirty="0" err="1" smtClean="0"/>
              <a:t>and</a:t>
            </a:r>
            <a:r>
              <a:rPr lang="tr-TR" dirty="0" smtClean="0"/>
              <a:t> Debugging)</a:t>
            </a:r>
          </a:p>
          <a:p>
            <a:pPr lvl="1"/>
            <a:r>
              <a:rPr lang="tr-TR" b="1" dirty="0" smtClean="0">
                <a:solidFill>
                  <a:srgbClr val="FF0000"/>
                </a:solidFill>
              </a:rPr>
              <a:t>Parça testi </a:t>
            </a:r>
            <a:r>
              <a:rPr lang="tr-TR" dirty="0" smtClean="0"/>
              <a:t>(</a:t>
            </a:r>
            <a:r>
              <a:rPr lang="tr-TR" dirty="0" err="1" smtClean="0"/>
              <a:t>Unit</a:t>
            </a:r>
            <a:r>
              <a:rPr lang="tr-TR" dirty="0" smtClean="0"/>
              <a:t> </a:t>
            </a:r>
            <a:r>
              <a:rPr lang="tr-TR" dirty="0" err="1" smtClean="0"/>
              <a:t>Testing</a:t>
            </a:r>
            <a:r>
              <a:rPr lang="tr-TR" dirty="0" smtClean="0"/>
              <a:t>)</a:t>
            </a:r>
          </a:p>
          <a:p>
            <a:pPr lvl="1"/>
            <a:r>
              <a:rPr lang="tr-TR" b="1" dirty="0" smtClean="0">
                <a:solidFill>
                  <a:srgbClr val="FF0000"/>
                </a:solidFill>
              </a:rPr>
              <a:t>Birleştirme Testi </a:t>
            </a:r>
            <a:r>
              <a:rPr lang="tr-TR" dirty="0" smtClean="0"/>
              <a:t>(Integration </a:t>
            </a:r>
            <a:r>
              <a:rPr lang="tr-TR" dirty="0" err="1" smtClean="0"/>
              <a:t>testing</a:t>
            </a:r>
            <a:r>
              <a:rPr lang="tr-TR" dirty="0" smtClean="0"/>
              <a:t>)</a:t>
            </a:r>
          </a:p>
          <a:p>
            <a:pPr lvl="1"/>
            <a:r>
              <a:rPr lang="tr-TR" b="1" dirty="0" smtClean="0">
                <a:solidFill>
                  <a:srgbClr val="FF0000"/>
                </a:solidFill>
              </a:rPr>
              <a:t>Birleştirme</a:t>
            </a:r>
            <a:r>
              <a:rPr lang="tr-TR" dirty="0" smtClean="0"/>
              <a:t> (Integration)</a:t>
            </a:r>
          </a:p>
          <a:p>
            <a:pPr lvl="1"/>
            <a:r>
              <a:rPr lang="tr-TR" b="1" dirty="0" smtClean="0">
                <a:solidFill>
                  <a:srgbClr val="FF0000"/>
                </a:solidFill>
              </a:rPr>
              <a:t>Sistem Testi </a:t>
            </a:r>
            <a:r>
              <a:rPr lang="tr-TR" dirty="0" smtClean="0"/>
              <a:t>(</a:t>
            </a:r>
            <a:r>
              <a:rPr lang="tr-TR" dirty="0" err="1" smtClean="0"/>
              <a:t>System</a:t>
            </a:r>
            <a:r>
              <a:rPr lang="tr-TR" dirty="0" smtClean="0"/>
              <a:t> </a:t>
            </a:r>
            <a:r>
              <a:rPr lang="tr-TR" dirty="0" err="1" smtClean="0"/>
              <a:t>Testing</a:t>
            </a:r>
            <a:r>
              <a:rPr lang="tr-TR" dirty="0" smtClean="0"/>
              <a:t>)</a:t>
            </a:r>
          </a:p>
          <a:p>
            <a:pPr lvl="1"/>
            <a:r>
              <a:rPr lang="tr-TR" b="1" dirty="0" smtClean="0">
                <a:solidFill>
                  <a:srgbClr val="FF0000"/>
                </a:solidFill>
              </a:rPr>
              <a:t>Bakım ve hata giderme </a:t>
            </a:r>
            <a:r>
              <a:rPr lang="tr-TR" dirty="0" smtClean="0"/>
              <a:t>(</a:t>
            </a:r>
            <a:r>
              <a:rPr lang="tr-TR" dirty="0" err="1" smtClean="0"/>
              <a:t>Corrective</a:t>
            </a:r>
            <a:r>
              <a:rPr lang="tr-TR" dirty="0" smtClean="0"/>
              <a:t> </a:t>
            </a:r>
            <a:r>
              <a:rPr lang="tr-TR" dirty="0" err="1" smtClean="0"/>
              <a:t>Maintenance</a:t>
            </a:r>
            <a:r>
              <a:rPr lang="tr-TR" dirty="0" smtClean="0"/>
              <a:t>)</a:t>
            </a:r>
            <a:endParaRPr lang="en-GB" dirty="0"/>
          </a:p>
        </p:txBody>
      </p:sp>
    </p:spTree>
    <p:extLst>
      <p:ext uri="{BB962C8B-B14F-4D97-AF65-F5344CB8AC3E}">
        <p14:creationId xmlns:p14="http://schemas.microsoft.com/office/powerpoint/2010/main" val="2883460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35773" y="324068"/>
            <a:ext cx="8911687" cy="1280890"/>
          </a:xfrm>
        </p:spPr>
        <p:txBody>
          <a:bodyPr/>
          <a:lstStyle/>
          <a:p>
            <a:r>
              <a:rPr lang="tr-TR" dirty="0" smtClean="0"/>
              <a:t>İnşa Aşamaları</a:t>
            </a:r>
            <a:endParaRPr lang="en-GB" dirty="0"/>
          </a:p>
        </p:txBody>
      </p:sp>
      <p:sp>
        <p:nvSpPr>
          <p:cNvPr id="3" name="İçerik Yer Tutucusu 2"/>
          <p:cNvSpPr>
            <a:spLocks noGrp="1"/>
          </p:cNvSpPr>
          <p:nvPr>
            <p:ph idx="1"/>
          </p:nvPr>
        </p:nvSpPr>
        <p:spPr>
          <a:xfrm>
            <a:off x="2535773" y="1126502"/>
            <a:ext cx="8915400" cy="817249"/>
          </a:xfrm>
        </p:spPr>
        <p:txBody>
          <a:bodyPr/>
          <a:lstStyle/>
          <a:p>
            <a:r>
              <a:rPr lang="tr-TR" dirty="0"/>
              <a:t>İnşa Aşamaları Belirttiğimiz Adımların Büyük kısmını içerir</a:t>
            </a:r>
            <a:endParaRPr lang="en-GB" dirty="0"/>
          </a:p>
        </p:txBody>
      </p:sp>
      <p:sp>
        <p:nvSpPr>
          <p:cNvPr id="4" name="Oval 3"/>
          <p:cNvSpPr/>
          <p:nvPr/>
        </p:nvSpPr>
        <p:spPr>
          <a:xfrm>
            <a:off x="3259350" y="2935139"/>
            <a:ext cx="5198854" cy="37654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6000" b="1" i="1" dirty="0" smtClean="0">
              <a:solidFill>
                <a:schemeClr val="tx2">
                  <a:lumMod val="75000"/>
                </a:schemeClr>
              </a:solidFill>
            </a:endParaRPr>
          </a:p>
          <a:p>
            <a:pPr algn="ctr"/>
            <a:r>
              <a:rPr lang="tr-TR" sz="6000" b="1" i="1" dirty="0" smtClean="0">
                <a:solidFill>
                  <a:schemeClr val="tx2">
                    <a:lumMod val="75000"/>
                  </a:schemeClr>
                </a:solidFill>
              </a:rPr>
              <a:t>İnşa</a:t>
            </a:r>
            <a:endParaRPr lang="en-GB" sz="6000" b="1" i="1" dirty="0">
              <a:solidFill>
                <a:schemeClr val="tx2">
                  <a:lumMod val="75000"/>
                </a:schemeClr>
              </a:solidFill>
            </a:endParaRPr>
          </a:p>
        </p:txBody>
      </p:sp>
      <p:sp>
        <p:nvSpPr>
          <p:cNvPr id="5" name="Oval 4"/>
          <p:cNvSpPr/>
          <p:nvPr/>
        </p:nvSpPr>
        <p:spPr>
          <a:xfrm>
            <a:off x="7403626" y="3042528"/>
            <a:ext cx="1822531" cy="9266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FF0000"/>
                </a:solidFill>
              </a:rPr>
              <a:t>Bakım ve Hata Giderme</a:t>
            </a:r>
            <a:endParaRPr lang="en-GB" b="1" dirty="0">
              <a:solidFill>
                <a:srgbClr val="FF0000"/>
              </a:solidFill>
            </a:endParaRPr>
          </a:p>
        </p:txBody>
      </p:sp>
      <p:sp>
        <p:nvSpPr>
          <p:cNvPr id="6" name="Oval 5"/>
          <p:cNvSpPr/>
          <p:nvPr/>
        </p:nvSpPr>
        <p:spPr>
          <a:xfrm>
            <a:off x="5293523" y="2868456"/>
            <a:ext cx="1628774"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FF0000"/>
                </a:solidFill>
              </a:rPr>
              <a:t>Detaylı Dizayn</a:t>
            </a:r>
            <a:endParaRPr lang="en-GB" b="1" dirty="0">
              <a:solidFill>
                <a:srgbClr val="FF0000"/>
              </a:solidFill>
            </a:endParaRPr>
          </a:p>
        </p:txBody>
      </p:sp>
      <p:sp>
        <p:nvSpPr>
          <p:cNvPr id="7" name="Oval 6"/>
          <p:cNvSpPr/>
          <p:nvPr/>
        </p:nvSpPr>
        <p:spPr>
          <a:xfrm>
            <a:off x="6922297" y="4226944"/>
            <a:ext cx="1885947"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0000"/>
                </a:solidFill>
              </a:rPr>
              <a:t>Birleştirme</a:t>
            </a:r>
            <a:endParaRPr lang="en-GB" dirty="0">
              <a:solidFill>
                <a:srgbClr val="FF0000"/>
              </a:solidFill>
            </a:endParaRPr>
          </a:p>
        </p:txBody>
      </p:sp>
      <p:sp>
        <p:nvSpPr>
          <p:cNvPr id="8" name="Oval 7"/>
          <p:cNvSpPr/>
          <p:nvPr/>
        </p:nvSpPr>
        <p:spPr>
          <a:xfrm>
            <a:off x="7022174" y="5085465"/>
            <a:ext cx="1998454"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0000"/>
                </a:solidFill>
              </a:rPr>
              <a:t>Birleştirme Testi</a:t>
            </a:r>
            <a:endParaRPr lang="en-GB" dirty="0">
              <a:solidFill>
                <a:srgbClr val="FF0000"/>
              </a:solidFill>
            </a:endParaRPr>
          </a:p>
        </p:txBody>
      </p:sp>
      <p:sp>
        <p:nvSpPr>
          <p:cNvPr id="9" name="Oval 8"/>
          <p:cNvSpPr/>
          <p:nvPr/>
        </p:nvSpPr>
        <p:spPr>
          <a:xfrm>
            <a:off x="5233702" y="1900233"/>
            <a:ext cx="2000250" cy="7348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0000"/>
                </a:solidFill>
              </a:rPr>
              <a:t>Problem tanımlama</a:t>
            </a:r>
            <a:endParaRPr lang="en-GB" b="1" dirty="0"/>
          </a:p>
        </p:txBody>
      </p:sp>
      <p:sp>
        <p:nvSpPr>
          <p:cNvPr id="10" name="Oval 9"/>
          <p:cNvSpPr/>
          <p:nvPr/>
        </p:nvSpPr>
        <p:spPr>
          <a:xfrm>
            <a:off x="2813740" y="3042527"/>
            <a:ext cx="1998454"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0000"/>
                </a:solidFill>
              </a:rPr>
              <a:t>gereksinim </a:t>
            </a:r>
            <a:r>
              <a:rPr lang="tr-TR" b="1" dirty="0" smtClean="0">
                <a:solidFill>
                  <a:srgbClr val="FF0000"/>
                </a:solidFill>
              </a:rPr>
              <a:t>belirleme</a:t>
            </a:r>
            <a:endParaRPr lang="en-GB" dirty="0">
              <a:solidFill>
                <a:srgbClr val="FF0000"/>
              </a:solidFill>
            </a:endParaRPr>
          </a:p>
        </p:txBody>
      </p:sp>
      <p:sp>
        <p:nvSpPr>
          <p:cNvPr id="11" name="Oval 10"/>
          <p:cNvSpPr/>
          <p:nvPr/>
        </p:nvSpPr>
        <p:spPr>
          <a:xfrm>
            <a:off x="4964592" y="4092519"/>
            <a:ext cx="1998454"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FF0000"/>
                </a:solidFill>
              </a:rPr>
              <a:t>Kodlama ve Hata ayıklama</a:t>
            </a:r>
            <a:endParaRPr lang="en-GB" dirty="0">
              <a:solidFill>
                <a:srgbClr val="FF0000"/>
              </a:solidFill>
            </a:endParaRPr>
          </a:p>
        </p:txBody>
      </p:sp>
      <p:sp>
        <p:nvSpPr>
          <p:cNvPr id="12" name="Oval 11"/>
          <p:cNvSpPr/>
          <p:nvPr/>
        </p:nvSpPr>
        <p:spPr>
          <a:xfrm>
            <a:off x="2791141" y="4335080"/>
            <a:ext cx="1998454"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FF0000"/>
                </a:solidFill>
              </a:rPr>
              <a:t>İnşa Planı</a:t>
            </a:r>
            <a:endParaRPr lang="en-GB" dirty="0">
              <a:solidFill>
                <a:srgbClr val="FF0000"/>
              </a:solidFill>
            </a:endParaRPr>
          </a:p>
        </p:txBody>
      </p:sp>
      <p:sp>
        <p:nvSpPr>
          <p:cNvPr id="13" name="Oval 12"/>
          <p:cNvSpPr/>
          <p:nvPr/>
        </p:nvSpPr>
        <p:spPr>
          <a:xfrm>
            <a:off x="2755983" y="5354095"/>
            <a:ext cx="1998454"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FF0000"/>
                </a:solidFill>
              </a:rPr>
              <a:t>Taslak Çıkarma</a:t>
            </a:r>
            <a:endParaRPr lang="en-GB" dirty="0">
              <a:solidFill>
                <a:srgbClr val="FF0000"/>
              </a:solidFill>
            </a:endParaRPr>
          </a:p>
        </p:txBody>
      </p:sp>
      <p:sp>
        <p:nvSpPr>
          <p:cNvPr id="14" name="Oval 13"/>
          <p:cNvSpPr/>
          <p:nvPr/>
        </p:nvSpPr>
        <p:spPr>
          <a:xfrm>
            <a:off x="4693605" y="6032421"/>
            <a:ext cx="2000250" cy="7348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0000"/>
                </a:solidFill>
              </a:rPr>
              <a:t>Parça testi</a:t>
            </a:r>
            <a:endParaRPr lang="en-GB" dirty="0"/>
          </a:p>
        </p:txBody>
      </p:sp>
      <p:sp>
        <p:nvSpPr>
          <p:cNvPr id="15" name="Oval 14"/>
          <p:cNvSpPr/>
          <p:nvPr/>
        </p:nvSpPr>
        <p:spPr>
          <a:xfrm>
            <a:off x="6865145" y="6094619"/>
            <a:ext cx="2000250" cy="7348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0000"/>
                </a:solidFill>
              </a:rPr>
              <a:t>Sistem Testi</a:t>
            </a:r>
            <a:endParaRPr lang="en-GB" dirty="0"/>
          </a:p>
        </p:txBody>
      </p:sp>
    </p:spTree>
    <p:extLst>
      <p:ext uri="{BB962C8B-B14F-4D97-AF65-F5344CB8AC3E}">
        <p14:creationId xmlns:p14="http://schemas.microsoft.com/office/powerpoint/2010/main" val="2877219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804640"/>
          </a:xfrm>
        </p:spPr>
        <p:txBody>
          <a:bodyPr/>
          <a:lstStyle/>
          <a:p>
            <a:r>
              <a:rPr lang="tr-TR" dirty="0" smtClean="0"/>
              <a:t>Programlamaya </a:t>
            </a:r>
            <a:r>
              <a:rPr lang="tr-TR" dirty="0"/>
              <a:t>F</a:t>
            </a:r>
            <a:r>
              <a:rPr lang="tr-TR" dirty="0" smtClean="0"/>
              <a:t>arklı </a:t>
            </a:r>
            <a:r>
              <a:rPr lang="tr-TR" dirty="0"/>
              <a:t>B</a:t>
            </a:r>
            <a:r>
              <a:rPr lang="tr-TR" dirty="0" smtClean="0"/>
              <a:t>ir Bakış</a:t>
            </a:r>
            <a:endParaRPr lang="en-GB" dirty="0"/>
          </a:p>
        </p:txBody>
      </p:sp>
      <p:sp>
        <p:nvSpPr>
          <p:cNvPr id="3" name="İçerik Yer Tutucusu 2"/>
          <p:cNvSpPr>
            <a:spLocks noGrp="1"/>
          </p:cNvSpPr>
          <p:nvPr>
            <p:ph idx="1"/>
          </p:nvPr>
        </p:nvSpPr>
        <p:spPr>
          <a:xfrm>
            <a:off x="2589212" y="1428750"/>
            <a:ext cx="8915400" cy="871538"/>
          </a:xfrm>
        </p:spPr>
        <p:txBody>
          <a:bodyPr/>
          <a:lstStyle/>
          <a:p>
            <a:r>
              <a:rPr lang="tr-TR" dirty="0" smtClean="0"/>
              <a:t>Bu derste daha çok kod geliştirme ve inşa aşamaların ağırlık vereceğimiz için odaklanacağımız prosesleri bu şekilde verebiliriz.</a:t>
            </a:r>
            <a:endParaRPr lang="en-GB" dirty="0"/>
          </a:p>
        </p:txBody>
      </p:sp>
      <p:sp>
        <p:nvSpPr>
          <p:cNvPr id="4" name="Oval 3"/>
          <p:cNvSpPr/>
          <p:nvPr/>
        </p:nvSpPr>
        <p:spPr>
          <a:xfrm>
            <a:off x="3259350" y="2935139"/>
            <a:ext cx="5198854" cy="376546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sz="6000" b="1" i="1" dirty="0" smtClean="0">
              <a:solidFill>
                <a:schemeClr val="tx2">
                  <a:lumMod val="75000"/>
                </a:schemeClr>
              </a:solidFill>
            </a:endParaRPr>
          </a:p>
          <a:p>
            <a:pPr algn="ctr"/>
            <a:r>
              <a:rPr lang="tr-TR" sz="6000" b="1" i="1" dirty="0" smtClean="0">
                <a:solidFill>
                  <a:schemeClr val="tx2">
                    <a:lumMod val="75000"/>
                  </a:schemeClr>
                </a:solidFill>
              </a:rPr>
              <a:t>İnşa</a:t>
            </a:r>
            <a:endParaRPr lang="en-GB" sz="6000" b="1" i="1" dirty="0">
              <a:solidFill>
                <a:schemeClr val="tx2">
                  <a:lumMod val="75000"/>
                </a:schemeClr>
              </a:solidFill>
            </a:endParaRPr>
          </a:p>
        </p:txBody>
      </p:sp>
      <p:sp>
        <p:nvSpPr>
          <p:cNvPr id="5" name="Oval 4"/>
          <p:cNvSpPr/>
          <p:nvPr/>
        </p:nvSpPr>
        <p:spPr>
          <a:xfrm>
            <a:off x="7348412" y="3164347"/>
            <a:ext cx="1110854" cy="64418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b="1" dirty="0" smtClean="0">
                <a:solidFill>
                  <a:srgbClr val="FF0000"/>
                </a:solidFill>
              </a:rPr>
              <a:t>Bakım ve Hata Giderme</a:t>
            </a:r>
            <a:endParaRPr lang="en-GB" sz="1000" b="1" dirty="0">
              <a:solidFill>
                <a:srgbClr val="FF0000"/>
              </a:solidFill>
            </a:endParaRPr>
          </a:p>
        </p:txBody>
      </p:sp>
      <p:sp>
        <p:nvSpPr>
          <p:cNvPr id="6" name="Oval 5"/>
          <p:cNvSpPr/>
          <p:nvPr/>
        </p:nvSpPr>
        <p:spPr>
          <a:xfrm>
            <a:off x="5293522" y="2720556"/>
            <a:ext cx="1760063" cy="9908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smtClean="0">
                <a:solidFill>
                  <a:srgbClr val="FF0000"/>
                </a:solidFill>
              </a:rPr>
              <a:t>Detaylı Dizayn</a:t>
            </a:r>
            <a:endParaRPr lang="en-GB" sz="2000" b="1" dirty="0">
              <a:solidFill>
                <a:srgbClr val="FF0000"/>
              </a:solidFill>
            </a:endParaRPr>
          </a:p>
        </p:txBody>
      </p:sp>
      <p:sp>
        <p:nvSpPr>
          <p:cNvPr id="7" name="Oval 6"/>
          <p:cNvSpPr/>
          <p:nvPr/>
        </p:nvSpPr>
        <p:spPr>
          <a:xfrm>
            <a:off x="7216598" y="3956074"/>
            <a:ext cx="1885947"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0000"/>
                </a:solidFill>
              </a:rPr>
              <a:t>Birleştirme</a:t>
            </a:r>
            <a:endParaRPr lang="en-GB" dirty="0">
              <a:solidFill>
                <a:srgbClr val="FF0000"/>
              </a:solidFill>
            </a:endParaRPr>
          </a:p>
        </p:txBody>
      </p:sp>
      <p:sp>
        <p:nvSpPr>
          <p:cNvPr id="8" name="Oval 7"/>
          <p:cNvSpPr/>
          <p:nvPr/>
        </p:nvSpPr>
        <p:spPr>
          <a:xfrm>
            <a:off x="6781921" y="4868374"/>
            <a:ext cx="1998454"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0000"/>
                </a:solidFill>
              </a:rPr>
              <a:t>Birleştirme Testi</a:t>
            </a:r>
            <a:endParaRPr lang="en-GB" dirty="0">
              <a:solidFill>
                <a:srgbClr val="FF0000"/>
              </a:solidFill>
            </a:endParaRPr>
          </a:p>
        </p:txBody>
      </p:sp>
      <p:sp>
        <p:nvSpPr>
          <p:cNvPr id="9" name="Oval 8"/>
          <p:cNvSpPr/>
          <p:nvPr/>
        </p:nvSpPr>
        <p:spPr>
          <a:xfrm>
            <a:off x="3961213" y="2290540"/>
            <a:ext cx="1464783" cy="4017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000" b="1" dirty="0">
                <a:solidFill>
                  <a:srgbClr val="FF0000"/>
                </a:solidFill>
              </a:rPr>
              <a:t>Problem tanımlama</a:t>
            </a:r>
            <a:endParaRPr lang="en-GB" sz="1000" b="1" dirty="0"/>
          </a:p>
        </p:txBody>
      </p:sp>
      <p:sp>
        <p:nvSpPr>
          <p:cNvPr id="10" name="Oval 9"/>
          <p:cNvSpPr/>
          <p:nvPr/>
        </p:nvSpPr>
        <p:spPr>
          <a:xfrm>
            <a:off x="2791141" y="3162078"/>
            <a:ext cx="1711829" cy="55839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400" b="1" dirty="0">
                <a:solidFill>
                  <a:srgbClr val="FF0000"/>
                </a:solidFill>
              </a:rPr>
              <a:t>gereksinim </a:t>
            </a:r>
            <a:r>
              <a:rPr lang="tr-TR" sz="1400" b="1" dirty="0" smtClean="0">
                <a:solidFill>
                  <a:srgbClr val="FF0000"/>
                </a:solidFill>
              </a:rPr>
              <a:t>belirleme</a:t>
            </a:r>
            <a:endParaRPr lang="en-GB" sz="1400" dirty="0">
              <a:solidFill>
                <a:srgbClr val="FF0000"/>
              </a:solidFill>
            </a:endParaRPr>
          </a:p>
        </p:txBody>
      </p:sp>
      <p:sp>
        <p:nvSpPr>
          <p:cNvPr id="11" name="Oval 10"/>
          <p:cNvSpPr/>
          <p:nvPr/>
        </p:nvSpPr>
        <p:spPr>
          <a:xfrm>
            <a:off x="4604308" y="3808529"/>
            <a:ext cx="2565214" cy="113805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b="1" dirty="0" smtClean="0">
                <a:solidFill>
                  <a:srgbClr val="FF0000"/>
                </a:solidFill>
              </a:rPr>
              <a:t>Kodlama ve Hata ayıklama</a:t>
            </a:r>
            <a:endParaRPr lang="en-GB" sz="2400" dirty="0">
              <a:solidFill>
                <a:srgbClr val="FF0000"/>
              </a:solidFill>
            </a:endParaRPr>
          </a:p>
        </p:txBody>
      </p:sp>
      <p:sp>
        <p:nvSpPr>
          <p:cNvPr id="12" name="Oval 11"/>
          <p:cNvSpPr/>
          <p:nvPr/>
        </p:nvSpPr>
        <p:spPr>
          <a:xfrm>
            <a:off x="2489917" y="4092519"/>
            <a:ext cx="1998454" cy="8429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rgbClr val="FF0000"/>
                </a:solidFill>
              </a:rPr>
              <a:t>İnşa Planı</a:t>
            </a:r>
            <a:endParaRPr lang="en-GB" dirty="0">
              <a:solidFill>
                <a:srgbClr val="FF0000"/>
              </a:solidFill>
            </a:endParaRPr>
          </a:p>
        </p:txBody>
      </p:sp>
      <p:sp>
        <p:nvSpPr>
          <p:cNvPr id="13" name="Oval 12"/>
          <p:cNvSpPr/>
          <p:nvPr/>
        </p:nvSpPr>
        <p:spPr>
          <a:xfrm>
            <a:off x="2755983" y="5420936"/>
            <a:ext cx="1205230" cy="67368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smtClean="0">
                <a:solidFill>
                  <a:srgbClr val="FF0000"/>
                </a:solidFill>
              </a:rPr>
              <a:t>Taslak Çıkarma</a:t>
            </a:r>
            <a:endParaRPr lang="en-GB" sz="1200" dirty="0">
              <a:solidFill>
                <a:srgbClr val="FF0000"/>
              </a:solidFill>
            </a:endParaRPr>
          </a:p>
        </p:txBody>
      </p:sp>
      <p:sp>
        <p:nvSpPr>
          <p:cNvPr id="14" name="Oval 13"/>
          <p:cNvSpPr/>
          <p:nvPr/>
        </p:nvSpPr>
        <p:spPr>
          <a:xfrm>
            <a:off x="4863833" y="6006429"/>
            <a:ext cx="2000250" cy="73486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a:solidFill>
                  <a:srgbClr val="FF0000"/>
                </a:solidFill>
              </a:rPr>
              <a:t>Parça testi</a:t>
            </a:r>
            <a:endParaRPr lang="en-GB" dirty="0"/>
          </a:p>
        </p:txBody>
      </p:sp>
      <p:sp>
        <p:nvSpPr>
          <p:cNvPr id="15" name="Oval 14"/>
          <p:cNvSpPr/>
          <p:nvPr/>
        </p:nvSpPr>
        <p:spPr>
          <a:xfrm>
            <a:off x="7053585" y="5858883"/>
            <a:ext cx="1414981" cy="48730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200" b="1" dirty="0">
                <a:solidFill>
                  <a:srgbClr val="FF0000"/>
                </a:solidFill>
              </a:rPr>
              <a:t>Sistem Testi</a:t>
            </a:r>
            <a:endParaRPr lang="en-GB" sz="1200" dirty="0"/>
          </a:p>
        </p:txBody>
      </p:sp>
    </p:spTree>
    <p:extLst>
      <p:ext uri="{BB962C8B-B14F-4D97-AF65-F5344CB8AC3E}">
        <p14:creationId xmlns:p14="http://schemas.microsoft.com/office/powerpoint/2010/main" val="4096713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462185"/>
            <a:ext cx="8911687" cy="1280890"/>
          </a:xfrm>
        </p:spPr>
        <p:txBody>
          <a:bodyPr/>
          <a:lstStyle/>
          <a:p>
            <a:r>
              <a:rPr lang="tr-TR" dirty="0" smtClean="0"/>
              <a:t>Kod İnşasındaki İnce Detaylar</a:t>
            </a:r>
            <a:endParaRPr lang="en-GB" dirty="0"/>
          </a:p>
        </p:txBody>
      </p:sp>
      <p:sp>
        <p:nvSpPr>
          <p:cNvPr id="3" name="İçerik Yer Tutucusu 2"/>
          <p:cNvSpPr>
            <a:spLocks noGrp="1"/>
          </p:cNvSpPr>
          <p:nvPr>
            <p:ph idx="1"/>
          </p:nvPr>
        </p:nvSpPr>
        <p:spPr>
          <a:xfrm>
            <a:off x="2589212" y="1371601"/>
            <a:ext cx="8915400" cy="4539622"/>
          </a:xfrm>
        </p:spPr>
        <p:txBody>
          <a:bodyPr>
            <a:normAutofit/>
          </a:bodyPr>
          <a:lstStyle/>
          <a:p>
            <a:r>
              <a:rPr lang="tr-TR" dirty="0" smtClean="0"/>
              <a:t>İnşa ecen gerekli parçaların düzgün ve doğru şekilde belirlendiğinden emin olmak.</a:t>
            </a:r>
          </a:p>
          <a:p>
            <a:r>
              <a:rPr lang="tr-TR" dirty="0" smtClean="0"/>
              <a:t>Kodun nasıl test edileceğine karar vermek.</a:t>
            </a:r>
          </a:p>
          <a:p>
            <a:r>
              <a:rPr lang="tr-TR" dirty="0" smtClean="0"/>
              <a:t>Sınıfları ve rutinleri dizayn edip yazmak.</a:t>
            </a:r>
          </a:p>
          <a:p>
            <a:r>
              <a:rPr lang="tr-TR" dirty="0" smtClean="0"/>
              <a:t>Değişkenleri </a:t>
            </a:r>
            <a:r>
              <a:rPr lang="tr-TR" dirty="0"/>
              <a:t>v</a:t>
            </a:r>
            <a:r>
              <a:rPr lang="tr-TR" dirty="0" smtClean="0"/>
              <a:t>e sabitleri tanımlayıp yazmak.</a:t>
            </a:r>
          </a:p>
          <a:p>
            <a:r>
              <a:rPr lang="tr-TR" dirty="0" smtClean="0"/>
              <a:t>Kontrol yapılarını seçmek ve ifade bloklarını belirlemek</a:t>
            </a:r>
          </a:p>
          <a:p>
            <a:r>
              <a:rPr lang="tr-TR" dirty="0" smtClean="0"/>
              <a:t>Ünite testi, birleştirme testi ve kendi kodunun hatalarını ayıklamak.</a:t>
            </a:r>
          </a:p>
          <a:p>
            <a:r>
              <a:rPr lang="tr-TR" dirty="0" smtClean="0"/>
              <a:t>Takım arkadaşlarının kodunu incelemek ve kendi kodunun takım arkadaşların tarafından incelenmesi.</a:t>
            </a:r>
          </a:p>
          <a:p>
            <a:r>
              <a:rPr lang="tr-TR" dirty="0" smtClean="0"/>
              <a:t>Kodu formatlamak, okunur hale getirmek ve açıklamalarla zenginleştirmek.</a:t>
            </a:r>
          </a:p>
          <a:p>
            <a:r>
              <a:rPr lang="tr-TR" dirty="0" smtClean="0"/>
              <a:t>Farklı yazılım parçalarını entegre ederek birlikte çalıştırmak.</a:t>
            </a:r>
          </a:p>
          <a:p>
            <a:r>
              <a:rPr lang="tr-TR" dirty="0" smtClean="0"/>
              <a:t>Kodu daha az kaynakla daha hızlı çalışacak hale getirmek.</a:t>
            </a:r>
            <a:endParaRPr lang="en-US" dirty="0"/>
          </a:p>
          <a:p>
            <a:endParaRPr lang="en-US" dirty="0"/>
          </a:p>
        </p:txBody>
      </p:sp>
    </p:spTree>
    <p:extLst>
      <p:ext uri="{BB962C8B-B14F-4D97-AF65-F5344CB8AC3E}">
        <p14:creationId xmlns:p14="http://schemas.microsoft.com/office/powerpoint/2010/main" val="3606302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smtClean="0"/>
              <a:t>Yazılım İnşası Bir Yazılımcı İçin Neden Önemli?</a:t>
            </a:r>
            <a:endParaRPr lang="en-GB" dirty="0"/>
          </a:p>
        </p:txBody>
      </p:sp>
      <p:sp>
        <p:nvSpPr>
          <p:cNvPr id="3" name="İçerik Yer Tutucusu 2"/>
          <p:cNvSpPr>
            <a:spLocks noGrp="1"/>
          </p:cNvSpPr>
          <p:nvPr>
            <p:ph idx="1"/>
          </p:nvPr>
        </p:nvSpPr>
        <p:spPr/>
        <p:txBody>
          <a:bodyPr/>
          <a:lstStyle/>
          <a:p>
            <a:r>
              <a:rPr lang="tr-TR" dirty="0" smtClean="0"/>
              <a:t>Yazılımın inşası toplam yazılım projesinin büyük kısmını oluşturur ve yazılımın geliştiricilerinin ana faaliyetlerini içerir.</a:t>
            </a:r>
          </a:p>
          <a:p>
            <a:r>
              <a:rPr lang="tr-TR" dirty="0" smtClean="0"/>
              <a:t>Bu nedenle sağlam yapılandırılmış bir kodun geliştirilen yazılımın başarısındaki katkısı büyüktür.</a:t>
            </a:r>
          </a:p>
          <a:p>
            <a:r>
              <a:rPr lang="tr-TR" dirty="0"/>
              <a:t>Gereksinim analizi ve testler inşa faaliyetinin öncesinde ve sonrasında </a:t>
            </a:r>
            <a:r>
              <a:rPr lang="tr-TR" dirty="0" smtClean="0"/>
              <a:t>yapılacağından,</a:t>
            </a:r>
          </a:p>
          <a:p>
            <a:r>
              <a:rPr lang="tr-TR" dirty="0" smtClean="0"/>
              <a:t>Ve testler yapılan inşanın sağlığını onaylayacağından inşa adımı yazılım mühendisliğinin merkezinde konumlandırılmalıdır.</a:t>
            </a:r>
          </a:p>
          <a:p>
            <a:r>
              <a:rPr lang="tr-TR" dirty="0" smtClean="0"/>
              <a:t>Çeşitli kaynaklara göre, eğer kodlama ve kodlamayla birincil derecede ilgili adımlar iyileştirilirse, gereksinim adımlarındaki güncellemeler koda kolaylıkla aktarılabilir.</a:t>
            </a:r>
            <a:endParaRPr lang="tr-TR" dirty="0"/>
          </a:p>
          <a:p>
            <a:endParaRPr lang="en-GB" dirty="0"/>
          </a:p>
        </p:txBody>
      </p:sp>
    </p:spTree>
    <p:extLst>
      <p:ext uri="{BB962C8B-B14F-4D97-AF65-F5344CB8AC3E}">
        <p14:creationId xmlns:p14="http://schemas.microsoft.com/office/powerpoint/2010/main" val="1232610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Yazılım İnşasında Metaforlar (Mecazlar, Benzetimler)</a:t>
            </a:r>
            <a:endParaRPr lang="en-GB" dirty="0"/>
          </a:p>
        </p:txBody>
      </p:sp>
      <p:sp>
        <p:nvSpPr>
          <p:cNvPr id="3" name="İçerik Yer Tutucusu 2"/>
          <p:cNvSpPr>
            <a:spLocks noGrp="1"/>
          </p:cNvSpPr>
          <p:nvPr>
            <p:ph idx="1"/>
          </p:nvPr>
        </p:nvSpPr>
        <p:spPr/>
        <p:txBody>
          <a:bodyPr/>
          <a:lstStyle/>
          <a:p>
            <a:r>
              <a:rPr lang="tr-TR" dirty="0" smtClean="0"/>
              <a:t>Bu Bölümde Aşağıdaki Başlıkları İnceleyeceğiz</a:t>
            </a:r>
          </a:p>
          <a:p>
            <a:endParaRPr lang="tr-TR" dirty="0" smtClean="0"/>
          </a:p>
          <a:p>
            <a:r>
              <a:rPr lang="tr-TR" dirty="0" smtClean="0"/>
              <a:t>Metaforların Önemi</a:t>
            </a:r>
          </a:p>
          <a:p>
            <a:endParaRPr lang="tr-TR" dirty="0" smtClean="0"/>
          </a:p>
          <a:p>
            <a:r>
              <a:rPr lang="tr-TR" dirty="0" smtClean="0"/>
              <a:t>Metaforları Nasıl Kullanabiliriz</a:t>
            </a:r>
          </a:p>
          <a:p>
            <a:endParaRPr lang="tr-TR" dirty="0" smtClean="0"/>
          </a:p>
          <a:p>
            <a:r>
              <a:rPr lang="tr-TR" dirty="0" smtClean="0"/>
              <a:t>Genel Yazılım Metaforları</a:t>
            </a:r>
            <a:endParaRPr lang="en-US" dirty="0"/>
          </a:p>
          <a:p>
            <a:endParaRPr lang="en-US" dirty="0"/>
          </a:p>
        </p:txBody>
      </p:sp>
    </p:spTree>
    <p:extLst>
      <p:ext uri="{BB962C8B-B14F-4D97-AF65-F5344CB8AC3E}">
        <p14:creationId xmlns:p14="http://schemas.microsoft.com/office/powerpoint/2010/main" val="3224244825"/>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6201</TotalTime>
  <Words>5446</Words>
  <Application>Microsoft Office PowerPoint</Application>
  <PresentationFormat>Geniş ekran</PresentationFormat>
  <Paragraphs>340</Paragraphs>
  <Slides>32</Slides>
  <Notes>19</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32</vt:i4>
      </vt:variant>
    </vt:vector>
  </HeadingPairs>
  <TitlesOfParts>
    <vt:vector size="37" baseType="lpstr">
      <vt:lpstr>Arial</vt:lpstr>
      <vt:lpstr>Calibri</vt:lpstr>
      <vt:lpstr>Century Gothic</vt:lpstr>
      <vt:lpstr>Wingdings 3</vt:lpstr>
      <vt:lpstr>Duman</vt:lpstr>
      <vt:lpstr>Yazılım İnşasına Bir Giriş: An Introduction to Software Development</vt:lpstr>
      <vt:lpstr>Kaynaklar</vt:lpstr>
      <vt:lpstr>İçerik</vt:lpstr>
      <vt:lpstr>Yazılım Geliştiriciliği Nedir? </vt:lpstr>
      <vt:lpstr>İnşa Aşamaları</vt:lpstr>
      <vt:lpstr>Programlamaya Farklı Bir Bakış</vt:lpstr>
      <vt:lpstr>Kod İnşasındaki İnce Detaylar</vt:lpstr>
      <vt:lpstr>Yazılım İnşası Bir Yazılımcı İçin Neden Önemli?</vt:lpstr>
      <vt:lpstr>Yazılım İnşasında Metaforlar (Mecazlar, Benzetimler)</vt:lpstr>
      <vt:lpstr>Metaforların Önemi </vt:lpstr>
      <vt:lpstr>Yazılım Metaforlarını Nasıl Kullanırız?</vt:lpstr>
      <vt:lpstr>Genel Yazılım Metaforları </vt:lpstr>
      <vt:lpstr>Kısaca Metaforlar</vt:lpstr>
      <vt:lpstr>Ödev</vt:lpstr>
      <vt:lpstr>Teşekkürler</vt:lpstr>
      <vt:lpstr>İki kez ölç, Bir kez biç (Measure Twice, Cut Once) </vt:lpstr>
      <vt:lpstr>Gereksinim analizinin önemi</vt:lpstr>
      <vt:lpstr>Gereksinim Analizi Yeni Yazılım Süreçleri için Uygun mudur?</vt:lpstr>
      <vt:lpstr>Gereksinim Analizi ve Hazırlık Aşamasının Eksik Olmasının Başlıca Nedenleri</vt:lpstr>
      <vt:lpstr>Gereksinim Analizi ve Hazırlık Gereklidir</vt:lpstr>
      <vt:lpstr>Gereksinim Analizi ve Hazırlık Gereklidir</vt:lpstr>
      <vt:lpstr>Gereksinim Analizi ve Hazırlık Gereklidir</vt:lpstr>
      <vt:lpstr>Gereksinim Analizi ve Hazırlık Gereklidir</vt:lpstr>
      <vt:lpstr>Ne Tür Bir Yazılım Üzerinde Çalıştığına Karar Ver.  </vt:lpstr>
      <vt:lpstr>Ne Tür Bir Yazılım Üzerinde Çalıştığına Karar Ver.</vt:lpstr>
      <vt:lpstr>Tekrarlamalı yaklaşımın gereksinimler üzerindeki etkisi.</vt:lpstr>
      <vt:lpstr>Gereksinim analizi olmadan yapılan iki farklı geliştirme süreci</vt:lpstr>
      <vt:lpstr>Gereksinim analizi olduğunda</vt:lpstr>
      <vt:lpstr>Gereksinim Analizi Çoğu Projede İnşa Aşamasında da Devam Eder</vt:lpstr>
      <vt:lpstr>Ardışıl yada Iterative, Hangi Yöntemle Geliştirma Yapmalıyım?</vt:lpstr>
      <vt:lpstr>Sınıf içi proje çalışması</vt:lpstr>
      <vt:lpstr>Gelecek Konu : Problemi Tanımlama Gereksinimi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Internet of Things : What is it about? and What are the hot topics?</dc:title>
  <dc:creator>sedat gormus</dc:creator>
  <cp:lastModifiedBy>sedat gormus</cp:lastModifiedBy>
  <cp:revision>129</cp:revision>
  <dcterms:created xsi:type="dcterms:W3CDTF">2014-12-25T07:55:36Z</dcterms:created>
  <dcterms:modified xsi:type="dcterms:W3CDTF">2015-02-18T10:20:16Z</dcterms:modified>
</cp:coreProperties>
</file>