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1"/>
  </p:notesMasterIdLst>
  <p:sldIdLst>
    <p:sldId id="256" r:id="rId2"/>
    <p:sldId id="269" r:id="rId3"/>
    <p:sldId id="268" r:id="rId4"/>
    <p:sldId id="257" r:id="rId5"/>
    <p:sldId id="273" r:id="rId6"/>
    <p:sldId id="275" r:id="rId7"/>
    <p:sldId id="274" r:id="rId8"/>
    <p:sldId id="276" r:id="rId9"/>
    <p:sldId id="270" r:id="rId10"/>
    <p:sldId id="271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2569" autoAdjust="0"/>
  </p:normalViewPr>
  <p:slideViewPr>
    <p:cSldViewPr snapToGrid="0">
      <p:cViewPr varScale="1">
        <p:scale>
          <a:sx n="67" d="100"/>
          <a:sy n="67" d="100"/>
        </p:scale>
        <p:origin x="14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Internet of Things Value Added by 2020 (1.9 Trillion </a:t>
            </a:r>
            <a:r>
              <a:rPr lang="en-US" dirty="0" err="1" smtClean="0"/>
              <a:t>Dol</a:t>
            </a:r>
            <a:r>
              <a:rPr lang="tr-TR" dirty="0" smtClean="0"/>
              <a:t>l</a:t>
            </a:r>
            <a:r>
              <a:rPr lang="en-US" dirty="0" err="1" smtClean="0"/>
              <a:t>ars</a:t>
            </a:r>
            <a:r>
              <a:rPr lang="en-US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Internet of Things Value Added by 2020 (1.9 Trillion Dolars)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Sayfa1!$A$2:$A$13</c:f>
              <c:strCache>
                <c:ptCount val="12"/>
                <c:pt idx="0">
                  <c:v>Manufacturing</c:v>
                </c:pt>
                <c:pt idx="1">
                  <c:v>Healthcare providers</c:v>
                </c:pt>
                <c:pt idx="2">
                  <c:v>Insurance</c:v>
                </c:pt>
                <c:pt idx="3">
                  <c:v>Banking</c:v>
                </c:pt>
                <c:pt idx="4">
                  <c:v>Retail</c:v>
                </c:pt>
                <c:pt idx="5">
                  <c:v>Computing</c:v>
                </c:pt>
                <c:pt idx="6">
                  <c:v>Government</c:v>
                </c:pt>
                <c:pt idx="7">
                  <c:v>Trasport</c:v>
                </c:pt>
                <c:pt idx="8">
                  <c:v>Utilities</c:v>
                </c:pt>
                <c:pt idx="9">
                  <c:v>Real Estate</c:v>
                </c:pt>
                <c:pt idx="10">
                  <c:v>Agriculture</c:v>
                </c:pt>
                <c:pt idx="11">
                  <c:v>Others</c:v>
                </c:pt>
              </c:strCache>
            </c:strRef>
          </c:cat>
          <c:val>
            <c:numRef>
              <c:f>Sayfa1!$B$2:$B$13</c:f>
              <c:numCache>
                <c:formatCode>0%</c:formatCode>
                <c:ptCount val="12"/>
                <c:pt idx="0">
                  <c:v>0.15</c:v>
                </c:pt>
                <c:pt idx="1">
                  <c:v>0.15</c:v>
                </c:pt>
                <c:pt idx="2">
                  <c:v>0.11</c:v>
                </c:pt>
                <c:pt idx="3">
                  <c:v>0.1</c:v>
                </c:pt>
                <c:pt idx="4">
                  <c:v>0.08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0.06</c:v>
                </c:pt>
                <c:pt idx="8">
                  <c:v>0.05</c:v>
                </c:pt>
                <c:pt idx="9">
                  <c:v>0.04</c:v>
                </c:pt>
                <c:pt idx="10">
                  <c:v>0.04</c:v>
                </c:pt>
                <c:pt idx="11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BB06F-1B85-4C19-A685-88AAF3BAED63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3FD0C-58BC-42A7-8E86-5EA7430DEF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44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İnternete</a:t>
            </a:r>
            <a:r>
              <a:rPr lang="tr-TR" baseline="0" dirty="0" smtClean="0"/>
              <a:t> bağlı cihaz sayısı günümüzde hızla artmakta. Her ne kadar ana trend mobil cihazlar gibi gözükse de, </a:t>
            </a:r>
            <a:r>
              <a:rPr lang="tr-TR" baseline="0" dirty="0" err="1" smtClean="0"/>
              <a:t>küük</a:t>
            </a:r>
            <a:r>
              <a:rPr lang="tr-TR" baseline="0" dirty="0" smtClean="0"/>
              <a:t> cihazların internete bağlanması hızla gerçek hale geliyor. </a:t>
            </a:r>
          </a:p>
          <a:p>
            <a:r>
              <a:rPr lang="tr-TR" baseline="0" dirty="0" smtClean="0"/>
              <a:t>    Bağlantılar 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tr-TR" baseline="0" dirty="0" smtClean="0"/>
              <a:t>IPv6’e </a:t>
            </a:r>
            <a:r>
              <a:rPr lang="tr-TR" baseline="0" dirty="0" err="1" smtClean="0"/>
              <a:t>converge</a:t>
            </a:r>
            <a:r>
              <a:rPr lang="tr-TR" baseline="0" dirty="0" smtClean="0"/>
              <a:t> edecek.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tr-TR" baseline="0" dirty="0" err="1" smtClean="0"/>
              <a:t>Cloud</a:t>
            </a:r>
            <a:r>
              <a:rPr lang="tr-TR" baseline="0" dirty="0" smtClean="0"/>
              <a:t> service kullanacak.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tr-TR" baseline="0" dirty="0" smtClean="0"/>
              <a:t>Third </a:t>
            </a:r>
            <a:r>
              <a:rPr lang="tr-TR" baseline="0" dirty="0" err="1" smtClean="0"/>
              <a:t>party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anonymisation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aggregation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serviceleri</a:t>
            </a:r>
            <a:r>
              <a:rPr lang="tr-TR" baseline="0" dirty="0" smtClean="0"/>
              <a:t> olacak.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tr-TR" baseline="0" dirty="0" smtClean="0"/>
              <a:t>Ve bağlantılar iki yönlü olacak (Buz dolabınızda meyve olup olmadığını kontrol etmek gibi)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FD0C-58BC-42A7-8E86-5EA7430DEF9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879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Internete</a:t>
            </a:r>
            <a:r>
              <a:rPr lang="tr-TR" dirty="0" smtClean="0"/>
              <a:t> bağlı cihazlar </a:t>
            </a:r>
            <a:r>
              <a:rPr lang="tr-TR" dirty="0" err="1" smtClean="0"/>
              <a:t>exponnansiyel</a:t>
            </a:r>
            <a:r>
              <a:rPr lang="tr-TR" baseline="0" dirty="0" smtClean="0"/>
              <a:t> olarak artıyor. (nefes al. Yavaş)</a:t>
            </a:r>
          </a:p>
          <a:p>
            <a:endParaRPr lang="tr-TR" baseline="0" dirty="0" smtClean="0"/>
          </a:p>
          <a:p>
            <a:r>
              <a:rPr lang="tr-TR" baseline="0" dirty="0" smtClean="0"/>
              <a:t>Bu cihazların yarattığı data trafiği ve bu trafiğin güvenli bir şekilde hedefe ulaştırılması büyük fırsatlar sunuyor. (nefes al)</a:t>
            </a:r>
          </a:p>
          <a:p>
            <a:endParaRPr lang="tr-TR" baseline="0" dirty="0" smtClean="0"/>
          </a:p>
          <a:p>
            <a:r>
              <a:rPr lang="tr-TR" baseline="0" dirty="0" smtClean="0"/>
              <a:t>Yeni </a:t>
            </a:r>
            <a:r>
              <a:rPr lang="tr-TR" baseline="0" dirty="0" err="1" smtClean="0"/>
              <a:t>startuplar</a:t>
            </a:r>
            <a:r>
              <a:rPr lang="tr-TR" baseline="0" dirty="0" smtClean="0"/>
              <a:t>, bu yeni fenomenin getirdiği fırsatlardan faydalanmak için oluşturuluyor. (</a:t>
            </a:r>
            <a:r>
              <a:rPr lang="tr-TR" baseline="0" dirty="0" err="1" smtClean="0"/>
              <a:t>örn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Thingsquare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contiki</a:t>
            </a:r>
            <a:r>
              <a:rPr lang="tr-TR" baseline="0" dirty="0" smtClean="0"/>
              <a:t>).</a:t>
            </a:r>
          </a:p>
          <a:p>
            <a:endParaRPr lang="tr-TR" baseline="0" dirty="0" smtClean="0"/>
          </a:p>
          <a:p>
            <a:r>
              <a:rPr lang="tr-TR" dirty="0" smtClean="0"/>
              <a:t>ARGE ve Yeni ürünler</a:t>
            </a:r>
            <a:r>
              <a:rPr lang="tr-TR" baseline="0" dirty="0" smtClean="0"/>
              <a:t> için büyük fırsatlar hala mevcut.</a:t>
            </a:r>
          </a:p>
          <a:p>
            <a:endParaRPr lang="tr-TR" baseline="0" dirty="0" smtClean="0"/>
          </a:p>
          <a:p>
            <a:r>
              <a:rPr lang="tr-TR" baseline="0" dirty="0" smtClean="0"/>
              <a:t>--------- ikinci slayt</a:t>
            </a:r>
          </a:p>
          <a:p>
            <a:endParaRPr lang="tr-TR" baseline="0" dirty="0" smtClean="0"/>
          </a:p>
          <a:p>
            <a:r>
              <a:rPr lang="tr-TR" dirty="0" smtClean="0"/>
              <a:t>Internet of </a:t>
            </a:r>
            <a:r>
              <a:rPr lang="tr-TR" dirty="0" err="1" smtClean="0"/>
              <a:t>things</a:t>
            </a:r>
            <a:r>
              <a:rPr lang="tr-TR" dirty="0" smtClean="0"/>
              <a:t> farklı alanlarda fırsatlar sunuyor.</a:t>
            </a:r>
          </a:p>
          <a:p>
            <a:endParaRPr lang="tr-TR" dirty="0" smtClean="0"/>
          </a:p>
          <a:p>
            <a:r>
              <a:rPr lang="tr-TR" dirty="0" smtClean="0"/>
              <a:t>Özellikle: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dirty="0" smtClean="0"/>
              <a:t>Smart City/</a:t>
            </a:r>
            <a:r>
              <a:rPr lang="tr-TR" dirty="0" err="1" smtClean="0"/>
              <a:t>Community</a:t>
            </a:r>
            <a:r>
              <a:rPr lang="tr-TR" dirty="0" smtClean="0"/>
              <a:t>. (</a:t>
            </a:r>
            <a:r>
              <a:rPr lang="tr-TR" dirty="0" err="1" smtClean="0"/>
              <a:t>Toshiba</a:t>
            </a:r>
            <a:r>
              <a:rPr lang="tr-TR" dirty="0" smtClean="0"/>
              <a:t> Tokyo </a:t>
            </a:r>
            <a:r>
              <a:rPr lang="tr-TR" dirty="0" err="1" smtClean="0"/>
              <a:t>smart</a:t>
            </a:r>
            <a:r>
              <a:rPr lang="tr-TR" dirty="0" smtClean="0"/>
              <a:t> </a:t>
            </a:r>
            <a:r>
              <a:rPr lang="tr-TR" dirty="0" err="1" smtClean="0"/>
              <a:t>grid</a:t>
            </a:r>
            <a:r>
              <a:rPr lang="tr-TR" dirty="0" smtClean="0"/>
              <a:t> Project, 3ehouses,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etc</a:t>
            </a:r>
            <a:r>
              <a:rPr lang="tr-TR" baseline="0" dirty="0" smtClean="0"/>
              <a:t>.)</a:t>
            </a:r>
            <a:endParaRPr lang="tr-TR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dirty="0" err="1" smtClean="0"/>
              <a:t>Helthcare</a:t>
            </a:r>
            <a:r>
              <a:rPr lang="tr-TR" dirty="0" smtClean="0"/>
              <a:t> (</a:t>
            </a:r>
            <a:r>
              <a:rPr lang="tr-TR" dirty="0" err="1" smtClean="0"/>
              <a:t>Toshiba</a:t>
            </a:r>
            <a:r>
              <a:rPr lang="tr-TR" dirty="0" smtClean="0"/>
              <a:t> </a:t>
            </a:r>
            <a:r>
              <a:rPr lang="tr-TR" dirty="0" err="1" smtClean="0"/>
              <a:t>silmee</a:t>
            </a:r>
            <a:r>
              <a:rPr lang="tr-TR" dirty="0" smtClean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dirty="0" err="1" smtClean="0"/>
              <a:t>Factory</a:t>
            </a:r>
            <a:r>
              <a:rPr lang="tr-TR" dirty="0" smtClean="0"/>
              <a:t> </a:t>
            </a:r>
            <a:r>
              <a:rPr lang="tr-TR" dirty="0" err="1" smtClean="0"/>
              <a:t>automation</a:t>
            </a:r>
            <a:endParaRPr lang="tr-TR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tr-TR" dirty="0" smtClean="0"/>
              <a:t>------------------------</a:t>
            </a:r>
          </a:p>
          <a:p>
            <a:endParaRPr lang="tr-TR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dirty="0" smtClean="0"/>
              <a:t>Bu</a:t>
            </a:r>
            <a:r>
              <a:rPr lang="tr-TR" baseline="0" dirty="0" smtClean="0"/>
              <a:t> söylediklerimin bir özeti. (in network </a:t>
            </a:r>
            <a:r>
              <a:rPr lang="tr-TR" baseline="0" dirty="0" err="1" smtClean="0"/>
              <a:t>aggregation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storage</a:t>
            </a:r>
            <a:r>
              <a:rPr lang="tr-TR" baseline="0" dirty="0" smtClean="0"/>
              <a:t> önem kazanıyor).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FD0C-58BC-42A7-8E86-5EA7430DEF9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33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network manager maintains operation of the network by scheduling</a:t>
            </a:r>
          </a:p>
          <a:p>
            <a:r>
              <a:rPr lang="en-US" dirty="0" smtClean="0"/>
              <a:t>communication slots for devices</a:t>
            </a:r>
            <a:r>
              <a:rPr lang="tr-TR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etermining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routing tables, and monitoring the health of the network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WirelessHART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adapters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backward compatibility by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integrating existing HART field devices with the wireless network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network layer, table-based routing is used so that multiple redundant paths are established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network formation and these paths are continuously verified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Accordingly, even if a communication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 between a WFD and a gateway is corrupted, alternate paths are used to provide network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reliability greater than 3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(99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7300204%)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FD0C-58BC-42A7-8E86-5EA7430DEF95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68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63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96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590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616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368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860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298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1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29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0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284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6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928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04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743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295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AB738-09A5-43E4-8289-1CEE8871FA11}" type="datetimeFigureOut">
              <a:rPr lang="tr-TR" smtClean="0"/>
              <a:t>9.2.2015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6E1D05-F730-42D0-957C-3FA949C68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86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nno.com/en/content/internet-things-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Arial"/>
              </a:rPr>
              <a:t>Wireless Sensor Networks</a:t>
            </a:r>
            <a:r>
              <a:rPr lang="en-GB" dirty="0" smtClean="0">
                <a:solidFill>
                  <a:srgbClr val="000000"/>
                </a:solidFill>
                <a:latin typeface="Arial"/>
              </a:rPr>
              <a:t>:</a:t>
            </a:r>
            <a:r>
              <a:rPr lang="en-GB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Arial"/>
              </a:rPr>
            </a:br>
            <a:r>
              <a:rPr lang="tr-TR" dirty="0" smtClean="0">
                <a:solidFill>
                  <a:srgbClr val="000000"/>
                </a:solidFill>
                <a:latin typeface="Arial"/>
              </a:rPr>
              <a:t>An </a:t>
            </a:r>
            <a:r>
              <a:rPr lang="tr-TR" dirty="0" err="1" smtClean="0">
                <a:solidFill>
                  <a:srgbClr val="000000"/>
                </a:solidFill>
                <a:latin typeface="Arial"/>
              </a:rPr>
              <a:t>Introduction</a:t>
            </a:r>
            <a:endParaRPr lang="en-GB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Sedat Görmüş, </a:t>
            </a:r>
            <a:r>
              <a:rPr lang="tr-TR" dirty="0" err="1" smtClean="0"/>
              <a:t>PhD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37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10106025" y="6858000"/>
            <a:ext cx="676275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tr-TR">
                <a:latin typeface="Arial" panose="020B0604020202020204" pitchFamily="34" charset="0"/>
              </a:rPr>
              <a:t>1-</a:t>
            </a:r>
            <a:fld id="{B5380C3E-2EB1-4B87-8CCC-4A10F6CE0993}" type="slidenum">
              <a:rPr lang="en-US" altLang="tr-TR">
                <a:latin typeface="Arial" panose="020B0604020202020204" pitchFamily="34" charset="0"/>
              </a:rPr>
              <a:pPr/>
              <a:t>13</a:t>
            </a:fld>
            <a:endParaRPr lang="en-US" altLang="tr-TR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76500" y="685800"/>
            <a:ext cx="77724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tr-TR" smtClean="0"/>
              <a:t>Design Challenges (Cont’d)</a:t>
            </a:r>
            <a:endParaRPr lang="en-US" altLang="tr-TR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76500" y="2057400"/>
            <a:ext cx="7772400" cy="4648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tr-TR" dirty="0" smtClean="0"/>
              <a:t>Heterogeneity.</a:t>
            </a:r>
          </a:p>
          <a:p>
            <a:pPr lvl="1"/>
            <a:r>
              <a:rPr lang="en-US" altLang="tr-TR" dirty="0" smtClean="0"/>
              <a:t>Devices with varied capabilities.</a:t>
            </a:r>
          </a:p>
          <a:p>
            <a:pPr lvl="1"/>
            <a:r>
              <a:rPr lang="en-US" altLang="tr-TR" dirty="0" smtClean="0"/>
              <a:t>Different sensor modalities.</a:t>
            </a:r>
          </a:p>
          <a:p>
            <a:pPr lvl="1"/>
            <a:r>
              <a:rPr lang="en-US" altLang="tr-TR" dirty="0" smtClean="0"/>
              <a:t>Hierarchical deployments.</a:t>
            </a:r>
          </a:p>
          <a:p>
            <a:r>
              <a:rPr lang="en-US" altLang="tr-TR" dirty="0" smtClean="0"/>
              <a:t>Adaptability.</a:t>
            </a:r>
          </a:p>
          <a:p>
            <a:pPr lvl="1"/>
            <a:r>
              <a:rPr lang="en-US" altLang="tr-TR" dirty="0" smtClean="0"/>
              <a:t>Adjust to operating conditions and changes in application requirements.</a:t>
            </a:r>
          </a:p>
          <a:p>
            <a:r>
              <a:rPr lang="en-US" altLang="tr-TR" dirty="0" smtClean="0"/>
              <a:t>Security and privacy.</a:t>
            </a:r>
          </a:p>
          <a:p>
            <a:pPr lvl="1"/>
            <a:r>
              <a:rPr lang="en-US" altLang="tr-TR" dirty="0" smtClean="0"/>
              <a:t>Potentially sensitive information.</a:t>
            </a:r>
          </a:p>
          <a:p>
            <a:pPr lvl="1"/>
            <a:r>
              <a:rPr lang="en-US" altLang="tr-TR" dirty="0" smtClean="0"/>
              <a:t>Hostile environments.</a:t>
            </a:r>
          </a:p>
          <a:p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7975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Standardisation Efforts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85913"/>
            <a:ext cx="8915400" cy="4325309"/>
          </a:xfrm>
        </p:spPr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platforms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heterogenious</a:t>
            </a:r>
            <a:r>
              <a:rPr lang="tr-TR" dirty="0" smtClean="0"/>
              <a:t>, </a:t>
            </a:r>
            <a:r>
              <a:rPr lang="tr-TR" dirty="0" err="1" smtClean="0"/>
              <a:t>hence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protocols</a:t>
            </a:r>
            <a:r>
              <a:rPr lang="tr-TR" dirty="0" smtClean="0"/>
              <a:t> at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layers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protocol</a:t>
            </a:r>
            <a:r>
              <a:rPr lang="tr-TR" dirty="0" smtClean="0"/>
              <a:t> </a:t>
            </a:r>
            <a:r>
              <a:rPr lang="tr-TR" dirty="0" err="1" smtClean="0"/>
              <a:t>stack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There</a:t>
            </a:r>
            <a:r>
              <a:rPr lang="tr-TR" dirty="0" smtClean="0"/>
              <a:t> is a </a:t>
            </a:r>
            <a:r>
              <a:rPr lang="tr-TR" dirty="0" err="1" smtClean="0"/>
              <a:t>clear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standardisation</a:t>
            </a:r>
            <a:r>
              <a:rPr lang="tr-TR" dirty="0" smtClean="0"/>
              <a:t> :</a:t>
            </a:r>
          </a:p>
          <a:p>
            <a:pPr lvl="1"/>
            <a:r>
              <a:rPr lang="tr-TR" dirty="0" err="1" smtClean="0"/>
              <a:t>Examples</a:t>
            </a:r>
            <a:r>
              <a:rPr lang="tr-TR" dirty="0" smtClean="0"/>
              <a:t> : </a:t>
            </a:r>
          </a:p>
          <a:p>
            <a:pPr lvl="2"/>
            <a:r>
              <a:rPr lang="tr-TR" dirty="0" smtClean="0"/>
              <a:t>IEEE 802.15.4 (PHY) , </a:t>
            </a:r>
          </a:p>
          <a:p>
            <a:pPr lvl="2"/>
            <a:r>
              <a:rPr lang="tr-TR" dirty="0" err="1" smtClean="0"/>
              <a:t>Zigbee</a:t>
            </a:r>
            <a:r>
              <a:rPr lang="tr-TR" dirty="0" smtClean="0"/>
              <a:t>, </a:t>
            </a:r>
            <a:r>
              <a:rPr lang="tr-TR" dirty="0" err="1" smtClean="0"/>
              <a:t>WirelessHART</a:t>
            </a:r>
            <a:r>
              <a:rPr lang="tr-TR" dirty="0" smtClean="0"/>
              <a:t>, WINA, SP100.11a </a:t>
            </a:r>
            <a:r>
              <a:rPr lang="tr-TR" dirty="0" err="1" smtClean="0"/>
              <a:t>and</a:t>
            </a:r>
            <a:r>
              <a:rPr lang="tr-TR" dirty="0" smtClean="0"/>
              <a:t> 6Tisch (MAC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Above</a:t>
            </a:r>
            <a:r>
              <a:rPr lang="tr-TR" dirty="0" smtClean="0"/>
              <a:t> </a:t>
            </a:r>
            <a:r>
              <a:rPr lang="tr-TR" dirty="0" err="1" smtClean="0"/>
              <a:t>layers</a:t>
            </a:r>
            <a:r>
              <a:rPr lang="tr-TR" dirty="0" smtClean="0"/>
              <a:t>) </a:t>
            </a:r>
          </a:p>
          <a:p>
            <a:pPr lvl="2"/>
            <a:r>
              <a:rPr lang="tr-TR" dirty="0" smtClean="0"/>
              <a:t>6LowPAN (Routing </a:t>
            </a:r>
            <a:r>
              <a:rPr lang="tr-TR" dirty="0" err="1" smtClean="0"/>
              <a:t>and</a:t>
            </a:r>
            <a:r>
              <a:rPr lang="tr-TR" dirty="0" smtClean="0"/>
              <a:t> Internet)</a:t>
            </a:r>
          </a:p>
          <a:p>
            <a:pPr lvl="1"/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upper</a:t>
            </a:r>
            <a:r>
              <a:rPr lang="tr-TR" dirty="0" smtClean="0"/>
              <a:t> </a:t>
            </a:r>
            <a:r>
              <a:rPr lang="tr-TR" dirty="0" err="1" smtClean="0"/>
              <a:t>layer</a:t>
            </a:r>
            <a:r>
              <a:rPr lang="tr-TR" dirty="0" smtClean="0"/>
              <a:t> </a:t>
            </a:r>
            <a:r>
              <a:rPr lang="tr-TR" dirty="0" err="1" smtClean="0"/>
              <a:t>standards</a:t>
            </a:r>
            <a:r>
              <a:rPr lang="tr-TR" dirty="0" smtClean="0"/>
              <a:t> </a:t>
            </a:r>
            <a:r>
              <a:rPr lang="tr-TR" dirty="0" err="1" smtClean="0"/>
              <a:t>work</a:t>
            </a:r>
            <a:r>
              <a:rPr lang="tr-TR" dirty="0" smtClean="0"/>
              <a:t> on top of 802.15.4 PHY</a:t>
            </a:r>
          </a:p>
          <a:p>
            <a:pPr lvl="1"/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briefly</a:t>
            </a:r>
            <a:r>
              <a:rPr lang="tr-TR" dirty="0" smtClean="0"/>
              <a:t> talk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upper</a:t>
            </a:r>
            <a:r>
              <a:rPr lang="tr-TR" dirty="0" smtClean="0"/>
              <a:t> </a:t>
            </a:r>
            <a:r>
              <a:rPr lang="tr-TR" dirty="0" err="1" smtClean="0"/>
              <a:t>layer</a:t>
            </a:r>
            <a:r>
              <a:rPr lang="tr-TR" dirty="0" smtClean="0"/>
              <a:t> </a:t>
            </a:r>
            <a:r>
              <a:rPr lang="tr-TR" dirty="0" err="1" smtClean="0"/>
              <a:t>standards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ZigBee</a:t>
            </a:r>
            <a:r>
              <a:rPr lang="tr-TR" dirty="0" smtClean="0"/>
              <a:t>, </a:t>
            </a:r>
            <a:r>
              <a:rPr lang="tr-TR" dirty="0" err="1" smtClean="0"/>
              <a:t>WirelessHART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6LowPAN)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22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ZigBee</a:t>
            </a:r>
            <a:endParaRPr lang="en-GB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0314" y="1243013"/>
            <a:ext cx="5296119" cy="4659312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>
          <a:xfrm>
            <a:off x="6666433" y="1243013"/>
            <a:ext cx="4839198" cy="4656785"/>
          </a:xfrm>
        </p:spPr>
        <p:txBody>
          <a:bodyPr>
            <a:normAutofit lnSpcReduction="10000"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Important ZigBee != 802.15.4</a:t>
            </a:r>
            <a:endParaRPr lang="tr-TR" b="1" i="1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Zig</a:t>
            </a:r>
            <a:r>
              <a:rPr lang="tr-TR" dirty="0" smtClean="0">
                <a:solidFill>
                  <a:srgbClr val="FF0000"/>
                </a:solidFill>
              </a:rPr>
              <a:t>B</a:t>
            </a:r>
            <a:r>
              <a:rPr lang="en-GB" dirty="0" err="1" smtClean="0">
                <a:solidFill>
                  <a:srgbClr val="FF0000"/>
                </a:solidFill>
              </a:rPr>
              <a:t>ee</a:t>
            </a:r>
            <a:r>
              <a:rPr lang="en-GB" dirty="0" smtClean="0">
                <a:solidFill>
                  <a:srgbClr val="FF0000"/>
                </a:solidFill>
              </a:rPr>
              <a:t> Works on top of the IEEE 802.15.4 PHY/MAC and defines the remaining layers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Five application Areas</a:t>
            </a:r>
          </a:p>
          <a:p>
            <a:pPr lvl="1"/>
            <a:r>
              <a:rPr lang="en-GB" dirty="0" smtClean="0"/>
              <a:t>Home</a:t>
            </a:r>
            <a:r>
              <a:rPr lang="tr-TR" dirty="0" smtClean="0"/>
              <a:t> </a:t>
            </a:r>
            <a:r>
              <a:rPr lang="en-US" dirty="0" smtClean="0"/>
              <a:t>automation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S</a:t>
            </a:r>
            <a:r>
              <a:rPr lang="en-US" dirty="0" smtClean="0"/>
              <a:t>mart energy</a:t>
            </a:r>
            <a:r>
              <a:rPr lang="tr-TR" dirty="0" smtClean="0"/>
              <a:t>.</a:t>
            </a:r>
          </a:p>
          <a:p>
            <a:pPr lvl="1"/>
            <a:r>
              <a:rPr lang="en-GB" dirty="0" smtClean="0"/>
              <a:t>Building</a:t>
            </a:r>
            <a:r>
              <a:rPr lang="en-US" dirty="0" smtClean="0"/>
              <a:t> automation</a:t>
            </a:r>
            <a:r>
              <a:rPr lang="tr-TR" dirty="0" smtClean="0"/>
              <a:t>.</a:t>
            </a:r>
          </a:p>
          <a:p>
            <a:pPr lvl="1"/>
            <a:r>
              <a:rPr lang="en-GB" dirty="0" smtClean="0"/>
              <a:t>Telecommunication</a:t>
            </a:r>
            <a:r>
              <a:rPr lang="en-US" dirty="0" smtClean="0"/>
              <a:t> services</a:t>
            </a:r>
            <a:r>
              <a:rPr lang="tr-TR" dirty="0" smtClean="0"/>
              <a:t>.</a:t>
            </a:r>
          </a:p>
          <a:p>
            <a:pPr lvl="1"/>
            <a:r>
              <a:rPr lang="en-GB" dirty="0" smtClean="0"/>
              <a:t>Personal</a:t>
            </a:r>
            <a:r>
              <a:rPr lang="en-US" dirty="0" smtClean="0"/>
              <a:t> </a:t>
            </a:r>
            <a:r>
              <a:rPr lang="en-US" dirty="0"/>
              <a:t>health care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Three </a:t>
            </a:r>
            <a:r>
              <a:rPr lang="tr-TR" dirty="0" err="1" smtClean="0"/>
              <a:t>traffic</a:t>
            </a:r>
            <a:r>
              <a:rPr lang="tr-TR" dirty="0" smtClean="0"/>
              <a:t> </a:t>
            </a:r>
            <a:r>
              <a:rPr lang="tr-TR" dirty="0" err="1" smtClean="0"/>
              <a:t>types</a:t>
            </a:r>
            <a:endParaRPr lang="tr-TR" dirty="0" smtClean="0"/>
          </a:p>
          <a:p>
            <a:pPr lvl="1"/>
            <a:r>
              <a:rPr lang="tr-TR" dirty="0" err="1" smtClean="0"/>
              <a:t>Periodic</a:t>
            </a:r>
            <a:r>
              <a:rPr lang="tr-TR" dirty="0" smtClean="0"/>
              <a:t> data (</a:t>
            </a:r>
            <a:r>
              <a:rPr lang="tr-TR" dirty="0" err="1" smtClean="0"/>
              <a:t>reporting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Intermittent</a:t>
            </a:r>
            <a:r>
              <a:rPr lang="tr-TR" dirty="0" smtClean="0"/>
              <a:t> data (</a:t>
            </a:r>
            <a:r>
              <a:rPr lang="tr-TR" dirty="0" err="1" smtClean="0"/>
              <a:t>event</a:t>
            </a:r>
            <a:r>
              <a:rPr lang="tr-TR" dirty="0" smtClean="0"/>
              <a:t> </a:t>
            </a:r>
            <a:r>
              <a:rPr lang="tr-TR" dirty="0" err="1" smtClean="0"/>
              <a:t>driven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Low</a:t>
            </a:r>
            <a:r>
              <a:rPr lang="tr-TR" dirty="0" smtClean="0"/>
              <a:t> </a:t>
            </a:r>
            <a:r>
              <a:rPr lang="tr-TR" dirty="0" err="1" smtClean="0"/>
              <a:t>latency</a:t>
            </a:r>
            <a:r>
              <a:rPr lang="tr-TR" dirty="0" smtClean="0"/>
              <a:t> (</a:t>
            </a:r>
            <a:r>
              <a:rPr lang="tr-TR" dirty="0" err="1" smtClean="0"/>
              <a:t>critical</a:t>
            </a:r>
            <a:r>
              <a:rPr lang="tr-TR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61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Zigbee</a:t>
            </a:r>
            <a:r>
              <a:rPr lang="tr-TR" dirty="0" smtClean="0"/>
              <a:t> </a:t>
            </a:r>
            <a:r>
              <a:rPr lang="tr-TR" dirty="0" err="1" smtClean="0"/>
              <a:t>Cont</a:t>
            </a:r>
            <a:r>
              <a:rPr lang="tr-TR" dirty="0" smtClean="0"/>
              <a:t>.</a:t>
            </a:r>
            <a:endParaRPr lang="en-GB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592925" y="1704974"/>
            <a:ext cx="8212138" cy="441007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ZigBee </a:t>
            </a:r>
            <a:r>
              <a:rPr lang="en-GB" b="1" dirty="0" smtClean="0"/>
              <a:t>network layer </a:t>
            </a:r>
            <a:r>
              <a:rPr lang="en-GB" dirty="0" smtClean="0"/>
              <a:t>provides connectivity and management functions</a:t>
            </a:r>
          </a:p>
          <a:p>
            <a:pPr lvl="1"/>
            <a:r>
              <a:rPr lang="en-GB" dirty="0" smtClean="0"/>
              <a:t>Devices are put into categories based on their functions in the network</a:t>
            </a:r>
          </a:p>
          <a:p>
            <a:pPr lvl="2"/>
            <a:r>
              <a:rPr lang="en-GB" dirty="0" smtClean="0"/>
              <a:t>Full Function Devices (FFD) : Can route others data.</a:t>
            </a:r>
          </a:p>
          <a:p>
            <a:pPr lvl="2"/>
            <a:r>
              <a:rPr lang="en-GB" dirty="0" smtClean="0"/>
              <a:t>Reduced Function Devices (RFD) : Can be only leaf nodes in the network and generally do sensing and actuating functions. </a:t>
            </a:r>
            <a:endParaRPr lang="tr-TR" dirty="0" smtClean="0"/>
          </a:p>
          <a:p>
            <a:r>
              <a:rPr lang="en-GB" dirty="0" smtClean="0"/>
              <a:t>ZigBee Networking allows devices to move between networks, hence they have flexible addressing mechanisms (Recently ZigBee IP(v6))</a:t>
            </a:r>
            <a:endParaRPr lang="tr-TR" dirty="0" smtClean="0"/>
          </a:p>
          <a:p>
            <a:r>
              <a:rPr lang="en-GB" dirty="0" smtClean="0"/>
              <a:t>Network layer is also responsible for synchronisation, routing and membership (authentication ) functions.</a:t>
            </a:r>
            <a:endParaRPr lang="tr-TR" dirty="0" smtClean="0"/>
          </a:p>
          <a:p>
            <a:r>
              <a:rPr lang="en-GB" dirty="0" smtClean="0"/>
              <a:t>Zig</a:t>
            </a:r>
            <a:r>
              <a:rPr lang="tr-TR" dirty="0" smtClean="0"/>
              <a:t>B</a:t>
            </a:r>
            <a:r>
              <a:rPr lang="en-GB" dirty="0" err="1" smtClean="0"/>
              <a:t>ee</a:t>
            </a:r>
            <a:r>
              <a:rPr lang="en-GB" dirty="0" smtClean="0"/>
              <a:t> </a:t>
            </a:r>
            <a:r>
              <a:rPr lang="en-GB" b="1" dirty="0" smtClean="0"/>
              <a:t>Application Layer </a:t>
            </a:r>
            <a:r>
              <a:rPr lang="en-GB" dirty="0" smtClean="0"/>
              <a:t>defines two types of objects namely ZigBee Device Objects (ZDOs) and Manufacturer Defined Application Objects.</a:t>
            </a:r>
          </a:p>
          <a:p>
            <a:pPr lvl="1"/>
            <a:r>
              <a:rPr lang="en-GB" dirty="0" smtClean="0"/>
              <a:t>Application is implemented through the manufacturer defined application objects similar to APIs. </a:t>
            </a:r>
          </a:p>
          <a:p>
            <a:pPr lvl="1"/>
            <a:r>
              <a:rPr lang="en-GB" dirty="0" smtClean="0"/>
              <a:t>And ZDOs provide networking functions such as role in the network and authentication.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93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WirelessHART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Wireless extension to</a:t>
            </a:r>
            <a:r>
              <a:rPr lang="tr-TR" dirty="0" smtClean="0"/>
              <a:t> </a:t>
            </a:r>
            <a:r>
              <a:rPr lang="en-GB" dirty="0" smtClean="0"/>
              <a:t>the industry standard Highway Addressable Remote Transducer (HART)</a:t>
            </a:r>
            <a:r>
              <a:rPr lang="tr-TR" dirty="0" smtClean="0"/>
              <a:t> </a:t>
            </a:r>
            <a:r>
              <a:rPr lang="en-GB" dirty="0" smtClean="0"/>
              <a:t>protocol.</a:t>
            </a:r>
            <a:endParaRPr lang="tr-TR" dirty="0" smtClean="0"/>
          </a:p>
          <a:p>
            <a:pPr lvl="1"/>
            <a:r>
              <a:rPr lang="en-GB" dirty="0" smtClean="0"/>
              <a:t>HART is a field tested technology and widely used.</a:t>
            </a:r>
            <a:endParaRPr lang="tr-TR" dirty="0" smtClean="0"/>
          </a:p>
          <a:p>
            <a:pPr lvl="1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deployment</a:t>
            </a:r>
            <a:r>
              <a:rPr lang="tr-TR" dirty="0" smtClean="0"/>
              <a:t> </a:t>
            </a:r>
            <a:r>
              <a:rPr lang="tr-TR" dirty="0" err="1" smtClean="0"/>
              <a:t>numbers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above</a:t>
            </a:r>
            <a:r>
              <a:rPr lang="tr-TR" dirty="0" smtClean="0"/>
              <a:t> 20 </a:t>
            </a:r>
            <a:r>
              <a:rPr lang="tr-TR" dirty="0" err="1" smtClean="0"/>
              <a:t>million</a:t>
            </a:r>
            <a:r>
              <a:rPr lang="tr-TR" dirty="0" smtClean="0"/>
              <a:t>.</a:t>
            </a:r>
          </a:p>
          <a:p>
            <a:pPr lvl="1"/>
            <a:r>
              <a:rPr lang="en-GB" dirty="0" smtClean="0"/>
              <a:t>It is based on superimposing a digital FSK-modulated signal on top of the 4–20</a:t>
            </a:r>
            <a:r>
              <a:rPr lang="en-US" dirty="0" smtClean="0"/>
              <a:t>mA</a:t>
            </a:r>
            <a:r>
              <a:rPr lang="en-GB" dirty="0" smtClean="0"/>
              <a:t> </a:t>
            </a:r>
            <a:r>
              <a:rPr lang="en-GB" dirty="0" err="1" smtClean="0"/>
              <a:t>analog</a:t>
            </a:r>
            <a:r>
              <a:rPr lang="en-GB" dirty="0" smtClean="0"/>
              <a:t> </a:t>
            </a:r>
            <a:r>
              <a:rPr lang="en-GB" dirty="0"/>
              <a:t>current loop between different </a:t>
            </a:r>
            <a:r>
              <a:rPr lang="en-GB" dirty="0" smtClean="0"/>
              <a:t>components.</a:t>
            </a:r>
          </a:p>
          <a:p>
            <a:pPr lvl="1"/>
            <a:r>
              <a:rPr lang="en-GB" dirty="0" smtClean="0"/>
              <a:t>Based on master/slave architecture where u</a:t>
            </a:r>
            <a:r>
              <a:rPr lang="tr-TR" dirty="0" smtClean="0"/>
              <a:t>p </a:t>
            </a:r>
            <a:r>
              <a:rPr lang="en-GB" dirty="0" smtClean="0"/>
              <a:t>to two masters are accommodated in the network.</a:t>
            </a:r>
          </a:p>
          <a:p>
            <a:r>
              <a:rPr lang="en-GB" dirty="0" err="1" smtClean="0"/>
              <a:t>WirelessHART</a:t>
            </a:r>
            <a:r>
              <a:rPr lang="en-GB" dirty="0" smtClean="0"/>
              <a:t> is released as part of HART 7 specification as the first open communication standard for control and monitoring applications.</a:t>
            </a:r>
          </a:p>
          <a:p>
            <a:pPr lvl="1"/>
            <a:r>
              <a:rPr lang="en-GB" dirty="0" smtClean="0"/>
              <a:t>It relies on IEEE 802.15.4 PHY standard.</a:t>
            </a:r>
          </a:p>
          <a:p>
            <a:pPr lvl="1"/>
            <a:r>
              <a:rPr lang="en-GB" dirty="0" smtClean="0"/>
              <a:t>MAC layer is a TDMA mac where bandwidth resources are </a:t>
            </a:r>
            <a:r>
              <a:rPr lang="en-GB" dirty="0" err="1" smtClean="0"/>
              <a:t>orthogonalised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10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WirelessHART</a:t>
            </a:r>
            <a:r>
              <a:rPr lang="tr-TR" dirty="0" smtClean="0"/>
              <a:t> Network Architecture</a:t>
            </a:r>
            <a:endParaRPr lang="en-GB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2925" y="1412193"/>
            <a:ext cx="8413859" cy="49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9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6LowPAN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enable</a:t>
            </a:r>
            <a:r>
              <a:rPr lang="tr-TR" dirty="0" smtClean="0"/>
              <a:t> IP </a:t>
            </a:r>
            <a:r>
              <a:rPr lang="tr-TR" dirty="0" err="1" smtClean="0"/>
              <a:t>based</a:t>
            </a:r>
            <a:r>
              <a:rPr lang="tr-TR" dirty="0" smtClean="0"/>
              <a:t> </a:t>
            </a:r>
            <a:r>
              <a:rPr lang="tr-TR" dirty="0" err="1" smtClean="0"/>
              <a:t>End-to-End</a:t>
            </a:r>
            <a:r>
              <a:rPr lang="tr-TR" dirty="0" smtClean="0"/>
              <a:t> </a:t>
            </a:r>
            <a:r>
              <a:rPr lang="tr-TR" dirty="0" err="1" smtClean="0"/>
              <a:t>Communication</a:t>
            </a:r>
            <a:r>
              <a:rPr lang="tr-TR" dirty="0" smtClean="0"/>
              <a:t>, IETF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devised</a:t>
            </a:r>
            <a:r>
              <a:rPr lang="tr-TR" dirty="0" smtClean="0"/>
              <a:t> a </a:t>
            </a:r>
            <a:r>
              <a:rPr lang="tr-TR" dirty="0" err="1" smtClean="0"/>
              <a:t>standard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bring</a:t>
            </a:r>
            <a:r>
              <a:rPr lang="tr-TR" dirty="0" smtClean="0"/>
              <a:t> IPv6 </a:t>
            </a:r>
            <a:r>
              <a:rPr lang="tr-TR" dirty="0" err="1" smtClean="0"/>
              <a:t>based</a:t>
            </a:r>
            <a:r>
              <a:rPr lang="tr-TR" dirty="0" smtClean="0"/>
              <a:t> </a:t>
            </a:r>
            <a:r>
              <a:rPr lang="tr-TR" dirty="0" err="1" smtClean="0"/>
              <a:t>routing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Wireless Sensor Networks. </a:t>
            </a:r>
          </a:p>
          <a:p>
            <a:pPr lvl="1"/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standard</a:t>
            </a:r>
            <a:r>
              <a:rPr lang="tr-TR" dirty="0" smtClean="0"/>
              <a:t> </a:t>
            </a:r>
            <a:r>
              <a:rPr lang="tr-TR" dirty="0" err="1" smtClean="0"/>
              <a:t>enables</a:t>
            </a:r>
            <a:r>
              <a:rPr lang="tr-TR" dirty="0" smtClean="0"/>
              <a:t> </a:t>
            </a:r>
            <a:r>
              <a:rPr lang="tr-TR" dirty="0" err="1" smtClean="0"/>
              <a:t>small</a:t>
            </a:r>
            <a:r>
              <a:rPr lang="tr-TR" dirty="0" smtClean="0"/>
              <a:t> </a:t>
            </a:r>
            <a:r>
              <a:rPr lang="tr-TR" dirty="0" err="1" smtClean="0"/>
              <a:t>devices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Internet </a:t>
            </a:r>
            <a:r>
              <a:rPr lang="tr-TR" dirty="0" err="1" smtClean="0"/>
              <a:t>paving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way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global Internet of </a:t>
            </a:r>
            <a:r>
              <a:rPr lang="tr-TR" dirty="0" err="1" smtClean="0"/>
              <a:t>Things</a:t>
            </a:r>
            <a:r>
              <a:rPr lang="tr-TR" dirty="0" smtClean="0"/>
              <a:t>  (</a:t>
            </a:r>
            <a:r>
              <a:rPr lang="tr-TR" dirty="0" err="1" smtClean="0"/>
              <a:t>IoT</a:t>
            </a:r>
            <a:r>
              <a:rPr lang="tr-TR" dirty="0" smtClean="0"/>
              <a:t>).</a:t>
            </a:r>
          </a:p>
          <a:p>
            <a:pPr lvl="1"/>
            <a:r>
              <a:rPr lang="tr-TR" dirty="0" err="1" smtClean="0"/>
              <a:t>The</a:t>
            </a:r>
            <a:r>
              <a:rPr lang="tr-TR" dirty="0" smtClean="0"/>
              <a:t> main </a:t>
            </a:r>
            <a:r>
              <a:rPr lang="tr-TR" dirty="0" err="1" smtClean="0"/>
              <a:t>challenge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squeze</a:t>
            </a:r>
            <a:r>
              <a:rPr lang="tr-TR" dirty="0" smtClean="0"/>
              <a:t> 40 </a:t>
            </a:r>
            <a:r>
              <a:rPr lang="tr-TR" dirty="0" err="1" smtClean="0"/>
              <a:t>byte</a:t>
            </a:r>
            <a:r>
              <a:rPr lang="tr-TR" dirty="0" smtClean="0"/>
              <a:t> IPv6 </a:t>
            </a:r>
            <a:r>
              <a:rPr lang="tr-TR" dirty="0" err="1" smtClean="0"/>
              <a:t>header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a </a:t>
            </a:r>
            <a:r>
              <a:rPr lang="tr-TR" dirty="0" err="1" smtClean="0"/>
              <a:t>standard</a:t>
            </a:r>
            <a:r>
              <a:rPr lang="tr-TR" dirty="0" smtClean="0"/>
              <a:t> (IEEE 802.15.4) </a:t>
            </a:r>
            <a:r>
              <a:rPr lang="tr-TR" dirty="0" err="1" smtClean="0"/>
              <a:t>which</a:t>
            </a:r>
            <a:r>
              <a:rPr lang="tr-TR" dirty="0" smtClean="0"/>
              <a:t> has </a:t>
            </a:r>
            <a:r>
              <a:rPr lang="tr-TR" dirty="0" err="1" smtClean="0"/>
              <a:t>only</a:t>
            </a:r>
            <a:r>
              <a:rPr lang="tr-TR" dirty="0" smtClean="0"/>
              <a:t> a </a:t>
            </a:r>
            <a:r>
              <a:rPr lang="tr-TR" dirty="0" err="1" smtClean="0"/>
              <a:t>maximum</a:t>
            </a:r>
            <a:r>
              <a:rPr lang="tr-TR" dirty="0" smtClean="0"/>
              <a:t> </a:t>
            </a:r>
            <a:r>
              <a:rPr lang="tr-TR" dirty="0" err="1" smtClean="0"/>
              <a:t>payload</a:t>
            </a:r>
            <a:r>
              <a:rPr lang="tr-TR" dirty="0" smtClean="0"/>
              <a:t> of 127 </a:t>
            </a:r>
            <a:r>
              <a:rPr lang="tr-TR" dirty="0" err="1" smtClean="0"/>
              <a:t>bytes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 smtClean="0"/>
              <a:t>Furthermore</a:t>
            </a:r>
            <a:r>
              <a:rPr lang="tr-TR" dirty="0" smtClean="0"/>
              <a:t>, IPv6 </a:t>
            </a:r>
            <a:r>
              <a:rPr lang="tr-TR" dirty="0" err="1" smtClean="0"/>
              <a:t>supports</a:t>
            </a:r>
            <a:r>
              <a:rPr lang="tr-TR" dirty="0" smtClean="0"/>
              <a:t> a </a:t>
            </a:r>
            <a:r>
              <a:rPr lang="tr-TR" dirty="0" err="1" smtClean="0"/>
              <a:t>payloads</a:t>
            </a:r>
            <a:r>
              <a:rPr lang="tr-TR" dirty="0" smtClean="0"/>
              <a:t> of 1280 </a:t>
            </a:r>
            <a:r>
              <a:rPr lang="tr-TR" dirty="0" err="1" smtClean="0"/>
              <a:t>bytes</a:t>
            </a:r>
            <a:r>
              <a:rPr lang="tr-TR" dirty="0" smtClean="0"/>
              <a:t>. </a:t>
            </a:r>
            <a:r>
              <a:rPr lang="tr-TR" dirty="0" err="1" smtClean="0"/>
              <a:t>Hence</a:t>
            </a:r>
            <a:r>
              <a:rPr lang="tr-TR" dirty="0" smtClean="0"/>
              <a:t> an </a:t>
            </a:r>
            <a:r>
              <a:rPr lang="tr-TR" dirty="0" err="1" smtClean="0"/>
              <a:t>adaptation</a:t>
            </a:r>
            <a:r>
              <a:rPr lang="tr-TR" dirty="0" smtClean="0"/>
              <a:t> </a:t>
            </a:r>
            <a:r>
              <a:rPr lang="tr-TR" dirty="0" err="1" smtClean="0"/>
              <a:t>layer</a:t>
            </a:r>
            <a:r>
              <a:rPr lang="tr-TR" dirty="0" smtClean="0"/>
              <a:t> is </a:t>
            </a:r>
            <a:r>
              <a:rPr lang="tr-TR" dirty="0" err="1" smtClean="0"/>
              <a:t>required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standards</a:t>
            </a:r>
            <a:r>
              <a:rPr lang="tr-TR" dirty="0" smtClean="0"/>
              <a:t> </a:t>
            </a:r>
            <a:r>
              <a:rPr lang="tr-TR" dirty="0" err="1" smtClean="0"/>
              <a:t>work</a:t>
            </a:r>
            <a:r>
              <a:rPr lang="tr-TR" dirty="0" smtClean="0"/>
              <a:t> </a:t>
            </a:r>
            <a:r>
              <a:rPr lang="tr-TR" dirty="0" err="1" smtClean="0"/>
              <a:t>together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adaptation</a:t>
            </a:r>
            <a:r>
              <a:rPr lang="tr-TR" dirty="0" smtClean="0"/>
              <a:t> </a:t>
            </a:r>
            <a:r>
              <a:rPr lang="tr-TR" dirty="0" err="1" smtClean="0"/>
              <a:t>layer</a:t>
            </a:r>
            <a:r>
              <a:rPr lang="tr-TR" dirty="0" smtClean="0"/>
              <a:t> is </a:t>
            </a:r>
            <a:r>
              <a:rPr lang="tr-TR" dirty="0" err="1" smtClean="0"/>
              <a:t>responsible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compressing</a:t>
            </a:r>
            <a:r>
              <a:rPr lang="tr-TR" dirty="0" smtClean="0"/>
              <a:t> IPv6 </a:t>
            </a:r>
            <a:r>
              <a:rPr lang="tr-TR" dirty="0" err="1" smtClean="0"/>
              <a:t>header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fragment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defragment</a:t>
            </a:r>
            <a:r>
              <a:rPr lang="tr-TR" dirty="0" smtClean="0"/>
              <a:t> </a:t>
            </a:r>
            <a:r>
              <a:rPr lang="tr-TR" dirty="0" err="1" smtClean="0"/>
              <a:t>large</a:t>
            </a:r>
            <a:r>
              <a:rPr lang="tr-TR" dirty="0" smtClean="0"/>
              <a:t> data </a:t>
            </a:r>
            <a:r>
              <a:rPr lang="tr-TR" dirty="0" err="1" smtClean="0"/>
              <a:t>payloads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Instead</a:t>
            </a:r>
            <a:r>
              <a:rPr lang="tr-TR" dirty="0" smtClean="0"/>
              <a:t> of </a:t>
            </a:r>
            <a:r>
              <a:rPr lang="tr-TR" dirty="0" err="1" smtClean="0"/>
              <a:t>sending</a:t>
            </a:r>
            <a:r>
              <a:rPr lang="tr-TR" dirty="0" smtClean="0"/>
              <a:t> a </a:t>
            </a:r>
            <a:r>
              <a:rPr lang="tr-TR" dirty="0" err="1" smtClean="0"/>
              <a:t>single</a:t>
            </a:r>
            <a:r>
              <a:rPr lang="tr-TR" dirty="0" smtClean="0"/>
              <a:t> </a:t>
            </a:r>
            <a:r>
              <a:rPr lang="tr-TR" dirty="0" err="1" smtClean="0"/>
              <a:t>header</a:t>
            </a:r>
            <a:r>
              <a:rPr lang="tr-TR" dirty="0" smtClean="0"/>
              <a:t> </a:t>
            </a:r>
            <a:r>
              <a:rPr lang="tr-TR" dirty="0" err="1" smtClean="0"/>
              <a:t>containing</a:t>
            </a:r>
            <a:r>
              <a:rPr lang="tr-TR" dirty="0" smtClean="0"/>
              <a:t> </a:t>
            </a:r>
            <a:r>
              <a:rPr lang="tr-TR" dirty="0" err="1" smtClean="0"/>
              <a:t>every</a:t>
            </a:r>
            <a:r>
              <a:rPr lang="tr-TR" dirty="0" smtClean="0"/>
              <a:t> </a:t>
            </a:r>
            <a:r>
              <a:rPr lang="tr-TR" dirty="0" err="1" smtClean="0"/>
              <a:t>bits</a:t>
            </a:r>
            <a:r>
              <a:rPr lang="tr-TR" dirty="0" smtClean="0"/>
              <a:t> of </a:t>
            </a:r>
            <a:r>
              <a:rPr lang="tr-TR" dirty="0" err="1" smtClean="0"/>
              <a:t>information</a:t>
            </a:r>
            <a:r>
              <a:rPr lang="tr-TR" dirty="0" smtClean="0"/>
              <a:t> 6LowPAN </a:t>
            </a:r>
            <a:r>
              <a:rPr lang="tr-TR" dirty="0" err="1" smtClean="0"/>
              <a:t>makes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of </a:t>
            </a:r>
            <a:r>
              <a:rPr lang="tr-TR" dirty="0" err="1" smtClean="0"/>
              <a:t>four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headers</a:t>
            </a:r>
            <a:r>
              <a:rPr lang="tr-TR" dirty="0" smtClean="0"/>
              <a:t> as </a:t>
            </a:r>
            <a:r>
              <a:rPr lang="tr-TR" dirty="0" err="1" smtClean="0"/>
              <a:t>given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optimise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IPv6 </a:t>
            </a:r>
            <a:r>
              <a:rPr lang="tr-TR" dirty="0" err="1" smtClean="0"/>
              <a:t>header</a:t>
            </a:r>
            <a:r>
              <a:rPr lang="tr-T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695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WSN Protocol </a:t>
            </a:r>
            <a:r>
              <a:rPr lang="tr-TR" dirty="0" err="1" smtClean="0"/>
              <a:t>Stack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6LowPAN</a:t>
            </a:r>
            <a:endParaRPr lang="en-GB" dirty="0"/>
          </a:p>
        </p:txBody>
      </p:sp>
      <p:pic>
        <p:nvPicPr>
          <p:cNvPr id="5122" name="Picture 2" descr="http://www.hindawi.com/journals/jcnc/2012/316839.fig.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620906"/>
            <a:ext cx="9047162" cy="47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1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Software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0238" y="1314450"/>
            <a:ext cx="9604374" cy="5543550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several</a:t>
            </a:r>
            <a:r>
              <a:rPr lang="tr-TR" dirty="0" smtClean="0"/>
              <a:t> software </a:t>
            </a:r>
            <a:r>
              <a:rPr lang="tr-TR" dirty="0" err="1" smtClean="0"/>
              <a:t>solutions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operating</a:t>
            </a:r>
            <a:r>
              <a:rPr lang="tr-TR" dirty="0" smtClean="0"/>
              <a:t> </a:t>
            </a:r>
            <a:r>
              <a:rPr lang="tr-TR" dirty="0" err="1" smtClean="0"/>
              <a:t>systems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WSNs</a:t>
            </a:r>
            <a:endParaRPr lang="tr-TR" dirty="0" smtClean="0"/>
          </a:p>
          <a:p>
            <a:pPr lvl="1"/>
            <a:r>
              <a:rPr lang="tr-TR" dirty="0" err="1" smtClean="0"/>
              <a:t>TinyOS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UC Berkeley.</a:t>
            </a:r>
          </a:p>
          <a:p>
            <a:pPr lvl="2"/>
            <a:r>
              <a:rPr lang="tr-TR" dirty="0" smtClean="0"/>
              <a:t>Open BSD </a:t>
            </a:r>
            <a:r>
              <a:rPr lang="tr-TR" dirty="0" err="1" smtClean="0"/>
              <a:t>Licence</a:t>
            </a:r>
            <a:endParaRPr lang="tr-TR" dirty="0" smtClean="0"/>
          </a:p>
          <a:p>
            <a:pPr lvl="2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cooperation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Intel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CrossBow</a:t>
            </a:r>
            <a:r>
              <a:rPr lang="tr-TR" dirty="0" smtClean="0"/>
              <a:t> </a:t>
            </a:r>
            <a:r>
              <a:rPr lang="tr-TR" dirty="0" err="1" smtClean="0"/>
              <a:t>Technology</a:t>
            </a:r>
            <a:endParaRPr lang="tr-TR" dirty="0" smtClean="0"/>
          </a:p>
          <a:p>
            <a:pPr lvl="2"/>
            <a:r>
              <a:rPr lang="tr-TR" dirty="0" err="1" smtClean="0"/>
              <a:t>NesC</a:t>
            </a:r>
            <a:r>
              <a:rPr lang="tr-TR" dirty="0" smtClean="0"/>
              <a:t> </a:t>
            </a:r>
            <a:r>
              <a:rPr lang="tr-TR" dirty="0" err="1" smtClean="0"/>
              <a:t>programming</a:t>
            </a:r>
            <a:r>
              <a:rPr lang="tr-TR" dirty="0" smtClean="0"/>
              <a:t> Language.</a:t>
            </a:r>
          </a:p>
          <a:p>
            <a:pPr lvl="2"/>
            <a:r>
              <a:rPr lang="tr-TR" dirty="0" smtClean="0"/>
              <a:t>TOSSIM platform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simulations</a:t>
            </a:r>
            <a:r>
              <a:rPr lang="tr-TR" dirty="0" smtClean="0"/>
              <a:t>.</a:t>
            </a:r>
          </a:p>
          <a:p>
            <a:pPr lvl="2"/>
            <a:r>
              <a:rPr lang="tr-TR" dirty="0" smtClean="0"/>
              <a:t>A </a:t>
            </a:r>
            <a:r>
              <a:rPr lang="tr-TR" dirty="0" err="1" smtClean="0"/>
              <a:t>large</a:t>
            </a:r>
            <a:r>
              <a:rPr lang="tr-TR" dirty="0" smtClean="0"/>
              <a:t> </a:t>
            </a:r>
            <a:r>
              <a:rPr lang="tr-TR" dirty="0" err="1" smtClean="0"/>
              <a:t>component</a:t>
            </a:r>
            <a:r>
              <a:rPr lang="tr-TR" dirty="0" smtClean="0"/>
              <a:t> </a:t>
            </a:r>
            <a:r>
              <a:rPr lang="tr-TR" dirty="0" err="1" smtClean="0"/>
              <a:t>library</a:t>
            </a:r>
            <a:r>
              <a:rPr lang="tr-TR" dirty="0" smtClean="0"/>
              <a:t> </a:t>
            </a:r>
            <a:r>
              <a:rPr lang="tr-TR" dirty="0" err="1" smtClean="0"/>
              <a:t>including</a:t>
            </a:r>
            <a:r>
              <a:rPr lang="tr-TR" dirty="0" smtClean="0"/>
              <a:t> network </a:t>
            </a:r>
            <a:r>
              <a:rPr lang="tr-TR" dirty="0" err="1" smtClean="0"/>
              <a:t>functions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sensor </a:t>
            </a:r>
            <a:r>
              <a:rPr lang="tr-TR" dirty="0" err="1" smtClean="0"/>
              <a:t>libraries</a:t>
            </a:r>
            <a:r>
              <a:rPr lang="tr-TR" dirty="0" smtClean="0"/>
              <a:t>.</a:t>
            </a:r>
          </a:p>
          <a:p>
            <a:pPr lvl="2"/>
            <a:r>
              <a:rPr lang="tr-TR" dirty="0" err="1" smtClean="0"/>
              <a:t>Statically</a:t>
            </a:r>
            <a:r>
              <a:rPr lang="tr-TR" dirty="0" smtClean="0"/>
              <a:t> </a:t>
            </a:r>
            <a:r>
              <a:rPr lang="tr-TR" dirty="0" err="1" smtClean="0"/>
              <a:t>linked</a:t>
            </a:r>
            <a:r>
              <a:rPr lang="tr-TR" dirty="0" smtClean="0"/>
              <a:t>, </a:t>
            </a:r>
            <a:r>
              <a:rPr lang="tr-TR" dirty="0" err="1" smtClean="0"/>
              <a:t>hence</a:t>
            </a:r>
            <a:r>
              <a:rPr lang="tr-TR" dirty="0" smtClean="0"/>
              <a:t> </a:t>
            </a:r>
            <a:r>
              <a:rPr lang="tr-TR" dirty="0" err="1" smtClean="0"/>
              <a:t>no</a:t>
            </a:r>
            <a:r>
              <a:rPr lang="tr-TR" dirty="0" smtClean="0"/>
              <a:t> </a:t>
            </a:r>
            <a:r>
              <a:rPr lang="tr-TR" dirty="0" err="1" smtClean="0"/>
              <a:t>loadable</a:t>
            </a:r>
            <a:r>
              <a:rPr lang="tr-TR" dirty="0" smtClean="0"/>
              <a:t> </a:t>
            </a:r>
            <a:r>
              <a:rPr lang="tr-TR" dirty="0" err="1" smtClean="0"/>
              <a:t>modules</a:t>
            </a:r>
            <a:r>
              <a:rPr lang="tr-TR" dirty="0" smtClean="0"/>
              <a:t>.</a:t>
            </a:r>
          </a:p>
          <a:p>
            <a:pPr lvl="2"/>
            <a:r>
              <a:rPr lang="tr-TR" dirty="0" smtClean="0"/>
              <a:t>No </a:t>
            </a:r>
            <a:r>
              <a:rPr lang="tr-TR" dirty="0" err="1" smtClean="0"/>
              <a:t>multi</a:t>
            </a:r>
            <a:r>
              <a:rPr lang="tr-TR" dirty="0" smtClean="0"/>
              <a:t> </a:t>
            </a:r>
            <a:r>
              <a:rPr lang="tr-TR" dirty="0" err="1" smtClean="0"/>
              <a:t>threading</a:t>
            </a:r>
            <a:endParaRPr lang="tr-TR" dirty="0" smtClean="0"/>
          </a:p>
          <a:p>
            <a:pPr lvl="1"/>
            <a:r>
              <a:rPr lang="tr-TR" dirty="0" err="1" smtClean="0"/>
              <a:t>Contiki</a:t>
            </a:r>
            <a:r>
              <a:rPr lang="tr-TR" dirty="0" smtClean="0"/>
              <a:t> OS </a:t>
            </a:r>
            <a:r>
              <a:rPr lang="tr-TR" dirty="0" err="1" smtClean="0"/>
              <a:t>from</a:t>
            </a:r>
            <a:r>
              <a:rPr lang="tr-TR" dirty="0" smtClean="0"/>
              <a:t> SİCS</a:t>
            </a:r>
          </a:p>
          <a:p>
            <a:pPr lvl="2"/>
            <a:r>
              <a:rPr lang="tr-TR" dirty="0" smtClean="0"/>
              <a:t>Multi </a:t>
            </a:r>
            <a:r>
              <a:rPr lang="tr-TR" dirty="0" err="1" smtClean="0"/>
              <a:t>Threaded</a:t>
            </a:r>
            <a:r>
              <a:rPr lang="tr-TR" dirty="0" smtClean="0"/>
              <a:t>, </a:t>
            </a:r>
          </a:p>
          <a:p>
            <a:pPr lvl="2"/>
            <a:r>
              <a:rPr lang="tr-TR" dirty="0" smtClean="0"/>
              <a:t>Has </a:t>
            </a:r>
            <a:r>
              <a:rPr lang="tr-TR" dirty="0" err="1" smtClean="0"/>
              <a:t>large</a:t>
            </a:r>
            <a:r>
              <a:rPr lang="tr-TR" dirty="0" smtClean="0"/>
              <a:t>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several</a:t>
            </a:r>
            <a:r>
              <a:rPr lang="tr-TR" dirty="0" smtClean="0"/>
              <a:t> </a:t>
            </a:r>
            <a:r>
              <a:rPr lang="tr-TR" dirty="0" err="1" smtClean="0"/>
              <a:t>platforms</a:t>
            </a:r>
            <a:r>
              <a:rPr lang="tr-TR" dirty="0" smtClean="0"/>
              <a:t> (</a:t>
            </a:r>
            <a:r>
              <a:rPr lang="tr-TR" dirty="0" err="1" smtClean="0"/>
              <a:t>TelosB</a:t>
            </a:r>
            <a:r>
              <a:rPr lang="tr-TR" dirty="0" smtClean="0"/>
              <a:t>, </a:t>
            </a:r>
            <a:r>
              <a:rPr lang="tr-TR" dirty="0" err="1" smtClean="0"/>
              <a:t>MicaZ</a:t>
            </a:r>
            <a:r>
              <a:rPr lang="tr-TR" dirty="0" smtClean="0"/>
              <a:t>, </a:t>
            </a:r>
            <a:r>
              <a:rPr lang="tr-TR" dirty="0" err="1" smtClean="0"/>
              <a:t>etc</a:t>
            </a:r>
            <a:r>
              <a:rPr lang="tr-TR" dirty="0" smtClean="0"/>
              <a:t>.)</a:t>
            </a:r>
          </a:p>
          <a:p>
            <a:pPr lvl="2"/>
            <a:r>
              <a:rPr lang="tr-TR" dirty="0" smtClean="0"/>
              <a:t>Run time </a:t>
            </a:r>
            <a:r>
              <a:rPr lang="tr-TR" dirty="0" err="1" smtClean="0"/>
              <a:t>module</a:t>
            </a:r>
            <a:r>
              <a:rPr lang="tr-TR" dirty="0" smtClean="0"/>
              <a:t> </a:t>
            </a:r>
            <a:r>
              <a:rPr lang="tr-TR" dirty="0" err="1" smtClean="0"/>
              <a:t>loading</a:t>
            </a:r>
            <a:r>
              <a:rPr lang="tr-TR" dirty="0" smtClean="0"/>
              <a:t>.</a:t>
            </a:r>
          </a:p>
          <a:p>
            <a:pPr lvl="2"/>
            <a:r>
              <a:rPr lang="tr-TR" dirty="0" smtClean="0"/>
              <a:t>TCP/IP </a:t>
            </a:r>
            <a:r>
              <a:rPr lang="tr-TR" dirty="0" err="1" smtClean="0"/>
              <a:t>and</a:t>
            </a:r>
            <a:r>
              <a:rPr lang="tr-TR" dirty="0" smtClean="0"/>
              <a:t> 6LowPAN </a:t>
            </a:r>
            <a:r>
              <a:rPr lang="tr-TR" dirty="0" err="1" smtClean="0"/>
              <a:t>support</a:t>
            </a:r>
            <a:endParaRPr lang="tr-TR" dirty="0" smtClean="0"/>
          </a:p>
          <a:p>
            <a:pPr lvl="2"/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Contiki</a:t>
            </a:r>
            <a:r>
              <a:rPr lang="tr-TR" dirty="0" smtClean="0"/>
              <a:t> in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projects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 smtClean="0"/>
              <a:t>Others</a:t>
            </a:r>
            <a:endParaRPr lang="tr-TR" dirty="0" smtClean="0"/>
          </a:p>
          <a:p>
            <a:pPr lvl="2"/>
            <a:r>
              <a:rPr lang="tr-TR" dirty="0" smtClean="0"/>
              <a:t>Java ME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SunSPOT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SUN.</a:t>
            </a:r>
          </a:p>
          <a:p>
            <a:pPr lvl="2"/>
            <a:r>
              <a:rPr lang="tr-TR" dirty="0" err="1" smtClean="0"/>
              <a:t>LiteOS</a:t>
            </a:r>
            <a:endParaRPr lang="tr-TR" dirty="0" smtClean="0"/>
          </a:p>
          <a:p>
            <a:pPr lvl="2"/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.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024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Thank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Attention</a:t>
            </a:r>
            <a:r>
              <a:rPr lang="tr-TR" dirty="0" smtClean="0"/>
              <a:t>.</a:t>
            </a:r>
            <a:endParaRPr lang="en-GB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0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2924" y="1782305"/>
            <a:ext cx="8911687" cy="4128917"/>
          </a:xfrm>
        </p:spPr>
        <p:txBody>
          <a:bodyPr>
            <a:normAutofit/>
          </a:bodyPr>
          <a:lstStyle/>
          <a:p>
            <a:r>
              <a:rPr lang="en-GB" dirty="0" smtClean="0"/>
              <a:t>A truly connected World vision.</a:t>
            </a:r>
          </a:p>
          <a:p>
            <a:r>
              <a:rPr lang="en-GB" dirty="0" smtClean="0"/>
              <a:t>What are the motivated factors?</a:t>
            </a:r>
          </a:p>
          <a:p>
            <a:pPr lvl="1"/>
            <a:r>
              <a:rPr lang="en-GB" dirty="0" smtClean="0"/>
              <a:t>The market value &amp; trends.</a:t>
            </a:r>
          </a:p>
          <a:p>
            <a:pPr lvl="1"/>
            <a:r>
              <a:rPr lang="en-GB" dirty="0" smtClean="0"/>
              <a:t>Challenges &amp; opportunities.</a:t>
            </a:r>
          </a:p>
          <a:p>
            <a:r>
              <a:rPr lang="en-US" altLang="tr-TR" dirty="0"/>
              <a:t>What are wireless sensor networks</a:t>
            </a:r>
            <a:r>
              <a:rPr lang="en-US" altLang="tr-TR" dirty="0" smtClean="0"/>
              <a:t>?</a:t>
            </a:r>
            <a:endParaRPr lang="tr-TR" altLang="tr-TR" dirty="0" smtClean="0"/>
          </a:p>
          <a:p>
            <a:r>
              <a:rPr lang="en-US" dirty="0"/>
              <a:t>Mote Platforms.</a:t>
            </a:r>
          </a:p>
          <a:p>
            <a:pPr lvl="1"/>
            <a:r>
              <a:rPr lang="en-US" dirty="0"/>
              <a:t>What is a </a:t>
            </a:r>
            <a:r>
              <a:rPr lang="en-US" dirty="0" smtClean="0"/>
              <a:t>mote</a:t>
            </a:r>
            <a:r>
              <a:rPr lang="tr-TR" dirty="0" smtClean="0"/>
              <a:t> &amp;</a:t>
            </a:r>
            <a:r>
              <a:rPr lang="en-US" dirty="0" smtClean="0"/>
              <a:t>What </a:t>
            </a:r>
            <a:r>
              <a:rPr lang="en-US" dirty="0"/>
              <a:t>does it contain?</a:t>
            </a:r>
          </a:p>
          <a:p>
            <a:pPr lvl="1"/>
            <a:r>
              <a:rPr lang="en-US" dirty="0"/>
              <a:t>Popular platforms &amp; </a:t>
            </a:r>
            <a:r>
              <a:rPr lang="en-US" dirty="0" smtClean="0"/>
              <a:t>evolution</a:t>
            </a:r>
            <a:endParaRPr lang="en-US" altLang="tr-TR" dirty="0"/>
          </a:p>
          <a:p>
            <a:r>
              <a:rPr lang="en-US" altLang="tr-TR" dirty="0"/>
              <a:t>Unique characteristics/challenges</a:t>
            </a:r>
            <a:r>
              <a:rPr lang="en-US" altLang="tr-TR" dirty="0" smtClean="0"/>
              <a:t>.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896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72769" y="0"/>
            <a:ext cx="9803064" cy="1325563"/>
          </a:xfrm>
        </p:spPr>
        <p:txBody>
          <a:bodyPr>
            <a:normAutofit/>
          </a:bodyPr>
          <a:lstStyle/>
          <a:p>
            <a:r>
              <a:rPr lang="tr-TR" dirty="0" smtClean="0"/>
              <a:t>An </a:t>
            </a:r>
            <a:r>
              <a:rPr lang="tr-TR" dirty="0" err="1" smtClean="0"/>
              <a:t>IoT</a:t>
            </a:r>
            <a:r>
              <a:rPr lang="tr-TR" dirty="0" smtClean="0"/>
              <a:t> </a:t>
            </a:r>
            <a:r>
              <a:rPr lang="tr-TR" dirty="0" err="1" smtClean="0"/>
              <a:t>Vision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822208" y="6163804"/>
            <a:ext cx="58256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Source: </a:t>
            </a:r>
            <a:r>
              <a:rPr lang="tr-TR" sz="1000" dirty="0">
                <a:hlinkClick r:id="rId3"/>
              </a:rPr>
              <a:t>http://</a:t>
            </a:r>
            <a:r>
              <a:rPr lang="tr-TR" sz="1000" dirty="0" smtClean="0">
                <a:hlinkClick r:id="rId3"/>
              </a:rPr>
              <a:t>www.opinno.com/en/</a:t>
            </a:r>
            <a:r>
              <a:rPr lang="tr-TR" sz="1000" dirty="0" err="1" smtClean="0">
                <a:hlinkClick r:id="rId3"/>
              </a:rPr>
              <a:t>content</a:t>
            </a:r>
            <a:r>
              <a:rPr lang="tr-TR" sz="1000" dirty="0" smtClean="0">
                <a:hlinkClick r:id="rId3"/>
              </a:rPr>
              <a:t>/internet-things-0</a:t>
            </a:r>
            <a:r>
              <a:rPr lang="tr-TR" sz="1000" dirty="0" smtClean="0"/>
              <a:t>,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: </a:t>
            </a:r>
            <a:r>
              <a:rPr lang="tr-TR" sz="1000" dirty="0" err="1" smtClean="0"/>
              <a:t>December</a:t>
            </a:r>
            <a:r>
              <a:rPr lang="tr-TR" sz="1000" dirty="0" smtClean="0"/>
              <a:t> 2014.</a:t>
            </a:r>
            <a:endParaRPr lang="tr-TR" sz="1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33" y="513632"/>
            <a:ext cx="10058400" cy="56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k 10"/>
          <p:cNvGraphicFramePr/>
          <p:nvPr>
            <p:extLst>
              <p:ext uri="{D42A27DB-BD31-4B8C-83A1-F6EECF244321}">
                <p14:modId xmlns:p14="http://schemas.microsoft.com/office/powerpoint/2010/main" val="23709057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0" y="512064"/>
            <a:ext cx="10058400" cy="615885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40747" y="62346"/>
            <a:ext cx="8676980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40746" y="804472"/>
            <a:ext cx="9941818" cy="5335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u="sng" dirty="0" smtClean="0"/>
              <a:t>WSNs</a:t>
            </a:r>
            <a:r>
              <a:rPr lang="en-GB" sz="1800" dirty="0" smtClean="0"/>
              <a:t>  gaining importance as new applications are emerging (e.g. m-Health, Smart City and Smart Grid). 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Majority of these applications will have many sensors connected to the Internet forming Internet of Things (</a:t>
            </a:r>
            <a:r>
              <a:rPr lang="en-GB" sz="1800" u="sng" dirty="0" err="1" smtClean="0"/>
              <a:t>IoT</a:t>
            </a:r>
            <a:r>
              <a:rPr lang="en-GB" sz="1800" dirty="0" smtClean="0"/>
              <a:t>). 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The traffic generated by </a:t>
            </a:r>
            <a:r>
              <a:rPr lang="en-GB" sz="1800" u="sng" dirty="0" err="1" smtClean="0"/>
              <a:t>IoT</a:t>
            </a:r>
            <a:r>
              <a:rPr lang="en-GB" sz="1800" dirty="0" smtClean="0"/>
              <a:t> will constitute a large part of the future internet  traffic. </a:t>
            </a:r>
            <a:endParaRPr lang="tr-TR" sz="1800" dirty="0" smtClean="0"/>
          </a:p>
          <a:p>
            <a:endParaRPr lang="tr-TR" sz="1800" dirty="0" smtClean="0"/>
          </a:p>
          <a:p>
            <a:endParaRPr lang="tr-TR" sz="1800" dirty="0"/>
          </a:p>
          <a:p>
            <a:r>
              <a:rPr lang="tr-TR" sz="1800" dirty="0" err="1" smtClean="0"/>
              <a:t>This</a:t>
            </a:r>
            <a:r>
              <a:rPr lang="tr-TR" sz="1800" dirty="0" smtClean="0"/>
              <a:t> </a:t>
            </a:r>
            <a:r>
              <a:rPr lang="tr-TR" sz="1800" dirty="0" err="1" smtClean="0"/>
              <a:t>will</a:t>
            </a:r>
            <a:r>
              <a:rPr lang="tr-TR" sz="1800" dirty="0"/>
              <a:t> </a:t>
            </a:r>
            <a:r>
              <a:rPr lang="tr-TR" sz="1800" dirty="0" err="1" smtClean="0"/>
              <a:t>necessitate</a:t>
            </a:r>
            <a:r>
              <a:rPr lang="tr-TR" sz="1800" dirty="0" smtClean="0"/>
              <a:t> </a:t>
            </a:r>
            <a:r>
              <a:rPr lang="tr-TR" sz="1800" dirty="0" err="1" smtClean="0"/>
              <a:t>clever</a:t>
            </a:r>
            <a:r>
              <a:rPr lang="tr-TR" sz="1800" dirty="0" smtClean="0"/>
              <a:t> </a:t>
            </a:r>
            <a:r>
              <a:rPr lang="tr-TR" sz="1800" dirty="0" err="1" smtClean="0"/>
              <a:t>solutions</a:t>
            </a:r>
            <a:r>
              <a:rPr lang="tr-TR" sz="1800" dirty="0" smtClean="0"/>
              <a:t> </a:t>
            </a:r>
            <a:r>
              <a:rPr lang="tr-TR" sz="1800" dirty="0" err="1" smtClean="0"/>
              <a:t>and</a:t>
            </a:r>
            <a:r>
              <a:rPr lang="tr-TR" sz="1800" dirty="0" smtClean="0"/>
              <a:t> killer </a:t>
            </a:r>
            <a:r>
              <a:rPr lang="tr-TR" sz="1800" dirty="0" err="1" smtClean="0"/>
              <a:t>applications</a:t>
            </a:r>
            <a:r>
              <a:rPr lang="tr-TR" sz="1800" dirty="0" smtClean="0"/>
              <a:t> </a:t>
            </a:r>
            <a:r>
              <a:rPr lang="tr-TR" sz="1800" dirty="0" err="1" smtClean="0"/>
              <a:t>that</a:t>
            </a:r>
            <a:r>
              <a:rPr lang="tr-TR" sz="1800" dirty="0" smtClean="0"/>
              <a:t> </a:t>
            </a:r>
            <a:r>
              <a:rPr lang="tr-TR" sz="1800" dirty="0" err="1" smtClean="0"/>
              <a:t>will</a:t>
            </a:r>
            <a:r>
              <a:rPr lang="tr-TR" sz="1800" dirty="0" smtClean="0"/>
              <a:t> </a:t>
            </a:r>
            <a:r>
              <a:rPr lang="tr-TR" sz="1800" dirty="0" err="1" smtClean="0"/>
              <a:t>constitute</a:t>
            </a:r>
            <a:r>
              <a:rPr lang="tr-TR" sz="1800" dirty="0" smtClean="0"/>
              <a:t> </a:t>
            </a: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 smtClean="0"/>
              <a:t>backbone</a:t>
            </a:r>
            <a:r>
              <a:rPr lang="tr-TR" sz="1800" dirty="0" smtClean="0"/>
              <a:t> of </a:t>
            </a: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 smtClean="0"/>
              <a:t>next</a:t>
            </a:r>
            <a:r>
              <a:rPr lang="tr-TR" sz="1800" dirty="0" smtClean="0"/>
              <a:t> </a:t>
            </a:r>
            <a:r>
              <a:rPr lang="tr-TR" sz="1800" dirty="0" err="1" smtClean="0"/>
              <a:t>generation</a:t>
            </a:r>
            <a:r>
              <a:rPr lang="tr-TR" sz="1800" dirty="0" smtClean="0"/>
              <a:t> internet.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836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Numarası Yer Tutucus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tr-TR">
                <a:latin typeface="Arial" panose="020B0604020202020204" pitchFamily="34" charset="0"/>
              </a:rPr>
              <a:t>1-</a:t>
            </a:r>
            <a:fld id="{9B6E9480-A667-41F2-91C0-CB094B51EDB8}" type="slidenum">
              <a:rPr lang="en-US" altLang="tr-TR">
                <a:latin typeface="Arial" panose="020B0604020202020204" pitchFamily="34" charset="0"/>
              </a:rPr>
              <a:pPr/>
              <a:t>5</a:t>
            </a:fld>
            <a:endParaRPr lang="en-US" altLang="tr-TR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864258" y="352647"/>
            <a:ext cx="8911687" cy="1280890"/>
          </a:xfrm>
        </p:spPr>
        <p:txBody>
          <a:bodyPr/>
          <a:lstStyle/>
          <a:p>
            <a:r>
              <a:rPr lang="en-US" altLang="tr-TR" dirty="0"/>
              <a:t>What are wireless sensor networks (WSNs)?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0607" y="1547808"/>
            <a:ext cx="8915400" cy="3777622"/>
          </a:xfrm>
        </p:spPr>
        <p:txBody>
          <a:bodyPr/>
          <a:lstStyle/>
          <a:p>
            <a:r>
              <a:rPr lang="en-US" altLang="tr-TR" dirty="0" smtClean="0"/>
              <a:t>Networks of typically small, battery-powered, wireless devices.</a:t>
            </a:r>
          </a:p>
          <a:p>
            <a:pPr lvl="1"/>
            <a:r>
              <a:rPr lang="en-US" altLang="tr-TR" dirty="0" smtClean="0"/>
              <a:t>On-board processing,</a:t>
            </a:r>
          </a:p>
          <a:p>
            <a:pPr lvl="1"/>
            <a:r>
              <a:rPr lang="en-US" altLang="tr-TR" dirty="0" smtClean="0"/>
              <a:t>Communication, and </a:t>
            </a:r>
          </a:p>
          <a:p>
            <a:pPr lvl="1"/>
            <a:r>
              <a:rPr lang="en-US" altLang="tr-TR" dirty="0" smtClean="0"/>
              <a:t>Sensing capabilities.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22" y="3869204"/>
            <a:ext cx="8075550" cy="2802794"/>
          </a:xfrm>
          <a:prstGeom prst="rect">
            <a:avLst/>
          </a:prstGeom>
        </p:spPr>
      </p:pic>
      <p:grpSp>
        <p:nvGrpSpPr>
          <p:cNvPr id="2" name="Grup 1"/>
          <p:cNvGrpSpPr/>
          <p:nvPr/>
        </p:nvGrpSpPr>
        <p:grpSpPr>
          <a:xfrm>
            <a:off x="6610325" y="2020013"/>
            <a:ext cx="2954293" cy="1719839"/>
            <a:chOff x="7169430" y="3307791"/>
            <a:chExt cx="4335182" cy="2659622"/>
          </a:xfrm>
        </p:grpSpPr>
        <p:sp>
          <p:nvSpPr>
            <p:cNvPr id="9221" name="Rectangle 4"/>
            <p:cNvSpPr>
              <a:spLocks noChangeArrowheads="1"/>
            </p:cNvSpPr>
            <p:nvPr/>
          </p:nvSpPr>
          <p:spPr bwMode="auto">
            <a:xfrm>
              <a:off x="8813805" y="3616325"/>
              <a:ext cx="1501776" cy="57467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tr-TR" sz="1400" dirty="0">
                  <a:solidFill>
                    <a:srgbClr val="FF0000"/>
                  </a:solidFill>
                </a:rPr>
                <a:t>Sensors</a:t>
              </a:r>
            </a:p>
          </p:txBody>
        </p:sp>
        <p:sp>
          <p:nvSpPr>
            <p:cNvPr id="9222" name="Rectangle 5"/>
            <p:cNvSpPr>
              <a:spLocks noChangeArrowheads="1"/>
            </p:cNvSpPr>
            <p:nvPr/>
          </p:nvSpPr>
          <p:spPr bwMode="auto">
            <a:xfrm>
              <a:off x="8823324" y="4433889"/>
              <a:ext cx="1501775" cy="57467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tr-TR" sz="1400">
                  <a:solidFill>
                    <a:srgbClr val="FF0000"/>
                  </a:solidFill>
                </a:rPr>
                <a:t>Processor</a:t>
              </a:r>
            </a:p>
          </p:txBody>
        </p:sp>
        <p:sp>
          <p:nvSpPr>
            <p:cNvPr id="9223" name="Rectangle 6"/>
            <p:cNvSpPr>
              <a:spLocks noChangeArrowheads="1"/>
            </p:cNvSpPr>
            <p:nvPr/>
          </p:nvSpPr>
          <p:spPr bwMode="auto">
            <a:xfrm>
              <a:off x="8810624" y="5245101"/>
              <a:ext cx="1501775" cy="57467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tr-TR" sz="1400">
                  <a:solidFill>
                    <a:srgbClr val="FF0000"/>
                  </a:solidFill>
                </a:rPr>
                <a:t>Radio</a:t>
              </a:r>
            </a:p>
          </p:txBody>
        </p:sp>
        <p:sp>
          <p:nvSpPr>
            <p:cNvPr id="9224" name="Rectangle 7"/>
            <p:cNvSpPr>
              <a:spLocks noChangeArrowheads="1"/>
            </p:cNvSpPr>
            <p:nvPr/>
          </p:nvSpPr>
          <p:spPr bwMode="auto">
            <a:xfrm>
              <a:off x="7456486" y="4425951"/>
              <a:ext cx="952501" cy="58737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tr-TR" sz="1400">
                  <a:solidFill>
                    <a:srgbClr val="FF0000"/>
                  </a:solidFill>
                </a:rPr>
                <a:t>Storage</a:t>
              </a:r>
            </a:p>
          </p:txBody>
        </p:sp>
        <p:sp>
          <p:nvSpPr>
            <p:cNvPr id="9225" name="Rectangle 8"/>
            <p:cNvSpPr>
              <a:spLocks noChangeArrowheads="1"/>
            </p:cNvSpPr>
            <p:nvPr/>
          </p:nvSpPr>
          <p:spPr bwMode="auto">
            <a:xfrm>
              <a:off x="10929943" y="3565526"/>
              <a:ext cx="417513" cy="225901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tr-TR" sz="1400" dirty="0">
                  <a:solidFill>
                    <a:srgbClr val="FF0000"/>
                  </a:solidFill>
                </a:rPr>
                <a:t>P</a:t>
              </a:r>
            </a:p>
            <a:p>
              <a:pPr algn="ctr"/>
              <a:r>
                <a:rPr lang="en-US" altLang="tr-TR" sz="1400" dirty="0">
                  <a:solidFill>
                    <a:srgbClr val="FF0000"/>
                  </a:solidFill>
                </a:rPr>
                <a:t>O</a:t>
              </a:r>
            </a:p>
            <a:p>
              <a:pPr algn="ctr"/>
              <a:r>
                <a:rPr lang="en-US" altLang="tr-TR" sz="1400" dirty="0">
                  <a:solidFill>
                    <a:srgbClr val="FF0000"/>
                  </a:solidFill>
                </a:rPr>
                <a:t>W</a:t>
              </a:r>
            </a:p>
            <a:p>
              <a:pPr algn="ctr"/>
              <a:r>
                <a:rPr lang="en-US" altLang="tr-TR" sz="1400" dirty="0">
                  <a:solidFill>
                    <a:srgbClr val="FF0000"/>
                  </a:solidFill>
                </a:rPr>
                <a:t>E</a:t>
              </a:r>
            </a:p>
            <a:p>
              <a:pPr algn="ctr"/>
              <a:r>
                <a:rPr lang="en-US" altLang="tr-TR" sz="1400" dirty="0">
                  <a:solidFill>
                    <a:srgbClr val="FF0000"/>
                  </a:solidFill>
                </a:rPr>
                <a:t>R</a:t>
              </a:r>
            </a:p>
            <a:p>
              <a:pPr algn="ctr"/>
              <a:endParaRPr lang="en-US" altLang="tr-TR" sz="1400" dirty="0">
                <a:solidFill>
                  <a:srgbClr val="FF0000"/>
                </a:solidFill>
              </a:endParaRPr>
            </a:p>
          </p:txBody>
        </p:sp>
        <p:sp>
          <p:nvSpPr>
            <p:cNvPr id="9226" name="Rectangle 14"/>
            <p:cNvSpPr>
              <a:spLocks noChangeArrowheads="1"/>
            </p:cNvSpPr>
            <p:nvPr/>
          </p:nvSpPr>
          <p:spPr bwMode="auto">
            <a:xfrm>
              <a:off x="7297737" y="3355975"/>
              <a:ext cx="4206875" cy="26114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GB" altLang="tr-TR" sz="1400"/>
            </a:p>
          </p:txBody>
        </p:sp>
        <p:sp>
          <p:nvSpPr>
            <p:cNvPr id="9227" name="Text Box 15"/>
            <p:cNvSpPr txBox="1">
              <a:spLocks noChangeArrowheads="1"/>
            </p:cNvSpPr>
            <p:nvPr/>
          </p:nvSpPr>
          <p:spPr bwMode="auto">
            <a:xfrm>
              <a:off x="7169430" y="3307791"/>
              <a:ext cx="1870529" cy="809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tr-TR" sz="1400" dirty="0"/>
                <a:t>WSN device </a:t>
              </a:r>
              <a:endParaRPr lang="tr-TR" altLang="tr-TR" sz="1400" dirty="0" smtClean="0"/>
            </a:p>
            <a:p>
              <a:r>
                <a:rPr lang="en-US" altLang="tr-TR" sz="1400" dirty="0" smtClean="0"/>
                <a:t>schematics</a:t>
              </a:r>
              <a:endParaRPr lang="en-US" altLang="tr-T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823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76437" y="7198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2592925" y="445730"/>
            <a:ext cx="8911687" cy="5932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-Bold"/>
              </a:rPr>
              <a:t>Wireless modules </a:t>
            </a:r>
            <a:r>
              <a:rPr lang="en-US" dirty="0">
                <a:latin typeface="Times-Roman"/>
              </a:rPr>
              <a:t>or </a:t>
            </a:r>
            <a:r>
              <a:rPr lang="en-US" b="1" dirty="0" smtClean="0">
                <a:latin typeface="Times-Bold"/>
              </a:rPr>
              <a:t>motes</a:t>
            </a:r>
            <a:endParaRPr lang="en-GB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479547" y="2387185"/>
            <a:ext cx="5386387" cy="4238625"/>
          </a:xfrm>
        </p:spPr>
        <p:txBody>
          <a:bodyPr/>
          <a:lstStyle/>
          <a:p>
            <a:r>
              <a:rPr lang="en-US" dirty="0" smtClean="0"/>
              <a:t>They are the key ingredients of the a sensor network</a:t>
            </a:r>
          </a:p>
          <a:p>
            <a:pPr lvl="1"/>
            <a:r>
              <a:rPr lang="en-US" dirty="0" smtClean="0"/>
              <a:t>Can communicate</a:t>
            </a:r>
          </a:p>
          <a:p>
            <a:pPr lvl="1"/>
            <a:r>
              <a:rPr lang="en-US" dirty="0" smtClean="0"/>
              <a:t>Can Sense</a:t>
            </a:r>
          </a:p>
          <a:p>
            <a:pPr lvl="1"/>
            <a:r>
              <a:rPr lang="en-US" dirty="0" smtClean="0"/>
              <a:t>Can be reprogrammed</a:t>
            </a:r>
          </a:p>
          <a:p>
            <a:r>
              <a:rPr lang="en-US" dirty="0" smtClean="0"/>
              <a:t>Examples : Mica2, Cricket, </a:t>
            </a:r>
            <a:r>
              <a:rPr lang="en-US" dirty="0" err="1" smtClean="0"/>
              <a:t>MicaZ</a:t>
            </a:r>
            <a:r>
              <a:rPr lang="en-US" dirty="0" smtClean="0"/>
              <a:t>, Iris, </a:t>
            </a:r>
            <a:r>
              <a:rPr lang="en-US" dirty="0" err="1" smtClean="0"/>
              <a:t>Telos</a:t>
            </a:r>
            <a:r>
              <a:rPr lang="en-US" dirty="0" smtClean="0"/>
              <a:t>, </a:t>
            </a:r>
            <a:r>
              <a:rPr lang="en-US" dirty="0" err="1" smtClean="0"/>
              <a:t>SunSPOT</a:t>
            </a:r>
            <a:r>
              <a:rPr lang="en-US" dirty="0" smtClean="0"/>
              <a:t>, Imote2</a:t>
            </a:r>
            <a:endParaRPr lang="en-US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36" y="904489"/>
            <a:ext cx="4638675" cy="314325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35" y="4047739"/>
            <a:ext cx="4638675" cy="27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8" y="1808625"/>
            <a:ext cx="10767655" cy="3892088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985963" y="624110"/>
            <a:ext cx="9518649" cy="1280890"/>
          </a:xfrm>
        </p:spPr>
        <p:txBody>
          <a:bodyPr/>
          <a:lstStyle/>
          <a:p>
            <a:r>
              <a:rPr lang="en-US" dirty="0" smtClean="0"/>
              <a:t>Mote</a:t>
            </a:r>
            <a:r>
              <a:rPr lang="tr-TR" dirty="0" smtClean="0"/>
              <a:t> </a:t>
            </a:r>
            <a:r>
              <a:rPr lang="en-GB" dirty="0" smtClean="0"/>
              <a:t>Evolution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8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324066"/>
            <a:ext cx="8911687" cy="1280890"/>
          </a:xfrm>
        </p:spPr>
        <p:txBody>
          <a:bodyPr/>
          <a:lstStyle/>
          <a:p>
            <a:r>
              <a:rPr lang="tr-TR" dirty="0" err="1" smtClean="0"/>
              <a:t>Example</a:t>
            </a:r>
            <a:r>
              <a:rPr lang="tr-TR" dirty="0" smtClean="0"/>
              <a:t> </a:t>
            </a:r>
            <a:r>
              <a:rPr lang="tr-TR" dirty="0" err="1" smtClean="0"/>
              <a:t>Mote</a:t>
            </a:r>
            <a:r>
              <a:rPr lang="tr-TR" dirty="0" smtClean="0"/>
              <a:t> </a:t>
            </a:r>
            <a:r>
              <a:rPr lang="tr-TR" dirty="0" err="1" smtClean="0"/>
              <a:t>Platforms</a:t>
            </a:r>
            <a:r>
              <a:rPr lang="tr-TR" dirty="0" smtClean="0"/>
              <a:t> &amp; Hardware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1071563"/>
            <a:ext cx="6193959" cy="56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9906000" y="6843712"/>
            <a:ext cx="676275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tr-TR">
                <a:latin typeface="Arial" panose="020B0604020202020204" pitchFamily="34" charset="0"/>
              </a:rPr>
              <a:t>1-</a:t>
            </a:r>
            <a:fld id="{02B26B3E-3052-4C3F-940D-140F4CFBF410}" type="slidenum">
              <a:rPr lang="en-US" altLang="tr-TR">
                <a:latin typeface="Arial" panose="020B0604020202020204" pitchFamily="34" charset="0"/>
              </a:rPr>
              <a:pPr/>
              <a:t>12</a:t>
            </a:fld>
            <a:endParaRPr lang="en-US" altLang="tr-TR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76475" y="606425"/>
            <a:ext cx="77724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tr-TR" smtClean="0"/>
              <a:t>Design Challenges</a:t>
            </a:r>
            <a:endParaRPr lang="en-US" altLang="tr-TR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76475" y="1573212"/>
            <a:ext cx="7772400" cy="51181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ZapfDingbats" pitchFamily="82" charset="2"/>
              <a:buNone/>
            </a:pPr>
            <a:endParaRPr lang="en-US" altLang="tr-TR" smtClean="0"/>
          </a:p>
          <a:p>
            <a:pPr algn="ctr">
              <a:lnSpc>
                <a:spcPct val="90000"/>
              </a:lnSpc>
              <a:buFont typeface="ZapfDingbats" pitchFamily="82" charset="2"/>
              <a:buNone/>
            </a:pPr>
            <a:r>
              <a:rPr lang="en-US" altLang="tr-TR" smtClean="0"/>
              <a:t>Why are WSNs challenging/unique from a research point of view?</a:t>
            </a:r>
          </a:p>
          <a:p>
            <a:pPr>
              <a:lnSpc>
                <a:spcPct val="90000"/>
              </a:lnSpc>
            </a:pPr>
            <a:endParaRPr lang="en-US" altLang="tr-TR" smtClean="0"/>
          </a:p>
          <a:p>
            <a:pPr>
              <a:lnSpc>
                <a:spcPct val="90000"/>
              </a:lnSpc>
            </a:pPr>
            <a:r>
              <a:rPr lang="en-US" altLang="tr-TR" smtClean="0"/>
              <a:t>Typically, severely energy constrained.</a:t>
            </a:r>
          </a:p>
          <a:p>
            <a:pPr lvl="1">
              <a:lnSpc>
                <a:spcPct val="90000"/>
              </a:lnSpc>
            </a:pPr>
            <a:r>
              <a:rPr lang="en-US" altLang="tr-TR" smtClean="0"/>
              <a:t>Limited energy sources (e.g., batteries).</a:t>
            </a:r>
          </a:p>
          <a:p>
            <a:pPr lvl="1">
              <a:lnSpc>
                <a:spcPct val="90000"/>
              </a:lnSpc>
            </a:pPr>
            <a:r>
              <a:rPr lang="en-US" altLang="tr-TR" smtClean="0"/>
              <a:t>Trade-off between performance and lifetime.</a:t>
            </a:r>
          </a:p>
          <a:p>
            <a:pPr>
              <a:lnSpc>
                <a:spcPct val="90000"/>
              </a:lnSpc>
            </a:pPr>
            <a:r>
              <a:rPr lang="en-US" altLang="tr-TR" smtClean="0"/>
              <a:t>Self-organizing and self-healing.</a:t>
            </a:r>
          </a:p>
          <a:p>
            <a:pPr lvl="1">
              <a:lnSpc>
                <a:spcPct val="90000"/>
              </a:lnSpc>
            </a:pPr>
            <a:r>
              <a:rPr lang="en-US" altLang="tr-TR" smtClean="0"/>
              <a:t>Remote deployments.</a:t>
            </a:r>
          </a:p>
          <a:p>
            <a:pPr>
              <a:lnSpc>
                <a:spcPct val="90000"/>
              </a:lnSpc>
            </a:pPr>
            <a:r>
              <a:rPr lang="en-US" altLang="tr-TR" smtClean="0"/>
              <a:t>Scalable.</a:t>
            </a:r>
          </a:p>
          <a:p>
            <a:pPr lvl="1">
              <a:lnSpc>
                <a:spcPct val="90000"/>
              </a:lnSpc>
            </a:pPr>
            <a:r>
              <a:rPr lang="en-US" altLang="tr-TR" smtClean="0"/>
              <a:t>Arbitrarily large number of nodes.</a:t>
            </a:r>
          </a:p>
          <a:p>
            <a:pPr lvl="1">
              <a:lnSpc>
                <a:spcPct val="90000"/>
              </a:lnSpc>
            </a:pP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0080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5475</TotalTime>
  <Words>1277</Words>
  <Application>Microsoft Office PowerPoint</Application>
  <PresentationFormat>Geniş ekran</PresentationFormat>
  <Paragraphs>184</Paragraphs>
  <Slides>19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Comic Sans MS</vt:lpstr>
      <vt:lpstr>Times-Bold</vt:lpstr>
      <vt:lpstr>Times-Roman</vt:lpstr>
      <vt:lpstr>Wingdings 3</vt:lpstr>
      <vt:lpstr>ZapfDingbats</vt:lpstr>
      <vt:lpstr>Duman</vt:lpstr>
      <vt:lpstr>Wireless Sensor Networks: An Introduction</vt:lpstr>
      <vt:lpstr>Outline</vt:lpstr>
      <vt:lpstr>An IoT Vision</vt:lpstr>
      <vt:lpstr>PowerPoint Sunusu</vt:lpstr>
      <vt:lpstr>What are wireless sensor networks (WSNs)?</vt:lpstr>
      <vt:lpstr>Wireless modules or motes</vt:lpstr>
      <vt:lpstr>Mote Evolution</vt:lpstr>
      <vt:lpstr>Example Mote Platforms &amp; Hardware</vt:lpstr>
      <vt:lpstr>PowerPoint Sunusu</vt:lpstr>
      <vt:lpstr>PowerPoint Sunusu</vt:lpstr>
      <vt:lpstr>Standardisation Efforts</vt:lpstr>
      <vt:lpstr>ZigBee</vt:lpstr>
      <vt:lpstr>Zigbee Cont.</vt:lpstr>
      <vt:lpstr>WirelessHART</vt:lpstr>
      <vt:lpstr>WirelessHART Network Architecture</vt:lpstr>
      <vt:lpstr>6LowPAN</vt:lpstr>
      <vt:lpstr>A WSN Protocol Stack with 6LowPAN</vt:lpstr>
      <vt:lpstr>Software</vt:lpstr>
      <vt:lpstr>Thank You for Your Attention.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 : What is it about? and What are the hot topics?</dc:title>
  <dc:creator>sedat gormus</dc:creator>
  <cp:lastModifiedBy>sedat gormus</cp:lastModifiedBy>
  <cp:revision>79</cp:revision>
  <dcterms:created xsi:type="dcterms:W3CDTF">2014-12-25T07:55:36Z</dcterms:created>
  <dcterms:modified xsi:type="dcterms:W3CDTF">2015-02-10T09:50:19Z</dcterms:modified>
</cp:coreProperties>
</file>