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notesMasterIdLst>
    <p:notesMasterId r:id="rId23"/>
  </p:notesMasterIdLst>
  <p:sldIdLst>
    <p:sldId id="256" r:id="rId2"/>
    <p:sldId id="269" r:id="rId3"/>
    <p:sldId id="286" r:id="rId4"/>
    <p:sldId id="288" r:id="rId5"/>
    <p:sldId id="289" r:id="rId6"/>
    <p:sldId id="290" r:id="rId7"/>
    <p:sldId id="287" r:id="rId8"/>
    <p:sldId id="291" r:id="rId9"/>
    <p:sldId id="292" r:id="rId10"/>
    <p:sldId id="294" r:id="rId11"/>
    <p:sldId id="295" r:id="rId12"/>
    <p:sldId id="301" r:id="rId13"/>
    <p:sldId id="302" r:id="rId14"/>
    <p:sldId id="304" r:id="rId15"/>
    <p:sldId id="305" r:id="rId16"/>
    <p:sldId id="296" r:id="rId17"/>
    <p:sldId id="297" r:id="rId18"/>
    <p:sldId id="298" r:id="rId19"/>
    <p:sldId id="299" r:id="rId20"/>
    <p:sldId id="300" r:id="rId21"/>
    <p:sldId id="285"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68940" autoAdjust="0"/>
  </p:normalViewPr>
  <p:slideViewPr>
    <p:cSldViewPr snapToGrid="0">
      <p:cViewPr varScale="1">
        <p:scale>
          <a:sx n="63" d="100"/>
          <a:sy n="63" d="100"/>
        </p:scale>
        <p:origin x="72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4BB06F-1B85-4C19-A685-88AAF3BAED63}" type="datetimeFigureOut">
              <a:rPr lang="tr-TR" smtClean="0"/>
              <a:t>29.9.2015</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03FD0C-58BC-42A7-8E86-5EA7430DEF95}" type="slidenum">
              <a:rPr lang="tr-TR" smtClean="0"/>
              <a:t>‹#›</a:t>
            </a:fld>
            <a:endParaRPr lang="tr-TR"/>
          </a:p>
        </p:txBody>
      </p:sp>
    </p:spTree>
    <p:extLst>
      <p:ext uri="{BB962C8B-B14F-4D97-AF65-F5344CB8AC3E}">
        <p14:creationId xmlns:p14="http://schemas.microsoft.com/office/powerpoint/2010/main" val="658446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dirty="0"/>
          </a:p>
        </p:txBody>
      </p:sp>
      <p:sp>
        <p:nvSpPr>
          <p:cNvPr id="4" name="Slayt Numarası Yer Tutucusu 3"/>
          <p:cNvSpPr>
            <a:spLocks noGrp="1"/>
          </p:cNvSpPr>
          <p:nvPr>
            <p:ph type="sldNum" sz="quarter" idx="10"/>
          </p:nvPr>
        </p:nvSpPr>
        <p:spPr/>
        <p:txBody>
          <a:bodyPr/>
          <a:lstStyle/>
          <a:p>
            <a:fld id="{C803FD0C-58BC-42A7-8E86-5EA7430DEF95}" type="slidenum">
              <a:rPr lang="tr-TR" smtClean="0"/>
              <a:t>1</a:t>
            </a:fld>
            <a:endParaRPr lang="tr-TR"/>
          </a:p>
        </p:txBody>
      </p:sp>
    </p:spTree>
    <p:extLst>
      <p:ext uri="{BB962C8B-B14F-4D97-AF65-F5344CB8AC3E}">
        <p14:creationId xmlns:p14="http://schemas.microsoft.com/office/powerpoint/2010/main" val="12178743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fld id="{2D25CF3D-BD8B-4890-BE64-5C3DB0A75796}" type="slidenum">
              <a:rPr lang="en-US" altLang="en-US" sz="1200"/>
              <a:pPr/>
              <a:t>20</a:t>
            </a:fld>
            <a:endParaRPr lang="en-US" altLang="en-US" sz="1200"/>
          </a:p>
        </p:txBody>
      </p:sp>
      <p:sp>
        <p:nvSpPr>
          <p:cNvPr id="74755" name="Rectangle 2"/>
          <p:cNvSpPr>
            <a:spLocks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18393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dirty="0"/>
          </a:p>
        </p:txBody>
      </p:sp>
      <p:sp>
        <p:nvSpPr>
          <p:cNvPr id="4" name="Slayt Numarası Yer Tutucusu 3"/>
          <p:cNvSpPr>
            <a:spLocks noGrp="1"/>
          </p:cNvSpPr>
          <p:nvPr>
            <p:ph type="sldNum" sz="quarter" idx="10"/>
          </p:nvPr>
        </p:nvSpPr>
        <p:spPr/>
        <p:txBody>
          <a:bodyPr/>
          <a:lstStyle/>
          <a:p>
            <a:fld id="{C803FD0C-58BC-42A7-8E86-5EA7430DEF95}" type="slidenum">
              <a:rPr lang="tr-TR" smtClean="0"/>
              <a:t>21</a:t>
            </a:fld>
            <a:endParaRPr lang="tr-TR"/>
          </a:p>
        </p:txBody>
      </p:sp>
    </p:spTree>
    <p:extLst>
      <p:ext uri="{BB962C8B-B14F-4D97-AF65-F5344CB8AC3E}">
        <p14:creationId xmlns:p14="http://schemas.microsoft.com/office/powerpoint/2010/main" val="2085939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803FD0C-58BC-42A7-8E86-5EA7430DEF95}" type="slidenum">
              <a:rPr lang="tr-TR" smtClean="0"/>
              <a:t>2</a:t>
            </a:fld>
            <a:endParaRPr lang="tr-TR"/>
          </a:p>
        </p:txBody>
      </p:sp>
    </p:spTree>
    <p:extLst>
      <p:ext uri="{BB962C8B-B14F-4D97-AF65-F5344CB8AC3E}">
        <p14:creationId xmlns:p14="http://schemas.microsoft.com/office/powerpoint/2010/main" val="1182227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fld id="{6D7DF736-232B-42BB-A688-CDB36FF04504}" type="slidenum">
              <a:rPr lang="en-US" altLang="en-US" sz="1200"/>
              <a:pPr/>
              <a:t>4</a:t>
            </a:fld>
            <a:endParaRPr lang="en-US" altLang="en-US" sz="1200"/>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372349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fld id="{006B75E9-FAA2-416D-A936-CE187A054527}" type="slidenum">
              <a:rPr lang="en-US" altLang="en-US" sz="1200"/>
              <a:pPr/>
              <a:t>5</a:t>
            </a:fld>
            <a:endParaRPr lang="en-US" altLang="en-US" sz="1200"/>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76413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fld id="{64C522F8-E9E6-4583-895E-C09B82775FD7}" type="slidenum">
              <a:rPr lang="en-US" altLang="en-US" sz="1200"/>
              <a:pPr/>
              <a:t>6</a:t>
            </a:fld>
            <a:endParaRPr lang="en-US" altLang="en-US" sz="1200"/>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020261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dirty="0"/>
          </a:p>
        </p:txBody>
      </p:sp>
      <p:sp>
        <p:nvSpPr>
          <p:cNvPr id="4" name="Slayt Numarası Yer Tutucusu 3"/>
          <p:cNvSpPr>
            <a:spLocks noGrp="1"/>
          </p:cNvSpPr>
          <p:nvPr>
            <p:ph type="sldNum" sz="quarter" idx="10"/>
          </p:nvPr>
        </p:nvSpPr>
        <p:spPr/>
        <p:txBody>
          <a:bodyPr/>
          <a:lstStyle/>
          <a:p>
            <a:fld id="{C803FD0C-58BC-42A7-8E86-5EA7430DEF95}" type="slidenum">
              <a:rPr lang="tr-TR" smtClean="0"/>
              <a:t>13</a:t>
            </a:fld>
            <a:endParaRPr lang="tr-TR"/>
          </a:p>
        </p:txBody>
      </p:sp>
    </p:spTree>
    <p:extLst>
      <p:ext uri="{BB962C8B-B14F-4D97-AF65-F5344CB8AC3E}">
        <p14:creationId xmlns:p14="http://schemas.microsoft.com/office/powerpoint/2010/main" val="2632265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dirty="0"/>
          </a:p>
        </p:txBody>
      </p:sp>
      <p:sp>
        <p:nvSpPr>
          <p:cNvPr id="4" name="Slayt Numarası Yer Tutucusu 3"/>
          <p:cNvSpPr>
            <a:spLocks noGrp="1"/>
          </p:cNvSpPr>
          <p:nvPr>
            <p:ph type="sldNum" sz="quarter" idx="10"/>
          </p:nvPr>
        </p:nvSpPr>
        <p:spPr/>
        <p:txBody>
          <a:bodyPr/>
          <a:lstStyle/>
          <a:p>
            <a:fld id="{C803FD0C-58BC-42A7-8E86-5EA7430DEF95}" type="slidenum">
              <a:rPr lang="tr-TR" smtClean="0"/>
              <a:t>14</a:t>
            </a:fld>
            <a:endParaRPr lang="tr-TR"/>
          </a:p>
        </p:txBody>
      </p:sp>
    </p:spTree>
    <p:extLst>
      <p:ext uri="{BB962C8B-B14F-4D97-AF65-F5344CB8AC3E}">
        <p14:creationId xmlns:p14="http://schemas.microsoft.com/office/powerpoint/2010/main" val="3749606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fld id="{A6E4D61D-027E-4A40-BA8C-24EEAA59669A}" type="slidenum">
              <a:rPr lang="en-US" altLang="en-US" sz="1200"/>
              <a:pPr/>
              <a:t>18</a:t>
            </a:fld>
            <a:endParaRPr lang="en-US" altLang="en-US" sz="1200"/>
          </a:p>
        </p:txBody>
      </p:sp>
      <p:sp>
        <p:nvSpPr>
          <p:cNvPr id="72707" name="Rectangle 2"/>
          <p:cNvSpPr>
            <a:spLocks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525337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fld id="{2CC8608B-C492-4FBA-9828-27968B9D7714}" type="slidenum">
              <a:rPr lang="en-US" altLang="en-US" sz="1200"/>
              <a:pPr/>
              <a:t>19</a:t>
            </a:fld>
            <a:endParaRPr lang="en-US" altLang="en-US" sz="1200"/>
          </a:p>
        </p:txBody>
      </p:sp>
      <p:sp>
        <p:nvSpPr>
          <p:cNvPr id="73731" name="Rectangle 2"/>
          <p:cNvSpPr>
            <a:spLocks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067105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78AB738-09A5-43E4-8289-1CEE8871FA11}" type="datetimeFigureOut">
              <a:rPr lang="tr-TR" smtClean="0"/>
              <a:t>29.9.2015</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3650635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78AB738-09A5-43E4-8289-1CEE8871FA11}" type="datetimeFigureOut">
              <a:rPr lang="tr-TR" smtClean="0"/>
              <a:t>29.9.2015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1976969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78AB738-09A5-43E4-8289-1CEE8871FA11}" type="datetimeFigureOut">
              <a:rPr lang="tr-TR" smtClean="0"/>
              <a:t>29.9.2015</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6E1D05-F730-42D0-957C-3FA949C68E1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63590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78AB738-09A5-43E4-8289-1CEE8871FA11}" type="datetimeFigureOut">
              <a:rPr lang="tr-TR" smtClean="0"/>
              <a:t>29.9.2015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2691616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78AB738-09A5-43E4-8289-1CEE8871FA11}" type="datetimeFigureOut">
              <a:rPr lang="tr-TR" smtClean="0"/>
              <a:t>29.9.2015</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6E1D05-F730-42D0-957C-3FA949C68E1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39368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78AB738-09A5-43E4-8289-1CEE8871FA11}" type="datetimeFigureOut">
              <a:rPr lang="tr-TR" smtClean="0"/>
              <a:t>29.9.2015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751860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78AB738-09A5-43E4-8289-1CEE8871FA11}" type="datetimeFigureOut">
              <a:rPr lang="tr-TR" smtClean="0"/>
              <a:t>29.9.2015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72298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78AB738-09A5-43E4-8289-1CEE8871FA11}" type="datetimeFigureOut">
              <a:rPr lang="tr-TR" smtClean="0"/>
              <a:t>29.9.2015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386416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333376"/>
            <a:ext cx="11074400" cy="581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48734" y="1143000"/>
            <a:ext cx="5516033"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67968" y="1143000"/>
            <a:ext cx="5516033"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a:t>EE 541/451 Fall 2007</a:t>
            </a:r>
          </a:p>
        </p:txBody>
      </p:sp>
      <p:sp>
        <p:nvSpPr>
          <p:cNvPr id="6" name="Slide Number Placeholder 5"/>
          <p:cNvSpPr>
            <a:spLocks noGrp="1"/>
          </p:cNvSpPr>
          <p:nvPr>
            <p:ph type="sldNum" sz="quarter" idx="11"/>
          </p:nvPr>
        </p:nvSpPr>
        <p:spPr/>
        <p:txBody>
          <a:bodyPr/>
          <a:lstStyle>
            <a:lvl1pPr>
              <a:defRPr/>
            </a:lvl1pPr>
          </a:lstStyle>
          <a:p>
            <a:r>
              <a:rPr lang="en-US" altLang="tr-TR"/>
              <a:t>[</a:t>
            </a:r>
            <a:fld id="{2997A129-C8FD-4DA0-8CF5-8116558B4F8E}" type="slidenum">
              <a:rPr lang="en-US" altLang="tr-TR"/>
              <a:pPr/>
              <a:t>‹#›</a:t>
            </a:fld>
            <a:r>
              <a:rPr lang="en-US" altLang="tr-TR"/>
              <a:t>]</a:t>
            </a:r>
          </a:p>
        </p:txBody>
      </p:sp>
    </p:spTree>
    <p:extLst>
      <p:ext uri="{BB962C8B-B14F-4D97-AF65-F5344CB8AC3E}">
        <p14:creationId xmlns:p14="http://schemas.microsoft.com/office/powerpoint/2010/main" val="290654292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333376"/>
            <a:ext cx="11074400" cy="581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48734" y="1143000"/>
            <a:ext cx="5516033"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67968" y="1143000"/>
            <a:ext cx="5516033"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67968" y="3810000"/>
            <a:ext cx="5516033"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p:txBody>
          <a:bodyPr/>
          <a:lstStyle>
            <a:lvl1pPr>
              <a:defRPr/>
            </a:lvl1pPr>
          </a:lstStyle>
          <a:p>
            <a:pPr>
              <a:defRPr/>
            </a:pPr>
            <a:r>
              <a:rPr lang="en-US"/>
              <a:t>EE 541/451 Fall 2007</a:t>
            </a:r>
          </a:p>
        </p:txBody>
      </p:sp>
      <p:sp>
        <p:nvSpPr>
          <p:cNvPr id="7" name="Slide Number Placeholder 6"/>
          <p:cNvSpPr>
            <a:spLocks noGrp="1"/>
          </p:cNvSpPr>
          <p:nvPr>
            <p:ph type="sldNum" sz="quarter" idx="11"/>
          </p:nvPr>
        </p:nvSpPr>
        <p:spPr/>
        <p:txBody>
          <a:bodyPr/>
          <a:lstStyle>
            <a:lvl1pPr>
              <a:defRPr/>
            </a:lvl1pPr>
          </a:lstStyle>
          <a:p>
            <a:r>
              <a:rPr lang="en-US" altLang="tr-TR"/>
              <a:t>[</a:t>
            </a:r>
            <a:fld id="{34BD1BED-6400-46B0-B61F-AF465F98D08D}" type="slidenum">
              <a:rPr lang="en-US" altLang="tr-TR"/>
              <a:pPr/>
              <a:t>‹#›</a:t>
            </a:fld>
            <a:r>
              <a:rPr lang="en-US" altLang="tr-TR"/>
              <a:t>]</a:t>
            </a:r>
          </a:p>
        </p:txBody>
      </p:sp>
    </p:spTree>
    <p:extLst>
      <p:ext uri="{BB962C8B-B14F-4D97-AF65-F5344CB8AC3E}">
        <p14:creationId xmlns:p14="http://schemas.microsoft.com/office/powerpoint/2010/main" val="146287409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78AB738-09A5-43E4-8289-1CEE8871FA11}" type="datetimeFigureOut">
              <a:rPr lang="tr-TR" smtClean="0"/>
              <a:t>29.9.2015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2398293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78AB738-09A5-43E4-8289-1CEE8871FA11}" type="datetimeFigureOut">
              <a:rPr lang="tr-TR" smtClean="0"/>
              <a:t>29.9.2015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3950085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78AB738-09A5-43E4-8289-1CEE8871FA11}" type="datetimeFigureOut">
              <a:rPr lang="tr-TR" smtClean="0"/>
              <a:t>29.9.2015</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722849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78AB738-09A5-43E4-8289-1CEE8871FA11}" type="datetimeFigureOut">
              <a:rPr lang="tr-TR" smtClean="0"/>
              <a:t>29.9.2015</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2972654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78AB738-09A5-43E4-8289-1CEE8871FA11}" type="datetimeFigureOut">
              <a:rPr lang="tr-TR" smtClean="0"/>
              <a:t>29.9.2015</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1949288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AB738-09A5-43E4-8289-1CEE8871FA11}" type="datetimeFigureOut">
              <a:rPr lang="tr-TR" smtClean="0"/>
              <a:t>29.9.2015</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287504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78AB738-09A5-43E4-8289-1CEE8871FA11}" type="datetimeFigureOut">
              <a:rPr lang="tr-TR" smtClean="0"/>
              <a:t>29.9.2015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3107432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78AB738-09A5-43E4-8289-1CEE8871FA11}" type="datetimeFigureOut">
              <a:rPr lang="tr-TR" smtClean="0"/>
              <a:t>29.9.2015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802954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lumMod val="120000"/>
              </a:schemeClr>
            </a:gs>
            <a:gs pos="100000">
              <a:schemeClr val="bg2">
                <a:shade val="98000"/>
                <a:satMod val="120000"/>
                <a:lumMod val="98000"/>
                <a:alpha val="0"/>
              </a:schemeClr>
            </a:gs>
          </a:gsLst>
          <a:lin ang="5400000" scaled="0"/>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78AB738-09A5-43E4-8289-1CEE8871FA11}" type="datetimeFigureOut">
              <a:rPr lang="tr-TR" smtClean="0"/>
              <a:t>29.9.2015</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D6E1D05-F730-42D0-957C-3FA949C68E18}" type="slidenum">
              <a:rPr lang="tr-TR" smtClean="0"/>
              <a:t>‹#›</a:t>
            </a:fld>
            <a:endParaRPr lang="tr-TR"/>
          </a:p>
        </p:txBody>
      </p:sp>
    </p:spTree>
    <p:extLst>
      <p:ext uri="{BB962C8B-B14F-4D97-AF65-F5344CB8AC3E}">
        <p14:creationId xmlns:p14="http://schemas.microsoft.com/office/powerpoint/2010/main" val="4024860057"/>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 id="2147483793" r:id="rId17"/>
    <p:sldLayoutId id="2147483794" r:id="rId18"/>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Attenuation" TargetMode="External"/><Relationship Id="rId2" Type="http://schemas.openxmlformats.org/officeDocument/2006/relationships/hyperlink" Target="https://en.wikipedia.org/wiki/Radio_propagation" TargetMode="External"/><Relationship Id="rId1" Type="http://schemas.openxmlformats.org/officeDocument/2006/relationships/slideLayout" Target="../slideLayouts/slideLayout2.xml"/><Relationship Id="rId6" Type="http://schemas.openxmlformats.org/officeDocument/2006/relationships/hyperlink" Target="https://en.wikipedia.org/wiki/Electromagnetic_waves" TargetMode="External"/><Relationship Id="rId5" Type="http://schemas.openxmlformats.org/officeDocument/2006/relationships/hyperlink" Target="https://en.wikipedia.org/wiki/Acoustic_wave" TargetMode="External"/><Relationship Id="rId4" Type="http://schemas.openxmlformats.org/officeDocument/2006/relationships/hyperlink" Target="https://en.wikipedia.org/wiki/Hydrophon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6.wmf"/></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7.xml"/><Relationship Id="rId1" Type="http://schemas.openxmlformats.org/officeDocument/2006/relationships/vmlDrawing" Target="../drawings/vmlDrawing2.vml"/><Relationship Id="rId5" Type="http://schemas.openxmlformats.org/officeDocument/2006/relationships/image" Target="../media/image19.wmf"/><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21.wmf"/><Relationship Id="rId2" Type="http://schemas.openxmlformats.org/officeDocument/2006/relationships/slideLayout" Target="../slideLayouts/slideLayout18.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20.wmf"/><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89214" y="1885950"/>
            <a:ext cx="8915399" cy="2262781"/>
          </a:xfrm>
        </p:spPr>
        <p:txBody>
          <a:bodyPr>
            <a:normAutofit/>
          </a:bodyPr>
          <a:lstStyle/>
          <a:p>
            <a:r>
              <a:rPr lang="tr-TR" dirty="0" err="1" smtClean="0">
                <a:solidFill>
                  <a:srgbClr val="000000"/>
                </a:solidFill>
                <a:latin typeface="Arial"/>
              </a:rPr>
              <a:t>Digital</a:t>
            </a:r>
            <a:r>
              <a:rPr lang="tr-TR" dirty="0" smtClean="0">
                <a:solidFill>
                  <a:srgbClr val="000000"/>
                </a:solidFill>
                <a:latin typeface="Arial"/>
              </a:rPr>
              <a:t> Communications</a:t>
            </a:r>
            <a:r>
              <a:rPr lang="en-GB" dirty="0" smtClean="0">
                <a:solidFill>
                  <a:srgbClr val="000000"/>
                </a:solidFill>
                <a:latin typeface="Arial"/>
              </a:rPr>
              <a:t>:</a:t>
            </a:r>
            <a:r>
              <a:rPr lang="en-GB" dirty="0" smtClean="0">
                <a:solidFill>
                  <a:srgbClr val="000000"/>
                </a:solidFill>
                <a:latin typeface="Arial"/>
              </a:rPr>
              <a:t/>
            </a:r>
            <a:br>
              <a:rPr lang="en-GB" dirty="0" smtClean="0">
                <a:solidFill>
                  <a:srgbClr val="000000"/>
                </a:solidFill>
                <a:latin typeface="Arial"/>
              </a:rPr>
            </a:br>
            <a:r>
              <a:rPr lang="tr-TR" dirty="0" err="1" smtClean="0">
                <a:solidFill>
                  <a:srgbClr val="000000"/>
                </a:solidFill>
                <a:latin typeface="Arial"/>
              </a:rPr>
              <a:t>Introduction</a:t>
            </a:r>
            <a:endParaRPr lang="en-GB" dirty="0"/>
          </a:p>
        </p:txBody>
      </p:sp>
      <p:sp>
        <p:nvSpPr>
          <p:cNvPr id="3" name="Alt Başlık 2"/>
          <p:cNvSpPr>
            <a:spLocks noGrp="1"/>
          </p:cNvSpPr>
          <p:nvPr>
            <p:ph type="subTitle" idx="1"/>
          </p:nvPr>
        </p:nvSpPr>
        <p:spPr>
          <a:xfrm>
            <a:off x="1905000" y="4305301"/>
            <a:ext cx="9599613" cy="2266950"/>
          </a:xfrm>
        </p:spPr>
        <p:txBody>
          <a:bodyPr>
            <a:normAutofit/>
          </a:bodyPr>
          <a:lstStyle/>
          <a:p>
            <a:endParaRPr lang="tr-TR" dirty="0" smtClean="0"/>
          </a:p>
          <a:p>
            <a:r>
              <a:rPr lang="tr-TR" dirty="0" smtClean="0"/>
              <a:t>Sedat Görmüş, </a:t>
            </a:r>
            <a:r>
              <a:rPr lang="tr-TR" dirty="0" err="1" smtClean="0"/>
              <a:t>PhD</a:t>
            </a:r>
            <a:endParaRPr lang="en-GB" dirty="0" smtClean="0"/>
          </a:p>
          <a:p>
            <a:endParaRPr lang="en-GB" dirty="0"/>
          </a:p>
        </p:txBody>
      </p:sp>
    </p:spTree>
    <p:extLst>
      <p:ext uri="{BB962C8B-B14F-4D97-AF65-F5344CB8AC3E}">
        <p14:creationId xmlns:p14="http://schemas.microsoft.com/office/powerpoint/2010/main" val="1653798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b="1" dirty="0"/>
              <a:t>Acoustic Channels</a:t>
            </a:r>
            <a:r>
              <a:rPr lang="tr-TR" b="1" dirty="0"/>
              <a:t/>
            </a:r>
            <a:br>
              <a:rPr lang="tr-TR" b="1" dirty="0"/>
            </a:br>
            <a:endParaRPr lang="en-GB" dirty="0"/>
          </a:p>
        </p:txBody>
      </p:sp>
      <p:sp>
        <p:nvSpPr>
          <p:cNvPr id="3" name="İçerik Yer Tutucusu 2"/>
          <p:cNvSpPr>
            <a:spLocks noGrp="1"/>
          </p:cNvSpPr>
          <p:nvPr>
            <p:ph idx="1"/>
          </p:nvPr>
        </p:nvSpPr>
        <p:spPr/>
        <p:txBody>
          <a:bodyPr>
            <a:normAutofit lnSpcReduction="10000"/>
          </a:bodyPr>
          <a:lstStyle/>
          <a:p>
            <a:r>
              <a:rPr lang="en-US" b="1" dirty="0" smtClean="0"/>
              <a:t>Electromagnetic Waves do not propagate well in the water except low frequencies.</a:t>
            </a:r>
          </a:p>
          <a:p>
            <a:r>
              <a:rPr lang="en-US" b="1" dirty="0" smtClean="0"/>
              <a:t>Underwater </a:t>
            </a:r>
            <a:r>
              <a:rPr lang="en-US" b="1" dirty="0"/>
              <a:t>acoustic communication</a:t>
            </a:r>
            <a:r>
              <a:rPr lang="en-US" dirty="0"/>
              <a:t> is a technique of sending and receiving message below </a:t>
            </a:r>
            <a:r>
              <a:rPr lang="en-US" dirty="0" smtClean="0"/>
              <a:t>water.</a:t>
            </a:r>
          </a:p>
          <a:p>
            <a:r>
              <a:rPr lang="en-US" dirty="0"/>
              <a:t>Under water </a:t>
            </a:r>
            <a:r>
              <a:rPr lang="en-US" dirty="0" smtClean="0"/>
              <a:t>acoustic channel is characterized by factors </a:t>
            </a:r>
            <a:r>
              <a:rPr lang="en-US" dirty="0"/>
              <a:t>like multi-path </a:t>
            </a:r>
            <a:r>
              <a:rPr lang="en-US" dirty="0">
                <a:hlinkClick r:id="rId2" tooltip="Radio propagation"/>
              </a:rPr>
              <a:t>propagation</a:t>
            </a:r>
            <a:r>
              <a:rPr lang="en-US" dirty="0"/>
              <a:t>, time variations of the channel, small available bandwidth and strong </a:t>
            </a:r>
            <a:r>
              <a:rPr lang="en-US" dirty="0">
                <a:hlinkClick r:id="rId3" tooltip="Attenuation"/>
              </a:rPr>
              <a:t>signal attenuation</a:t>
            </a:r>
            <a:r>
              <a:rPr lang="en-US" dirty="0"/>
              <a:t>, especially over long ranges.</a:t>
            </a:r>
          </a:p>
          <a:p>
            <a:r>
              <a:rPr lang="en-US" dirty="0" smtClean="0"/>
              <a:t>There </a:t>
            </a:r>
            <a:r>
              <a:rPr lang="en-US" dirty="0"/>
              <a:t>are several ways of employing such communication but the most common is using </a:t>
            </a:r>
            <a:r>
              <a:rPr lang="en-US" u="sng" dirty="0" smtClean="0">
                <a:hlinkClick r:id="rId4" tooltip="Hydrophone"/>
              </a:rPr>
              <a:t>hydrophones</a:t>
            </a:r>
            <a:r>
              <a:rPr lang="en-US" u="sng" dirty="0" smtClean="0"/>
              <a:t>.</a:t>
            </a:r>
          </a:p>
          <a:p>
            <a:r>
              <a:rPr lang="en-US" dirty="0"/>
              <a:t> In underwater communication there are low data rates compared to terrestrial communication, since underwater communication uses </a:t>
            </a:r>
            <a:r>
              <a:rPr lang="en-US" dirty="0">
                <a:hlinkClick r:id="rId5" tooltip="Acoustic wave"/>
              </a:rPr>
              <a:t>acoustic waves</a:t>
            </a:r>
            <a:r>
              <a:rPr lang="en-US" dirty="0"/>
              <a:t> instead of </a:t>
            </a:r>
            <a:r>
              <a:rPr lang="en-US" u="sng" dirty="0">
                <a:hlinkClick r:id="rId6" tooltip="Electromagnetic waves"/>
              </a:rPr>
              <a:t>electromagnetic waves</a:t>
            </a:r>
            <a:r>
              <a:rPr lang="en-US" dirty="0"/>
              <a:t>.</a:t>
            </a:r>
            <a:endParaRPr lang="en-GB" dirty="0"/>
          </a:p>
        </p:txBody>
      </p:sp>
    </p:spTree>
    <p:extLst>
      <p:ext uri="{BB962C8B-B14F-4D97-AF65-F5344CB8AC3E}">
        <p14:creationId xmlns:p14="http://schemas.microsoft.com/office/powerpoint/2010/main" val="2934318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smtClean="0"/>
              <a:t>Storage Channels</a:t>
            </a:r>
            <a:endParaRPr lang="en-GB" dirty="0"/>
          </a:p>
        </p:txBody>
      </p:sp>
      <p:sp>
        <p:nvSpPr>
          <p:cNvPr id="3" name="İçerik Yer Tutucusu 2"/>
          <p:cNvSpPr>
            <a:spLocks noGrp="1"/>
          </p:cNvSpPr>
          <p:nvPr>
            <p:ph idx="1"/>
          </p:nvPr>
        </p:nvSpPr>
        <p:spPr/>
        <p:txBody>
          <a:bodyPr/>
          <a:lstStyle/>
          <a:p>
            <a:r>
              <a:rPr lang="en-GB" dirty="0" smtClean="0"/>
              <a:t>Examples are magnetic tape, video and audio tapes,  magnetic disks.</a:t>
            </a:r>
          </a:p>
          <a:p>
            <a:r>
              <a:rPr lang="en-GB" dirty="0" smtClean="0"/>
              <a:t>The process of storing data on magnetic tape is equivalent to transmitting data over wireless channels.</a:t>
            </a:r>
            <a:endParaRPr lang="en-GB" dirty="0"/>
          </a:p>
        </p:txBody>
      </p:sp>
    </p:spTree>
    <p:extLst>
      <p:ext uri="{BB962C8B-B14F-4D97-AF65-F5344CB8AC3E}">
        <p14:creationId xmlns:p14="http://schemas.microsoft.com/office/powerpoint/2010/main" val="2441359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smtClean="0"/>
              <a:t>Mathematical Models for Communication Channels</a:t>
            </a:r>
            <a:endParaRPr lang="en-GB" dirty="0"/>
          </a:p>
        </p:txBody>
      </p:sp>
      <mc:AlternateContent xmlns:mc="http://schemas.openxmlformats.org/markup-compatibility/2006">
        <mc:Choice xmlns:a14="http://schemas.microsoft.com/office/drawing/2010/main" Requires="a14">
          <p:sp>
            <p:nvSpPr>
              <p:cNvPr id="3" name="İçerik Yer Tutucusu 2"/>
              <p:cNvSpPr>
                <a:spLocks noGrp="1"/>
              </p:cNvSpPr>
              <p:nvPr>
                <p:ph idx="1"/>
              </p:nvPr>
            </p:nvSpPr>
            <p:spPr/>
            <p:txBody>
              <a:bodyPr>
                <a:normAutofit fontScale="92500" lnSpcReduction="10000"/>
              </a:bodyPr>
              <a:lstStyle/>
              <a:p>
                <a:r>
                  <a:rPr lang="en-GB" b="1" dirty="0" smtClean="0">
                    <a:solidFill>
                      <a:srgbClr val="FF0000"/>
                    </a:solidFill>
                  </a:rPr>
                  <a:t>The Additive Noise Channel:</a:t>
                </a:r>
              </a:p>
              <a:p>
                <a:pPr lvl="1"/>
                <a:r>
                  <a:rPr lang="en-GB" dirty="0" smtClean="0"/>
                  <a:t>The simplest mathematical model.</a:t>
                </a:r>
              </a:p>
              <a:p>
                <a:pPr lvl="1"/>
                <a:r>
                  <a:rPr lang="en-GB" dirty="0" smtClean="0"/>
                  <a:t>The transmitted signal </a:t>
                </a:r>
                <a14:m>
                  <m:oMath xmlns:m="http://schemas.openxmlformats.org/officeDocument/2006/math">
                    <m:r>
                      <a:rPr lang="en-GB" b="0" i="1" smtClean="0">
                        <a:latin typeface="Cambria Math" panose="02040503050406030204" pitchFamily="18" charset="0"/>
                      </a:rPr>
                      <m:t>𝑠</m:t>
                    </m:r>
                    <m:r>
                      <a:rPr lang="en-GB" b="0" i="1" smtClean="0">
                        <a:latin typeface="Cambria Math" panose="02040503050406030204" pitchFamily="18" charset="0"/>
                      </a:rPr>
                      <m:t>(</m:t>
                    </m:r>
                    <m:r>
                      <a:rPr lang="en-GB" b="0" i="1" smtClean="0">
                        <a:latin typeface="Cambria Math" panose="02040503050406030204" pitchFamily="18" charset="0"/>
                      </a:rPr>
                      <m:t>𝑡</m:t>
                    </m:r>
                    <m:r>
                      <a:rPr lang="en-GB" b="0" i="1" smtClean="0">
                        <a:latin typeface="Cambria Math" panose="02040503050406030204" pitchFamily="18" charset="0"/>
                      </a:rPr>
                      <m:t>)</m:t>
                    </m:r>
                  </m:oMath>
                </a14:m>
                <a:r>
                  <a:rPr lang="en-GB" dirty="0" smtClean="0"/>
                  <a:t> is corrupted by an additive random noise process </a:t>
                </a:r>
                <a14:m>
                  <m:oMath xmlns:m="http://schemas.openxmlformats.org/officeDocument/2006/math">
                    <m:r>
                      <a:rPr lang="en-GB" b="0" i="1" smtClean="0">
                        <a:latin typeface="Cambria Math" panose="02040503050406030204" pitchFamily="18" charset="0"/>
                      </a:rPr>
                      <m:t>𝑛</m:t>
                    </m:r>
                    <m:d>
                      <m:dPr>
                        <m:ctrlPr>
                          <a:rPr lang="en-GB" b="0" i="1" smtClean="0">
                            <a:latin typeface="Cambria Math" panose="02040503050406030204" pitchFamily="18" charset="0"/>
                          </a:rPr>
                        </m:ctrlPr>
                      </m:dPr>
                      <m:e>
                        <m:r>
                          <a:rPr lang="en-GB" b="0" i="1" smtClean="0">
                            <a:latin typeface="Cambria Math" panose="02040503050406030204" pitchFamily="18" charset="0"/>
                          </a:rPr>
                          <m:t>𝑡</m:t>
                        </m:r>
                      </m:e>
                    </m:d>
                    <m:r>
                      <a:rPr lang="en-GB" b="0" i="1" smtClean="0">
                        <a:latin typeface="Cambria Math" panose="02040503050406030204" pitchFamily="18" charset="0"/>
                      </a:rPr>
                      <m:t>.</m:t>
                    </m:r>
                  </m:oMath>
                </a14:m>
                <a:endParaRPr lang="en-GB" b="0" dirty="0" smtClean="0"/>
              </a:p>
              <a:p>
                <a:pPr lvl="1"/>
                <a:r>
                  <a:rPr lang="en-GB" dirty="0" smtClean="0"/>
                  <a:t>The additive noise may arise from electronic components and amplifier at the receiver.</a:t>
                </a:r>
              </a:p>
              <a:p>
                <a:pPr lvl="1"/>
                <a:r>
                  <a:rPr lang="en-GB" dirty="0" smtClean="0"/>
                  <a:t>Or interference encountered in transmission.</a:t>
                </a:r>
              </a:p>
              <a:p>
                <a:pPr lvl="1"/>
                <a:r>
                  <a:rPr lang="en-GB" dirty="0" smtClean="0"/>
                  <a:t>If the noise comes from the components, can be classified as thermal noise which is modelled by a Gaussian random process. And called Gaussian noise channel.</a:t>
                </a:r>
              </a:p>
              <a:p>
                <a:pPr lvl="1"/>
                <a:r>
                  <a:rPr lang="en-GB" dirty="0" smtClean="0"/>
                  <a:t>This model is mathematically tractable and most systems suffer from such Nosie.</a:t>
                </a:r>
              </a:p>
              <a:p>
                <a:pPr lvl="1"/>
                <a:r>
                  <a:rPr lang="en-GB" dirty="0" smtClean="0"/>
                  <a:t>Therefore, most analysis take advantage of this model.</a:t>
                </a:r>
              </a:p>
              <a:p>
                <a:pPr lvl="1"/>
                <a14:m>
                  <m:oMath xmlns:m="http://schemas.openxmlformats.org/officeDocument/2006/math">
                    <m:r>
                      <a:rPr lang="en-GB" b="0" i="1" smtClean="0">
                        <a:latin typeface="Cambria Math" panose="02040503050406030204" pitchFamily="18" charset="0"/>
                      </a:rPr>
                      <m:t>𝑟</m:t>
                    </m:r>
                    <m:d>
                      <m:dPr>
                        <m:ctrlPr>
                          <a:rPr lang="en-GB" b="0" i="1" smtClean="0">
                            <a:latin typeface="Cambria Math" panose="02040503050406030204" pitchFamily="18" charset="0"/>
                          </a:rPr>
                        </m:ctrlPr>
                      </m:dPr>
                      <m:e>
                        <m:r>
                          <a:rPr lang="en-GB" b="0" i="1" smtClean="0">
                            <a:latin typeface="Cambria Math" panose="02040503050406030204" pitchFamily="18" charset="0"/>
                          </a:rPr>
                          <m:t>𝑡</m:t>
                        </m:r>
                      </m:e>
                    </m:d>
                    <m:r>
                      <a:rPr lang="en-GB" b="0" i="1" smtClean="0">
                        <a:latin typeface="Cambria Math" panose="02040503050406030204" pitchFamily="18" charset="0"/>
                      </a:rPr>
                      <m:t>=</m:t>
                    </m:r>
                    <m:r>
                      <a:rPr lang="en-GB" b="0" i="1" smtClean="0">
                        <a:latin typeface="Cambria Math" panose="02040503050406030204" pitchFamily="18" charset="0"/>
                        <a:ea typeface="Cambria Math" panose="02040503050406030204" pitchFamily="18" charset="0"/>
                      </a:rPr>
                      <m:t>𝛼</m:t>
                    </m:r>
                    <m:r>
                      <a:rPr lang="en-GB" b="0" i="1"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𝑠</m:t>
                    </m:r>
                    <m:d>
                      <m:dPr>
                        <m:ctrlPr>
                          <a:rPr lang="en-GB" b="0" i="1" smtClean="0">
                            <a:latin typeface="Cambria Math" panose="02040503050406030204" pitchFamily="18" charset="0"/>
                            <a:ea typeface="Cambria Math" panose="02040503050406030204" pitchFamily="18" charset="0"/>
                          </a:rPr>
                        </m:ctrlPr>
                      </m:dPr>
                      <m:e>
                        <m:r>
                          <a:rPr lang="en-GB" b="0" i="1" smtClean="0">
                            <a:latin typeface="Cambria Math" panose="02040503050406030204" pitchFamily="18" charset="0"/>
                            <a:ea typeface="Cambria Math" panose="02040503050406030204" pitchFamily="18" charset="0"/>
                          </a:rPr>
                          <m:t>𝑡</m:t>
                        </m:r>
                      </m:e>
                    </m:d>
                    <m:r>
                      <a:rPr lang="en-GB" b="0" i="1"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𝑛</m:t>
                    </m:r>
                    <m:d>
                      <m:dPr>
                        <m:ctrlPr>
                          <a:rPr lang="en-GB" b="0" i="1" smtClean="0">
                            <a:latin typeface="Cambria Math" panose="02040503050406030204" pitchFamily="18" charset="0"/>
                            <a:ea typeface="Cambria Math" panose="02040503050406030204" pitchFamily="18" charset="0"/>
                          </a:rPr>
                        </m:ctrlPr>
                      </m:dPr>
                      <m:e>
                        <m:r>
                          <a:rPr lang="en-GB" b="0" i="1" smtClean="0">
                            <a:latin typeface="Cambria Math" panose="02040503050406030204" pitchFamily="18" charset="0"/>
                            <a:ea typeface="Cambria Math" panose="02040503050406030204" pitchFamily="18" charset="0"/>
                          </a:rPr>
                          <m:t>𝑡</m:t>
                        </m:r>
                      </m:e>
                    </m:d>
                  </m:oMath>
                </a14:m>
                <a:endParaRPr lang="en-GB" b="0" dirty="0" smtClean="0">
                  <a:ea typeface="Cambria Math" panose="02040503050406030204" pitchFamily="18" charset="0"/>
                </a:endParaRPr>
              </a:p>
              <a:p>
                <a:pPr lvl="1"/>
                <a:r>
                  <a:rPr lang="en-GB" dirty="0" smtClean="0"/>
                  <a:t>Where </a:t>
                </a:r>
                <a14:m>
                  <m:oMath xmlns:m="http://schemas.openxmlformats.org/officeDocument/2006/math">
                    <m:r>
                      <a:rPr lang="en-GB" i="1" smtClean="0">
                        <a:latin typeface="Cambria Math" panose="02040503050406030204" pitchFamily="18" charset="0"/>
                        <a:ea typeface="Cambria Math" panose="02040503050406030204" pitchFamily="18" charset="0"/>
                      </a:rPr>
                      <m:t>𝛼</m:t>
                    </m:r>
                    <m:r>
                      <a:rPr lang="en-GB" b="0" i="0" smtClean="0">
                        <a:latin typeface="Cambria Math" panose="02040503050406030204" pitchFamily="18" charset="0"/>
                        <a:ea typeface="Cambria Math" panose="02040503050406030204" pitchFamily="18" charset="0"/>
                      </a:rPr>
                      <m:t> </m:t>
                    </m:r>
                  </m:oMath>
                </a14:m>
                <a:r>
                  <a:rPr lang="en-GB" dirty="0" smtClean="0"/>
                  <a:t> is  the channel attenuation factor</a:t>
                </a:r>
                <a:endParaRPr lang="en-GB" dirty="0"/>
              </a:p>
            </p:txBody>
          </p:sp>
        </mc:Choice>
        <mc:Fallback>
          <p:sp>
            <p:nvSpPr>
              <p:cNvPr id="3" name="İçerik Yer Tutucusu 2"/>
              <p:cNvSpPr>
                <a:spLocks noGrp="1" noRot="1" noChangeAspect="1" noMove="1" noResize="1" noEditPoints="1" noAdjustHandles="1" noChangeArrowheads="1" noChangeShapeType="1" noTextEdit="1"/>
              </p:cNvSpPr>
              <p:nvPr>
                <p:ph idx="1"/>
              </p:nvPr>
            </p:nvSpPr>
            <p:spPr>
              <a:blipFill rotWithShape="0">
                <a:blip r:embed="rId2"/>
                <a:stretch>
                  <a:fillRect l="-342" t="-968" b="-1129"/>
                </a:stretch>
              </a:blipFill>
            </p:spPr>
            <p:txBody>
              <a:bodyPr/>
              <a:lstStyle/>
              <a:p>
                <a:r>
                  <a:rPr lang="en-GB">
                    <a:noFill/>
                  </a:rPr>
                  <a:t> </a:t>
                </a:r>
              </a:p>
            </p:txBody>
          </p:sp>
        </mc:Fallback>
      </mc:AlternateContent>
    </p:spTree>
    <p:extLst>
      <p:ext uri="{BB962C8B-B14F-4D97-AF65-F5344CB8AC3E}">
        <p14:creationId xmlns:p14="http://schemas.microsoft.com/office/powerpoint/2010/main" val="3595610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89882" y="73449"/>
            <a:ext cx="9705755" cy="1280890"/>
          </a:xfrm>
        </p:spPr>
        <p:txBody>
          <a:bodyPr/>
          <a:lstStyle/>
          <a:p>
            <a:r>
              <a:rPr lang="en-GB" dirty="0"/>
              <a:t>Mathematical Models for Communication Channels</a:t>
            </a:r>
          </a:p>
        </p:txBody>
      </p:sp>
      <mc:AlternateContent xmlns:mc="http://schemas.openxmlformats.org/markup-compatibility/2006">
        <mc:Choice xmlns:a14="http://schemas.microsoft.com/office/drawing/2010/main" Requires="a14">
          <p:sp>
            <p:nvSpPr>
              <p:cNvPr id="3" name="İçerik Yer Tutucusu 2"/>
              <p:cNvSpPr>
                <a:spLocks noGrp="1"/>
              </p:cNvSpPr>
              <p:nvPr>
                <p:ph idx="1"/>
              </p:nvPr>
            </p:nvSpPr>
            <p:spPr>
              <a:xfrm>
                <a:off x="2102982" y="1354339"/>
                <a:ext cx="9860418" cy="3777622"/>
              </a:xfrm>
            </p:spPr>
            <p:txBody>
              <a:bodyPr>
                <a:normAutofit/>
              </a:bodyPr>
              <a:lstStyle/>
              <a:p>
                <a:r>
                  <a:rPr lang="en-GB" dirty="0" smtClean="0"/>
                  <a:t>The </a:t>
                </a:r>
                <a:r>
                  <a:rPr lang="en-GB" dirty="0"/>
                  <a:t>L</a:t>
                </a:r>
                <a:r>
                  <a:rPr lang="en-GB" dirty="0" smtClean="0"/>
                  <a:t>inear </a:t>
                </a:r>
                <a:r>
                  <a:rPr lang="en-GB" dirty="0"/>
                  <a:t>F</a:t>
                </a:r>
                <a:r>
                  <a:rPr lang="en-GB" dirty="0" smtClean="0"/>
                  <a:t>ilter Channel : </a:t>
                </a:r>
              </a:p>
              <a:p>
                <a:pPr lvl="1"/>
                <a:r>
                  <a:rPr lang="en-GB" dirty="0" smtClean="0"/>
                  <a:t>In some physical channel, such as wireline telephone channels, filters are used to ensure that the transmitted signal do not exceed specified bandwidth (this is also true for wireless channels). </a:t>
                </a:r>
              </a:p>
              <a:p>
                <a:pPr lvl="1"/>
                <a:r>
                  <a:rPr lang="en-GB" dirty="0" smtClean="0"/>
                  <a:t>Such channels are generally modelled mathematically as linear filter channels.</a:t>
                </a:r>
              </a:p>
              <a:p>
                <a:pPr lvl="1"/>
                <a:r>
                  <a:rPr lang="en-GB" dirty="0" smtClean="0"/>
                  <a:t>Where c(t) is the impulse response of the linear filter and </a:t>
                </a:r>
                <a14:m>
                  <m:oMath xmlns:m="http://schemas.openxmlformats.org/officeDocument/2006/math">
                    <m:r>
                      <m:rPr>
                        <m:nor/>
                      </m:rPr>
                      <a:rPr lang="en-GB" i="1" dirty="0">
                        <a:latin typeface="Cambria Math" panose="02040503050406030204" pitchFamily="18" charset="0"/>
                      </a:rPr>
                      <m:t>⊗</m:t>
                    </m:r>
                  </m:oMath>
                </a14:m>
                <a:r>
                  <a:rPr lang="en-GB" dirty="0" smtClean="0"/>
                  <a:t> denotes convolution</a:t>
                </a:r>
                <a:endParaRPr lang="en-GB" dirty="0"/>
              </a:p>
            </p:txBody>
          </p:sp>
        </mc:Choice>
        <mc:Fallback>
          <p:sp>
            <p:nvSpPr>
              <p:cNvPr id="3" name="İçerik Yer Tutucusu 2"/>
              <p:cNvSpPr>
                <a:spLocks noGrp="1" noRot="1" noChangeAspect="1" noMove="1" noResize="1" noEditPoints="1" noAdjustHandles="1" noChangeArrowheads="1" noChangeShapeType="1" noTextEdit="1"/>
              </p:cNvSpPr>
              <p:nvPr>
                <p:ph idx="1"/>
              </p:nvPr>
            </p:nvSpPr>
            <p:spPr>
              <a:xfrm>
                <a:off x="2102982" y="1354339"/>
                <a:ext cx="9860418" cy="3777622"/>
              </a:xfrm>
              <a:blipFill rotWithShape="0">
                <a:blip r:embed="rId3"/>
                <a:stretch>
                  <a:fillRect l="-433" t="-806"/>
                </a:stretch>
              </a:blipFill>
            </p:spPr>
            <p:txBody>
              <a:bodyPr/>
              <a:lstStyle/>
              <a:p>
                <a:r>
                  <a:rPr lang="en-GB">
                    <a:noFill/>
                  </a:rPr>
                  <a:t> </a:t>
                </a:r>
              </a:p>
            </p:txBody>
          </p:sp>
        </mc:Fallback>
      </mc:AlternateContent>
      <p:grpSp>
        <p:nvGrpSpPr>
          <p:cNvPr id="19" name="Grup 18"/>
          <p:cNvGrpSpPr/>
          <p:nvPr/>
        </p:nvGrpSpPr>
        <p:grpSpPr>
          <a:xfrm>
            <a:off x="2255520" y="4326869"/>
            <a:ext cx="9091823" cy="2085982"/>
            <a:chOff x="2910840" y="3825240"/>
            <a:chExt cx="9091823" cy="2085982"/>
          </a:xfrm>
        </p:grpSpPr>
        <p:sp>
          <p:nvSpPr>
            <p:cNvPr id="4" name="Oval 3"/>
            <p:cNvSpPr/>
            <p:nvPr/>
          </p:nvSpPr>
          <p:spPr>
            <a:xfrm>
              <a:off x="5989320" y="4236720"/>
              <a:ext cx="426720" cy="472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t>
              </a:r>
              <a:endParaRPr lang="en-GB" dirty="0"/>
            </a:p>
          </p:txBody>
        </p:sp>
        <p:sp>
          <p:nvSpPr>
            <p:cNvPr id="5" name="Dikdörtgen 4"/>
            <p:cNvSpPr/>
            <p:nvPr/>
          </p:nvSpPr>
          <p:spPr>
            <a:xfrm>
              <a:off x="3916680" y="4008120"/>
              <a:ext cx="1158240" cy="929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Linear filter c(t)</a:t>
              </a:r>
              <a:endParaRPr lang="en-GB" dirty="0"/>
            </a:p>
          </p:txBody>
        </p:sp>
        <p:cxnSp>
          <p:nvCxnSpPr>
            <p:cNvPr id="7" name="Düz Ok Bağlayıcısı 6"/>
            <p:cNvCxnSpPr>
              <a:endCxn id="5" idx="1"/>
            </p:cNvCxnSpPr>
            <p:nvPr/>
          </p:nvCxnSpPr>
          <p:spPr>
            <a:xfrm>
              <a:off x="2910840" y="4465320"/>
              <a:ext cx="1005840" cy="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9" name="Metin kutusu 8"/>
                <p:cNvSpPr txBox="1"/>
                <p:nvPr/>
              </p:nvSpPr>
              <p:spPr>
                <a:xfrm>
                  <a:off x="2949138" y="4098220"/>
                  <a:ext cx="465640"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𝑠</m:t>
                        </m:r>
                        <m:r>
                          <a:rPr lang="en-GB" b="0" i="1" smtClean="0">
                            <a:latin typeface="Cambria Math" panose="02040503050406030204" pitchFamily="18" charset="0"/>
                          </a:rPr>
                          <m:t>(</m:t>
                        </m:r>
                        <m:r>
                          <a:rPr lang="en-GB" b="0" i="1" smtClean="0">
                            <a:latin typeface="Cambria Math" panose="02040503050406030204" pitchFamily="18" charset="0"/>
                          </a:rPr>
                          <m:t>𝑡</m:t>
                        </m:r>
                        <m:r>
                          <a:rPr lang="en-GB" b="0" i="1" smtClean="0">
                            <a:latin typeface="Cambria Math" panose="02040503050406030204" pitchFamily="18" charset="0"/>
                          </a:rPr>
                          <m:t>)</m:t>
                        </m:r>
                      </m:oMath>
                    </m:oMathPara>
                  </a14:m>
                  <a:endParaRPr lang="en-GB" dirty="0"/>
                </a:p>
              </p:txBody>
            </p:sp>
          </mc:Choice>
          <mc:Fallback>
            <p:sp>
              <p:nvSpPr>
                <p:cNvPr id="9" name="Metin kutusu 8"/>
                <p:cNvSpPr txBox="1">
                  <a:spLocks noRot="1" noChangeAspect="1" noMove="1" noResize="1" noEditPoints="1" noAdjustHandles="1" noChangeArrowheads="1" noChangeShapeType="1" noTextEdit="1"/>
                </p:cNvSpPr>
                <p:nvPr/>
              </p:nvSpPr>
              <p:spPr>
                <a:xfrm>
                  <a:off x="2949138" y="4098220"/>
                  <a:ext cx="465640" cy="276999"/>
                </a:xfrm>
                <a:prstGeom prst="rect">
                  <a:avLst/>
                </a:prstGeom>
                <a:blipFill rotWithShape="0">
                  <a:blip r:embed="rId4"/>
                  <a:stretch>
                    <a:fillRect l="-5195" r="-15584" b="-40000"/>
                  </a:stretch>
                </a:blipFill>
              </p:spPr>
              <p:txBody>
                <a:bodyPr/>
                <a:lstStyle/>
                <a:p>
                  <a:r>
                    <a:rPr lang="en-GB">
                      <a:noFill/>
                    </a:rPr>
                    <a:t> </a:t>
                  </a:r>
                </a:p>
              </p:txBody>
            </p:sp>
          </mc:Fallback>
        </mc:AlternateContent>
        <p:cxnSp>
          <p:nvCxnSpPr>
            <p:cNvPr id="11" name="Düz Ok Bağlayıcısı 10"/>
            <p:cNvCxnSpPr>
              <a:stCxn id="5" idx="3"/>
              <a:endCxn id="4" idx="2"/>
            </p:cNvCxnSpPr>
            <p:nvPr/>
          </p:nvCxnSpPr>
          <p:spPr>
            <a:xfrm>
              <a:off x="5074920" y="4472940"/>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Düz Ok Bağlayıcısı 12"/>
            <p:cNvCxnSpPr/>
            <p:nvPr/>
          </p:nvCxnSpPr>
          <p:spPr>
            <a:xfrm flipV="1">
              <a:off x="6202680" y="4709160"/>
              <a:ext cx="0" cy="8686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Düz Ok Bağlayıcısı 14"/>
            <p:cNvCxnSpPr>
              <a:stCxn id="4" idx="6"/>
            </p:cNvCxnSpPr>
            <p:nvPr/>
          </p:nvCxnSpPr>
          <p:spPr>
            <a:xfrm>
              <a:off x="6416040" y="4472940"/>
              <a:ext cx="13563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Dikdörtgen 15"/>
            <p:cNvSpPr/>
            <p:nvPr/>
          </p:nvSpPr>
          <p:spPr>
            <a:xfrm>
              <a:off x="3413760" y="3825240"/>
              <a:ext cx="3680460" cy="20859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GB" dirty="0" smtClean="0">
                  <a:solidFill>
                    <a:schemeClr val="tx1"/>
                  </a:solidFill>
                </a:rPr>
                <a:t>Channel</a:t>
              </a:r>
              <a:endParaRPr lang="en-GB" dirty="0">
                <a:solidFill>
                  <a:schemeClr val="tx1"/>
                </a:solidFill>
              </a:endParaRPr>
            </a:p>
          </p:txBody>
        </p:sp>
        <mc:AlternateContent xmlns:mc="http://schemas.openxmlformats.org/markup-compatibility/2006">
          <mc:Choice xmlns:a14="http://schemas.microsoft.com/office/drawing/2010/main" Requires="a14">
            <p:sp>
              <p:nvSpPr>
                <p:cNvPr id="17" name="Metin kutusu 16"/>
                <p:cNvSpPr txBox="1"/>
                <p:nvPr/>
              </p:nvSpPr>
              <p:spPr>
                <a:xfrm>
                  <a:off x="6247991" y="5218360"/>
                  <a:ext cx="430439" cy="276999"/>
                </a:xfrm>
                <a:prstGeom prst="rect">
                  <a:avLst/>
                </a:prstGeom>
                <a:noFill/>
              </p:spPr>
              <p:txBody>
                <a:bodyPr wrap="none" lIns="0" tIns="0" rIns="0" bIns="0" rtlCol="0">
                  <a:spAutoFit/>
                </a:bodyPr>
                <a:lstStyle/>
                <a:p>
                  <a:r>
                    <a:rPr lang="en-GB" b="0" dirty="0" smtClean="0"/>
                    <a:t>n</a:t>
                  </a:r>
                  <a14:m>
                    <m:oMath xmlns:m="http://schemas.openxmlformats.org/officeDocument/2006/math">
                      <m:r>
                        <a:rPr lang="en-GB" b="0" i="1" smtClean="0">
                          <a:latin typeface="Cambria Math" panose="02040503050406030204" pitchFamily="18" charset="0"/>
                        </a:rPr>
                        <m:t>(</m:t>
                      </m:r>
                      <m:r>
                        <a:rPr lang="en-GB" b="0" i="1" smtClean="0">
                          <a:latin typeface="Cambria Math" panose="02040503050406030204" pitchFamily="18" charset="0"/>
                        </a:rPr>
                        <m:t>𝑡</m:t>
                      </m:r>
                      <m:r>
                        <a:rPr lang="en-GB" b="0" i="1" smtClean="0">
                          <a:latin typeface="Cambria Math" panose="02040503050406030204" pitchFamily="18" charset="0"/>
                        </a:rPr>
                        <m:t>)</m:t>
                      </m:r>
                    </m:oMath>
                  </a14:m>
                  <a:endParaRPr lang="en-GB" dirty="0"/>
                </a:p>
              </p:txBody>
            </p:sp>
          </mc:Choice>
          <mc:Fallback>
            <p:sp>
              <p:nvSpPr>
                <p:cNvPr id="17" name="Metin kutusu 16"/>
                <p:cNvSpPr txBox="1">
                  <a:spLocks noRot="1" noChangeAspect="1" noMove="1" noResize="1" noEditPoints="1" noAdjustHandles="1" noChangeArrowheads="1" noChangeShapeType="1" noTextEdit="1"/>
                </p:cNvSpPr>
                <p:nvPr/>
              </p:nvSpPr>
              <p:spPr>
                <a:xfrm>
                  <a:off x="6247991" y="5218360"/>
                  <a:ext cx="430439" cy="276999"/>
                </a:xfrm>
                <a:prstGeom prst="rect">
                  <a:avLst/>
                </a:prstGeom>
                <a:blipFill rotWithShape="0">
                  <a:blip r:embed="rId5"/>
                  <a:stretch>
                    <a:fillRect l="-32394" t="-28261" r="-23944" b="-50000"/>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8" name="Metin kutusu 17"/>
                <p:cNvSpPr txBox="1"/>
                <p:nvPr/>
              </p:nvSpPr>
              <p:spPr>
                <a:xfrm>
                  <a:off x="7736880" y="4188321"/>
                  <a:ext cx="4265783" cy="1576009"/>
                </a:xfrm>
                <a:prstGeom prst="rect">
                  <a:avLst/>
                </a:prstGeom>
                <a:noFill/>
              </p:spPr>
              <p:txBody>
                <a:bodyPr wrap="none" lIns="0" tIns="0" rIns="0" bIns="0" rtlCol="0">
                  <a:spAutoFit/>
                </a:bodyPr>
                <a:lstStyle/>
                <a:p>
                  <a:r>
                    <a:rPr lang="en-GB" sz="2400" b="0" dirty="0" smtClean="0"/>
                    <a:t>r</a:t>
                  </a:r>
                  <a14:m>
                    <m:oMath xmlns:m="http://schemas.openxmlformats.org/officeDocument/2006/math">
                      <m:d>
                        <m:dPr>
                          <m:ctrlPr>
                            <a:rPr lang="en-GB" sz="2400" i="1">
                              <a:latin typeface="Cambria Math" panose="02040503050406030204" pitchFamily="18" charset="0"/>
                            </a:rPr>
                          </m:ctrlPr>
                        </m:dPr>
                        <m:e>
                          <m:r>
                            <a:rPr lang="en-GB" sz="2400" i="1">
                              <a:latin typeface="Cambria Math" panose="02040503050406030204" pitchFamily="18" charset="0"/>
                            </a:rPr>
                            <m:t>𝑡</m:t>
                          </m:r>
                        </m:e>
                      </m:d>
                      <m:r>
                        <a:rPr lang="en-GB" sz="2400" i="1">
                          <a:latin typeface="Cambria Math" panose="02040503050406030204" pitchFamily="18" charset="0"/>
                        </a:rPr>
                        <m:t>=</m:t>
                      </m:r>
                      <m:r>
                        <a:rPr lang="en-GB" sz="2400" i="1">
                          <a:latin typeface="Cambria Math" panose="02040503050406030204" pitchFamily="18" charset="0"/>
                        </a:rPr>
                        <m:t>𝑐</m:t>
                      </m:r>
                      <m:r>
                        <a:rPr lang="en-GB" sz="2400" i="1">
                          <a:latin typeface="Cambria Math" panose="02040503050406030204" pitchFamily="18" charset="0"/>
                        </a:rPr>
                        <m:t>(</m:t>
                      </m:r>
                      <m:r>
                        <a:rPr lang="en-GB" sz="2400" i="1">
                          <a:latin typeface="Cambria Math" panose="02040503050406030204" pitchFamily="18" charset="0"/>
                        </a:rPr>
                        <m:t>𝑡</m:t>
                      </m:r>
                      <m:r>
                        <a:rPr lang="en-GB" sz="2400" i="1">
                          <a:latin typeface="Cambria Math" panose="02040503050406030204" pitchFamily="18" charset="0"/>
                        </a:rPr>
                        <m:t>)</m:t>
                      </m:r>
                      <m:r>
                        <m:rPr>
                          <m:nor/>
                        </m:rPr>
                        <a:rPr lang="en-GB" sz="2400" i="1" dirty="0">
                          <a:latin typeface="Cambria Math" panose="02040503050406030204" pitchFamily="18" charset="0"/>
                        </a:rPr>
                        <m:t>⊗</m:t>
                      </m:r>
                      <m:r>
                        <m:rPr>
                          <m:nor/>
                        </m:rPr>
                        <a:rPr lang="en-GB" sz="2400" i="1" dirty="0">
                          <a:latin typeface="Cambria Math" panose="02040503050406030204" pitchFamily="18" charset="0"/>
                        </a:rPr>
                        <m:t>s</m:t>
                      </m:r>
                      <m:r>
                        <m:rPr>
                          <m:nor/>
                        </m:rPr>
                        <a:rPr lang="en-GB" sz="2400" i="1" dirty="0">
                          <a:latin typeface="Cambria Math" panose="02040503050406030204" pitchFamily="18" charset="0"/>
                        </a:rPr>
                        <m:t>(</m:t>
                      </m:r>
                      <m:r>
                        <m:rPr>
                          <m:nor/>
                        </m:rPr>
                        <a:rPr lang="en-GB" sz="2400" i="1" dirty="0">
                          <a:latin typeface="Cambria Math" panose="02040503050406030204" pitchFamily="18" charset="0"/>
                        </a:rPr>
                        <m:t>t</m:t>
                      </m:r>
                      <m:r>
                        <m:rPr>
                          <m:nor/>
                        </m:rPr>
                        <a:rPr lang="en-GB" sz="2400" i="1" dirty="0">
                          <a:latin typeface="Cambria Math" panose="02040503050406030204" pitchFamily="18" charset="0"/>
                        </a:rPr>
                        <m:t>) +</m:t>
                      </m:r>
                      <m:r>
                        <m:rPr>
                          <m:nor/>
                        </m:rPr>
                        <a:rPr lang="en-GB" sz="2400" i="1" dirty="0">
                          <a:latin typeface="Cambria Math" panose="02040503050406030204" pitchFamily="18" charset="0"/>
                        </a:rPr>
                        <m:t> </m:t>
                      </m:r>
                      <m:r>
                        <m:rPr>
                          <m:nor/>
                        </m:rPr>
                        <a:rPr lang="en-GB" sz="2400" i="1" dirty="0">
                          <a:latin typeface="Cambria Math" panose="02040503050406030204" pitchFamily="18" charset="0"/>
                        </a:rPr>
                        <m:t>n</m:t>
                      </m:r>
                      <m:r>
                        <m:rPr>
                          <m:nor/>
                        </m:rPr>
                        <a:rPr lang="en-GB" sz="2400" i="1" dirty="0">
                          <a:latin typeface="Cambria Math" panose="02040503050406030204" pitchFamily="18" charset="0"/>
                        </a:rPr>
                        <m:t>(</m:t>
                      </m:r>
                      <m:r>
                        <m:rPr>
                          <m:nor/>
                        </m:rPr>
                        <a:rPr lang="en-GB" sz="2400" i="1" dirty="0">
                          <a:latin typeface="Cambria Math" panose="02040503050406030204" pitchFamily="18" charset="0"/>
                        </a:rPr>
                        <m:t>t</m:t>
                      </m:r>
                      <m:r>
                        <m:rPr>
                          <m:nor/>
                        </m:rPr>
                        <a:rPr lang="en-GB" sz="2400" i="1" dirty="0">
                          <a:latin typeface="Cambria Math" panose="02040503050406030204" pitchFamily="18" charset="0"/>
                        </a:rPr>
                        <m:t>) </m:t>
                      </m:r>
                    </m:oMath>
                  </a14:m>
                  <a:endParaRPr lang="en-GB" sz="2400" b="0" dirty="0" smtClean="0"/>
                </a:p>
                <a:p>
                  <a:r>
                    <a:rPr lang="en-GB" sz="2400" b="0" dirty="0" smtClean="0"/>
                    <a:t>       = </a:t>
                  </a:r>
                  <a14:m>
                    <m:oMath xmlns:m="http://schemas.openxmlformats.org/officeDocument/2006/math">
                      <m:nary>
                        <m:naryPr>
                          <m:ctrlPr>
                            <a:rPr lang="en-GB" sz="2400" b="0" i="1" smtClean="0">
                              <a:latin typeface="Cambria Math" panose="02040503050406030204" pitchFamily="18" charset="0"/>
                            </a:rPr>
                          </m:ctrlPr>
                        </m:naryPr>
                        <m:sub>
                          <m:r>
                            <m:rPr>
                              <m:brk m:alnAt="23"/>
                            </m:rPr>
                            <a:rPr lang="en-GB" sz="2400" b="0" i="1" smtClean="0">
                              <a:latin typeface="Cambria Math" panose="02040503050406030204" pitchFamily="18" charset="0"/>
                            </a:rPr>
                            <m:t>−</m:t>
                          </m:r>
                          <m:r>
                            <a:rPr lang="en-GB" sz="2400" b="0" i="1" smtClean="0">
                              <a:latin typeface="Cambria Math" panose="02040503050406030204" pitchFamily="18" charset="0"/>
                              <a:ea typeface="Cambria Math" panose="02040503050406030204" pitchFamily="18" charset="0"/>
                            </a:rPr>
                            <m:t>∞</m:t>
                          </m:r>
                        </m:sub>
                        <m:sup>
                          <m:r>
                            <a:rPr lang="en-GB" sz="2400" b="0" i="1" smtClean="0">
                              <a:latin typeface="Cambria Math" panose="02040503050406030204" pitchFamily="18" charset="0"/>
                              <a:ea typeface="Cambria Math" panose="02040503050406030204" pitchFamily="18" charset="0"/>
                            </a:rPr>
                            <m:t>∞</m:t>
                          </m:r>
                        </m:sup>
                        <m:e>
                          <m:r>
                            <a:rPr lang="en-GB" sz="2400" b="0" i="1" smtClean="0">
                              <a:latin typeface="Cambria Math" panose="02040503050406030204" pitchFamily="18" charset="0"/>
                            </a:rPr>
                            <m:t>𝑐</m:t>
                          </m:r>
                          <m:d>
                            <m:dPr>
                              <m:ctrlPr>
                                <a:rPr lang="en-GB" sz="2400" b="0" i="1" smtClean="0">
                                  <a:latin typeface="Cambria Math" panose="02040503050406030204" pitchFamily="18" charset="0"/>
                                </a:rPr>
                              </m:ctrlPr>
                            </m:dPr>
                            <m:e>
                              <m:r>
                                <a:rPr lang="en-GB" sz="2400" b="0" i="1" smtClean="0">
                                  <a:latin typeface="Cambria Math" panose="02040503050406030204" pitchFamily="18" charset="0"/>
                                  <a:ea typeface="Cambria Math" panose="02040503050406030204" pitchFamily="18" charset="0"/>
                                </a:rPr>
                                <m:t>𝜏</m:t>
                              </m:r>
                            </m:e>
                          </m:d>
                          <m:r>
                            <a:rPr lang="en-GB" sz="2400" b="0" i="1" smtClean="0">
                              <a:latin typeface="Cambria Math" panose="02040503050406030204" pitchFamily="18" charset="0"/>
                              <a:ea typeface="Cambria Math" panose="02040503050406030204" pitchFamily="18" charset="0"/>
                            </a:rPr>
                            <m:t>𝑠</m:t>
                          </m:r>
                          <m:d>
                            <m:dPr>
                              <m:ctrlPr>
                                <a:rPr lang="en-GB" sz="2400" b="0" i="1" smtClean="0">
                                  <a:latin typeface="Cambria Math" panose="02040503050406030204" pitchFamily="18" charset="0"/>
                                  <a:ea typeface="Cambria Math" panose="02040503050406030204" pitchFamily="18" charset="0"/>
                                </a:rPr>
                              </m:ctrlPr>
                            </m:dPr>
                            <m:e>
                              <m:r>
                                <a:rPr lang="en-GB" sz="2400" b="0" i="1" smtClean="0">
                                  <a:latin typeface="Cambria Math" panose="02040503050406030204" pitchFamily="18" charset="0"/>
                                  <a:ea typeface="Cambria Math" panose="02040503050406030204" pitchFamily="18" charset="0"/>
                                </a:rPr>
                                <m:t>𝑡</m:t>
                              </m:r>
                              <m:r>
                                <a:rPr lang="en-GB" sz="2400" b="0" i="1" smtClean="0">
                                  <a:latin typeface="Cambria Math" panose="02040503050406030204" pitchFamily="18" charset="0"/>
                                  <a:ea typeface="Cambria Math" panose="02040503050406030204" pitchFamily="18" charset="0"/>
                                </a:rPr>
                                <m:t>−</m:t>
                              </m:r>
                              <m:r>
                                <a:rPr lang="en-GB" sz="2400" b="0" i="1" smtClean="0">
                                  <a:latin typeface="Cambria Math" panose="02040503050406030204" pitchFamily="18" charset="0"/>
                                  <a:ea typeface="Cambria Math" panose="02040503050406030204" pitchFamily="18" charset="0"/>
                                </a:rPr>
                                <m:t>𝜏</m:t>
                              </m:r>
                            </m:e>
                          </m:d>
                          <m:r>
                            <a:rPr lang="en-GB" sz="2400" b="0" i="1" smtClean="0">
                              <a:latin typeface="Cambria Math" panose="02040503050406030204" pitchFamily="18" charset="0"/>
                              <a:ea typeface="Cambria Math" panose="02040503050406030204" pitchFamily="18" charset="0"/>
                            </a:rPr>
                            <m:t>𝑑</m:t>
                          </m:r>
                          <m:r>
                            <a:rPr lang="en-GB" sz="2400" b="0" i="1" smtClean="0">
                              <a:latin typeface="Cambria Math" panose="02040503050406030204" pitchFamily="18" charset="0"/>
                              <a:ea typeface="Cambria Math" panose="02040503050406030204" pitchFamily="18" charset="0"/>
                            </a:rPr>
                            <m:t>𝜏</m:t>
                          </m:r>
                          <m:r>
                            <a:rPr lang="en-GB" sz="2400" b="0" i="1" smtClean="0">
                              <a:latin typeface="Cambria Math" panose="02040503050406030204" pitchFamily="18" charset="0"/>
                              <a:ea typeface="Cambria Math" panose="02040503050406030204" pitchFamily="18" charset="0"/>
                            </a:rPr>
                            <m:t>+</m:t>
                          </m:r>
                          <m:r>
                            <a:rPr lang="en-GB" sz="2400" b="0" i="1" smtClean="0">
                              <a:latin typeface="Cambria Math" panose="02040503050406030204" pitchFamily="18" charset="0"/>
                              <a:ea typeface="Cambria Math" panose="02040503050406030204" pitchFamily="18" charset="0"/>
                            </a:rPr>
                            <m:t>𝑛</m:t>
                          </m:r>
                          <m:r>
                            <a:rPr lang="en-GB" sz="2400" b="0" i="1" smtClean="0">
                              <a:latin typeface="Cambria Math" panose="02040503050406030204" pitchFamily="18" charset="0"/>
                              <a:ea typeface="Cambria Math" panose="02040503050406030204" pitchFamily="18" charset="0"/>
                            </a:rPr>
                            <m:t>(</m:t>
                          </m:r>
                          <m:r>
                            <a:rPr lang="en-GB" sz="2400" b="0" i="1" smtClean="0">
                              <a:latin typeface="Cambria Math" panose="02040503050406030204" pitchFamily="18" charset="0"/>
                              <a:ea typeface="Cambria Math" panose="02040503050406030204" pitchFamily="18" charset="0"/>
                            </a:rPr>
                            <m:t>𝑡</m:t>
                          </m:r>
                          <m:r>
                            <a:rPr lang="en-GB" sz="2400" b="0" i="1" smtClean="0">
                              <a:latin typeface="Cambria Math" panose="02040503050406030204" pitchFamily="18" charset="0"/>
                              <a:ea typeface="Cambria Math" panose="02040503050406030204" pitchFamily="18" charset="0"/>
                            </a:rPr>
                            <m:t>)</m:t>
                          </m:r>
                        </m:e>
                      </m:nary>
                    </m:oMath>
                  </a14:m>
                  <a:endParaRPr lang="en-GB" sz="2400" b="0" dirty="0" smtClean="0"/>
                </a:p>
                <a:p>
                  <a:endParaRPr lang="en-GB" sz="2400" i="1" dirty="0" smtClean="0">
                    <a:latin typeface="Cambria Math" panose="02040503050406030204" pitchFamily="18" charset="0"/>
                  </a:endParaRPr>
                </a:p>
                <a:p>
                  <a:endParaRPr lang="en-GB" sz="2400" i="1" dirty="0">
                    <a:latin typeface="Cambria Math" panose="02040503050406030204" pitchFamily="18" charset="0"/>
                  </a:endParaRPr>
                </a:p>
              </p:txBody>
            </p:sp>
          </mc:Choice>
          <mc:Fallback>
            <p:sp>
              <p:nvSpPr>
                <p:cNvPr id="18" name="Metin kutusu 17"/>
                <p:cNvSpPr txBox="1">
                  <a:spLocks noRot="1" noChangeAspect="1" noMove="1" noResize="1" noEditPoints="1" noAdjustHandles="1" noChangeArrowheads="1" noChangeShapeType="1" noTextEdit="1"/>
                </p:cNvSpPr>
                <p:nvPr/>
              </p:nvSpPr>
              <p:spPr>
                <a:xfrm>
                  <a:off x="7736880" y="4188321"/>
                  <a:ext cx="4265783" cy="1576009"/>
                </a:xfrm>
                <a:prstGeom prst="rect">
                  <a:avLst/>
                </a:prstGeom>
                <a:blipFill rotWithShape="0">
                  <a:blip r:embed="rId6"/>
                  <a:stretch>
                    <a:fillRect l="-4435" t="-5792"/>
                  </a:stretch>
                </a:blipFill>
              </p:spPr>
              <p:txBody>
                <a:bodyPr/>
                <a:lstStyle/>
                <a:p>
                  <a:r>
                    <a:rPr lang="en-GB">
                      <a:noFill/>
                    </a:rPr>
                    <a:t> </a:t>
                  </a:r>
                </a:p>
              </p:txBody>
            </p:sp>
          </mc:Fallback>
        </mc:AlternateContent>
      </p:grpSp>
    </p:spTree>
    <p:extLst>
      <p:ext uri="{BB962C8B-B14F-4D97-AF65-F5344CB8AC3E}">
        <p14:creationId xmlns:p14="http://schemas.microsoft.com/office/powerpoint/2010/main" val="1398400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89882" y="73449"/>
            <a:ext cx="9705755" cy="1280890"/>
          </a:xfrm>
        </p:spPr>
        <p:txBody>
          <a:bodyPr/>
          <a:lstStyle/>
          <a:p>
            <a:r>
              <a:rPr lang="en-GB" dirty="0"/>
              <a:t>Mathematical Models for Communication Channels</a:t>
            </a:r>
          </a:p>
        </p:txBody>
      </p:sp>
      <mc:AlternateContent xmlns:mc="http://schemas.openxmlformats.org/markup-compatibility/2006">
        <mc:Choice xmlns:a14="http://schemas.microsoft.com/office/drawing/2010/main" Requires="a14">
          <p:sp>
            <p:nvSpPr>
              <p:cNvPr id="3" name="İçerik Yer Tutucusu 2"/>
              <p:cNvSpPr>
                <a:spLocks noGrp="1"/>
              </p:cNvSpPr>
              <p:nvPr>
                <p:ph idx="1"/>
              </p:nvPr>
            </p:nvSpPr>
            <p:spPr>
              <a:xfrm>
                <a:off x="2102982" y="1354339"/>
                <a:ext cx="9860418" cy="3777622"/>
              </a:xfrm>
            </p:spPr>
            <p:txBody>
              <a:bodyPr>
                <a:normAutofit/>
              </a:bodyPr>
              <a:lstStyle/>
              <a:p>
                <a:r>
                  <a:rPr lang="en-GB" dirty="0" smtClean="0"/>
                  <a:t>The </a:t>
                </a:r>
                <a:r>
                  <a:rPr lang="en-GB" dirty="0"/>
                  <a:t>L</a:t>
                </a:r>
                <a:r>
                  <a:rPr lang="en-GB" dirty="0" smtClean="0"/>
                  <a:t>inear Time-Variant Filter Channel : </a:t>
                </a:r>
              </a:p>
              <a:p>
                <a:pPr lvl="1"/>
                <a:r>
                  <a:rPr lang="en-GB" dirty="0" smtClean="0"/>
                  <a:t>Physical channels, such as under-water acoustic channels and ionospheric radio channels are subjected to time-variant multi-path propagation.</a:t>
                </a:r>
              </a:p>
              <a:p>
                <a:pPr lvl="1"/>
                <a:r>
                  <a:rPr lang="en-GB" dirty="0" smtClean="0"/>
                  <a:t>Such channels may be modelled mathematically as time variant filters.</a:t>
                </a:r>
              </a:p>
              <a:p>
                <a:pPr lvl="1"/>
                <a:r>
                  <a:rPr lang="en-GB" dirty="0" smtClean="0"/>
                  <a:t>Such channels are characterised by a time-variant channel impulse response </a:t>
                </a:r>
                <a14:m>
                  <m:oMath xmlns:m="http://schemas.openxmlformats.org/officeDocument/2006/math">
                    <m:r>
                      <a:rPr lang="en-GB" i="1">
                        <a:latin typeface="Cambria Math" panose="02040503050406030204" pitchFamily="18" charset="0"/>
                      </a:rPr>
                      <m:t>𝑐</m:t>
                    </m:r>
                    <m:d>
                      <m:dPr>
                        <m:ctrlPr>
                          <a:rPr lang="en-GB" i="1">
                            <a:latin typeface="Cambria Math" panose="02040503050406030204" pitchFamily="18" charset="0"/>
                          </a:rPr>
                        </m:ctrlPr>
                      </m:dPr>
                      <m:e>
                        <m:r>
                          <a:rPr lang="en-GB" b="0" i="1" smtClean="0">
                            <a:latin typeface="Cambria Math" panose="02040503050406030204" pitchFamily="18" charset="0"/>
                          </a:rPr>
                          <m:t>𝑡</m:t>
                        </m:r>
                        <m:r>
                          <a:rPr lang="en-GB" b="0" i="1" smtClean="0">
                            <a:latin typeface="Cambria Math" panose="02040503050406030204" pitchFamily="18" charset="0"/>
                          </a:rPr>
                          <m:t>:</m:t>
                        </m:r>
                        <m:r>
                          <a:rPr lang="en-GB" i="1">
                            <a:latin typeface="Cambria Math" panose="02040503050406030204" pitchFamily="18" charset="0"/>
                            <a:ea typeface="Cambria Math" panose="02040503050406030204" pitchFamily="18" charset="0"/>
                          </a:rPr>
                          <m:t>𝜏</m:t>
                        </m:r>
                      </m:e>
                    </m:d>
                  </m:oMath>
                </a14:m>
                <a:r>
                  <a:rPr lang="en-GB" dirty="0" smtClean="0"/>
                  <a:t> where </a:t>
                </a:r>
                <a14:m>
                  <m:oMath xmlns:m="http://schemas.openxmlformats.org/officeDocument/2006/math">
                    <m:r>
                      <a:rPr lang="en-GB" i="1">
                        <a:latin typeface="Cambria Math" panose="02040503050406030204" pitchFamily="18" charset="0"/>
                      </a:rPr>
                      <m:t>𝑐</m:t>
                    </m:r>
                    <m:d>
                      <m:dPr>
                        <m:ctrlPr>
                          <a:rPr lang="en-GB" i="1">
                            <a:latin typeface="Cambria Math" panose="02040503050406030204" pitchFamily="18" charset="0"/>
                          </a:rPr>
                        </m:ctrlPr>
                      </m:dPr>
                      <m:e>
                        <m:r>
                          <a:rPr lang="en-GB" i="1">
                            <a:latin typeface="Cambria Math" panose="02040503050406030204" pitchFamily="18" charset="0"/>
                          </a:rPr>
                          <m:t>𝑡</m:t>
                        </m:r>
                        <m:r>
                          <a:rPr lang="en-GB" i="1">
                            <a:latin typeface="Cambria Math" panose="02040503050406030204" pitchFamily="18" charset="0"/>
                          </a:rPr>
                          <m:t>:</m:t>
                        </m:r>
                        <m:r>
                          <a:rPr lang="en-GB" i="1">
                            <a:latin typeface="Cambria Math" panose="02040503050406030204" pitchFamily="18" charset="0"/>
                            <a:ea typeface="Cambria Math" panose="02040503050406030204" pitchFamily="18" charset="0"/>
                          </a:rPr>
                          <m:t>𝜏</m:t>
                        </m:r>
                      </m:e>
                    </m:d>
                  </m:oMath>
                </a14:m>
                <a:r>
                  <a:rPr lang="en-GB" dirty="0" smtClean="0"/>
                  <a:t> is the response of the channel at time t due to impulse applied at time </a:t>
                </a:r>
                <a14:m>
                  <m:oMath xmlns:m="http://schemas.openxmlformats.org/officeDocument/2006/math">
                    <m:r>
                      <a:rPr lang="en-GB" b="0" i="1" smtClean="0">
                        <a:latin typeface="Cambria Math" panose="02040503050406030204" pitchFamily="18" charset="0"/>
                      </a:rPr>
                      <m:t>𝑡</m:t>
                    </m:r>
                    <m:r>
                      <a:rPr lang="en-GB" b="0" i="1" smtClean="0">
                        <a:latin typeface="Cambria Math" panose="02040503050406030204" pitchFamily="18" charset="0"/>
                      </a:rPr>
                      <m:t>−</m:t>
                    </m:r>
                    <m:r>
                      <a:rPr lang="en-GB" i="1">
                        <a:latin typeface="Cambria Math" panose="02040503050406030204" pitchFamily="18" charset="0"/>
                        <a:ea typeface="Cambria Math" panose="02040503050406030204" pitchFamily="18" charset="0"/>
                      </a:rPr>
                      <m:t>𝜏</m:t>
                    </m:r>
                  </m:oMath>
                </a14:m>
                <a:r>
                  <a:rPr lang="en-GB" dirty="0" smtClean="0"/>
                  <a:t>.</a:t>
                </a:r>
              </a:p>
              <a:p>
                <a:pPr lvl="1"/>
                <a14:m>
                  <m:oMath xmlns:m="http://schemas.openxmlformats.org/officeDocument/2006/math">
                    <m:r>
                      <a:rPr lang="en-GB" i="1">
                        <a:latin typeface="Cambria Math" panose="02040503050406030204" pitchFamily="18" charset="0"/>
                        <a:ea typeface="Cambria Math" panose="02040503050406030204" pitchFamily="18" charset="0"/>
                      </a:rPr>
                      <m:t>𝜏</m:t>
                    </m:r>
                  </m:oMath>
                </a14:m>
                <a:r>
                  <a:rPr lang="en-GB" dirty="0" smtClean="0"/>
                  <a:t> represents the elapsed-time variable.</a:t>
                </a:r>
              </a:p>
            </p:txBody>
          </p:sp>
        </mc:Choice>
        <mc:Fallback>
          <p:sp>
            <p:nvSpPr>
              <p:cNvPr id="3" name="İçerik Yer Tutucusu 2"/>
              <p:cNvSpPr>
                <a:spLocks noGrp="1" noRot="1" noChangeAspect="1" noMove="1" noResize="1" noEditPoints="1" noAdjustHandles="1" noChangeArrowheads="1" noChangeShapeType="1" noTextEdit="1"/>
              </p:cNvSpPr>
              <p:nvPr>
                <p:ph idx="1"/>
              </p:nvPr>
            </p:nvSpPr>
            <p:spPr>
              <a:xfrm>
                <a:off x="2102982" y="1354339"/>
                <a:ext cx="9860418" cy="3777622"/>
              </a:xfrm>
              <a:blipFill rotWithShape="0">
                <a:blip r:embed="rId3"/>
                <a:stretch>
                  <a:fillRect l="-433" t="-806" r="-247"/>
                </a:stretch>
              </a:blipFill>
            </p:spPr>
            <p:txBody>
              <a:bodyPr/>
              <a:lstStyle/>
              <a:p>
                <a:r>
                  <a:rPr lang="en-GB">
                    <a:noFill/>
                  </a:rPr>
                  <a:t> </a:t>
                </a:r>
              </a:p>
            </p:txBody>
          </p:sp>
        </mc:Fallback>
      </mc:AlternateContent>
      <p:grpSp>
        <p:nvGrpSpPr>
          <p:cNvPr id="19" name="Grup 18"/>
          <p:cNvGrpSpPr/>
          <p:nvPr/>
        </p:nvGrpSpPr>
        <p:grpSpPr>
          <a:xfrm>
            <a:off x="2255520" y="4326869"/>
            <a:ext cx="9354203" cy="2085982"/>
            <a:chOff x="2910840" y="3825240"/>
            <a:chExt cx="9354203" cy="2085982"/>
          </a:xfrm>
        </p:grpSpPr>
        <p:sp>
          <p:nvSpPr>
            <p:cNvPr id="4" name="Oval 3"/>
            <p:cNvSpPr/>
            <p:nvPr/>
          </p:nvSpPr>
          <p:spPr>
            <a:xfrm>
              <a:off x="5989320" y="4236720"/>
              <a:ext cx="426720" cy="472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t>
              </a:r>
              <a:endParaRPr lang="en-GB" dirty="0"/>
            </a:p>
          </p:txBody>
        </p:sp>
        <mc:AlternateContent xmlns:mc="http://schemas.openxmlformats.org/markup-compatibility/2006">
          <mc:Choice xmlns:a14="http://schemas.microsoft.com/office/drawing/2010/main" Requires="a14">
            <p:sp>
              <p:nvSpPr>
                <p:cNvPr id="5" name="Dikdörtgen 4"/>
                <p:cNvSpPr/>
                <p:nvPr/>
              </p:nvSpPr>
              <p:spPr>
                <a:xfrm>
                  <a:off x="3916680" y="4008120"/>
                  <a:ext cx="1158240" cy="929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Linear Time-variant filter c(t:</a:t>
                  </a:r>
                  <a:r>
                    <a:rPr lang="en-GB" sz="1400" dirty="0">
                      <a:ea typeface="Cambria Math" panose="02040503050406030204" pitchFamily="18" charset="0"/>
                    </a:rPr>
                    <a:t> </a:t>
                  </a:r>
                  <a14:m>
                    <m:oMath xmlns:m="http://schemas.openxmlformats.org/officeDocument/2006/math">
                      <m:r>
                        <a:rPr lang="en-GB" sz="1400" i="1">
                          <a:latin typeface="Cambria Math" panose="02040503050406030204" pitchFamily="18" charset="0"/>
                          <a:ea typeface="Cambria Math" panose="02040503050406030204" pitchFamily="18" charset="0"/>
                        </a:rPr>
                        <m:t>𝜏</m:t>
                      </m:r>
                    </m:oMath>
                  </a14:m>
                  <a:r>
                    <a:rPr lang="en-GB" sz="1400" dirty="0" smtClean="0"/>
                    <a:t>)</a:t>
                  </a:r>
                  <a:endParaRPr lang="en-GB" sz="1400" dirty="0"/>
                </a:p>
              </p:txBody>
            </p:sp>
          </mc:Choice>
          <mc:Fallback>
            <p:sp>
              <p:nvSpPr>
                <p:cNvPr id="5" name="Dikdörtgen 4"/>
                <p:cNvSpPr>
                  <a:spLocks noRot="1" noChangeAspect="1" noMove="1" noResize="1" noEditPoints="1" noAdjustHandles="1" noChangeArrowheads="1" noChangeShapeType="1" noTextEdit="1"/>
                </p:cNvSpPr>
                <p:nvPr/>
              </p:nvSpPr>
              <p:spPr>
                <a:xfrm>
                  <a:off x="3916680" y="4008120"/>
                  <a:ext cx="1158240" cy="929640"/>
                </a:xfrm>
                <a:prstGeom prst="rect">
                  <a:avLst/>
                </a:prstGeom>
                <a:blipFill rotWithShape="0">
                  <a:blip r:embed="rId4"/>
                  <a:stretch>
                    <a:fillRect t="-1290" b="-6452"/>
                  </a:stretch>
                </a:blipFill>
              </p:spPr>
              <p:txBody>
                <a:bodyPr/>
                <a:lstStyle/>
                <a:p>
                  <a:r>
                    <a:rPr lang="en-GB">
                      <a:noFill/>
                    </a:rPr>
                    <a:t> </a:t>
                  </a:r>
                </a:p>
              </p:txBody>
            </p:sp>
          </mc:Fallback>
        </mc:AlternateContent>
        <p:cxnSp>
          <p:nvCxnSpPr>
            <p:cNvPr id="7" name="Düz Ok Bağlayıcısı 6"/>
            <p:cNvCxnSpPr>
              <a:endCxn id="5" idx="1"/>
            </p:cNvCxnSpPr>
            <p:nvPr/>
          </p:nvCxnSpPr>
          <p:spPr>
            <a:xfrm>
              <a:off x="2910840" y="4465320"/>
              <a:ext cx="1005840" cy="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9" name="Metin kutusu 8"/>
                <p:cNvSpPr txBox="1"/>
                <p:nvPr/>
              </p:nvSpPr>
              <p:spPr>
                <a:xfrm>
                  <a:off x="2949138" y="4098220"/>
                  <a:ext cx="465640"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𝑠</m:t>
                        </m:r>
                        <m:r>
                          <a:rPr lang="en-GB" b="0" i="1" smtClean="0">
                            <a:latin typeface="Cambria Math" panose="02040503050406030204" pitchFamily="18" charset="0"/>
                          </a:rPr>
                          <m:t>(</m:t>
                        </m:r>
                        <m:r>
                          <a:rPr lang="en-GB" b="0" i="1" smtClean="0">
                            <a:latin typeface="Cambria Math" panose="02040503050406030204" pitchFamily="18" charset="0"/>
                          </a:rPr>
                          <m:t>𝑡</m:t>
                        </m:r>
                        <m:r>
                          <a:rPr lang="en-GB" b="0" i="1" smtClean="0">
                            <a:latin typeface="Cambria Math" panose="02040503050406030204" pitchFamily="18" charset="0"/>
                          </a:rPr>
                          <m:t>)</m:t>
                        </m:r>
                      </m:oMath>
                    </m:oMathPara>
                  </a14:m>
                  <a:endParaRPr lang="en-GB" dirty="0"/>
                </a:p>
              </p:txBody>
            </p:sp>
          </mc:Choice>
          <mc:Fallback>
            <p:sp>
              <p:nvSpPr>
                <p:cNvPr id="9" name="Metin kutusu 8"/>
                <p:cNvSpPr txBox="1">
                  <a:spLocks noRot="1" noChangeAspect="1" noMove="1" noResize="1" noEditPoints="1" noAdjustHandles="1" noChangeArrowheads="1" noChangeShapeType="1" noTextEdit="1"/>
                </p:cNvSpPr>
                <p:nvPr/>
              </p:nvSpPr>
              <p:spPr>
                <a:xfrm>
                  <a:off x="2949138" y="4098220"/>
                  <a:ext cx="465640" cy="276999"/>
                </a:xfrm>
                <a:prstGeom prst="rect">
                  <a:avLst/>
                </a:prstGeom>
                <a:blipFill rotWithShape="0">
                  <a:blip r:embed="rId5"/>
                  <a:stretch>
                    <a:fillRect l="-5195" r="-15584" b="-40000"/>
                  </a:stretch>
                </a:blipFill>
              </p:spPr>
              <p:txBody>
                <a:bodyPr/>
                <a:lstStyle/>
                <a:p>
                  <a:r>
                    <a:rPr lang="en-GB">
                      <a:noFill/>
                    </a:rPr>
                    <a:t> </a:t>
                  </a:r>
                </a:p>
              </p:txBody>
            </p:sp>
          </mc:Fallback>
        </mc:AlternateContent>
        <p:cxnSp>
          <p:nvCxnSpPr>
            <p:cNvPr id="11" name="Düz Ok Bağlayıcısı 10"/>
            <p:cNvCxnSpPr>
              <a:stCxn id="5" idx="3"/>
              <a:endCxn id="4" idx="2"/>
            </p:cNvCxnSpPr>
            <p:nvPr/>
          </p:nvCxnSpPr>
          <p:spPr>
            <a:xfrm>
              <a:off x="5074920" y="4472940"/>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Düz Ok Bağlayıcısı 12"/>
            <p:cNvCxnSpPr/>
            <p:nvPr/>
          </p:nvCxnSpPr>
          <p:spPr>
            <a:xfrm flipV="1">
              <a:off x="6202680" y="4709160"/>
              <a:ext cx="0" cy="8686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Düz Ok Bağlayıcısı 14"/>
            <p:cNvCxnSpPr>
              <a:stCxn id="4" idx="6"/>
            </p:cNvCxnSpPr>
            <p:nvPr/>
          </p:nvCxnSpPr>
          <p:spPr>
            <a:xfrm>
              <a:off x="6416040" y="4472940"/>
              <a:ext cx="13563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Dikdörtgen 15"/>
            <p:cNvSpPr/>
            <p:nvPr/>
          </p:nvSpPr>
          <p:spPr>
            <a:xfrm>
              <a:off x="3413760" y="3825240"/>
              <a:ext cx="3680460" cy="20859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GB" dirty="0" smtClean="0">
                  <a:solidFill>
                    <a:schemeClr val="tx1"/>
                  </a:solidFill>
                </a:rPr>
                <a:t>Channel</a:t>
              </a:r>
              <a:endParaRPr lang="en-GB" dirty="0">
                <a:solidFill>
                  <a:schemeClr val="tx1"/>
                </a:solidFill>
              </a:endParaRPr>
            </a:p>
          </p:txBody>
        </p:sp>
        <mc:AlternateContent xmlns:mc="http://schemas.openxmlformats.org/markup-compatibility/2006">
          <mc:Choice xmlns:a14="http://schemas.microsoft.com/office/drawing/2010/main" Requires="a14">
            <p:sp>
              <p:nvSpPr>
                <p:cNvPr id="17" name="Metin kutusu 16"/>
                <p:cNvSpPr txBox="1"/>
                <p:nvPr/>
              </p:nvSpPr>
              <p:spPr>
                <a:xfrm>
                  <a:off x="6247991" y="5218360"/>
                  <a:ext cx="430439" cy="276999"/>
                </a:xfrm>
                <a:prstGeom prst="rect">
                  <a:avLst/>
                </a:prstGeom>
                <a:noFill/>
              </p:spPr>
              <p:txBody>
                <a:bodyPr wrap="none" lIns="0" tIns="0" rIns="0" bIns="0" rtlCol="0">
                  <a:spAutoFit/>
                </a:bodyPr>
                <a:lstStyle/>
                <a:p>
                  <a:r>
                    <a:rPr lang="en-GB" b="0" dirty="0" smtClean="0"/>
                    <a:t>n</a:t>
                  </a:r>
                  <a14:m>
                    <m:oMath xmlns:m="http://schemas.openxmlformats.org/officeDocument/2006/math">
                      <m:r>
                        <a:rPr lang="en-GB" b="0" i="1" smtClean="0">
                          <a:latin typeface="Cambria Math" panose="02040503050406030204" pitchFamily="18" charset="0"/>
                        </a:rPr>
                        <m:t>(</m:t>
                      </m:r>
                      <m:r>
                        <a:rPr lang="en-GB" b="0" i="1" smtClean="0">
                          <a:latin typeface="Cambria Math" panose="02040503050406030204" pitchFamily="18" charset="0"/>
                        </a:rPr>
                        <m:t>𝑡</m:t>
                      </m:r>
                      <m:r>
                        <a:rPr lang="en-GB" b="0" i="1" smtClean="0">
                          <a:latin typeface="Cambria Math" panose="02040503050406030204" pitchFamily="18" charset="0"/>
                        </a:rPr>
                        <m:t>)</m:t>
                      </m:r>
                    </m:oMath>
                  </a14:m>
                  <a:endParaRPr lang="en-GB" dirty="0"/>
                </a:p>
              </p:txBody>
            </p:sp>
          </mc:Choice>
          <mc:Fallback>
            <p:sp>
              <p:nvSpPr>
                <p:cNvPr id="17" name="Metin kutusu 16"/>
                <p:cNvSpPr txBox="1">
                  <a:spLocks noRot="1" noChangeAspect="1" noMove="1" noResize="1" noEditPoints="1" noAdjustHandles="1" noChangeArrowheads="1" noChangeShapeType="1" noTextEdit="1"/>
                </p:cNvSpPr>
                <p:nvPr/>
              </p:nvSpPr>
              <p:spPr>
                <a:xfrm>
                  <a:off x="6247991" y="5218360"/>
                  <a:ext cx="430439" cy="276999"/>
                </a:xfrm>
                <a:prstGeom prst="rect">
                  <a:avLst/>
                </a:prstGeom>
                <a:blipFill rotWithShape="0">
                  <a:blip r:embed="rId6"/>
                  <a:stretch>
                    <a:fillRect l="-32394" t="-28261" r="-23944" b="-50000"/>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8" name="Metin kutusu 17"/>
                <p:cNvSpPr txBox="1"/>
                <p:nvPr/>
              </p:nvSpPr>
              <p:spPr>
                <a:xfrm>
                  <a:off x="7736880" y="4188321"/>
                  <a:ext cx="4528163" cy="1576009"/>
                </a:xfrm>
                <a:prstGeom prst="rect">
                  <a:avLst/>
                </a:prstGeom>
                <a:noFill/>
              </p:spPr>
              <p:txBody>
                <a:bodyPr wrap="none" lIns="0" tIns="0" rIns="0" bIns="0" rtlCol="0">
                  <a:spAutoFit/>
                </a:bodyPr>
                <a:lstStyle/>
                <a:p>
                  <a:r>
                    <a:rPr lang="en-GB" sz="2400" b="0" dirty="0" smtClean="0"/>
                    <a:t>r</a:t>
                  </a:r>
                  <a14:m>
                    <m:oMath xmlns:m="http://schemas.openxmlformats.org/officeDocument/2006/math">
                      <m:d>
                        <m:dPr>
                          <m:ctrlPr>
                            <a:rPr lang="en-GB" sz="2400" i="1">
                              <a:latin typeface="Cambria Math" panose="02040503050406030204" pitchFamily="18" charset="0"/>
                            </a:rPr>
                          </m:ctrlPr>
                        </m:dPr>
                        <m:e>
                          <m:r>
                            <a:rPr lang="en-GB" sz="2400" i="1">
                              <a:latin typeface="Cambria Math" panose="02040503050406030204" pitchFamily="18" charset="0"/>
                            </a:rPr>
                            <m:t>𝑡</m:t>
                          </m:r>
                        </m:e>
                      </m:d>
                      <m:r>
                        <a:rPr lang="en-GB" sz="2400" i="1">
                          <a:latin typeface="Cambria Math" panose="02040503050406030204" pitchFamily="18" charset="0"/>
                        </a:rPr>
                        <m:t>=</m:t>
                      </m:r>
                      <m:r>
                        <a:rPr lang="en-GB" sz="2400" i="1">
                          <a:latin typeface="Cambria Math" panose="02040503050406030204" pitchFamily="18" charset="0"/>
                        </a:rPr>
                        <m:t>𝑐</m:t>
                      </m:r>
                      <m:r>
                        <a:rPr lang="en-GB" sz="2400" i="1">
                          <a:latin typeface="Cambria Math" panose="02040503050406030204" pitchFamily="18" charset="0"/>
                        </a:rPr>
                        <m:t>(</m:t>
                      </m:r>
                      <m:r>
                        <a:rPr lang="en-GB" sz="2400" i="1">
                          <a:latin typeface="Cambria Math" panose="02040503050406030204" pitchFamily="18" charset="0"/>
                        </a:rPr>
                        <m:t>𝑡</m:t>
                      </m:r>
                      <m:r>
                        <a:rPr lang="en-GB" sz="2400" i="1">
                          <a:latin typeface="Cambria Math" panose="02040503050406030204" pitchFamily="18" charset="0"/>
                        </a:rPr>
                        <m:t>)</m:t>
                      </m:r>
                      <m:r>
                        <m:rPr>
                          <m:nor/>
                        </m:rPr>
                        <a:rPr lang="en-GB" sz="2400" i="1" dirty="0">
                          <a:latin typeface="Cambria Math" panose="02040503050406030204" pitchFamily="18" charset="0"/>
                        </a:rPr>
                        <m:t>⊗</m:t>
                      </m:r>
                      <m:r>
                        <m:rPr>
                          <m:nor/>
                        </m:rPr>
                        <a:rPr lang="en-GB" sz="2400" i="1" dirty="0">
                          <a:latin typeface="Cambria Math" panose="02040503050406030204" pitchFamily="18" charset="0"/>
                        </a:rPr>
                        <m:t>s</m:t>
                      </m:r>
                      <m:r>
                        <m:rPr>
                          <m:nor/>
                        </m:rPr>
                        <a:rPr lang="en-GB" sz="2400" i="1" dirty="0">
                          <a:latin typeface="Cambria Math" panose="02040503050406030204" pitchFamily="18" charset="0"/>
                        </a:rPr>
                        <m:t>(</m:t>
                      </m:r>
                      <m:r>
                        <m:rPr>
                          <m:nor/>
                        </m:rPr>
                        <a:rPr lang="en-GB" sz="2400" i="1" dirty="0">
                          <a:latin typeface="Cambria Math" panose="02040503050406030204" pitchFamily="18" charset="0"/>
                        </a:rPr>
                        <m:t>t</m:t>
                      </m:r>
                      <m:r>
                        <m:rPr>
                          <m:nor/>
                        </m:rPr>
                        <a:rPr lang="en-GB" sz="2400" i="1" dirty="0">
                          <a:latin typeface="Cambria Math" panose="02040503050406030204" pitchFamily="18" charset="0"/>
                        </a:rPr>
                        <m:t>) +</m:t>
                      </m:r>
                      <m:r>
                        <m:rPr>
                          <m:nor/>
                        </m:rPr>
                        <a:rPr lang="en-GB" sz="2400" i="1" dirty="0">
                          <a:latin typeface="Cambria Math" panose="02040503050406030204" pitchFamily="18" charset="0"/>
                        </a:rPr>
                        <m:t> </m:t>
                      </m:r>
                      <m:r>
                        <m:rPr>
                          <m:nor/>
                        </m:rPr>
                        <a:rPr lang="en-GB" sz="2400" i="1" dirty="0">
                          <a:latin typeface="Cambria Math" panose="02040503050406030204" pitchFamily="18" charset="0"/>
                        </a:rPr>
                        <m:t>n</m:t>
                      </m:r>
                      <m:r>
                        <m:rPr>
                          <m:nor/>
                        </m:rPr>
                        <a:rPr lang="en-GB" sz="2400" i="1" dirty="0">
                          <a:latin typeface="Cambria Math" panose="02040503050406030204" pitchFamily="18" charset="0"/>
                        </a:rPr>
                        <m:t>(</m:t>
                      </m:r>
                      <m:r>
                        <m:rPr>
                          <m:nor/>
                        </m:rPr>
                        <a:rPr lang="en-GB" sz="2400" i="1" dirty="0">
                          <a:latin typeface="Cambria Math" panose="02040503050406030204" pitchFamily="18" charset="0"/>
                        </a:rPr>
                        <m:t>t</m:t>
                      </m:r>
                      <m:r>
                        <m:rPr>
                          <m:nor/>
                        </m:rPr>
                        <a:rPr lang="en-GB" sz="2400" i="1" dirty="0">
                          <a:latin typeface="Cambria Math" panose="02040503050406030204" pitchFamily="18" charset="0"/>
                        </a:rPr>
                        <m:t>) </m:t>
                      </m:r>
                    </m:oMath>
                  </a14:m>
                  <a:endParaRPr lang="en-GB" sz="2400" b="0" dirty="0" smtClean="0"/>
                </a:p>
                <a:p>
                  <a:r>
                    <a:rPr lang="en-GB" sz="2400" b="0" dirty="0" smtClean="0"/>
                    <a:t>       = </a:t>
                  </a:r>
                  <a14:m>
                    <m:oMath xmlns:m="http://schemas.openxmlformats.org/officeDocument/2006/math">
                      <m:nary>
                        <m:naryPr>
                          <m:ctrlPr>
                            <a:rPr lang="en-GB" sz="2400" b="0" i="1" smtClean="0">
                              <a:latin typeface="Cambria Math" panose="02040503050406030204" pitchFamily="18" charset="0"/>
                            </a:rPr>
                          </m:ctrlPr>
                        </m:naryPr>
                        <m:sub>
                          <m:r>
                            <m:rPr>
                              <m:brk m:alnAt="23"/>
                            </m:rPr>
                            <a:rPr lang="en-GB" sz="2400" b="0" i="1" smtClean="0">
                              <a:latin typeface="Cambria Math" panose="02040503050406030204" pitchFamily="18" charset="0"/>
                            </a:rPr>
                            <m:t>−</m:t>
                          </m:r>
                          <m:r>
                            <a:rPr lang="en-GB" sz="2400" b="0" i="1" smtClean="0">
                              <a:latin typeface="Cambria Math" panose="02040503050406030204" pitchFamily="18" charset="0"/>
                              <a:ea typeface="Cambria Math" panose="02040503050406030204" pitchFamily="18" charset="0"/>
                            </a:rPr>
                            <m:t>∞</m:t>
                          </m:r>
                        </m:sub>
                        <m:sup>
                          <m:r>
                            <a:rPr lang="en-GB" sz="2400" b="0" i="1" smtClean="0">
                              <a:latin typeface="Cambria Math" panose="02040503050406030204" pitchFamily="18" charset="0"/>
                              <a:ea typeface="Cambria Math" panose="02040503050406030204" pitchFamily="18" charset="0"/>
                            </a:rPr>
                            <m:t>∞</m:t>
                          </m:r>
                        </m:sup>
                        <m:e>
                          <m:r>
                            <a:rPr lang="en-GB" sz="2400" b="0" i="1" smtClean="0">
                              <a:latin typeface="Cambria Math" panose="02040503050406030204" pitchFamily="18" charset="0"/>
                            </a:rPr>
                            <m:t>𝑐</m:t>
                          </m:r>
                          <m:d>
                            <m:dPr>
                              <m:ctrlPr>
                                <a:rPr lang="en-GB" sz="2400" b="0" i="1" smtClean="0">
                                  <a:latin typeface="Cambria Math" panose="02040503050406030204" pitchFamily="18" charset="0"/>
                                </a:rPr>
                              </m:ctrlPr>
                            </m:dPr>
                            <m:e>
                              <m:r>
                                <a:rPr lang="en-GB" sz="2400" b="0" i="1" smtClean="0">
                                  <a:latin typeface="Cambria Math" panose="02040503050406030204" pitchFamily="18" charset="0"/>
                                </a:rPr>
                                <m:t>𝑡</m:t>
                              </m:r>
                              <m:r>
                                <a:rPr lang="en-GB" sz="2400" b="0" i="1" smtClean="0">
                                  <a:latin typeface="Cambria Math" panose="02040503050406030204" pitchFamily="18" charset="0"/>
                                </a:rPr>
                                <m:t>:</m:t>
                              </m:r>
                              <m:r>
                                <a:rPr lang="en-GB" sz="2400" b="0" i="1" smtClean="0">
                                  <a:latin typeface="Cambria Math" panose="02040503050406030204" pitchFamily="18" charset="0"/>
                                  <a:ea typeface="Cambria Math" panose="02040503050406030204" pitchFamily="18" charset="0"/>
                                </a:rPr>
                                <m:t>𝜏</m:t>
                              </m:r>
                            </m:e>
                          </m:d>
                          <m:r>
                            <a:rPr lang="en-GB" sz="2400" b="0" i="1" smtClean="0">
                              <a:latin typeface="Cambria Math" panose="02040503050406030204" pitchFamily="18" charset="0"/>
                              <a:ea typeface="Cambria Math" panose="02040503050406030204" pitchFamily="18" charset="0"/>
                            </a:rPr>
                            <m:t>𝑠</m:t>
                          </m:r>
                          <m:d>
                            <m:dPr>
                              <m:ctrlPr>
                                <a:rPr lang="en-GB" sz="2400" b="0" i="1" smtClean="0">
                                  <a:latin typeface="Cambria Math" panose="02040503050406030204" pitchFamily="18" charset="0"/>
                                  <a:ea typeface="Cambria Math" panose="02040503050406030204" pitchFamily="18" charset="0"/>
                                </a:rPr>
                              </m:ctrlPr>
                            </m:dPr>
                            <m:e>
                              <m:r>
                                <a:rPr lang="en-GB" sz="2400" b="0" i="1" smtClean="0">
                                  <a:latin typeface="Cambria Math" panose="02040503050406030204" pitchFamily="18" charset="0"/>
                                  <a:ea typeface="Cambria Math" panose="02040503050406030204" pitchFamily="18" charset="0"/>
                                </a:rPr>
                                <m:t>𝑡</m:t>
                              </m:r>
                              <m:r>
                                <a:rPr lang="en-GB" sz="2400" b="0" i="1" smtClean="0">
                                  <a:latin typeface="Cambria Math" panose="02040503050406030204" pitchFamily="18" charset="0"/>
                                  <a:ea typeface="Cambria Math" panose="02040503050406030204" pitchFamily="18" charset="0"/>
                                </a:rPr>
                                <m:t>−</m:t>
                              </m:r>
                              <m:r>
                                <a:rPr lang="en-GB" sz="2400" b="0" i="1" smtClean="0">
                                  <a:latin typeface="Cambria Math" panose="02040503050406030204" pitchFamily="18" charset="0"/>
                                  <a:ea typeface="Cambria Math" panose="02040503050406030204" pitchFamily="18" charset="0"/>
                                </a:rPr>
                                <m:t>𝜏</m:t>
                              </m:r>
                            </m:e>
                          </m:d>
                          <m:r>
                            <a:rPr lang="en-GB" sz="2400" b="0" i="1" smtClean="0">
                              <a:latin typeface="Cambria Math" panose="02040503050406030204" pitchFamily="18" charset="0"/>
                              <a:ea typeface="Cambria Math" panose="02040503050406030204" pitchFamily="18" charset="0"/>
                            </a:rPr>
                            <m:t>𝑑</m:t>
                          </m:r>
                          <m:r>
                            <a:rPr lang="en-GB" sz="2400" b="0" i="1" smtClean="0">
                              <a:latin typeface="Cambria Math" panose="02040503050406030204" pitchFamily="18" charset="0"/>
                              <a:ea typeface="Cambria Math" panose="02040503050406030204" pitchFamily="18" charset="0"/>
                            </a:rPr>
                            <m:t>𝜏</m:t>
                          </m:r>
                          <m:r>
                            <a:rPr lang="en-GB" sz="2400" b="0" i="1" smtClean="0">
                              <a:latin typeface="Cambria Math" panose="02040503050406030204" pitchFamily="18" charset="0"/>
                              <a:ea typeface="Cambria Math" panose="02040503050406030204" pitchFamily="18" charset="0"/>
                            </a:rPr>
                            <m:t>+</m:t>
                          </m:r>
                          <m:r>
                            <a:rPr lang="en-GB" sz="2400" b="0" i="1" smtClean="0">
                              <a:latin typeface="Cambria Math" panose="02040503050406030204" pitchFamily="18" charset="0"/>
                              <a:ea typeface="Cambria Math" panose="02040503050406030204" pitchFamily="18" charset="0"/>
                            </a:rPr>
                            <m:t>𝑛</m:t>
                          </m:r>
                          <m:r>
                            <a:rPr lang="en-GB" sz="2400" b="0" i="1" smtClean="0">
                              <a:latin typeface="Cambria Math" panose="02040503050406030204" pitchFamily="18" charset="0"/>
                              <a:ea typeface="Cambria Math" panose="02040503050406030204" pitchFamily="18" charset="0"/>
                            </a:rPr>
                            <m:t>(</m:t>
                          </m:r>
                          <m:r>
                            <a:rPr lang="en-GB" sz="2400" b="0" i="1" smtClean="0">
                              <a:latin typeface="Cambria Math" panose="02040503050406030204" pitchFamily="18" charset="0"/>
                              <a:ea typeface="Cambria Math" panose="02040503050406030204" pitchFamily="18" charset="0"/>
                            </a:rPr>
                            <m:t>𝑡</m:t>
                          </m:r>
                          <m:r>
                            <a:rPr lang="en-GB" sz="2400" b="0" i="1" smtClean="0">
                              <a:latin typeface="Cambria Math" panose="02040503050406030204" pitchFamily="18" charset="0"/>
                              <a:ea typeface="Cambria Math" panose="02040503050406030204" pitchFamily="18" charset="0"/>
                            </a:rPr>
                            <m:t>)</m:t>
                          </m:r>
                        </m:e>
                      </m:nary>
                    </m:oMath>
                  </a14:m>
                  <a:endParaRPr lang="en-GB" sz="2400" b="0" dirty="0" smtClean="0"/>
                </a:p>
                <a:p>
                  <a:endParaRPr lang="en-GB" sz="2400" i="1" dirty="0" smtClean="0">
                    <a:latin typeface="Cambria Math" panose="02040503050406030204" pitchFamily="18" charset="0"/>
                  </a:endParaRPr>
                </a:p>
                <a:p>
                  <a:endParaRPr lang="en-GB" sz="2400" i="1" dirty="0">
                    <a:latin typeface="Cambria Math" panose="02040503050406030204" pitchFamily="18" charset="0"/>
                  </a:endParaRPr>
                </a:p>
              </p:txBody>
            </p:sp>
          </mc:Choice>
          <mc:Fallback>
            <p:sp>
              <p:nvSpPr>
                <p:cNvPr id="18" name="Metin kutusu 17"/>
                <p:cNvSpPr txBox="1">
                  <a:spLocks noRot="1" noChangeAspect="1" noMove="1" noResize="1" noEditPoints="1" noAdjustHandles="1" noChangeArrowheads="1" noChangeShapeType="1" noTextEdit="1"/>
                </p:cNvSpPr>
                <p:nvPr/>
              </p:nvSpPr>
              <p:spPr>
                <a:xfrm>
                  <a:off x="7736880" y="4188321"/>
                  <a:ext cx="4528163" cy="1576009"/>
                </a:xfrm>
                <a:prstGeom prst="rect">
                  <a:avLst/>
                </a:prstGeom>
                <a:blipFill rotWithShape="0">
                  <a:blip r:embed="rId7"/>
                  <a:stretch>
                    <a:fillRect l="-4178" t="-5792"/>
                  </a:stretch>
                </a:blipFill>
              </p:spPr>
              <p:txBody>
                <a:bodyPr/>
                <a:lstStyle/>
                <a:p>
                  <a:r>
                    <a:rPr lang="en-GB">
                      <a:noFill/>
                    </a:rPr>
                    <a:t> </a:t>
                  </a:r>
                </a:p>
              </p:txBody>
            </p:sp>
          </mc:Fallback>
        </mc:AlternateContent>
      </p:grpSp>
    </p:spTree>
    <p:extLst>
      <p:ext uri="{BB962C8B-B14F-4D97-AF65-F5344CB8AC3E}">
        <p14:creationId xmlns:p14="http://schemas.microsoft.com/office/powerpoint/2010/main" val="299225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a:t>The Linear Time-Variant Filter Channel  </a:t>
            </a:r>
            <a:r>
              <a:rPr lang="en-GB" dirty="0" smtClean="0"/>
              <a:t>(Cont.)</a:t>
            </a:r>
            <a:endParaRPr lang="en-GB" dirty="0"/>
          </a:p>
        </p:txBody>
      </p:sp>
      <mc:AlternateContent xmlns:mc="http://schemas.openxmlformats.org/markup-compatibility/2006">
        <mc:Choice xmlns:a14="http://schemas.microsoft.com/office/drawing/2010/main" Requires="a14">
          <p:sp>
            <p:nvSpPr>
              <p:cNvPr id="3" name="İçerik Yer Tutucusu 2"/>
              <p:cNvSpPr>
                <a:spLocks noGrp="1"/>
              </p:cNvSpPr>
              <p:nvPr>
                <p:ph idx="1"/>
              </p:nvPr>
            </p:nvSpPr>
            <p:spPr>
              <a:xfrm>
                <a:off x="2589212" y="2194560"/>
                <a:ext cx="8915400" cy="4358640"/>
              </a:xfrm>
            </p:spPr>
            <p:txBody>
              <a:bodyPr>
                <a:normAutofit fontScale="92500" lnSpcReduction="10000"/>
              </a:bodyPr>
              <a:lstStyle/>
              <a:p>
                <a:r>
                  <a:rPr lang="en-GB" dirty="0" smtClean="0"/>
                  <a:t>A good  model for multipath signal propagation through physical channels such as the ionosphere (at frequencies below 30 MHz) and mobile cellular radio channels is a special case of The Linear Time-Variant Filter Channels which the time variant impulse response has the form</a:t>
                </a:r>
              </a:p>
              <a:p>
                <a:endParaRPr lang="en-GB" dirty="0"/>
              </a:p>
              <a:p>
                <a:endParaRPr lang="en-GB" dirty="0" smtClean="0"/>
              </a:p>
              <a:p>
                <a:r>
                  <a:rPr lang="en-GB" dirty="0" smtClean="0"/>
                  <a:t>Where {</a:t>
                </a:r>
                <a14:m>
                  <m:oMath xmlns:m="http://schemas.openxmlformats.org/officeDocument/2006/math">
                    <m:sSub>
                      <m:sSubPr>
                        <m:ctrlPr>
                          <a:rPr lang="en-GB" i="1">
                            <a:latin typeface="Cambria Math" panose="02040503050406030204" pitchFamily="18" charset="0"/>
                            <a:ea typeface="Cambria Math" panose="02040503050406030204" pitchFamily="18" charset="0"/>
                          </a:rPr>
                        </m:ctrlPr>
                      </m:sSubPr>
                      <m:e>
                        <m:r>
                          <a:rPr lang="en-GB" i="1">
                            <a:latin typeface="Cambria Math" panose="02040503050406030204" pitchFamily="18" charset="0"/>
                            <a:ea typeface="Cambria Math" panose="02040503050406030204" pitchFamily="18" charset="0"/>
                          </a:rPr>
                          <m:t>𝑎</m:t>
                        </m:r>
                      </m:e>
                      <m:sub>
                        <m:r>
                          <a:rPr lang="en-GB" i="1">
                            <a:latin typeface="Cambria Math" panose="02040503050406030204" pitchFamily="18" charset="0"/>
                            <a:ea typeface="Cambria Math" panose="02040503050406030204" pitchFamily="18" charset="0"/>
                          </a:rPr>
                          <m:t>𝑘</m:t>
                        </m:r>
                      </m:sub>
                    </m:sSub>
                    <m:r>
                      <a:rPr lang="en-GB" i="1">
                        <a:latin typeface="Cambria Math" panose="02040503050406030204" pitchFamily="18" charset="0"/>
                        <a:ea typeface="Cambria Math" panose="02040503050406030204" pitchFamily="18" charset="0"/>
                      </a:rPr>
                      <m:t>(</m:t>
                    </m:r>
                    <m:r>
                      <a:rPr lang="en-GB" i="1">
                        <a:latin typeface="Cambria Math" panose="02040503050406030204" pitchFamily="18" charset="0"/>
                        <a:ea typeface="Cambria Math" panose="02040503050406030204" pitchFamily="18" charset="0"/>
                      </a:rPr>
                      <m:t>𝑡</m:t>
                    </m:r>
                    <m:r>
                      <a:rPr lang="en-GB" i="1">
                        <a:latin typeface="Cambria Math" panose="02040503050406030204" pitchFamily="18" charset="0"/>
                        <a:ea typeface="Cambria Math" panose="02040503050406030204" pitchFamily="18" charset="0"/>
                      </a:rPr>
                      <m:t>)</m:t>
                    </m:r>
                  </m:oMath>
                </a14:m>
                <a:r>
                  <a:rPr lang="en-GB" dirty="0" smtClean="0"/>
                  <a:t>} represents the possibly time-variant attenuation factor for the L multipath propagation paths and {</a:t>
                </a:r>
                <a14:m>
                  <m:oMath xmlns:m="http://schemas.openxmlformats.org/officeDocument/2006/math">
                    <m:sSub>
                      <m:sSubPr>
                        <m:ctrlPr>
                          <a:rPr lang="en-GB" i="1">
                            <a:latin typeface="Cambria Math" panose="02040503050406030204" pitchFamily="18" charset="0"/>
                            <a:ea typeface="Cambria Math" panose="02040503050406030204" pitchFamily="18" charset="0"/>
                          </a:rPr>
                        </m:ctrlPr>
                      </m:sSubPr>
                      <m:e>
                        <m:r>
                          <a:rPr lang="en-GB" i="1">
                            <a:latin typeface="Cambria Math" panose="02040503050406030204" pitchFamily="18" charset="0"/>
                            <a:ea typeface="Cambria Math" panose="02040503050406030204" pitchFamily="18" charset="0"/>
                          </a:rPr>
                          <m:t>𝜏</m:t>
                        </m:r>
                      </m:e>
                      <m:sub>
                        <m:r>
                          <a:rPr lang="en-GB" i="1">
                            <a:latin typeface="Cambria Math" panose="02040503050406030204" pitchFamily="18" charset="0"/>
                            <a:ea typeface="Cambria Math" panose="02040503050406030204" pitchFamily="18" charset="0"/>
                          </a:rPr>
                          <m:t>𝑘</m:t>
                        </m:r>
                      </m:sub>
                    </m:sSub>
                  </m:oMath>
                </a14:m>
                <a:r>
                  <a:rPr lang="en-GB" dirty="0" smtClean="0"/>
                  <a:t>} are corresponding time delays.</a:t>
                </a:r>
              </a:p>
              <a:p>
                <a:r>
                  <a:rPr lang="en-GB" dirty="0" smtClean="0"/>
                  <a:t>If we substitute this formula in to the linear time –variant filter channel formula we get.</a:t>
                </a:r>
              </a:p>
              <a:p>
                <a:endParaRPr lang="en-GB" dirty="0"/>
              </a:p>
              <a:p>
                <a:endParaRPr lang="en-GB" dirty="0" smtClean="0"/>
              </a:p>
              <a:p>
                <a:r>
                  <a:rPr lang="en-GB" dirty="0" smtClean="0"/>
                  <a:t>Received signal consists of L multipath components where each component attenuated by </a:t>
                </a:r>
                <a:r>
                  <a:rPr lang="en-GB" dirty="0"/>
                  <a:t>{</a:t>
                </a:r>
                <a14:m>
                  <m:oMath xmlns:m="http://schemas.openxmlformats.org/officeDocument/2006/math">
                    <m:sSub>
                      <m:sSubPr>
                        <m:ctrlPr>
                          <a:rPr lang="en-GB" i="1">
                            <a:latin typeface="Cambria Math" panose="02040503050406030204" pitchFamily="18" charset="0"/>
                            <a:ea typeface="Cambria Math" panose="02040503050406030204" pitchFamily="18" charset="0"/>
                          </a:rPr>
                        </m:ctrlPr>
                      </m:sSubPr>
                      <m:e>
                        <m:r>
                          <a:rPr lang="en-GB" i="1">
                            <a:latin typeface="Cambria Math" panose="02040503050406030204" pitchFamily="18" charset="0"/>
                            <a:ea typeface="Cambria Math" panose="02040503050406030204" pitchFamily="18" charset="0"/>
                          </a:rPr>
                          <m:t>𝑎</m:t>
                        </m:r>
                      </m:e>
                      <m:sub>
                        <m:r>
                          <a:rPr lang="en-GB" i="1">
                            <a:latin typeface="Cambria Math" panose="02040503050406030204" pitchFamily="18" charset="0"/>
                            <a:ea typeface="Cambria Math" panose="02040503050406030204" pitchFamily="18" charset="0"/>
                          </a:rPr>
                          <m:t>𝑘</m:t>
                        </m:r>
                      </m:sub>
                    </m:sSub>
                    <m:r>
                      <a:rPr lang="en-GB" i="1">
                        <a:latin typeface="Cambria Math" panose="02040503050406030204" pitchFamily="18" charset="0"/>
                        <a:ea typeface="Cambria Math" panose="02040503050406030204" pitchFamily="18" charset="0"/>
                      </a:rPr>
                      <m:t>(</m:t>
                    </m:r>
                    <m:r>
                      <a:rPr lang="en-GB" i="1">
                        <a:latin typeface="Cambria Math" panose="02040503050406030204" pitchFamily="18" charset="0"/>
                        <a:ea typeface="Cambria Math" panose="02040503050406030204" pitchFamily="18" charset="0"/>
                      </a:rPr>
                      <m:t>𝑡</m:t>
                    </m:r>
                    <m:r>
                      <a:rPr lang="en-GB" i="1">
                        <a:latin typeface="Cambria Math" panose="02040503050406030204" pitchFamily="18" charset="0"/>
                        <a:ea typeface="Cambria Math" panose="02040503050406030204" pitchFamily="18" charset="0"/>
                      </a:rPr>
                      <m:t>)</m:t>
                    </m:r>
                  </m:oMath>
                </a14:m>
                <a:r>
                  <a:rPr lang="en-GB" dirty="0"/>
                  <a:t>} </a:t>
                </a:r>
                <a:r>
                  <a:rPr lang="en-GB" dirty="0" smtClean="0"/>
                  <a:t> and delayed by </a:t>
                </a:r>
                <a:r>
                  <a:rPr lang="en-GB" dirty="0"/>
                  <a:t>{</a:t>
                </a:r>
                <a14:m>
                  <m:oMath xmlns:m="http://schemas.openxmlformats.org/officeDocument/2006/math">
                    <m:sSub>
                      <m:sSubPr>
                        <m:ctrlPr>
                          <a:rPr lang="en-GB" i="1">
                            <a:latin typeface="Cambria Math" panose="02040503050406030204" pitchFamily="18" charset="0"/>
                            <a:ea typeface="Cambria Math" panose="02040503050406030204" pitchFamily="18" charset="0"/>
                          </a:rPr>
                        </m:ctrlPr>
                      </m:sSubPr>
                      <m:e>
                        <m:r>
                          <a:rPr lang="en-GB" i="1">
                            <a:latin typeface="Cambria Math" panose="02040503050406030204" pitchFamily="18" charset="0"/>
                            <a:ea typeface="Cambria Math" panose="02040503050406030204" pitchFamily="18" charset="0"/>
                          </a:rPr>
                          <m:t>𝜏</m:t>
                        </m:r>
                      </m:e>
                      <m:sub>
                        <m:r>
                          <a:rPr lang="en-GB" i="1">
                            <a:latin typeface="Cambria Math" panose="02040503050406030204" pitchFamily="18" charset="0"/>
                            <a:ea typeface="Cambria Math" panose="02040503050406030204" pitchFamily="18" charset="0"/>
                          </a:rPr>
                          <m:t>𝑘</m:t>
                        </m:r>
                      </m:sub>
                    </m:sSub>
                  </m:oMath>
                </a14:m>
                <a:r>
                  <a:rPr lang="en-GB" dirty="0"/>
                  <a:t>} </a:t>
                </a:r>
                <a:endParaRPr lang="en-GB" dirty="0" smtClean="0"/>
              </a:p>
              <a:p>
                <a:endParaRPr lang="en-GB" dirty="0"/>
              </a:p>
            </p:txBody>
          </p:sp>
        </mc:Choice>
        <mc:Fallback>
          <p:sp>
            <p:nvSpPr>
              <p:cNvPr id="3" name="İçerik Yer Tutucusu 2"/>
              <p:cNvSpPr>
                <a:spLocks noGrp="1" noRot="1" noChangeAspect="1" noMove="1" noResize="1" noEditPoints="1" noAdjustHandles="1" noChangeArrowheads="1" noChangeShapeType="1" noTextEdit="1"/>
              </p:cNvSpPr>
              <p:nvPr>
                <p:ph idx="1"/>
              </p:nvPr>
            </p:nvSpPr>
            <p:spPr>
              <a:xfrm>
                <a:off x="2589212" y="2194560"/>
                <a:ext cx="8915400" cy="4358640"/>
              </a:xfrm>
              <a:blipFill rotWithShape="0">
                <a:blip r:embed="rId2"/>
                <a:stretch>
                  <a:fillRect l="-342" t="-979" r="-1026"/>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4" name="Dikdörtgen 3"/>
              <p:cNvSpPr/>
              <p:nvPr/>
            </p:nvSpPr>
            <p:spPr>
              <a:xfrm>
                <a:off x="4553170" y="3151210"/>
                <a:ext cx="3099054" cy="871201"/>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GB" i="1" smtClean="0">
                          <a:latin typeface="Cambria Math" panose="02040503050406030204" pitchFamily="18" charset="0"/>
                        </a:rPr>
                        <m:t>𝑐</m:t>
                      </m:r>
                      <m:d>
                        <m:dPr>
                          <m:ctrlPr>
                            <a:rPr lang="en-GB" i="1">
                              <a:latin typeface="Cambria Math" panose="02040503050406030204" pitchFamily="18" charset="0"/>
                            </a:rPr>
                          </m:ctrlPr>
                        </m:dPr>
                        <m:e>
                          <m:r>
                            <a:rPr lang="en-GB" i="1">
                              <a:latin typeface="Cambria Math" panose="02040503050406030204" pitchFamily="18" charset="0"/>
                            </a:rPr>
                            <m:t>𝑡</m:t>
                          </m:r>
                          <m:r>
                            <a:rPr lang="en-GB" i="1">
                              <a:latin typeface="Cambria Math" panose="02040503050406030204" pitchFamily="18" charset="0"/>
                            </a:rPr>
                            <m:t>:</m:t>
                          </m:r>
                          <m:r>
                            <a:rPr lang="en-GB" i="1">
                              <a:latin typeface="Cambria Math" panose="02040503050406030204" pitchFamily="18" charset="0"/>
                              <a:ea typeface="Cambria Math" panose="02040503050406030204" pitchFamily="18" charset="0"/>
                            </a:rPr>
                            <m:t>𝜏</m:t>
                          </m:r>
                        </m:e>
                      </m:d>
                      <m:r>
                        <a:rPr lang="en-GB" b="0" i="1" smtClean="0">
                          <a:latin typeface="Cambria Math" panose="02040503050406030204" pitchFamily="18" charset="0"/>
                          <a:ea typeface="Cambria Math" panose="02040503050406030204" pitchFamily="18" charset="0"/>
                        </a:rPr>
                        <m:t>= </m:t>
                      </m:r>
                      <m:nary>
                        <m:naryPr>
                          <m:chr m:val="∑"/>
                          <m:ctrlPr>
                            <a:rPr lang="pt-BR" b="0" i="1" smtClean="0">
                              <a:latin typeface="Cambria Math" panose="02040503050406030204" pitchFamily="18" charset="0"/>
                              <a:ea typeface="Cambria Math" panose="02040503050406030204" pitchFamily="18" charset="0"/>
                            </a:rPr>
                          </m:ctrlPr>
                        </m:naryPr>
                        <m:sub>
                          <m:r>
                            <a:rPr lang="pt-BR" b="0" i="1" smtClean="0">
                              <a:latin typeface="Cambria Math" panose="02040503050406030204" pitchFamily="18" charset="0"/>
                              <a:ea typeface="Cambria Math" panose="02040503050406030204" pitchFamily="18" charset="0"/>
                            </a:rPr>
                            <m:t>𝑘</m:t>
                          </m:r>
                          <m:r>
                            <a:rPr lang="pt-BR" b="0" i="1" smtClean="0">
                              <a:latin typeface="Cambria Math" panose="02040503050406030204" pitchFamily="18" charset="0"/>
                              <a:ea typeface="Cambria Math" panose="02040503050406030204" pitchFamily="18" charset="0"/>
                            </a:rPr>
                            <m:t>=1</m:t>
                          </m:r>
                        </m:sub>
                        <m:sup>
                          <m:r>
                            <a:rPr lang="en-GB" b="0" i="1" smtClean="0">
                              <a:latin typeface="Cambria Math" panose="02040503050406030204" pitchFamily="18" charset="0"/>
                              <a:ea typeface="Cambria Math" panose="02040503050406030204" pitchFamily="18" charset="0"/>
                            </a:rPr>
                            <m:t>𝐿</m:t>
                          </m:r>
                        </m:sup>
                        <m:e>
                          <m:sSub>
                            <m:sSubPr>
                              <m:ctrlPr>
                                <a:rPr lang="en-GB" b="0" i="1" smtClean="0">
                                  <a:latin typeface="Cambria Math" panose="02040503050406030204" pitchFamily="18" charset="0"/>
                                  <a:ea typeface="Cambria Math" panose="02040503050406030204" pitchFamily="18" charset="0"/>
                                </a:rPr>
                              </m:ctrlPr>
                            </m:sSubPr>
                            <m:e>
                              <m:r>
                                <a:rPr lang="en-GB" b="0" i="1" smtClean="0">
                                  <a:latin typeface="Cambria Math" panose="02040503050406030204" pitchFamily="18" charset="0"/>
                                  <a:ea typeface="Cambria Math" panose="02040503050406030204" pitchFamily="18" charset="0"/>
                                </a:rPr>
                                <m:t>𝑎</m:t>
                              </m:r>
                            </m:e>
                            <m:sub>
                              <m:r>
                                <a:rPr lang="en-GB" b="0" i="1" smtClean="0">
                                  <a:latin typeface="Cambria Math" panose="02040503050406030204" pitchFamily="18" charset="0"/>
                                  <a:ea typeface="Cambria Math" panose="02040503050406030204" pitchFamily="18" charset="0"/>
                                </a:rPr>
                                <m:t>𝑘</m:t>
                              </m:r>
                            </m:sub>
                          </m:sSub>
                          <m:r>
                            <a:rPr lang="en-GB" b="0" i="1"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𝑡</m:t>
                          </m:r>
                          <m:r>
                            <a:rPr lang="en-GB" b="0" i="1"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𝛿</m:t>
                          </m:r>
                          <m:r>
                            <a:rPr lang="en-GB" b="0" i="1"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𝜏</m:t>
                          </m:r>
                          <m:r>
                            <a:rPr lang="en-GB" b="0" i="1" smtClean="0">
                              <a:latin typeface="Cambria Math" panose="02040503050406030204" pitchFamily="18" charset="0"/>
                              <a:ea typeface="Cambria Math" panose="02040503050406030204" pitchFamily="18" charset="0"/>
                            </a:rPr>
                            <m:t>−</m:t>
                          </m:r>
                          <m:sSub>
                            <m:sSubPr>
                              <m:ctrlPr>
                                <a:rPr lang="en-GB" b="0" i="1" smtClean="0">
                                  <a:latin typeface="Cambria Math" panose="02040503050406030204" pitchFamily="18" charset="0"/>
                                  <a:ea typeface="Cambria Math" panose="02040503050406030204" pitchFamily="18" charset="0"/>
                                </a:rPr>
                              </m:ctrlPr>
                            </m:sSubPr>
                            <m:e>
                              <m:r>
                                <a:rPr lang="en-GB" b="0" i="1" smtClean="0">
                                  <a:latin typeface="Cambria Math" panose="02040503050406030204" pitchFamily="18" charset="0"/>
                                  <a:ea typeface="Cambria Math" panose="02040503050406030204" pitchFamily="18" charset="0"/>
                                </a:rPr>
                                <m:t>𝜏</m:t>
                              </m:r>
                            </m:e>
                            <m:sub>
                              <m:r>
                                <a:rPr lang="en-GB" b="0" i="1" smtClean="0">
                                  <a:latin typeface="Cambria Math" panose="02040503050406030204" pitchFamily="18" charset="0"/>
                                  <a:ea typeface="Cambria Math" panose="02040503050406030204" pitchFamily="18" charset="0"/>
                                </a:rPr>
                                <m:t>𝑘</m:t>
                              </m:r>
                            </m:sub>
                          </m:sSub>
                          <m:r>
                            <a:rPr lang="en-GB" b="0" i="1" smtClean="0">
                              <a:latin typeface="Cambria Math" panose="02040503050406030204" pitchFamily="18" charset="0"/>
                              <a:ea typeface="Cambria Math" panose="02040503050406030204" pitchFamily="18" charset="0"/>
                            </a:rPr>
                            <m:t>)</m:t>
                          </m:r>
                        </m:e>
                      </m:nary>
                    </m:oMath>
                  </m:oMathPara>
                </a14:m>
                <a:endParaRPr lang="en-GB" dirty="0"/>
              </a:p>
            </p:txBody>
          </p:sp>
        </mc:Choice>
        <mc:Fallback>
          <p:sp>
            <p:nvSpPr>
              <p:cNvPr id="4" name="Dikdörtgen 3"/>
              <p:cNvSpPr>
                <a:spLocks noRot="1" noChangeAspect="1" noMove="1" noResize="1" noEditPoints="1" noAdjustHandles="1" noChangeArrowheads="1" noChangeShapeType="1" noTextEdit="1"/>
              </p:cNvSpPr>
              <p:nvPr/>
            </p:nvSpPr>
            <p:spPr>
              <a:xfrm>
                <a:off x="4553170" y="3151210"/>
                <a:ext cx="3099054" cy="871201"/>
              </a:xfrm>
              <a:prstGeom prst="rect">
                <a:avLst/>
              </a:prstGeom>
              <a:blipFill rotWithShape="0">
                <a:blip r:embed="rId3"/>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5" name="Dikdörtgen 4"/>
              <p:cNvSpPr/>
              <p:nvPr/>
            </p:nvSpPr>
            <p:spPr>
              <a:xfrm>
                <a:off x="4553170" y="4979061"/>
                <a:ext cx="3505895" cy="871201"/>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ea typeface="Cambria Math" panose="02040503050406030204" pitchFamily="18" charset="0"/>
                        </a:rPr>
                        <m:t>𝑟</m:t>
                      </m:r>
                      <m:r>
                        <a:rPr lang="en-GB" b="0" i="1"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𝑡</m:t>
                      </m:r>
                      <m:r>
                        <a:rPr lang="en-GB" b="0" i="1" smtClean="0">
                          <a:latin typeface="Cambria Math" panose="02040503050406030204" pitchFamily="18" charset="0"/>
                          <a:ea typeface="Cambria Math" panose="02040503050406030204" pitchFamily="18" charset="0"/>
                        </a:rPr>
                        <m:t>)= </m:t>
                      </m:r>
                      <m:nary>
                        <m:naryPr>
                          <m:chr m:val="∑"/>
                          <m:ctrlPr>
                            <a:rPr lang="pt-BR" b="0" i="1" smtClean="0">
                              <a:latin typeface="Cambria Math" panose="02040503050406030204" pitchFamily="18" charset="0"/>
                              <a:ea typeface="Cambria Math" panose="02040503050406030204" pitchFamily="18" charset="0"/>
                            </a:rPr>
                          </m:ctrlPr>
                        </m:naryPr>
                        <m:sub>
                          <m:r>
                            <a:rPr lang="pt-BR" b="0" i="1" smtClean="0">
                              <a:latin typeface="Cambria Math" panose="02040503050406030204" pitchFamily="18" charset="0"/>
                              <a:ea typeface="Cambria Math" panose="02040503050406030204" pitchFamily="18" charset="0"/>
                            </a:rPr>
                            <m:t>𝑘</m:t>
                          </m:r>
                          <m:r>
                            <a:rPr lang="pt-BR" b="0" i="1" smtClean="0">
                              <a:latin typeface="Cambria Math" panose="02040503050406030204" pitchFamily="18" charset="0"/>
                              <a:ea typeface="Cambria Math" panose="02040503050406030204" pitchFamily="18" charset="0"/>
                            </a:rPr>
                            <m:t>=1</m:t>
                          </m:r>
                        </m:sub>
                        <m:sup>
                          <m:r>
                            <a:rPr lang="en-GB" b="0" i="1" smtClean="0">
                              <a:latin typeface="Cambria Math" panose="02040503050406030204" pitchFamily="18" charset="0"/>
                              <a:ea typeface="Cambria Math" panose="02040503050406030204" pitchFamily="18" charset="0"/>
                            </a:rPr>
                            <m:t>𝐿</m:t>
                          </m:r>
                        </m:sup>
                        <m:e>
                          <m:sSub>
                            <m:sSubPr>
                              <m:ctrlPr>
                                <a:rPr lang="en-GB" b="0" i="1" smtClean="0">
                                  <a:latin typeface="Cambria Math" panose="02040503050406030204" pitchFamily="18" charset="0"/>
                                  <a:ea typeface="Cambria Math" panose="02040503050406030204" pitchFamily="18" charset="0"/>
                                </a:rPr>
                              </m:ctrlPr>
                            </m:sSubPr>
                            <m:e>
                              <m:r>
                                <a:rPr lang="en-GB" b="0" i="1" smtClean="0">
                                  <a:latin typeface="Cambria Math" panose="02040503050406030204" pitchFamily="18" charset="0"/>
                                  <a:ea typeface="Cambria Math" panose="02040503050406030204" pitchFamily="18" charset="0"/>
                                </a:rPr>
                                <m:t>𝑎</m:t>
                              </m:r>
                            </m:e>
                            <m:sub>
                              <m:r>
                                <a:rPr lang="en-GB" b="0" i="1" smtClean="0">
                                  <a:latin typeface="Cambria Math" panose="02040503050406030204" pitchFamily="18" charset="0"/>
                                  <a:ea typeface="Cambria Math" panose="02040503050406030204" pitchFamily="18" charset="0"/>
                                </a:rPr>
                                <m:t>𝑘</m:t>
                              </m:r>
                            </m:sub>
                          </m:sSub>
                          <m:d>
                            <m:dPr>
                              <m:ctrlPr>
                                <a:rPr lang="en-GB" b="0" i="1" smtClean="0">
                                  <a:latin typeface="Cambria Math" panose="02040503050406030204" pitchFamily="18" charset="0"/>
                                  <a:ea typeface="Cambria Math" panose="02040503050406030204" pitchFamily="18" charset="0"/>
                                </a:rPr>
                              </m:ctrlPr>
                            </m:dPr>
                            <m:e>
                              <m:r>
                                <a:rPr lang="en-GB" b="0" i="1" smtClean="0">
                                  <a:latin typeface="Cambria Math" panose="02040503050406030204" pitchFamily="18" charset="0"/>
                                  <a:ea typeface="Cambria Math" panose="02040503050406030204" pitchFamily="18" charset="0"/>
                                </a:rPr>
                                <m:t>𝑡</m:t>
                              </m:r>
                            </m:e>
                          </m:d>
                          <m:r>
                            <a:rPr lang="en-GB" b="0" i="1" smtClean="0">
                              <a:latin typeface="Cambria Math" panose="02040503050406030204" pitchFamily="18" charset="0"/>
                              <a:ea typeface="Cambria Math" panose="02040503050406030204" pitchFamily="18" charset="0"/>
                            </a:rPr>
                            <m:t>𝑠</m:t>
                          </m:r>
                          <m:d>
                            <m:dPr>
                              <m:ctrlPr>
                                <a:rPr lang="en-GB" b="0" i="1" smtClean="0">
                                  <a:latin typeface="Cambria Math" panose="02040503050406030204" pitchFamily="18" charset="0"/>
                                  <a:ea typeface="Cambria Math" panose="02040503050406030204" pitchFamily="18" charset="0"/>
                                </a:rPr>
                              </m:ctrlPr>
                            </m:dPr>
                            <m:e>
                              <m:r>
                                <a:rPr lang="en-GB" b="0" i="1" smtClean="0">
                                  <a:latin typeface="Cambria Math" panose="02040503050406030204" pitchFamily="18" charset="0"/>
                                  <a:ea typeface="Cambria Math" panose="02040503050406030204" pitchFamily="18" charset="0"/>
                                </a:rPr>
                                <m:t>𝑡</m:t>
                              </m:r>
                              <m:r>
                                <a:rPr lang="en-GB" b="0" i="1" smtClean="0">
                                  <a:latin typeface="Cambria Math" panose="02040503050406030204" pitchFamily="18" charset="0"/>
                                  <a:ea typeface="Cambria Math" panose="02040503050406030204" pitchFamily="18" charset="0"/>
                                </a:rPr>
                                <m:t>−</m:t>
                              </m:r>
                              <m:sSub>
                                <m:sSubPr>
                                  <m:ctrlPr>
                                    <a:rPr lang="en-GB" b="0" i="1" smtClean="0">
                                      <a:latin typeface="Cambria Math" panose="02040503050406030204" pitchFamily="18" charset="0"/>
                                      <a:ea typeface="Cambria Math" panose="02040503050406030204" pitchFamily="18" charset="0"/>
                                    </a:rPr>
                                  </m:ctrlPr>
                                </m:sSubPr>
                                <m:e>
                                  <m:r>
                                    <a:rPr lang="en-GB" b="0" i="1" smtClean="0">
                                      <a:latin typeface="Cambria Math" panose="02040503050406030204" pitchFamily="18" charset="0"/>
                                      <a:ea typeface="Cambria Math" panose="02040503050406030204" pitchFamily="18" charset="0"/>
                                    </a:rPr>
                                    <m:t>𝜏</m:t>
                                  </m:r>
                                </m:e>
                                <m:sub>
                                  <m:r>
                                    <a:rPr lang="en-GB" b="0" i="1" smtClean="0">
                                      <a:latin typeface="Cambria Math" panose="02040503050406030204" pitchFamily="18" charset="0"/>
                                      <a:ea typeface="Cambria Math" panose="02040503050406030204" pitchFamily="18" charset="0"/>
                                    </a:rPr>
                                    <m:t>𝑘</m:t>
                                  </m:r>
                                </m:sub>
                              </m:sSub>
                            </m:e>
                          </m:d>
                          <m:r>
                            <a:rPr lang="en-GB" b="0" i="1"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𝑛</m:t>
                          </m:r>
                          <m:r>
                            <a:rPr lang="en-GB" b="0" i="1"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𝑡</m:t>
                          </m:r>
                          <m:r>
                            <a:rPr lang="en-GB" b="0" i="1" smtClean="0">
                              <a:latin typeface="Cambria Math" panose="02040503050406030204" pitchFamily="18" charset="0"/>
                              <a:ea typeface="Cambria Math" panose="02040503050406030204" pitchFamily="18" charset="0"/>
                            </a:rPr>
                            <m:t>)</m:t>
                          </m:r>
                        </m:e>
                      </m:nary>
                    </m:oMath>
                  </m:oMathPara>
                </a14:m>
                <a:endParaRPr lang="en-GB" dirty="0"/>
              </a:p>
            </p:txBody>
          </p:sp>
        </mc:Choice>
        <mc:Fallback>
          <p:sp>
            <p:nvSpPr>
              <p:cNvPr id="5" name="Dikdörtgen 4"/>
              <p:cNvSpPr>
                <a:spLocks noRot="1" noChangeAspect="1" noMove="1" noResize="1" noEditPoints="1" noAdjustHandles="1" noChangeArrowheads="1" noChangeShapeType="1" noTextEdit="1"/>
              </p:cNvSpPr>
              <p:nvPr/>
            </p:nvSpPr>
            <p:spPr>
              <a:xfrm>
                <a:off x="4553170" y="4979061"/>
                <a:ext cx="3505895" cy="871201"/>
              </a:xfrm>
              <a:prstGeom prst="rect">
                <a:avLst/>
              </a:prstGeom>
              <a:blipFill rotWithShape="0">
                <a:blip r:embed="rId4"/>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967165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2849880" y="213361"/>
            <a:ext cx="8305800" cy="899160"/>
          </a:xfrm>
          <a:prstGeom prst="rect">
            <a:avLst/>
          </a:prstGeom>
        </p:spPr>
        <p:txBody>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3800" dirty="0" smtClean="0"/>
              <a:t>Historical Perspective : Shannon Capacity</a:t>
            </a:r>
            <a:endParaRPr lang="en-US" sz="3800" dirty="0" smtClean="0"/>
          </a:p>
        </p:txBody>
      </p:sp>
      <p:sp>
        <p:nvSpPr>
          <p:cNvPr id="6" name="Rectangle 3"/>
          <p:cNvSpPr txBox="1">
            <a:spLocks noChangeArrowheads="1"/>
          </p:cNvSpPr>
          <p:nvPr/>
        </p:nvSpPr>
        <p:spPr>
          <a:xfrm>
            <a:off x="2789555" y="1463040"/>
            <a:ext cx="8426450" cy="5181600"/>
          </a:xfrm>
          <a:prstGeom prst="rect">
            <a:avLst/>
          </a:prstGeom>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altLang="en-US" dirty="0" smtClean="0"/>
              <a:t>Shannon Theory</a:t>
            </a:r>
          </a:p>
          <a:p>
            <a:pPr lvl="1"/>
            <a:r>
              <a:rPr lang="en-US" altLang="en-US" sz="2000" dirty="0" smtClean="0"/>
              <a:t>It establishes that given a noisy channel with information capacity C and information transmitted at a rate R, then if </a:t>
            </a:r>
            <a:r>
              <a:rPr lang="en-US" altLang="en-US" sz="2000" dirty="0" smtClean="0">
                <a:solidFill>
                  <a:srgbClr val="FF0000"/>
                </a:solidFill>
              </a:rPr>
              <a:t>R&lt;C</a:t>
            </a:r>
            <a:r>
              <a:rPr lang="en-US" altLang="en-US" sz="2000" dirty="0" smtClean="0"/>
              <a:t>, there exists a coding technique which allows the probability of error at the receiver to be made arbitrarily small. This means that theoretically, it is possible to transmit information without error up to a limit, C.</a:t>
            </a:r>
          </a:p>
          <a:p>
            <a:pPr lvl="1"/>
            <a:r>
              <a:rPr lang="en-US" altLang="en-US" sz="2000" dirty="0" smtClean="0"/>
              <a:t>The converse is also important. If </a:t>
            </a:r>
            <a:r>
              <a:rPr lang="en-US" altLang="en-US" sz="2000" dirty="0" smtClean="0">
                <a:solidFill>
                  <a:srgbClr val="FF0000"/>
                </a:solidFill>
              </a:rPr>
              <a:t>R&gt;C</a:t>
            </a:r>
            <a:r>
              <a:rPr lang="en-US" altLang="en-US" sz="2000" dirty="0" smtClean="0"/>
              <a:t>, the probability of error at the receiver increases without bound as the rate is increased. So no useful information can be transmitted beyond the channel capacity. The theorem does not address the rare situation in which rate and capacity are equal.</a:t>
            </a:r>
          </a:p>
          <a:p>
            <a:r>
              <a:rPr lang="en-US" altLang="en-US" dirty="0" smtClean="0"/>
              <a:t>Shannon Capacity</a:t>
            </a:r>
          </a:p>
          <a:p>
            <a:pPr>
              <a:buFont typeface="Wingdings" pitchFamily="2" charset="2"/>
              <a:buNone/>
            </a:pPr>
            <a:r>
              <a:rPr lang="en-US" altLang="en-US" sz="2000" dirty="0" smtClean="0"/>
              <a:t>	</a:t>
            </a:r>
            <a:endParaRPr lang="en-US" altLang="en-US" sz="2000" dirty="0" smtClean="0"/>
          </a:p>
        </p:txBody>
      </p:sp>
      <p:graphicFrame>
        <p:nvGraphicFramePr>
          <p:cNvPr id="7" name="Object 4"/>
          <p:cNvGraphicFramePr>
            <a:graphicFrameLocks noChangeAspect="1"/>
          </p:cNvGraphicFramePr>
          <p:nvPr>
            <p:extLst>
              <p:ext uri="{D42A27DB-BD31-4B8C-83A1-F6EECF244321}">
                <p14:modId xmlns:p14="http://schemas.microsoft.com/office/powerpoint/2010/main" val="3308215598"/>
              </p:ext>
            </p:extLst>
          </p:nvPr>
        </p:nvGraphicFramePr>
        <p:xfrm>
          <a:off x="5654040" y="5715000"/>
          <a:ext cx="4038600" cy="504825"/>
        </p:xfrm>
        <a:graphic>
          <a:graphicData uri="http://schemas.openxmlformats.org/presentationml/2006/ole">
            <mc:AlternateContent xmlns:mc="http://schemas.openxmlformats.org/markup-compatibility/2006">
              <mc:Choice xmlns:v="urn:schemas-microsoft-com:vml" Requires="v">
                <p:oleObj spid="_x0000_s1029" name="Equation" r:id="rId3" imgW="1726451" imgH="215806" progId="Equation.3">
                  <p:embed/>
                </p:oleObj>
              </mc:Choice>
              <mc:Fallback>
                <p:oleObj name="Equation" r:id="rId3" imgW="1726451" imgH="215806"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4040" y="5715000"/>
                        <a:ext cx="403860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74285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2286000" y="272415"/>
            <a:ext cx="8305800" cy="581025"/>
          </a:xfrm>
          <a:prstGeom prst="rect">
            <a:avLst/>
          </a:prstGeom>
        </p:spPr>
        <p:txBody>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3800" smtClean="0"/>
              <a:t>Modulation</a:t>
            </a:r>
            <a:endParaRPr lang="en-US" sz="3800" smtClean="0"/>
          </a:p>
        </p:txBody>
      </p:sp>
      <p:sp>
        <p:nvSpPr>
          <p:cNvPr id="4" name="Rectangle 3"/>
          <p:cNvSpPr txBox="1">
            <a:spLocks noChangeArrowheads="1"/>
          </p:cNvSpPr>
          <p:nvPr/>
        </p:nvSpPr>
        <p:spPr>
          <a:xfrm>
            <a:off x="2241550" y="1082040"/>
            <a:ext cx="4137025" cy="5181600"/>
          </a:xfrm>
          <a:prstGeom prst="rect">
            <a:avLst/>
          </a:prstGeom>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altLang="en-US" sz="2000" smtClean="0"/>
              <a:t>Process of varying a carrier signal in order to use that signal to convey information </a:t>
            </a:r>
          </a:p>
          <a:p>
            <a:pPr lvl="1"/>
            <a:r>
              <a:rPr lang="en-US" altLang="en-US" sz="2000" smtClean="0"/>
              <a:t>Carrier signal can transmit far away, but information cannot</a:t>
            </a:r>
          </a:p>
          <a:p>
            <a:pPr lvl="1"/>
            <a:r>
              <a:rPr lang="en-US" altLang="en-US" sz="2000" smtClean="0"/>
              <a:t>Modem: amplitude, phase, and frequency</a:t>
            </a:r>
          </a:p>
          <a:p>
            <a:pPr lvl="1"/>
            <a:r>
              <a:rPr lang="en-US" altLang="en-US" sz="2000" smtClean="0"/>
              <a:t>Analog: AM, amplitude, FM, frequency, Vestigial sideband modulation, TV</a:t>
            </a:r>
          </a:p>
          <a:p>
            <a:pPr lvl="1"/>
            <a:r>
              <a:rPr lang="en-US" altLang="en-US" sz="2000" smtClean="0"/>
              <a:t>Digital: mapping digital information to different constellation: Frequency-shift key (FSK)</a:t>
            </a:r>
            <a:endParaRPr lang="en-US" altLang="en-US" sz="2000" smtClean="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6858000" y="1158240"/>
            <a:ext cx="3514725" cy="1438275"/>
          </a:xfrm>
          <a:prstGeom prst="rect">
            <a:avLst/>
          </a:prstGeom>
          <a:noFill/>
        </p:spPr>
      </p:pic>
      <p:pic>
        <p:nvPicPr>
          <p:cNvPr id="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7620000" y="2987040"/>
            <a:ext cx="2844800" cy="3276600"/>
          </a:xfrm>
          <a:prstGeom prst="rect">
            <a:avLst/>
          </a:prstGeom>
          <a:noFill/>
        </p:spPr>
      </p:pic>
    </p:spTree>
    <p:extLst>
      <p:ext uri="{BB962C8B-B14F-4D97-AF65-F5344CB8AC3E}">
        <p14:creationId xmlns:p14="http://schemas.microsoft.com/office/powerpoint/2010/main" val="3814090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ECE 4371</a:t>
            </a:r>
          </a:p>
        </p:txBody>
      </p:sp>
      <p:sp>
        <p:nvSpPr>
          <p:cNvPr id="258050" name="Rectangle 2"/>
          <p:cNvSpPr>
            <a:spLocks noGrp="1" noChangeArrowheads="1"/>
          </p:cNvSpPr>
          <p:nvPr>
            <p:ph type="title"/>
          </p:nvPr>
        </p:nvSpPr>
        <p:spPr/>
        <p:txBody>
          <a:bodyPr>
            <a:normAutofit fontScale="90000"/>
          </a:bodyPr>
          <a:lstStyle/>
          <a:p>
            <a:pPr>
              <a:defRPr/>
            </a:pPr>
            <a:r>
              <a:rPr lang="en-US" sz="3800"/>
              <a:t>Example</a:t>
            </a:r>
          </a:p>
        </p:txBody>
      </p:sp>
      <p:sp>
        <p:nvSpPr>
          <p:cNvPr id="37892" name="Rectangle 3"/>
          <p:cNvSpPr>
            <a:spLocks noGrp="1" noChangeArrowheads="1"/>
          </p:cNvSpPr>
          <p:nvPr>
            <p:ph type="body" sz="half" idx="1"/>
          </p:nvPr>
        </p:nvSpPr>
        <p:spPr>
          <a:xfrm>
            <a:off x="1860550" y="1143000"/>
            <a:ext cx="7588250" cy="5181600"/>
          </a:xfrm>
        </p:spPr>
        <p:txBody>
          <a:bodyPr/>
          <a:lstStyle/>
          <a:p>
            <a:r>
              <a:rPr lang="en-US" altLang="en-US" sz="2000"/>
              <a:t>Figure 1.6 page 12</a:t>
            </a:r>
          </a:p>
          <a:p>
            <a:r>
              <a:rPr lang="en-US" altLang="en-US" sz="2000"/>
              <a:t>Modulation over carrier f</a:t>
            </a:r>
            <a:r>
              <a:rPr lang="en-US" altLang="en-US" sz="1600"/>
              <a:t>c</a:t>
            </a:r>
          </a:p>
          <a:p>
            <a:pPr>
              <a:buFont typeface="Wingdings" pitchFamily="2" charset="2"/>
              <a:buNone/>
            </a:pPr>
            <a:r>
              <a:rPr lang="en-US" altLang="en-US" sz="2000"/>
              <a:t>	s(t)=A</a:t>
            </a:r>
            <a:r>
              <a:rPr lang="en-US" altLang="en-US" sz="1400"/>
              <a:t>c</a:t>
            </a:r>
            <a:r>
              <a:rPr lang="en-US" altLang="en-US" sz="2000"/>
              <a:t>cos(2</a:t>
            </a:r>
            <a:r>
              <a:rPr lang="en-US" altLang="en-US" sz="2000">
                <a:sym typeface="Symbol" panose="05050102010706020507" pitchFamily="18" charset="2"/>
              </a:rPr>
              <a:t>f</a:t>
            </a:r>
            <a:r>
              <a:rPr lang="en-US" altLang="en-US" sz="1400">
                <a:sym typeface="Symbol" panose="05050102010706020507" pitchFamily="18" charset="2"/>
              </a:rPr>
              <a:t>c</a:t>
            </a:r>
            <a:r>
              <a:rPr lang="en-US" altLang="en-US" sz="2000">
                <a:sym typeface="Symbol" panose="05050102010706020507" pitchFamily="18" charset="2"/>
              </a:rPr>
              <a:t>t) for symbol 1; -</a:t>
            </a:r>
            <a:r>
              <a:rPr lang="en-US" altLang="en-US" sz="2000"/>
              <a:t>A</a:t>
            </a:r>
            <a:r>
              <a:rPr lang="en-US" altLang="en-US" sz="1400"/>
              <a:t>c</a:t>
            </a:r>
            <a:r>
              <a:rPr lang="en-US" altLang="en-US" sz="2000"/>
              <a:t>cos(2</a:t>
            </a:r>
            <a:r>
              <a:rPr lang="en-US" altLang="en-US" sz="2000">
                <a:sym typeface="Symbol" panose="05050102010706020507" pitchFamily="18" charset="2"/>
              </a:rPr>
              <a:t>f</a:t>
            </a:r>
            <a:r>
              <a:rPr lang="en-US" altLang="en-US" sz="1400">
                <a:sym typeface="Symbol" panose="05050102010706020507" pitchFamily="18" charset="2"/>
              </a:rPr>
              <a:t>c</a:t>
            </a:r>
            <a:r>
              <a:rPr lang="en-US" altLang="en-US" sz="2000">
                <a:sym typeface="Symbol" panose="05050102010706020507" pitchFamily="18" charset="2"/>
              </a:rPr>
              <a:t>t) for symbol 0</a:t>
            </a:r>
          </a:p>
          <a:p>
            <a:r>
              <a:rPr lang="en-US" altLang="en-US" sz="2000">
                <a:sym typeface="Symbol" panose="05050102010706020507" pitchFamily="18" charset="2"/>
              </a:rPr>
              <a:t>Transmission from channel</a:t>
            </a:r>
          </a:p>
          <a:p>
            <a:pPr>
              <a:buFont typeface="Wingdings" pitchFamily="2" charset="2"/>
              <a:buNone/>
            </a:pPr>
            <a:r>
              <a:rPr lang="en-US" altLang="en-US" sz="2000">
                <a:sym typeface="Symbol" panose="05050102010706020507" pitchFamily="18" charset="2"/>
              </a:rPr>
              <a:t>	x(t)=s(t)+w(t)</a:t>
            </a:r>
          </a:p>
          <a:p>
            <a:r>
              <a:rPr lang="en-US" altLang="en-US" sz="2000">
                <a:sym typeface="Symbol" panose="05050102010706020507" pitchFamily="18" charset="2"/>
              </a:rPr>
              <a:t>Correlator</a:t>
            </a:r>
          </a:p>
          <a:p>
            <a:endParaRPr lang="en-US" altLang="en-US" sz="2000">
              <a:sym typeface="Symbol" panose="05050102010706020507" pitchFamily="18" charset="2"/>
            </a:endParaRPr>
          </a:p>
          <a:p>
            <a:endParaRPr lang="en-US" altLang="en-US" sz="2000">
              <a:sym typeface="Symbol" panose="05050102010706020507" pitchFamily="18" charset="2"/>
            </a:endParaRPr>
          </a:p>
          <a:p>
            <a:r>
              <a:rPr lang="en-US" altLang="en-US" sz="2000">
                <a:sym typeface="Symbol" panose="05050102010706020507" pitchFamily="18" charset="2"/>
              </a:rPr>
              <a:t>Decoding</a:t>
            </a:r>
          </a:p>
          <a:p>
            <a:pPr lvl="1"/>
            <a:r>
              <a:rPr lang="en-US" altLang="en-US" sz="2000">
                <a:sym typeface="Symbol" panose="05050102010706020507" pitchFamily="18" charset="2"/>
              </a:rPr>
              <a:t>If the correlator output y</a:t>
            </a:r>
            <a:r>
              <a:rPr lang="en-US" altLang="en-US" sz="1200">
                <a:sym typeface="Symbol" panose="05050102010706020507" pitchFamily="18" charset="2"/>
              </a:rPr>
              <a:t>T</a:t>
            </a:r>
            <a:r>
              <a:rPr lang="en-US" altLang="en-US" sz="2000">
                <a:sym typeface="Symbol" panose="05050102010706020507" pitchFamily="18" charset="2"/>
              </a:rPr>
              <a:t> is greater than 0, the receiver output symbol 1; otherwise it outputs symbol 0.</a:t>
            </a:r>
          </a:p>
        </p:txBody>
      </p:sp>
      <p:graphicFrame>
        <p:nvGraphicFramePr>
          <p:cNvPr id="37893" name="Object 4"/>
          <p:cNvGraphicFramePr>
            <a:graphicFrameLocks noChangeAspect="1"/>
          </p:cNvGraphicFramePr>
          <p:nvPr>
            <p:ph sz="half" idx="2"/>
          </p:nvPr>
        </p:nvGraphicFramePr>
        <p:xfrm>
          <a:off x="2286000" y="3657600"/>
          <a:ext cx="4648200" cy="681038"/>
        </p:xfrm>
        <a:graphic>
          <a:graphicData uri="http://schemas.openxmlformats.org/presentationml/2006/ole">
            <mc:AlternateContent xmlns:mc="http://schemas.openxmlformats.org/markup-compatibility/2006">
              <mc:Choice xmlns:v="urn:schemas-microsoft-com:vml" Requires="v">
                <p:oleObj spid="_x0000_s2052" name="Equation" r:id="rId4" imgW="3289300" imgH="482600" progId="Equation.3">
                  <p:embed/>
                </p:oleObj>
              </mc:Choice>
              <mc:Fallback>
                <p:oleObj name="Equation" r:id="rId4" imgW="3289300" imgH="482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3657600"/>
                        <a:ext cx="46482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8879839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a:t>ECE 4371</a:t>
            </a:r>
          </a:p>
        </p:txBody>
      </p:sp>
      <p:sp>
        <p:nvSpPr>
          <p:cNvPr id="203778" name="Rectangle 2"/>
          <p:cNvSpPr>
            <a:spLocks noGrp="1" noChangeArrowheads="1"/>
          </p:cNvSpPr>
          <p:nvPr>
            <p:ph type="title"/>
          </p:nvPr>
        </p:nvSpPr>
        <p:spPr/>
        <p:txBody>
          <a:bodyPr/>
          <a:lstStyle/>
          <a:p>
            <a:pPr>
              <a:defRPr/>
            </a:pPr>
            <a:r>
              <a:rPr lang="en-US" sz="3800"/>
              <a:t>Channel Coding</a:t>
            </a:r>
          </a:p>
        </p:txBody>
      </p:sp>
      <p:sp>
        <p:nvSpPr>
          <p:cNvPr id="38916" name="Rectangle 3"/>
          <p:cNvSpPr>
            <a:spLocks noGrp="1" noChangeArrowheads="1"/>
          </p:cNvSpPr>
          <p:nvPr>
            <p:ph type="body" idx="1"/>
          </p:nvPr>
        </p:nvSpPr>
        <p:spPr/>
        <p:txBody>
          <a:bodyPr>
            <a:normAutofit lnSpcReduction="10000"/>
          </a:bodyPr>
          <a:lstStyle/>
          <a:p>
            <a:pPr>
              <a:lnSpc>
                <a:spcPct val="85000"/>
              </a:lnSpc>
            </a:pPr>
            <a:r>
              <a:rPr lang="en-US" altLang="en-US" smtClean="0"/>
              <a:t>Purpose</a:t>
            </a:r>
          </a:p>
          <a:p>
            <a:pPr lvl="1">
              <a:lnSpc>
                <a:spcPct val="90000"/>
              </a:lnSpc>
            </a:pPr>
            <a:r>
              <a:rPr lang="en-US" altLang="en-US" smtClean="0"/>
              <a:t>Deliberately add redundancy to the transmitted information, so that if the error occurs, the receiver can either detect or correct it.</a:t>
            </a:r>
          </a:p>
          <a:p>
            <a:pPr>
              <a:lnSpc>
                <a:spcPct val="85000"/>
              </a:lnSpc>
            </a:pPr>
            <a:r>
              <a:rPr lang="en-US" altLang="en-US" smtClean="0"/>
              <a:t>Source-channel separation theorem</a:t>
            </a:r>
          </a:p>
          <a:p>
            <a:pPr lvl="1">
              <a:lnSpc>
                <a:spcPct val="90000"/>
              </a:lnSpc>
            </a:pPr>
            <a:r>
              <a:rPr lang="en-US" altLang="en-US" smtClean="0"/>
              <a:t>If the delay is not an issue, the source coder and channel coder can be designed separately, i.e. the source coder tries to pack the information as hard as possible and the channel coder tries to protect the packet information.</a:t>
            </a:r>
          </a:p>
          <a:p>
            <a:pPr>
              <a:lnSpc>
                <a:spcPct val="85000"/>
              </a:lnSpc>
            </a:pPr>
            <a:r>
              <a:rPr lang="en-US" altLang="en-US" smtClean="0"/>
              <a:t>Popular coder</a:t>
            </a:r>
          </a:p>
          <a:p>
            <a:pPr lvl="1">
              <a:lnSpc>
                <a:spcPct val="90000"/>
              </a:lnSpc>
            </a:pPr>
            <a:r>
              <a:rPr lang="en-US" altLang="en-US" smtClean="0"/>
              <a:t>Linear block code</a:t>
            </a:r>
          </a:p>
          <a:p>
            <a:pPr lvl="1">
              <a:lnSpc>
                <a:spcPct val="90000"/>
              </a:lnSpc>
            </a:pPr>
            <a:r>
              <a:rPr lang="en-US" altLang="en-US" smtClean="0"/>
              <a:t>Cyclic codes (CRC)</a:t>
            </a:r>
          </a:p>
          <a:p>
            <a:pPr lvl="1">
              <a:lnSpc>
                <a:spcPct val="90000"/>
              </a:lnSpc>
            </a:pPr>
            <a:r>
              <a:rPr lang="en-US" altLang="en-US" smtClean="0"/>
              <a:t>Convolutional code (Viterbi, Qualcom)</a:t>
            </a:r>
          </a:p>
          <a:p>
            <a:pPr lvl="1">
              <a:lnSpc>
                <a:spcPct val="90000"/>
              </a:lnSpc>
            </a:pPr>
            <a:r>
              <a:rPr lang="en-US" altLang="en-US" smtClean="0"/>
              <a:t>LDPC codes, Turbo code, 0.1 dB to Channel Capacity</a:t>
            </a:r>
          </a:p>
        </p:txBody>
      </p:sp>
    </p:spTree>
    <p:extLst>
      <p:ext uri="{BB962C8B-B14F-4D97-AF65-F5344CB8AC3E}">
        <p14:creationId xmlns:p14="http://schemas.microsoft.com/office/powerpoint/2010/main" val="24696799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15077" y="569173"/>
            <a:ext cx="8911687" cy="1280890"/>
          </a:xfrm>
        </p:spPr>
        <p:txBody>
          <a:bodyPr/>
          <a:lstStyle/>
          <a:p>
            <a:r>
              <a:rPr lang="en-GB" dirty="0" smtClean="0"/>
              <a:t>Outline</a:t>
            </a:r>
            <a:endParaRPr lang="en-GB" dirty="0"/>
          </a:p>
        </p:txBody>
      </p:sp>
      <p:sp>
        <p:nvSpPr>
          <p:cNvPr id="3" name="İçerik Yer Tutucusu 2"/>
          <p:cNvSpPr>
            <a:spLocks noGrp="1"/>
          </p:cNvSpPr>
          <p:nvPr>
            <p:ph sz="half" idx="2"/>
          </p:nvPr>
        </p:nvSpPr>
        <p:spPr>
          <a:xfrm>
            <a:off x="1679944" y="1509823"/>
            <a:ext cx="8430214" cy="5149769"/>
          </a:xfrm>
        </p:spPr>
        <p:txBody>
          <a:bodyPr>
            <a:normAutofit fontScale="92500" lnSpcReduction="10000"/>
          </a:bodyPr>
          <a:lstStyle/>
          <a:p>
            <a:r>
              <a:rPr lang="tr-TR" sz="2400" dirty="0" err="1" smtClean="0"/>
              <a:t>Introduction</a:t>
            </a:r>
            <a:endParaRPr lang="en-GB" sz="2400" dirty="0" smtClean="0"/>
          </a:p>
          <a:p>
            <a:pPr lvl="1"/>
            <a:r>
              <a:rPr lang="en-US" sz="2400" dirty="0"/>
              <a:t>Communication System </a:t>
            </a:r>
            <a:r>
              <a:rPr lang="en-US" sz="2400" dirty="0" smtClean="0"/>
              <a:t>Components(Recap)</a:t>
            </a:r>
          </a:p>
          <a:p>
            <a:pPr lvl="1"/>
            <a:r>
              <a:rPr lang="en-US" sz="2400" dirty="0"/>
              <a:t>Communication </a:t>
            </a:r>
            <a:r>
              <a:rPr lang="en-US" sz="2400" dirty="0" smtClean="0"/>
              <a:t>Process (Recap)</a:t>
            </a:r>
          </a:p>
          <a:p>
            <a:pPr lvl="1"/>
            <a:r>
              <a:rPr lang="en-US" sz="2400" dirty="0"/>
              <a:t>Telecommunication (Recap</a:t>
            </a:r>
            <a:r>
              <a:rPr lang="en-US" sz="2400" dirty="0" smtClean="0"/>
              <a:t>)</a:t>
            </a:r>
          </a:p>
          <a:p>
            <a:pPr lvl="1"/>
            <a:r>
              <a:rPr lang="en-US" sz="2400" dirty="0"/>
              <a:t>Wireless </a:t>
            </a:r>
            <a:r>
              <a:rPr lang="en-US" sz="2400" dirty="0" smtClean="0"/>
              <a:t>Communications (Recap)</a:t>
            </a:r>
            <a:endParaRPr lang="en-GB" sz="2200" dirty="0" smtClean="0"/>
          </a:p>
          <a:p>
            <a:pPr lvl="1"/>
            <a:r>
              <a:rPr lang="en-GB" sz="2200" dirty="0" smtClean="0"/>
              <a:t>Communication Channels</a:t>
            </a:r>
            <a:endParaRPr lang="tr-TR" sz="2200" dirty="0" smtClean="0"/>
          </a:p>
          <a:p>
            <a:pPr lvl="2"/>
            <a:r>
              <a:rPr lang="en-GB" b="1" dirty="0" smtClean="0"/>
              <a:t>Wireless Electromagnetic Channels</a:t>
            </a:r>
            <a:endParaRPr lang="tr-TR" b="1" dirty="0" smtClean="0"/>
          </a:p>
          <a:p>
            <a:pPr lvl="2"/>
            <a:r>
              <a:rPr lang="en-GB" b="1" dirty="0" smtClean="0"/>
              <a:t>Acoustic Channels</a:t>
            </a:r>
            <a:endParaRPr lang="tr-TR" b="1" dirty="0" smtClean="0"/>
          </a:p>
          <a:p>
            <a:pPr lvl="2"/>
            <a:r>
              <a:rPr lang="en-GB" b="1" dirty="0" smtClean="0"/>
              <a:t>Storage Channels</a:t>
            </a:r>
            <a:endParaRPr lang="tr-TR" b="1" dirty="0" smtClean="0"/>
          </a:p>
          <a:p>
            <a:pPr lvl="1"/>
            <a:r>
              <a:rPr lang="en-GB" b="1" dirty="0" smtClean="0"/>
              <a:t>Mathemat</a:t>
            </a:r>
            <a:r>
              <a:rPr lang="en-GB" b="1" dirty="0" smtClean="0"/>
              <a:t>ical Models for Communication Channels</a:t>
            </a:r>
          </a:p>
          <a:p>
            <a:pPr lvl="2"/>
            <a:r>
              <a:rPr lang="en-GB" b="1" dirty="0" smtClean="0"/>
              <a:t>Additive Noise Channel</a:t>
            </a:r>
          </a:p>
          <a:p>
            <a:pPr lvl="2"/>
            <a:r>
              <a:rPr lang="en-GB" b="1" dirty="0" smtClean="0"/>
              <a:t>The Linear Filter Channel</a:t>
            </a:r>
            <a:endParaRPr lang="tr-TR" b="1" dirty="0" smtClean="0"/>
          </a:p>
          <a:p>
            <a:pPr lvl="2"/>
            <a:r>
              <a:rPr lang="en-GB" b="1" dirty="0" smtClean="0"/>
              <a:t>The Linear Time Variant Filter Channel</a:t>
            </a:r>
          </a:p>
          <a:p>
            <a:pPr lvl="1"/>
            <a:r>
              <a:rPr lang="en-GB" b="1" dirty="0" smtClean="0"/>
              <a:t>Historical Perspective in the Development of Digital Communications</a:t>
            </a:r>
          </a:p>
          <a:p>
            <a:pPr lvl="1"/>
            <a:endParaRPr lang="tr-TR" b="1" dirty="0" smtClean="0"/>
          </a:p>
          <a:p>
            <a:pPr marL="457200" lvl="1" indent="0">
              <a:buNone/>
            </a:pPr>
            <a:endParaRPr lang="en-GB" altLang="tr-TR" sz="2000" dirty="0"/>
          </a:p>
        </p:txBody>
      </p:sp>
    </p:spTree>
    <p:extLst>
      <p:ext uri="{BB962C8B-B14F-4D97-AF65-F5344CB8AC3E}">
        <p14:creationId xmlns:p14="http://schemas.microsoft.com/office/powerpoint/2010/main" val="1896942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pPr>
              <a:defRPr/>
            </a:pPr>
            <a:r>
              <a:rPr lang="en-US" dirty="0"/>
              <a:t>ECE 4371</a:t>
            </a:r>
          </a:p>
        </p:txBody>
      </p:sp>
      <p:sp>
        <p:nvSpPr>
          <p:cNvPr id="182274" name="Rectangle 2"/>
          <p:cNvSpPr>
            <a:spLocks noGrp="1" noChangeArrowheads="1"/>
          </p:cNvSpPr>
          <p:nvPr>
            <p:ph type="title"/>
          </p:nvPr>
        </p:nvSpPr>
        <p:spPr/>
        <p:txBody>
          <a:bodyPr>
            <a:normAutofit fontScale="90000"/>
          </a:bodyPr>
          <a:lstStyle/>
          <a:p>
            <a:pPr>
              <a:defRPr/>
            </a:pPr>
            <a:r>
              <a:rPr lang="en-US" sz="3800"/>
              <a:t>Quality of a Link (service, QoS)</a:t>
            </a:r>
          </a:p>
        </p:txBody>
      </p:sp>
      <p:sp>
        <p:nvSpPr>
          <p:cNvPr id="39940" name="Rectangle 3"/>
          <p:cNvSpPr>
            <a:spLocks noGrp="1" noChangeArrowheads="1"/>
          </p:cNvSpPr>
          <p:nvPr>
            <p:ph type="body" sz="half" idx="1"/>
          </p:nvPr>
        </p:nvSpPr>
        <p:spPr>
          <a:xfrm>
            <a:off x="1860550" y="1143000"/>
            <a:ext cx="7664450" cy="5181600"/>
          </a:xfrm>
        </p:spPr>
        <p:txBody>
          <a:bodyPr/>
          <a:lstStyle/>
          <a:p>
            <a:r>
              <a:rPr lang="en-US" altLang="en-US" smtClean="0"/>
              <a:t>Mean Square Error</a:t>
            </a:r>
          </a:p>
          <a:p>
            <a:pPr lvl="1">
              <a:buFontTx/>
              <a:buNone/>
            </a:pPr>
            <a:endParaRPr lang="en-US" altLang="en-US" sz="3600"/>
          </a:p>
          <a:p>
            <a:r>
              <a:rPr lang="en-US" altLang="en-US" smtClean="0"/>
              <a:t>Signal to noise ratio (SNR)</a:t>
            </a:r>
          </a:p>
          <a:p>
            <a:endParaRPr lang="en-US" altLang="en-US" smtClean="0"/>
          </a:p>
          <a:p>
            <a:endParaRPr lang="en-US" altLang="en-US" sz="2000"/>
          </a:p>
          <a:p>
            <a:pPr lvl="1"/>
            <a:r>
              <a:rPr lang="en-US" altLang="en-US" sz="2000"/>
              <a:t>Bit error rate</a:t>
            </a:r>
          </a:p>
          <a:p>
            <a:pPr lvl="1"/>
            <a:r>
              <a:rPr lang="en-US" altLang="en-US" sz="2000"/>
              <a:t>Frame error rate</a:t>
            </a:r>
          </a:p>
          <a:p>
            <a:pPr lvl="1"/>
            <a:r>
              <a:rPr lang="en-US" altLang="en-US" sz="2000"/>
              <a:t>Packet drop rate</a:t>
            </a:r>
          </a:p>
          <a:p>
            <a:pPr lvl="1"/>
            <a:r>
              <a:rPr lang="en-US" altLang="en-US" sz="2000"/>
              <a:t>Peak SNR (PSNR)</a:t>
            </a:r>
          </a:p>
          <a:p>
            <a:pPr lvl="1"/>
            <a:r>
              <a:rPr lang="en-US" altLang="en-US" sz="2000"/>
              <a:t>SINR/SNIR: signal to noise plus interference ratio</a:t>
            </a:r>
          </a:p>
          <a:p>
            <a:r>
              <a:rPr lang="en-US" altLang="en-US" smtClean="0"/>
              <a:t>Human factor </a:t>
            </a:r>
          </a:p>
        </p:txBody>
      </p:sp>
      <p:graphicFrame>
        <p:nvGraphicFramePr>
          <p:cNvPr id="39941" name="Object 4"/>
          <p:cNvGraphicFramePr>
            <a:graphicFrameLocks noChangeAspect="1"/>
          </p:cNvGraphicFramePr>
          <p:nvPr>
            <p:ph sz="quarter" idx="2"/>
          </p:nvPr>
        </p:nvGraphicFramePr>
        <p:xfrm>
          <a:off x="2667000" y="1600201"/>
          <a:ext cx="2438400" cy="703263"/>
        </p:xfrm>
        <a:graphic>
          <a:graphicData uri="http://schemas.openxmlformats.org/presentationml/2006/ole">
            <mc:AlternateContent xmlns:mc="http://schemas.openxmlformats.org/markup-compatibility/2006">
              <mc:Choice xmlns:v="urn:schemas-microsoft-com:vml" Requires="v">
                <p:oleObj spid="_x0000_s3078" name="Equation" r:id="rId4" imgW="1497950" imgH="431613" progId="Equation.3">
                  <p:embed/>
                </p:oleObj>
              </mc:Choice>
              <mc:Fallback>
                <p:oleObj name="Equation" r:id="rId4" imgW="1497950" imgH="431613"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1600201"/>
                        <a:ext cx="2438400" cy="70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2" name="Object 8"/>
          <p:cNvGraphicFramePr>
            <a:graphicFrameLocks noChangeAspect="1"/>
          </p:cNvGraphicFramePr>
          <p:nvPr>
            <p:ph sz="quarter" idx="3"/>
          </p:nvPr>
        </p:nvGraphicFramePr>
        <p:xfrm>
          <a:off x="2678114" y="2819401"/>
          <a:ext cx="1970087" cy="804863"/>
        </p:xfrm>
        <a:graphic>
          <a:graphicData uri="http://schemas.openxmlformats.org/presentationml/2006/ole">
            <mc:AlternateContent xmlns:mc="http://schemas.openxmlformats.org/markup-compatibility/2006">
              <mc:Choice xmlns:v="urn:schemas-microsoft-com:vml" Requires="v">
                <p:oleObj spid="_x0000_s3079" name="Equation" r:id="rId6" imgW="965200" imgH="393700" progId="Equation.3">
                  <p:embed/>
                </p:oleObj>
              </mc:Choice>
              <mc:Fallback>
                <p:oleObj name="Equation" r:id="rId6" imgW="965200" imgH="3937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78114" y="2819401"/>
                        <a:ext cx="1970087" cy="804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44504978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err="1" smtClean="0"/>
              <a:t>Thank</a:t>
            </a:r>
            <a:r>
              <a:rPr lang="tr-TR" dirty="0" smtClean="0"/>
              <a:t> </a:t>
            </a:r>
            <a:r>
              <a:rPr lang="tr-TR" dirty="0" err="1" smtClean="0"/>
              <a:t>You</a:t>
            </a:r>
            <a:r>
              <a:rPr lang="tr-TR" dirty="0" smtClean="0"/>
              <a:t> </a:t>
            </a:r>
            <a:r>
              <a:rPr lang="tr-TR" dirty="0" err="1" smtClean="0"/>
              <a:t>for</a:t>
            </a:r>
            <a:r>
              <a:rPr lang="tr-TR" dirty="0" smtClean="0"/>
              <a:t> </a:t>
            </a:r>
            <a:r>
              <a:rPr lang="tr-TR" dirty="0" err="1" smtClean="0"/>
              <a:t>Your</a:t>
            </a:r>
            <a:r>
              <a:rPr lang="tr-TR" dirty="0" smtClean="0"/>
              <a:t> </a:t>
            </a:r>
            <a:r>
              <a:rPr lang="tr-TR" dirty="0" err="1" smtClean="0"/>
              <a:t>Attention</a:t>
            </a:r>
            <a:r>
              <a:rPr lang="tr-TR" dirty="0" smtClean="0"/>
              <a:t>.</a:t>
            </a:r>
            <a:endParaRPr lang="en-GB" dirty="0"/>
          </a:p>
        </p:txBody>
      </p:sp>
      <p:sp>
        <p:nvSpPr>
          <p:cNvPr id="5" name="Metin Yer Tutucusu 4"/>
          <p:cNvSpPr>
            <a:spLocks noGrp="1"/>
          </p:cNvSpPr>
          <p:nvPr>
            <p:ph type="body" idx="1"/>
          </p:nvPr>
        </p:nvSpPr>
        <p:spPr/>
        <p:txBody>
          <a:bodyPr/>
          <a:lstStyle/>
          <a:p>
            <a:endParaRPr lang="en-GB"/>
          </a:p>
        </p:txBody>
      </p:sp>
    </p:spTree>
    <p:extLst>
      <p:ext uri="{BB962C8B-B14F-4D97-AF65-F5344CB8AC3E}">
        <p14:creationId xmlns:p14="http://schemas.microsoft.com/office/powerpoint/2010/main" val="1430806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p:cNvSpPr>
            <a:spLocks noGrp="1"/>
          </p:cNvSpPr>
          <p:nvPr>
            <p:ph type="title"/>
          </p:nvPr>
        </p:nvSpPr>
        <p:spPr/>
        <p:txBody>
          <a:bodyPr/>
          <a:lstStyle/>
          <a:p>
            <a:r>
              <a:rPr lang="en-US" dirty="0"/>
              <a:t>Communication System </a:t>
            </a:r>
            <a:r>
              <a:rPr lang="en-US" dirty="0" smtClean="0"/>
              <a:t>Components (Recap)</a:t>
            </a:r>
            <a:endParaRPr lang="en-GB" dirty="0"/>
          </a:p>
        </p:txBody>
      </p:sp>
      <p:sp>
        <p:nvSpPr>
          <p:cNvPr id="9" name="Rectangle 4"/>
          <p:cNvSpPr>
            <a:spLocks noChangeArrowheads="1"/>
          </p:cNvSpPr>
          <p:nvPr/>
        </p:nvSpPr>
        <p:spPr bwMode="auto">
          <a:xfrm>
            <a:off x="4297680" y="2484120"/>
            <a:ext cx="1066800" cy="762000"/>
          </a:xfrm>
          <a:prstGeom prst="rect">
            <a:avLst/>
          </a:prstGeom>
          <a:solidFill>
            <a:srgbClr val="FFFF00"/>
          </a:solidFill>
          <a:ln w="12700">
            <a:solidFill>
              <a:schemeClr val="tx1"/>
            </a:solidFill>
            <a:miter lim="800000"/>
            <a:headEnd/>
            <a:tailEnd/>
          </a:ln>
        </p:spPr>
        <p:txBody>
          <a:bodyPr wrap="none" anchor="ctr"/>
          <a:lstStyle>
            <a:lvl1pPr algn="l">
              <a:lnSpc>
                <a:spcPct val="95000"/>
              </a:lnSpc>
              <a:spcBef>
                <a:spcPct val="25000"/>
              </a:spcBef>
              <a:spcAft>
                <a:spcPct val="15000"/>
              </a:spcAft>
              <a:buClr>
                <a:schemeClr val="tx2"/>
              </a:buClr>
              <a:buSzPct val="75000"/>
              <a:buFont typeface="Wingdings" panose="05000000000000000000" pitchFamily="2" charset="2"/>
              <a:buChar char="l"/>
              <a:defRPr sz="2400">
                <a:solidFill>
                  <a:schemeClr val="tx1"/>
                </a:solidFill>
                <a:latin typeface="Times New Roman" panose="02020603050405020304" pitchFamily="18" charset="0"/>
              </a:defRPr>
            </a:lvl1pPr>
            <a:lvl2pPr marL="742950" indent="-285750" algn="l">
              <a:spcAft>
                <a:spcPct val="25000"/>
              </a:spcAft>
              <a:buClr>
                <a:schemeClr val="tx2"/>
              </a:buClr>
              <a:buChar char="–"/>
              <a:defRPr sz="2200">
                <a:solidFill>
                  <a:schemeClr val="tx1"/>
                </a:solidFill>
                <a:latin typeface="Times New Roman" panose="02020603050405020304" pitchFamily="18" charset="0"/>
              </a:defRPr>
            </a:lvl2pPr>
            <a:lvl3pPr marL="1143000" indent="-228600" algn="l">
              <a:spcBef>
                <a:spcPct val="5000"/>
              </a:spcBef>
              <a:spcAft>
                <a:spcPct val="10000"/>
              </a:spcAft>
              <a:buClr>
                <a:schemeClr val="tx2"/>
              </a:buClr>
              <a:buSzPct val="55000"/>
              <a:buFont typeface="Monotype Sorts" pitchFamily="2" charset="2"/>
              <a:buChar char="u"/>
              <a:defRPr sz="2000" i="1">
                <a:solidFill>
                  <a:schemeClr val="tx1"/>
                </a:solidFill>
                <a:latin typeface="Georgia" panose="02040502050405020303" pitchFamily="18" charset="0"/>
              </a:defRPr>
            </a:lvl3pPr>
            <a:lvl4pPr marL="1600200" indent="-228600" algn="l">
              <a:spcBef>
                <a:spcPct val="10000"/>
              </a:spcBef>
              <a:buClr>
                <a:schemeClr val="tx2"/>
              </a:buClr>
              <a:buSzPct val="50000"/>
              <a:buFont typeface="Monotype Sorts" pitchFamily="2" charset="2"/>
              <a:buChar char="l"/>
              <a:defRPr>
                <a:solidFill>
                  <a:schemeClr val="tx1"/>
                </a:solidFill>
                <a:latin typeface="Arial" panose="020B0604020202020204" pitchFamily="34" charset="0"/>
              </a:defRPr>
            </a:lvl4pPr>
            <a:lvl5pPr marL="2057400" indent="-228600" algn="l">
              <a:spcBef>
                <a:spcPct val="1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9pPr>
          </a:lstStyle>
          <a:p>
            <a:pPr algn="ctr">
              <a:lnSpc>
                <a:spcPct val="100000"/>
              </a:lnSpc>
              <a:spcBef>
                <a:spcPct val="0"/>
              </a:spcBef>
              <a:spcAft>
                <a:spcPct val="0"/>
              </a:spcAft>
              <a:buClrTx/>
              <a:buSzTx/>
              <a:buFontTx/>
              <a:buNone/>
            </a:pPr>
            <a:r>
              <a:rPr lang="en-US" altLang="en-US" sz="2000"/>
              <a:t>Source</a:t>
            </a:r>
          </a:p>
          <a:p>
            <a:pPr algn="ctr">
              <a:lnSpc>
                <a:spcPct val="100000"/>
              </a:lnSpc>
              <a:spcBef>
                <a:spcPct val="0"/>
              </a:spcBef>
              <a:spcAft>
                <a:spcPct val="0"/>
              </a:spcAft>
              <a:buClrTx/>
              <a:buSzTx/>
              <a:buFontTx/>
              <a:buNone/>
            </a:pPr>
            <a:r>
              <a:rPr lang="en-US" altLang="en-US" sz="2000"/>
              <a:t>Coder</a:t>
            </a:r>
          </a:p>
        </p:txBody>
      </p:sp>
      <p:sp>
        <p:nvSpPr>
          <p:cNvPr id="10" name="Rectangle 5"/>
          <p:cNvSpPr>
            <a:spLocks noChangeArrowheads="1"/>
          </p:cNvSpPr>
          <p:nvPr/>
        </p:nvSpPr>
        <p:spPr bwMode="auto">
          <a:xfrm>
            <a:off x="6050280" y="2484120"/>
            <a:ext cx="1066800" cy="762000"/>
          </a:xfrm>
          <a:prstGeom prst="rect">
            <a:avLst/>
          </a:prstGeom>
          <a:solidFill>
            <a:srgbClr val="00FFFF"/>
          </a:solidFill>
          <a:ln w="12700">
            <a:solidFill>
              <a:schemeClr val="tx1"/>
            </a:solidFill>
            <a:miter lim="800000"/>
            <a:headEnd/>
            <a:tailEnd/>
          </a:ln>
        </p:spPr>
        <p:txBody>
          <a:bodyPr wrap="none" anchor="ctr"/>
          <a:lstStyle>
            <a:lvl1pPr algn="l">
              <a:lnSpc>
                <a:spcPct val="95000"/>
              </a:lnSpc>
              <a:spcBef>
                <a:spcPct val="25000"/>
              </a:spcBef>
              <a:spcAft>
                <a:spcPct val="15000"/>
              </a:spcAft>
              <a:buClr>
                <a:schemeClr val="tx2"/>
              </a:buClr>
              <a:buSzPct val="75000"/>
              <a:buFont typeface="Wingdings" panose="05000000000000000000" pitchFamily="2" charset="2"/>
              <a:buChar char="l"/>
              <a:defRPr sz="2400">
                <a:solidFill>
                  <a:schemeClr val="tx1"/>
                </a:solidFill>
                <a:latin typeface="Times New Roman" panose="02020603050405020304" pitchFamily="18" charset="0"/>
              </a:defRPr>
            </a:lvl1pPr>
            <a:lvl2pPr marL="742950" indent="-285750" algn="l">
              <a:spcAft>
                <a:spcPct val="25000"/>
              </a:spcAft>
              <a:buClr>
                <a:schemeClr val="tx2"/>
              </a:buClr>
              <a:buChar char="–"/>
              <a:defRPr sz="2200">
                <a:solidFill>
                  <a:schemeClr val="tx1"/>
                </a:solidFill>
                <a:latin typeface="Times New Roman" panose="02020603050405020304" pitchFamily="18" charset="0"/>
              </a:defRPr>
            </a:lvl2pPr>
            <a:lvl3pPr marL="1143000" indent="-228600" algn="l">
              <a:spcBef>
                <a:spcPct val="5000"/>
              </a:spcBef>
              <a:spcAft>
                <a:spcPct val="10000"/>
              </a:spcAft>
              <a:buClr>
                <a:schemeClr val="tx2"/>
              </a:buClr>
              <a:buSzPct val="55000"/>
              <a:buFont typeface="Monotype Sorts" pitchFamily="2" charset="2"/>
              <a:buChar char="u"/>
              <a:defRPr sz="2000" i="1">
                <a:solidFill>
                  <a:schemeClr val="tx1"/>
                </a:solidFill>
                <a:latin typeface="Georgia" panose="02040502050405020303" pitchFamily="18" charset="0"/>
              </a:defRPr>
            </a:lvl3pPr>
            <a:lvl4pPr marL="1600200" indent="-228600" algn="l">
              <a:spcBef>
                <a:spcPct val="10000"/>
              </a:spcBef>
              <a:buClr>
                <a:schemeClr val="tx2"/>
              </a:buClr>
              <a:buSzPct val="50000"/>
              <a:buFont typeface="Monotype Sorts" pitchFamily="2" charset="2"/>
              <a:buChar char="l"/>
              <a:defRPr>
                <a:solidFill>
                  <a:schemeClr val="tx1"/>
                </a:solidFill>
                <a:latin typeface="Arial" panose="020B0604020202020204" pitchFamily="34" charset="0"/>
              </a:defRPr>
            </a:lvl4pPr>
            <a:lvl5pPr marL="2057400" indent="-228600" algn="l">
              <a:spcBef>
                <a:spcPct val="1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9pPr>
          </a:lstStyle>
          <a:p>
            <a:pPr algn="ctr">
              <a:lnSpc>
                <a:spcPct val="100000"/>
              </a:lnSpc>
              <a:spcBef>
                <a:spcPct val="0"/>
              </a:spcBef>
              <a:spcAft>
                <a:spcPct val="0"/>
              </a:spcAft>
              <a:buClrTx/>
              <a:buSzTx/>
              <a:buFontTx/>
              <a:buNone/>
            </a:pPr>
            <a:r>
              <a:rPr lang="en-US" altLang="en-US" sz="2000"/>
              <a:t>Channel</a:t>
            </a:r>
          </a:p>
          <a:p>
            <a:pPr algn="ctr">
              <a:lnSpc>
                <a:spcPct val="100000"/>
              </a:lnSpc>
              <a:spcBef>
                <a:spcPct val="0"/>
              </a:spcBef>
              <a:spcAft>
                <a:spcPct val="0"/>
              </a:spcAft>
              <a:buClrTx/>
              <a:buSzTx/>
              <a:buFontTx/>
              <a:buNone/>
            </a:pPr>
            <a:r>
              <a:rPr lang="en-US" altLang="en-US" sz="2000"/>
              <a:t>Coder</a:t>
            </a:r>
          </a:p>
        </p:txBody>
      </p:sp>
      <p:sp>
        <p:nvSpPr>
          <p:cNvPr id="11" name="Rectangle 6"/>
          <p:cNvSpPr>
            <a:spLocks noChangeArrowheads="1"/>
          </p:cNvSpPr>
          <p:nvPr/>
        </p:nvSpPr>
        <p:spPr bwMode="auto">
          <a:xfrm>
            <a:off x="7726680" y="2484120"/>
            <a:ext cx="1676400" cy="762000"/>
          </a:xfrm>
          <a:prstGeom prst="rect">
            <a:avLst/>
          </a:prstGeom>
          <a:solidFill>
            <a:srgbClr val="FF6600"/>
          </a:solidFill>
          <a:ln w="12700">
            <a:solidFill>
              <a:schemeClr val="tx1"/>
            </a:solidFill>
            <a:miter lim="800000"/>
            <a:headEnd/>
            <a:tailEnd/>
          </a:ln>
        </p:spPr>
        <p:txBody>
          <a:bodyPr wrap="none" anchor="ctr"/>
          <a:lstStyle>
            <a:lvl1pPr algn="l">
              <a:lnSpc>
                <a:spcPct val="95000"/>
              </a:lnSpc>
              <a:spcBef>
                <a:spcPct val="25000"/>
              </a:spcBef>
              <a:spcAft>
                <a:spcPct val="15000"/>
              </a:spcAft>
              <a:buClr>
                <a:schemeClr val="tx2"/>
              </a:buClr>
              <a:buSzPct val="75000"/>
              <a:buFont typeface="Wingdings" panose="05000000000000000000" pitchFamily="2" charset="2"/>
              <a:buChar char="l"/>
              <a:defRPr sz="2400">
                <a:solidFill>
                  <a:schemeClr val="tx1"/>
                </a:solidFill>
                <a:latin typeface="Times New Roman" panose="02020603050405020304" pitchFamily="18" charset="0"/>
              </a:defRPr>
            </a:lvl1pPr>
            <a:lvl2pPr marL="742950" indent="-285750" algn="l">
              <a:spcAft>
                <a:spcPct val="25000"/>
              </a:spcAft>
              <a:buClr>
                <a:schemeClr val="tx2"/>
              </a:buClr>
              <a:buChar char="–"/>
              <a:defRPr sz="2200">
                <a:solidFill>
                  <a:schemeClr val="tx1"/>
                </a:solidFill>
                <a:latin typeface="Times New Roman" panose="02020603050405020304" pitchFamily="18" charset="0"/>
              </a:defRPr>
            </a:lvl2pPr>
            <a:lvl3pPr marL="1143000" indent="-228600" algn="l">
              <a:spcBef>
                <a:spcPct val="5000"/>
              </a:spcBef>
              <a:spcAft>
                <a:spcPct val="10000"/>
              </a:spcAft>
              <a:buClr>
                <a:schemeClr val="tx2"/>
              </a:buClr>
              <a:buSzPct val="55000"/>
              <a:buFont typeface="Monotype Sorts" pitchFamily="2" charset="2"/>
              <a:buChar char="u"/>
              <a:defRPr sz="2000" i="1">
                <a:solidFill>
                  <a:schemeClr val="tx1"/>
                </a:solidFill>
                <a:latin typeface="Georgia" panose="02040502050405020303" pitchFamily="18" charset="0"/>
              </a:defRPr>
            </a:lvl3pPr>
            <a:lvl4pPr marL="1600200" indent="-228600" algn="l">
              <a:spcBef>
                <a:spcPct val="10000"/>
              </a:spcBef>
              <a:buClr>
                <a:schemeClr val="tx2"/>
              </a:buClr>
              <a:buSzPct val="50000"/>
              <a:buFont typeface="Monotype Sorts" pitchFamily="2" charset="2"/>
              <a:buChar char="l"/>
              <a:defRPr>
                <a:solidFill>
                  <a:schemeClr val="tx1"/>
                </a:solidFill>
                <a:latin typeface="Arial" panose="020B0604020202020204" pitchFamily="34" charset="0"/>
              </a:defRPr>
            </a:lvl4pPr>
            <a:lvl5pPr marL="2057400" indent="-228600" algn="l">
              <a:spcBef>
                <a:spcPct val="1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9pPr>
          </a:lstStyle>
          <a:p>
            <a:pPr algn="ctr">
              <a:lnSpc>
                <a:spcPct val="100000"/>
              </a:lnSpc>
              <a:spcBef>
                <a:spcPct val="0"/>
              </a:spcBef>
              <a:spcAft>
                <a:spcPct val="0"/>
              </a:spcAft>
              <a:buClrTx/>
              <a:buSzTx/>
              <a:buFontTx/>
              <a:buNone/>
            </a:pPr>
            <a:r>
              <a:rPr lang="en-US" altLang="en-US" sz="2000"/>
              <a:t>Modulation</a:t>
            </a:r>
          </a:p>
        </p:txBody>
      </p:sp>
      <p:sp>
        <p:nvSpPr>
          <p:cNvPr id="12" name="Line 7"/>
          <p:cNvSpPr>
            <a:spLocks noChangeShapeType="1"/>
          </p:cNvSpPr>
          <p:nvPr/>
        </p:nvSpPr>
        <p:spPr bwMode="auto">
          <a:xfrm>
            <a:off x="3611880" y="286512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3" name="Line 8"/>
          <p:cNvSpPr>
            <a:spLocks noChangeShapeType="1"/>
          </p:cNvSpPr>
          <p:nvPr/>
        </p:nvSpPr>
        <p:spPr bwMode="auto">
          <a:xfrm>
            <a:off x="5364480" y="286512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4" name="Line 9"/>
          <p:cNvSpPr>
            <a:spLocks noChangeShapeType="1"/>
          </p:cNvSpPr>
          <p:nvPr/>
        </p:nvSpPr>
        <p:spPr bwMode="auto">
          <a:xfrm>
            <a:off x="7117080" y="286512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5" name="Oval 10"/>
          <p:cNvSpPr>
            <a:spLocks noChangeArrowheads="1"/>
          </p:cNvSpPr>
          <p:nvPr/>
        </p:nvSpPr>
        <p:spPr bwMode="auto">
          <a:xfrm>
            <a:off x="10088880" y="4160520"/>
            <a:ext cx="457200" cy="457200"/>
          </a:xfrm>
          <a:prstGeom prst="ellipse">
            <a:avLst/>
          </a:prstGeom>
          <a:solidFill>
            <a:schemeClr val="accent1"/>
          </a:solidFill>
          <a:ln w="38100">
            <a:solidFill>
              <a:schemeClr val="tx1"/>
            </a:solidFill>
            <a:round/>
            <a:headEnd/>
            <a:tailEnd/>
          </a:ln>
        </p:spPr>
        <p:txBody>
          <a:bodyPr wrap="none" anchor="ctr"/>
          <a:lstStyle>
            <a:lvl1pPr algn="l">
              <a:lnSpc>
                <a:spcPct val="95000"/>
              </a:lnSpc>
              <a:spcBef>
                <a:spcPct val="25000"/>
              </a:spcBef>
              <a:spcAft>
                <a:spcPct val="15000"/>
              </a:spcAft>
              <a:buClr>
                <a:schemeClr val="tx2"/>
              </a:buClr>
              <a:buSzPct val="75000"/>
              <a:buFont typeface="Wingdings" panose="05000000000000000000" pitchFamily="2" charset="2"/>
              <a:buChar char="l"/>
              <a:defRPr sz="2400">
                <a:solidFill>
                  <a:schemeClr val="tx1"/>
                </a:solidFill>
                <a:latin typeface="Times New Roman" panose="02020603050405020304" pitchFamily="18" charset="0"/>
              </a:defRPr>
            </a:lvl1pPr>
            <a:lvl2pPr marL="742950" indent="-285750" algn="l">
              <a:spcAft>
                <a:spcPct val="25000"/>
              </a:spcAft>
              <a:buClr>
                <a:schemeClr val="tx2"/>
              </a:buClr>
              <a:buChar char="–"/>
              <a:defRPr sz="2200">
                <a:solidFill>
                  <a:schemeClr val="tx1"/>
                </a:solidFill>
                <a:latin typeface="Times New Roman" panose="02020603050405020304" pitchFamily="18" charset="0"/>
              </a:defRPr>
            </a:lvl2pPr>
            <a:lvl3pPr marL="1143000" indent="-228600" algn="l">
              <a:spcBef>
                <a:spcPct val="5000"/>
              </a:spcBef>
              <a:spcAft>
                <a:spcPct val="10000"/>
              </a:spcAft>
              <a:buClr>
                <a:schemeClr val="tx2"/>
              </a:buClr>
              <a:buSzPct val="55000"/>
              <a:buFont typeface="Monotype Sorts" pitchFamily="2" charset="2"/>
              <a:buChar char="u"/>
              <a:defRPr sz="2000" i="1">
                <a:solidFill>
                  <a:schemeClr val="tx1"/>
                </a:solidFill>
                <a:latin typeface="Georgia" panose="02040502050405020303" pitchFamily="18" charset="0"/>
              </a:defRPr>
            </a:lvl3pPr>
            <a:lvl4pPr marL="1600200" indent="-228600" algn="l">
              <a:spcBef>
                <a:spcPct val="10000"/>
              </a:spcBef>
              <a:buClr>
                <a:schemeClr val="tx2"/>
              </a:buClr>
              <a:buSzPct val="50000"/>
              <a:buFont typeface="Monotype Sorts" pitchFamily="2" charset="2"/>
              <a:buChar char="l"/>
              <a:defRPr>
                <a:solidFill>
                  <a:schemeClr val="tx1"/>
                </a:solidFill>
                <a:latin typeface="Arial" panose="020B0604020202020204" pitchFamily="34" charset="0"/>
              </a:defRPr>
            </a:lvl4pPr>
            <a:lvl5pPr marL="2057400" indent="-228600" algn="l">
              <a:spcBef>
                <a:spcPct val="1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9pPr>
          </a:lstStyle>
          <a:p>
            <a:pPr algn="ctr">
              <a:lnSpc>
                <a:spcPct val="100000"/>
              </a:lnSpc>
              <a:spcBef>
                <a:spcPct val="0"/>
              </a:spcBef>
              <a:spcAft>
                <a:spcPct val="0"/>
              </a:spcAft>
              <a:buClrTx/>
              <a:buSzTx/>
              <a:buFontTx/>
              <a:buNone/>
            </a:pPr>
            <a:r>
              <a:rPr lang="en-US" altLang="en-US"/>
              <a:t>+</a:t>
            </a:r>
          </a:p>
        </p:txBody>
      </p:sp>
      <p:sp>
        <p:nvSpPr>
          <p:cNvPr id="16" name="Line 12"/>
          <p:cNvSpPr>
            <a:spLocks noChangeShapeType="1"/>
          </p:cNvSpPr>
          <p:nvPr/>
        </p:nvSpPr>
        <p:spPr bwMode="auto">
          <a:xfrm>
            <a:off x="10317480" y="2865120"/>
            <a:ext cx="0" cy="1295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7" name="Line 13"/>
          <p:cNvSpPr>
            <a:spLocks noChangeShapeType="1"/>
          </p:cNvSpPr>
          <p:nvPr/>
        </p:nvSpPr>
        <p:spPr bwMode="auto">
          <a:xfrm>
            <a:off x="9326880" y="4389120"/>
            <a:ext cx="762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8" name="Rectangle 15"/>
          <p:cNvSpPr>
            <a:spLocks noChangeArrowheads="1"/>
          </p:cNvSpPr>
          <p:nvPr/>
        </p:nvSpPr>
        <p:spPr bwMode="auto">
          <a:xfrm>
            <a:off x="4297680" y="5455920"/>
            <a:ext cx="1066800" cy="762000"/>
          </a:xfrm>
          <a:prstGeom prst="rect">
            <a:avLst/>
          </a:prstGeom>
          <a:solidFill>
            <a:srgbClr val="FFFF00"/>
          </a:solidFill>
          <a:ln w="12700">
            <a:solidFill>
              <a:schemeClr val="tx1"/>
            </a:solidFill>
            <a:miter lim="800000"/>
            <a:headEnd/>
            <a:tailEnd/>
          </a:ln>
        </p:spPr>
        <p:txBody>
          <a:bodyPr wrap="none" anchor="ctr"/>
          <a:lstStyle>
            <a:lvl1pPr algn="l">
              <a:lnSpc>
                <a:spcPct val="95000"/>
              </a:lnSpc>
              <a:spcBef>
                <a:spcPct val="25000"/>
              </a:spcBef>
              <a:spcAft>
                <a:spcPct val="15000"/>
              </a:spcAft>
              <a:buClr>
                <a:schemeClr val="tx2"/>
              </a:buClr>
              <a:buSzPct val="75000"/>
              <a:buFont typeface="Wingdings" panose="05000000000000000000" pitchFamily="2" charset="2"/>
              <a:buChar char="l"/>
              <a:defRPr sz="2400">
                <a:solidFill>
                  <a:schemeClr val="tx1"/>
                </a:solidFill>
                <a:latin typeface="Times New Roman" panose="02020603050405020304" pitchFamily="18" charset="0"/>
              </a:defRPr>
            </a:lvl1pPr>
            <a:lvl2pPr marL="742950" indent="-285750" algn="l">
              <a:spcAft>
                <a:spcPct val="25000"/>
              </a:spcAft>
              <a:buClr>
                <a:schemeClr val="tx2"/>
              </a:buClr>
              <a:buChar char="–"/>
              <a:defRPr sz="2200">
                <a:solidFill>
                  <a:schemeClr val="tx1"/>
                </a:solidFill>
                <a:latin typeface="Times New Roman" panose="02020603050405020304" pitchFamily="18" charset="0"/>
              </a:defRPr>
            </a:lvl2pPr>
            <a:lvl3pPr marL="1143000" indent="-228600" algn="l">
              <a:spcBef>
                <a:spcPct val="5000"/>
              </a:spcBef>
              <a:spcAft>
                <a:spcPct val="10000"/>
              </a:spcAft>
              <a:buClr>
                <a:schemeClr val="tx2"/>
              </a:buClr>
              <a:buSzPct val="55000"/>
              <a:buFont typeface="Monotype Sorts" pitchFamily="2" charset="2"/>
              <a:buChar char="u"/>
              <a:defRPr sz="2000" i="1">
                <a:solidFill>
                  <a:schemeClr val="tx1"/>
                </a:solidFill>
                <a:latin typeface="Georgia" panose="02040502050405020303" pitchFamily="18" charset="0"/>
              </a:defRPr>
            </a:lvl3pPr>
            <a:lvl4pPr marL="1600200" indent="-228600" algn="l">
              <a:spcBef>
                <a:spcPct val="10000"/>
              </a:spcBef>
              <a:buClr>
                <a:schemeClr val="tx2"/>
              </a:buClr>
              <a:buSzPct val="50000"/>
              <a:buFont typeface="Monotype Sorts" pitchFamily="2" charset="2"/>
              <a:buChar char="l"/>
              <a:defRPr>
                <a:solidFill>
                  <a:schemeClr val="tx1"/>
                </a:solidFill>
                <a:latin typeface="Arial" panose="020B0604020202020204" pitchFamily="34" charset="0"/>
              </a:defRPr>
            </a:lvl4pPr>
            <a:lvl5pPr marL="2057400" indent="-228600" algn="l">
              <a:spcBef>
                <a:spcPct val="1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9pPr>
          </a:lstStyle>
          <a:p>
            <a:pPr algn="ctr">
              <a:lnSpc>
                <a:spcPct val="100000"/>
              </a:lnSpc>
              <a:spcBef>
                <a:spcPct val="0"/>
              </a:spcBef>
              <a:spcAft>
                <a:spcPct val="0"/>
              </a:spcAft>
              <a:buClrTx/>
              <a:buSzTx/>
              <a:buFontTx/>
              <a:buNone/>
            </a:pPr>
            <a:r>
              <a:rPr lang="en-US" altLang="en-US" sz="2000"/>
              <a:t>Source</a:t>
            </a:r>
          </a:p>
          <a:p>
            <a:pPr algn="ctr">
              <a:lnSpc>
                <a:spcPct val="100000"/>
              </a:lnSpc>
              <a:spcBef>
                <a:spcPct val="0"/>
              </a:spcBef>
              <a:spcAft>
                <a:spcPct val="0"/>
              </a:spcAft>
              <a:buClrTx/>
              <a:buSzTx/>
              <a:buFontTx/>
              <a:buNone/>
            </a:pPr>
            <a:r>
              <a:rPr lang="en-US" altLang="en-US" sz="2000"/>
              <a:t>decoder</a:t>
            </a:r>
          </a:p>
        </p:txBody>
      </p:sp>
      <p:sp>
        <p:nvSpPr>
          <p:cNvPr id="19" name="Rectangle 16"/>
          <p:cNvSpPr>
            <a:spLocks noChangeArrowheads="1"/>
          </p:cNvSpPr>
          <p:nvPr/>
        </p:nvSpPr>
        <p:spPr bwMode="auto">
          <a:xfrm>
            <a:off x="6050280" y="5455920"/>
            <a:ext cx="1066800" cy="762000"/>
          </a:xfrm>
          <a:prstGeom prst="rect">
            <a:avLst/>
          </a:prstGeom>
          <a:solidFill>
            <a:srgbClr val="00FFFF"/>
          </a:solidFill>
          <a:ln w="12700">
            <a:solidFill>
              <a:schemeClr val="tx1"/>
            </a:solidFill>
            <a:miter lim="800000"/>
            <a:headEnd/>
            <a:tailEnd/>
          </a:ln>
        </p:spPr>
        <p:txBody>
          <a:bodyPr wrap="none" anchor="ctr"/>
          <a:lstStyle>
            <a:lvl1pPr algn="l">
              <a:lnSpc>
                <a:spcPct val="95000"/>
              </a:lnSpc>
              <a:spcBef>
                <a:spcPct val="25000"/>
              </a:spcBef>
              <a:spcAft>
                <a:spcPct val="15000"/>
              </a:spcAft>
              <a:buClr>
                <a:schemeClr val="tx2"/>
              </a:buClr>
              <a:buSzPct val="75000"/>
              <a:buFont typeface="Wingdings" panose="05000000000000000000" pitchFamily="2" charset="2"/>
              <a:buChar char="l"/>
              <a:defRPr sz="2400">
                <a:solidFill>
                  <a:schemeClr val="tx1"/>
                </a:solidFill>
                <a:latin typeface="Times New Roman" panose="02020603050405020304" pitchFamily="18" charset="0"/>
              </a:defRPr>
            </a:lvl1pPr>
            <a:lvl2pPr marL="742950" indent="-285750" algn="l">
              <a:spcAft>
                <a:spcPct val="25000"/>
              </a:spcAft>
              <a:buClr>
                <a:schemeClr val="tx2"/>
              </a:buClr>
              <a:buChar char="–"/>
              <a:defRPr sz="2200">
                <a:solidFill>
                  <a:schemeClr val="tx1"/>
                </a:solidFill>
                <a:latin typeface="Times New Roman" panose="02020603050405020304" pitchFamily="18" charset="0"/>
              </a:defRPr>
            </a:lvl2pPr>
            <a:lvl3pPr marL="1143000" indent="-228600" algn="l">
              <a:spcBef>
                <a:spcPct val="5000"/>
              </a:spcBef>
              <a:spcAft>
                <a:spcPct val="10000"/>
              </a:spcAft>
              <a:buClr>
                <a:schemeClr val="tx2"/>
              </a:buClr>
              <a:buSzPct val="55000"/>
              <a:buFont typeface="Monotype Sorts" pitchFamily="2" charset="2"/>
              <a:buChar char="u"/>
              <a:defRPr sz="2000" i="1">
                <a:solidFill>
                  <a:schemeClr val="tx1"/>
                </a:solidFill>
                <a:latin typeface="Georgia" panose="02040502050405020303" pitchFamily="18" charset="0"/>
              </a:defRPr>
            </a:lvl3pPr>
            <a:lvl4pPr marL="1600200" indent="-228600" algn="l">
              <a:spcBef>
                <a:spcPct val="10000"/>
              </a:spcBef>
              <a:buClr>
                <a:schemeClr val="tx2"/>
              </a:buClr>
              <a:buSzPct val="50000"/>
              <a:buFont typeface="Monotype Sorts" pitchFamily="2" charset="2"/>
              <a:buChar char="l"/>
              <a:defRPr>
                <a:solidFill>
                  <a:schemeClr val="tx1"/>
                </a:solidFill>
                <a:latin typeface="Arial" panose="020B0604020202020204" pitchFamily="34" charset="0"/>
              </a:defRPr>
            </a:lvl4pPr>
            <a:lvl5pPr marL="2057400" indent="-228600" algn="l">
              <a:spcBef>
                <a:spcPct val="1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9pPr>
          </a:lstStyle>
          <a:p>
            <a:pPr algn="ctr">
              <a:lnSpc>
                <a:spcPct val="100000"/>
              </a:lnSpc>
              <a:spcBef>
                <a:spcPct val="0"/>
              </a:spcBef>
              <a:spcAft>
                <a:spcPct val="0"/>
              </a:spcAft>
              <a:buClrTx/>
              <a:buSzTx/>
              <a:buFontTx/>
              <a:buNone/>
            </a:pPr>
            <a:r>
              <a:rPr lang="en-US" altLang="en-US" sz="2000"/>
              <a:t>Channel</a:t>
            </a:r>
          </a:p>
          <a:p>
            <a:pPr algn="ctr">
              <a:lnSpc>
                <a:spcPct val="100000"/>
              </a:lnSpc>
              <a:spcBef>
                <a:spcPct val="0"/>
              </a:spcBef>
              <a:spcAft>
                <a:spcPct val="0"/>
              </a:spcAft>
              <a:buClrTx/>
              <a:buSzTx/>
              <a:buFontTx/>
              <a:buNone/>
            </a:pPr>
            <a:r>
              <a:rPr lang="en-US" altLang="en-US" sz="2000"/>
              <a:t>decoder</a:t>
            </a:r>
          </a:p>
        </p:txBody>
      </p:sp>
      <p:sp>
        <p:nvSpPr>
          <p:cNvPr id="20" name="Rectangle 17"/>
          <p:cNvSpPr>
            <a:spLocks noChangeArrowheads="1"/>
          </p:cNvSpPr>
          <p:nvPr/>
        </p:nvSpPr>
        <p:spPr bwMode="auto">
          <a:xfrm>
            <a:off x="7726680" y="5455920"/>
            <a:ext cx="1676400" cy="762000"/>
          </a:xfrm>
          <a:prstGeom prst="rect">
            <a:avLst/>
          </a:prstGeom>
          <a:solidFill>
            <a:srgbClr val="FF6600"/>
          </a:solidFill>
          <a:ln w="12700">
            <a:solidFill>
              <a:schemeClr val="tx1"/>
            </a:solidFill>
            <a:miter lim="800000"/>
            <a:headEnd/>
            <a:tailEnd/>
          </a:ln>
        </p:spPr>
        <p:txBody>
          <a:bodyPr wrap="none" anchor="ctr"/>
          <a:lstStyle>
            <a:lvl1pPr algn="l">
              <a:lnSpc>
                <a:spcPct val="95000"/>
              </a:lnSpc>
              <a:spcBef>
                <a:spcPct val="25000"/>
              </a:spcBef>
              <a:spcAft>
                <a:spcPct val="15000"/>
              </a:spcAft>
              <a:buClr>
                <a:schemeClr val="tx2"/>
              </a:buClr>
              <a:buSzPct val="75000"/>
              <a:buFont typeface="Wingdings" panose="05000000000000000000" pitchFamily="2" charset="2"/>
              <a:buChar char="l"/>
              <a:defRPr sz="2400">
                <a:solidFill>
                  <a:schemeClr val="tx1"/>
                </a:solidFill>
                <a:latin typeface="Times New Roman" panose="02020603050405020304" pitchFamily="18" charset="0"/>
              </a:defRPr>
            </a:lvl1pPr>
            <a:lvl2pPr marL="742950" indent="-285750" algn="l">
              <a:spcAft>
                <a:spcPct val="25000"/>
              </a:spcAft>
              <a:buClr>
                <a:schemeClr val="tx2"/>
              </a:buClr>
              <a:buChar char="–"/>
              <a:defRPr sz="2200">
                <a:solidFill>
                  <a:schemeClr val="tx1"/>
                </a:solidFill>
                <a:latin typeface="Times New Roman" panose="02020603050405020304" pitchFamily="18" charset="0"/>
              </a:defRPr>
            </a:lvl2pPr>
            <a:lvl3pPr marL="1143000" indent="-228600" algn="l">
              <a:spcBef>
                <a:spcPct val="5000"/>
              </a:spcBef>
              <a:spcAft>
                <a:spcPct val="10000"/>
              </a:spcAft>
              <a:buClr>
                <a:schemeClr val="tx2"/>
              </a:buClr>
              <a:buSzPct val="55000"/>
              <a:buFont typeface="Monotype Sorts" pitchFamily="2" charset="2"/>
              <a:buChar char="u"/>
              <a:defRPr sz="2000" i="1">
                <a:solidFill>
                  <a:schemeClr val="tx1"/>
                </a:solidFill>
                <a:latin typeface="Georgia" panose="02040502050405020303" pitchFamily="18" charset="0"/>
              </a:defRPr>
            </a:lvl3pPr>
            <a:lvl4pPr marL="1600200" indent="-228600" algn="l">
              <a:spcBef>
                <a:spcPct val="10000"/>
              </a:spcBef>
              <a:buClr>
                <a:schemeClr val="tx2"/>
              </a:buClr>
              <a:buSzPct val="50000"/>
              <a:buFont typeface="Monotype Sorts" pitchFamily="2" charset="2"/>
              <a:buChar char="l"/>
              <a:defRPr>
                <a:solidFill>
                  <a:schemeClr val="tx1"/>
                </a:solidFill>
                <a:latin typeface="Arial" panose="020B0604020202020204" pitchFamily="34" charset="0"/>
              </a:defRPr>
            </a:lvl4pPr>
            <a:lvl5pPr marL="2057400" indent="-228600" algn="l">
              <a:spcBef>
                <a:spcPct val="1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9pPr>
          </a:lstStyle>
          <a:p>
            <a:pPr algn="ctr">
              <a:lnSpc>
                <a:spcPct val="100000"/>
              </a:lnSpc>
              <a:spcBef>
                <a:spcPct val="0"/>
              </a:spcBef>
              <a:spcAft>
                <a:spcPct val="0"/>
              </a:spcAft>
              <a:buClrTx/>
              <a:buSzTx/>
              <a:buFontTx/>
              <a:buNone/>
            </a:pPr>
            <a:r>
              <a:rPr lang="en-US" altLang="en-US" sz="2000"/>
              <a:t>demodulation</a:t>
            </a:r>
          </a:p>
        </p:txBody>
      </p:sp>
      <p:sp>
        <p:nvSpPr>
          <p:cNvPr id="21" name="Line 18"/>
          <p:cNvSpPr>
            <a:spLocks noChangeShapeType="1"/>
          </p:cNvSpPr>
          <p:nvPr/>
        </p:nvSpPr>
        <p:spPr bwMode="auto">
          <a:xfrm>
            <a:off x="3611880" y="5836920"/>
            <a:ext cx="685800" cy="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GB"/>
          </a:p>
        </p:txBody>
      </p:sp>
      <p:sp>
        <p:nvSpPr>
          <p:cNvPr id="22" name="Line 19"/>
          <p:cNvSpPr>
            <a:spLocks noChangeShapeType="1"/>
          </p:cNvSpPr>
          <p:nvPr/>
        </p:nvSpPr>
        <p:spPr bwMode="auto">
          <a:xfrm>
            <a:off x="5364480" y="5836920"/>
            <a:ext cx="685800" cy="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GB"/>
          </a:p>
        </p:txBody>
      </p:sp>
      <p:sp>
        <p:nvSpPr>
          <p:cNvPr id="23" name="Line 20"/>
          <p:cNvSpPr>
            <a:spLocks noChangeShapeType="1"/>
          </p:cNvSpPr>
          <p:nvPr/>
        </p:nvSpPr>
        <p:spPr bwMode="auto">
          <a:xfrm>
            <a:off x="7117080" y="5836920"/>
            <a:ext cx="609600" cy="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GB"/>
          </a:p>
        </p:txBody>
      </p:sp>
      <p:sp>
        <p:nvSpPr>
          <p:cNvPr id="24" name="Line 21"/>
          <p:cNvSpPr>
            <a:spLocks noChangeShapeType="1"/>
          </p:cNvSpPr>
          <p:nvPr/>
        </p:nvSpPr>
        <p:spPr bwMode="auto">
          <a:xfrm flipH="1">
            <a:off x="9403080" y="5836920"/>
            <a:ext cx="914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25" name="Line 22"/>
          <p:cNvSpPr>
            <a:spLocks noChangeShapeType="1"/>
          </p:cNvSpPr>
          <p:nvPr/>
        </p:nvSpPr>
        <p:spPr bwMode="auto">
          <a:xfrm>
            <a:off x="2621280" y="3550920"/>
            <a:ext cx="8001000" cy="0"/>
          </a:xfrm>
          <a:prstGeom prst="line">
            <a:avLst/>
          </a:prstGeom>
          <a:noFill/>
          <a:ln w="12700">
            <a:solidFill>
              <a:srgbClr val="00FF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6" name="Line 23"/>
          <p:cNvSpPr>
            <a:spLocks noChangeShapeType="1"/>
          </p:cNvSpPr>
          <p:nvPr/>
        </p:nvSpPr>
        <p:spPr bwMode="auto">
          <a:xfrm>
            <a:off x="2621280" y="5074920"/>
            <a:ext cx="8001000" cy="0"/>
          </a:xfrm>
          <a:prstGeom prst="line">
            <a:avLst/>
          </a:prstGeom>
          <a:noFill/>
          <a:ln w="12700">
            <a:solidFill>
              <a:srgbClr val="00FF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 name="Text Box 24"/>
          <p:cNvSpPr txBox="1">
            <a:spLocks noChangeArrowheads="1"/>
          </p:cNvSpPr>
          <p:nvPr/>
        </p:nvSpPr>
        <p:spPr bwMode="auto">
          <a:xfrm>
            <a:off x="6672580" y="4160520"/>
            <a:ext cx="2654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lgn="l">
              <a:lnSpc>
                <a:spcPct val="95000"/>
              </a:lnSpc>
              <a:spcBef>
                <a:spcPct val="25000"/>
              </a:spcBef>
              <a:spcAft>
                <a:spcPct val="15000"/>
              </a:spcAft>
              <a:buClr>
                <a:schemeClr val="tx2"/>
              </a:buClr>
              <a:buSzPct val="75000"/>
              <a:buFont typeface="Wingdings" panose="05000000000000000000" pitchFamily="2" charset="2"/>
              <a:buChar char="l"/>
              <a:defRPr sz="2400">
                <a:solidFill>
                  <a:schemeClr val="tx1"/>
                </a:solidFill>
                <a:latin typeface="Times New Roman" panose="02020603050405020304" pitchFamily="18" charset="0"/>
              </a:defRPr>
            </a:lvl1pPr>
            <a:lvl2pPr marL="742950" indent="-285750" algn="l">
              <a:spcAft>
                <a:spcPct val="25000"/>
              </a:spcAft>
              <a:buClr>
                <a:schemeClr val="tx2"/>
              </a:buClr>
              <a:buChar char="–"/>
              <a:defRPr sz="2200">
                <a:solidFill>
                  <a:schemeClr val="tx1"/>
                </a:solidFill>
                <a:latin typeface="Times New Roman" panose="02020603050405020304" pitchFamily="18" charset="0"/>
              </a:defRPr>
            </a:lvl2pPr>
            <a:lvl3pPr marL="1143000" indent="-228600" algn="l">
              <a:spcBef>
                <a:spcPct val="5000"/>
              </a:spcBef>
              <a:spcAft>
                <a:spcPct val="10000"/>
              </a:spcAft>
              <a:buClr>
                <a:schemeClr val="tx2"/>
              </a:buClr>
              <a:buSzPct val="55000"/>
              <a:buFont typeface="Monotype Sorts" pitchFamily="2" charset="2"/>
              <a:buChar char="u"/>
              <a:defRPr sz="2000" i="1">
                <a:solidFill>
                  <a:schemeClr val="tx1"/>
                </a:solidFill>
                <a:latin typeface="Georgia" panose="02040502050405020303" pitchFamily="18" charset="0"/>
              </a:defRPr>
            </a:lvl3pPr>
            <a:lvl4pPr marL="1600200" indent="-228600" algn="l">
              <a:spcBef>
                <a:spcPct val="10000"/>
              </a:spcBef>
              <a:buClr>
                <a:schemeClr val="tx2"/>
              </a:buClr>
              <a:buSzPct val="50000"/>
              <a:buFont typeface="Monotype Sorts" pitchFamily="2" charset="2"/>
              <a:buChar char="l"/>
              <a:defRPr>
                <a:solidFill>
                  <a:schemeClr val="tx1"/>
                </a:solidFill>
                <a:latin typeface="Arial" panose="020B0604020202020204" pitchFamily="34" charset="0"/>
              </a:defRPr>
            </a:lvl4pPr>
            <a:lvl5pPr marL="2057400" indent="-228600" algn="l">
              <a:spcBef>
                <a:spcPct val="1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9pPr>
          </a:lstStyle>
          <a:p>
            <a:pPr algn="ctr">
              <a:lnSpc>
                <a:spcPct val="100000"/>
              </a:lnSpc>
              <a:spcBef>
                <a:spcPct val="0"/>
              </a:spcBef>
              <a:spcAft>
                <a:spcPct val="0"/>
              </a:spcAft>
              <a:buClrTx/>
              <a:buSzTx/>
              <a:buFontTx/>
              <a:buNone/>
            </a:pPr>
            <a:r>
              <a:rPr lang="en-US" altLang="en-US"/>
              <a:t>Distortion and noise</a:t>
            </a:r>
          </a:p>
        </p:txBody>
      </p:sp>
      <p:sp>
        <p:nvSpPr>
          <p:cNvPr id="28" name="Text Box 25"/>
          <p:cNvSpPr txBox="1">
            <a:spLocks noChangeArrowheads="1"/>
          </p:cNvSpPr>
          <p:nvPr/>
        </p:nvSpPr>
        <p:spPr bwMode="auto">
          <a:xfrm>
            <a:off x="3329305" y="1763395"/>
            <a:ext cx="1501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lgn="l">
              <a:lnSpc>
                <a:spcPct val="95000"/>
              </a:lnSpc>
              <a:spcBef>
                <a:spcPct val="25000"/>
              </a:spcBef>
              <a:spcAft>
                <a:spcPct val="15000"/>
              </a:spcAft>
              <a:buClr>
                <a:schemeClr val="tx2"/>
              </a:buClr>
              <a:buSzPct val="75000"/>
              <a:buFont typeface="Wingdings" panose="05000000000000000000" pitchFamily="2" charset="2"/>
              <a:buChar char="l"/>
              <a:defRPr sz="2400">
                <a:solidFill>
                  <a:schemeClr val="tx1"/>
                </a:solidFill>
                <a:latin typeface="Times New Roman" panose="02020603050405020304" pitchFamily="18" charset="0"/>
              </a:defRPr>
            </a:lvl1pPr>
            <a:lvl2pPr marL="742950" indent="-285750" algn="l">
              <a:spcAft>
                <a:spcPct val="25000"/>
              </a:spcAft>
              <a:buClr>
                <a:schemeClr val="tx2"/>
              </a:buClr>
              <a:buChar char="–"/>
              <a:defRPr sz="2200">
                <a:solidFill>
                  <a:schemeClr val="tx1"/>
                </a:solidFill>
                <a:latin typeface="Times New Roman" panose="02020603050405020304" pitchFamily="18" charset="0"/>
              </a:defRPr>
            </a:lvl2pPr>
            <a:lvl3pPr marL="1143000" indent="-228600" algn="l">
              <a:spcBef>
                <a:spcPct val="5000"/>
              </a:spcBef>
              <a:spcAft>
                <a:spcPct val="10000"/>
              </a:spcAft>
              <a:buClr>
                <a:schemeClr val="tx2"/>
              </a:buClr>
              <a:buSzPct val="55000"/>
              <a:buFont typeface="Monotype Sorts" pitchFamily="2" charset="2"/>
              <a:buChar char="u"/>
              <a:defRPr sz="2000" i="1">
                <a:solidFill>
                  <a:schemeClr val="tx1"/>
                </a:solidFill>
                <a:latin typeface="Georgia" panose="02040502050405020303" pitchFamily="18" charset="0"/>
              </a:defRPr>
            </a:lvl3pPr>
            <a:lvl4pPr marL="1600200" indent="-228600" algn="l">
              <a:spcBef>
                <a:spcPct val="10000"/>
              </a:spcBef>
              <a:buClr>
                <a:schemeClr val="tx2"/>
              </a:buClr>
              <a:buSzPct val="50000"/>
              <a:buFont typeface="Monotype Sorts" pitchFamily="2" charset="2"/>
              <a:buChar char="l"/>
              <a:defRPr>
                <a:solidFill>
                  <a:schemeClr val="tx1"/>
                </a:solidFill>
                <a:latin typeface="Arial" panose="020B0604020202020204" pitchFamily="34" charset="0"/>
              </a:defRPr>
            </a:lvl4pPr>
            <a:lvl5pPr marL="2057400" indent="-228600" algn="l">
              <a:spcBef>
                <a:spcPct val="1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9pPr>
          </a:lstStyle>
          <a:p>
            <a:pPr algn="ctr">
              <a:lnSpc>
                <a:spcPct val="100000"/>
              </a:lnSpc>
              <a:spcBef>
                <a:spcPct val="0"/>
              </a:spcBef>
              <a:spcAft>
                <a:spcPct val="0"/>
              </a:spcAft>
              <a:buClrTx/>
              <a:buSzTx/>
              <a:buFontTx/>
              <a:buNone/>
            </a:pPr>
            <a:r>
              <a:rPr lang="en-US" altLang="en-US"/>
              <a:t>transmitter</a:t>
            </a:r>
          </a:p>
        </p:txBody>
      </p:sp>
      <p:sp>
        <p:nvSpPr>
          <p:cNvPr id="29" name="Text Box 26"/>
          <p:cNvSpPr txBox="1">
            <a:spLocks noChangeArrowheads="1"/>
          </p:cNvSpPr>
          <p:nvPr/>
        </p:nvSpPr>
        <p:spPr bwMode="auto">
          <a:xfrm>
            <a:off x="3516630" y="4160520"/>
            <a:ext cx="1130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lgn="l">
              <a:lnSpc>
                <a:spcPct val="95000"/>
              </a:lnSpc>
              <a:spcBef>
                <a:spcPct val="25000"/>
              </a:spcBef>
              <a:spcAft>
                <a:spcPct val="15000"/>
              </a:spcAft>
              <a:buClr>
                <a:schemeClr val="tx2"/>
              </a:buClr>
              <a:buSzPct val="75000"/>
              <a:buFont typeface="Wingdings" panose="05000000000000000000" pitchFamily="2" charset="2"/>
              <a:buChar char="l"/>
              <a:defRPr sz="2400">
                <a:solidFill>
                  <a:schemeClr val="tx1"/>
                </a:solidFill>
                <a:latin typeface="Times New Roman" panose="02020603050405020304" pitchFamily="18" charset="0"/>
              </a:defRPr>
            </a:lvl1pPr>
            <a:lvl2pPr marL="742950" indent="-285750" algn="l">
              <a:spcAft>
                <a:spcPct val="25000"/>
              </a:spcAft>
              <a:buClr>
                <a:schemeClr val="tx2"/>
              </a:buClr>
              <a:buChar char="–"/>
              <a:defRPr sz="2200">
                <a:solidFill>
                  <a:schemeClr val="tx1"/>
                </a:solidFill>
                <a:latin typeface="Times New Roman" panose="02020603050405020304" pitchFamily="18" charset="0"/>
              </a:defRPr>
            </a:lvl2pPr>
            <a:lvl3pPr marL="1143000" indent="-228600" algn="l">
              <a:spcBef>
                <a:spcPct val="5000"/>
              </a:spcBef>
              <a:spcAft>
                <a:spcPct val="10000"/>
              </a:spcAft>
              <a:buClr>
                <a:schemeClr val="tx2"/>
              </a:buClr>
              <a:buSzPct val="55000"/>
              <a:buFont typeface="Monotype Sorts" pitchFamily="2" charset="2"/>
              <a:buChar char="u"/>
              <a:defRPr sz="2000" i="1">
                <a:solidFill>
                  <a:schemeClr val="tx1"/>
                </a:solidFill>
                <a:latin typeface="Georgia" panose="02040502050405020303" pitchFamily="18" charset="0"/>
              </a:defRPr>
            </a:lvl3pPr>
            <a:lvl4pPr marL="1600200" indent="-228600" algn="l">
              <a:spcBef>
                <a:spcPct val="10000"/>
              </a:spcBef>
              <a:buClr>
                <a:schemeClr val="tx2"/>
              </a:buClr>
              <a:buSzPct val="50000"/>
              <a:buFont typeface="Monotype Sorts" pitchFamily="2" charset="2"/>
              <a:buChar char="l"/>
              <a:defRPr>
                <a:solidFill>
                  <a:schemeClr val="tx1"/>
                </a:solidFill>
                <a:latin typeface="Arial" panose="020B0604020202020204" pitchFamily="34" charset="0"/>
              </a:defRPr>
            </a:lvl4pPr>
            <a:lvl5pPr marL="2057400" indent="-228600" algn="l">
              <a:spcBef>
                <a:spcPct val="1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9pPr>
          </a:lstStyle>
          <a:p>
            <a:pPr algn="ctr">
              <a:lnSpc>
                <a:spcPct val="100000"/>
              </a:lnSpc>
              <a:spcBef>
                <a:spcPct val="0"/>
              </a:spcBef>
              <a:spcAft>
                <a:spcPct val="0"/>
              </a:spcAft>
              <a:buClrTx/>
              <a:buSzTx/>
              <a:buFontTx/>
              <a:buNone/>
            </a:pPr>
            <a:r>
              <a:rPr lang="en-US" altLang="en-US"/>
              <a:t>channel</a:t>
            </a:r>
          </a:p>
        </p:txBody>
      </p:sp>
      <p:sp>
        <p:nvSpPr>
          <p:cNvPr id="30" name="Text Box 27"/>
          <p:cNvSpPr txBox="1">
            <a:spLocks noChangeArrowheads="1"/>
          </p:cNvSpPr>
          <p:nvPr/>
        </p:nvSpPr>
        <p:spPr bwMode="auto">
          <a:xfrm>
            <a:off x="3591243" y="6294120"/>
            <a:ext cx="11636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lgn="l">
              <a:lnSpc>
                <a:spcPct val="95000"/>
              </a:lnSpc>
              <a:spcBef>
                <a:spcPct val="25000"/>
              </a:spcBef>
              <a:spcAft>
                <a:spcPct val="15000"/>
              </a:spcAft>
              <a:buClr>
                <a:schemeClr val="tx2"/>
              </a:buClr>
              <a:buSzPct val="75000"/>
              <a:buFont typeface="Wingdings" panose="05000000000000000000" pitchFamily="2" charset="2"/>
              <a:buChar char="l"/>
              <a:defRPr sz="2400">
                <a:solidFill>
                  <a:schemeClr val="tx1"/>
                </a:solidFill>
                <a:latin typeface="Times New Roman" panose="02020603050405020304" pitchFamily="18" charset="0"/>
              </a:defRPr>
            </a:lvl1pPr>
            <a:lvl2pPr marL="742950" indent="-285750" algn="l">
              <a:spcAft>
                <a:spcPct val="25000"/>
              </a:spcAft>
              <a:buClr>
                <a:schemeClr val="tx2"/>
              </a:buClr>
              <a:buChar char="–"/>
              <a:defRPr sz="2200">
                <a:solidFill>
                  <a:schemeClr val="tx1"/>
                </a:solidFill>
                <a:latin typeface="Times New Roman" panose="02020603050405020304" pitchFamily="18" charset="0"/>
              </a:defRPr>
            </a:lvl2pPr>
            <a:lvl3pPr marL="1143000" indent="-228600" algn="l">
              <a:spcBef>
                <a:spcPct val="5000"/>
              </a:spcBef>
              <a:spcAft>
                <a:spcPct val="10000"/>
              </a:spcAft>
              <a:buClr>
                <a:schemeClr val="tx2"/>
              </a:buClr>
              <a:buSzPct val="55000"/>
              <a:buFont typeface="Monotype Sorts" pitchFamily="2" charset="2"/>
              <a:buChar char="u"/>
              <a:defRPr sz="2000" i="1">
                <a:solidFill>
                  <a:schemeClr val="tx1"/>
                </a:solidFill>
                <a:latin typeface="Georgia" panose="02040502050405020303" pitchFamily="18" charset="0"/>
              </a:defRPr>
            </a:lvl3pPr>
            <a:lvl4pPr marL="1600200" indent="-228600" algn="l">
              <a:spcBef>
                <a:spcPct val="10000"/>
              </a:spcBef>
              <a:buClr>
                <a:schemeClr val="tx2"/>
              </a:buClr>
              <a:buSzPct val="50000"/>
              <a:buFont typeface="Monotype Sorts" pitchFamily="2" charset="2"/>
              <a:buChar char="l"/>
              <a:defRPr>
                <a:solidFill>
                  <a:schemeClr val="tx1"/>
                </a:solidFill>
                <a:latin typeface="Arial" panose="020B0604020202020204" pitchFamily="34" charset="0"/>
              </a:defRPr>
            </a:lvl4pPr>
            <a:lvl5pPr marL="2057400" indent="-228600" algn="l">
              <a:spcBef>
                <a:spcPct val="1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9pPr>
          </a:lstStyle>
          <a:p>
            <a:pPr algn="ctr">
              <a:lnSpc>
                <a:spcPct val="100000"/>
              </a:lnSpc>
              <a:spcBef>
                <a:spcPct val="0"/>
              </a:spcBef>
              <a:spcAft>
                <a:spcPct val="0"/>
              </a:spcAft>
              <a:buClrTx/>
              <a:buSzTx/>
              <a:buFontTx/>
              <a:buNone/>
            </a:pPr>
            <a:r>
              <a:rPr lang="en-US" altLang="en-US"/>
              <a:t>receiver</a:t>
            </a:r>
          </a:p>
        </p:txBody>
      </p:sp>
      <p:sp>
        <p:nvSpPr>
          <p:cNvPr id="31" name="Text Box 28"/>
          <p:cNvSpPr txBox="1">
            <a:spLocks noChangeArrowheads="1"/>
          </p:cNvSpPr>
          <p:nvPr/>
        </p:nvSpPr>
        <p:spPr bwMode="auto">
          <a:xfrm>
            <a:off x="2735580" y="2544445"/>
            <a:ext cx="9525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lgn="l">
              <a:lnSpc>
                <a:spcPct val="95000"/>
              </a:lnSpc>
              <a:spcBef>
                <a:spcPct val="25000"/>
              </a:spcBef>
              <a:spcAft>
                <a:spcPct val="15000"/>
              </a:spcAft>
              <a:buClr>
                <a:schemeClr val="tx2"/>
              </a:buClr>
              <a:buSzPct val="75000"/>
              <a:buFont typeface="Wingdings" panose="05000000000000000000" pitchFamily="2" charset="2"/>
              <a:buChar char="l"/>
              <a:defRPr sz="2400">
                <a:solidFill>
                  <a:schemeClr val="tx1"/>
                </a:solidFill>
                <a:latin typeface="Times New Roman" panose="02020603050405020304" pitchFamily="18" charset="0"/>
              </a:defRPr>
            </a:lvl1pPr>
            <a:lvl2pPr marL="742950" indent="-285750" algn="l">
              <a:spcAft>
                <a:spcPct val="25000"/>
              </a:spcAft>
              <a:buClr>
                <a:schemeClr val="tx2"/>
              </a:buClr>
              <a:buChar char="–"/>
              <a:defRPr sz="2200">
                <a:solidFill>
                  <a:schemeClr val="tx1"/>
                </a:solidFill>
                <a:latin typeface="Times New Roman" panose="02020603050405020304" pitchFamily="18" charset="0"/>
              </a:defRPr>
            </a:lvl2pPr>
            <a:lvl3pPr marL="1143000" indent="-228600" algn="l">
              <a:spcBef>
                <a:spcPct val="5000"/>
              </a:spcBef>
              <a:spcAft>
                <a:spcPct val="10000"/>
              </a:spcAft>
              <a:buClr>
                <a:schemeClr val="tx2"/>
              </a:buClr>
              <a:buSzPct val="55000"/>
              <a:buFont typeface="Monotype Sorts" pitchFamily="2" charset="2"/>
              <a:buChar char="u"/>
              <a:defRPr sz="2000" i="1">
                <a:solidFill>
                  <a:schemeClr val="tx1"/>
                </a:solidFill>
                <a:latin typeface="Georgia" panose="02040502050405020303" pitchFamily="18" charset="0"/>
              </a:defRPr>
            </a:lvl3pPr>
            <a:lvl4pPr marL="1600200" indent="-228600" algn="l">
              <a:spcBef>
                <a:spcPct val="10000"/>
              </a:spcBef>
              <a:buClr>
                <a:schemeClr val="tx2"/>
              </a:buClr>
              <a:buSzPct val="50000"/>
              <a:buFont typeface="Monotype Sorts" pitchFamily="2" charset="2"/>
              <a:buChar char="l"/>
              <a:defRPr>
                <a:solidFill>
                  <a:schemeClr val="tx1"/>
                </a:solidFill>
                <a:latin typeface="Arial" panose="020B0604020202020204" pitchFamily="34" charset="0"/>
              </a:defRPr>
            </a:lvl4pPr>
            <a:lvl5pPr marL="2057400" indent="-228600" algn="l">
              <a:spcBef>
                <a:spcPct val="1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9pPr>
          </a:lstStyle>
          <a:p>
            <a:pPr algn="ctr">
              <a:lnSpc>
                <a:spcPct val="100000"/>
              </a:lnSpc>
              <a:spcBef>
                <a:spcPct val="0"/>
              </a:spcBef>
              <a:spcAft>
                <a:spcPct val="0"/>
              </a:spcAft>
              <a:buClrTx/>
              <a:buSzTx/>
              <a:buFontTx/>
              <a:buNone/>
            </a:pPr>
            <a:r>
              <a:rPr lang="en-US" altLang="en-US" sz="2000"/>
              <a:t>Source </a:t>
            </a:r>
          </a:p>
          <a:p>
            <a:pPr algn="ctr">
              <a:lnSpc>
                <a:spcPct val="100000"/>
              </a:lnSpc>
              <a:spcBef>
                <a:spcPct val="0"/>
              </a:spcBef>
              <a:spcAft>
                <a:spcPct val="0"/>
              </a:spcAft>
              <a:buClrTx/>
              <a:buSzTx/>
              <a:buFontTx/>
              <a:buNone/>
            </a:pPr>
            <a:r>
              <a:rPr lang="en-US" altLang="en-US" sz="2000"/>
              <a:t>input</a:t>
            </a:r>
          </a:p>
        </p:txBody>
      </p:sp>
      <p:sp>
        <p:nvSpPr>
          <p:cNvPr id="32" name="Text Box 29"/>
          <p:cNvSpPr txBox="1">
            <a:spLocks noChangeArrowheads="1"/>
          </p:cNvSpPr>
          <p:nvPr/>
        </p:nvSpPr>
        <p:spPr bwMode="auto">
          <a:xfrm>
            <a:off x="2359343" y="5303520"/>
            <a:ext cx="16351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lgn="l">
              <a:lnSpc>
                <a:spcPct val="95000"/>
              </a:lnSpc>
              <a:spcBef>
                <a:spcPct val="25000"/>
              </a:spcBef>
              <a:spcAft>
                <a:spcPct val="15000"/>
              </a:spcAft>
              <a:buClr>
                <a:schemeClr val="tx2"/>
              </a:buClr>
              <a:buSzPct val="75000"/>
              <a:buFont typeface="Wingdings" panose="05000000000000000000" pitchFamily="2" charset="2"/>
              <a:buChar char="l"/>
              <a:defRPr sz="2400">
                <a:solidFill>
                  <a:schemeClr val="tx1"/>
                </a:solidFill>
                <a:latin typeface="Times New Roman" panose="02020603050405020304" pitchFamily="18" charset="0"/>
              </a:defRPr>
            </a:lvl1pPr>
            <a:lvl2pPr marL="742950" indent="-285750" algn="l">
              <a:spcAft>
                <a:spcPct val="25000"/>
              </a:spcAft>
              <a:buClr>
                <a:schemeClr val="tx2"/>
              </a:buClr>
              <a:buChar char="–"/>
              <a:defRPr sz="2200">
                <a:solidFill>
                  <a:schemeClr val="tx1"/>
                </a:solidFill>
                <a:latin typeface="Times New Roman" panose="02020603050405020304" pitchFamily="18" charset="0"/>
              </a:defRPr>
            </a:lvl2pPr>
            <a:lvl3pPr marL="1143000" indent="-228600" algn="l">
              <a:spcBef>
                <a:spcPct val="5000"/>
              </a:spcBef>
              <a:spcAft>
                <a:spcPct val="10000"/>
              </a:spcAft>
              <a:buClr>
                <a:schemeClr val="tx2"/>
              </a:buClr>
              <a:buSzPct val="55000"/>
              <a:buFont typeface="Monotype Sorts" pitchFamily="2" charset="2"/>
              <a:buChar char="u"/>
              <a:defRPr sz="2000" i="1">
                <a:solidFill>
                  <a:schemeClr val="tx1"/>
                </a:solidFill>
                <a:latin typeface="Georgia" panose="02040502050405020303" pitchFamily="18" charset="0"/>
              </a:defRPr>
            </a:lvl3pPr>
            <a:lvl4pPr marL="1600200" indent="-228600" algn="l">
              <a:spcBef>
                <a:spcPct val="10000"/>
              </a:spcBef>
              <a:buClr>
                <a:schemeClr val="tx2"/>
              </a:buClr>
              <a:buSzPct val="50000"/>
              <a:buFont typeface="Monotype Sorts" pitchFamily="2" charset="2"/>
              <a:buChar char="l"/>
              <a:defRPr>
                <a:solidFill>
                  <a:schemeClr val="tx1"/>
                </a:solidFill>
                <a:latin typeface="Arial" panose="020B0604020202020204" pitchFamily="34" charset="0"/>
              </a:defRPr>
            </a:lvl4pPr>
            <a:lvl5pPr marL="2057400" indent="-228600" algn="l">
              <a:spcBef>
                <a:spcPct val="1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9pPr>
          </a:lstStyle>
          <a:p>
            <a:pPr algn="ctr">
              <a:lnSpc>
                <a:spcPct val="100000"/>
              </a:lnSpc>
              <a:spcBef>
                <a:spcPct val="0"/>
              </a:spcBef>
              <a:spcAft>
                <a:spcPct val="0"/>
              </a:spcAft>
              <a:buClrTx/>
              <a:buSzTx/>
              <a:buFontTx/>
              <a:buNone/>
            </a:pPr>
            <a:r>
              <a:rPr lang="en-US" altLang="en-US" sz="2000"/>
              <a:t>Reconstructed</a:t>
            </a:r>
          </a:p>
          <a:p>
            <a:pPr algn="ctr">
              <a:lnSpc>
                <a:spcPct val="100000"/>
              </a:lnSpc>
              <a:spcBef>
                <a:spcPct val="0"/>
              </a:spcBef>
              <a:spcAft>
                <a:spcPct val="0"/>
              </a:spcAft>
              <a:buClrTx/>
              <a:buSzTx/>
              <a:buFontTx/>
              <a:buNone/>
            </a:pPr>
            <a:r>
              <a:rPr lang="en-US" altLang="en-US" sz="2000"/>
              <a:t>Signal  </a:t>
            </a:r>
          </a:p>
          <a:p>
            <a:pPr algn="ctr">
              <a:lnSpc>
                <a:spcPct val="100000"/>
              </a:lnSpc>
              <a:spcBef>
                <a:spcPct val="0"/>
              </a:spcBef>
              <a:spcAft>
                <a:spcPct val="0"/>
              </a:spcAft>
              <a:buClrTx/>
              <a:buSzTx/>
              <a:buFontTx/>
              <a:buNone/>
            </a:pPr>
            <a:r>
              <a:rPr lang="en-US" altLang="en-US" sz="2000"/>
              <a:t>output</a:t>
            </a:r>
          </a:p>
        </p:txBody>
      </p:sp>
      <p:sp>
        <p:nvSpPr>
          <p:cNvPr id="33" name="Rectangle 30"/>
          <p:cNvSpPr>
            <a:spLocks noChangeArrowheads="1"/>
          </p:cNvSpPr>
          <p:nvPr/>
        </p:nvSpPr>
        <p:spPr bwMode="auto">
          <a:xfrm>
            <a:off x="9936480" y="2484120"/>
            <a:ext cx="685800" cy="762000"/>
          </a:xfrm>
          <a:prstGeom prst="rect">
            <a:avLst/>
          </a:prstGeom>
          <a:solidFill>
            <a:srgbClr val="FF99CC"/>
          </a:solidFill>
          <a:ln w="12700">
            <a:solidFill>
              <a:schemeClr val="tx1"/>
            </a:solidFill>
            <a:miter lim="800000"/>
            <a:headEnd/>
            <a:tailEnd/>
          </a:ln>
        </p:spPr>
        <p:txBody>
          <a:bodyPr wrap="none" anchor="ctr"/>
          <a:lstStyle>
            <a:lvl1pPr algn="l">
              <a:lnSpc>
                <a:spcPct val="95000"/>
              </a:lnSpc>
              <a:spcBef>
                <a:spcPct val="25000"/>
              </a:spcBef>
              <a:spcAft>
                <a:spcPct val="15000"/>
              </a:spcAft>
              <a:buClr>
                <a:schemeClr val="tx2"/>
              </a:buClr>
              <a:buSzPct val="75000"/>
              <a:buFont typeface="Wingdings" panose="05000000000000000000" pitchFamily="2" charset="2"/>
              <a:buChar char="l"/>
              <a:defRPr sz="2400">
                <a:solidFill>
                  <a:schemeClr val="tx1"/>
                </a:solidFill>
                <a:latin typeface="Times New Roman" panose="02020603050405020304" pitchFamily="18" charset="0"/>
              </a:defRPr>
            </a:lvl1pPr>
            <a:lvl2pPr marL="742950" indent="-285750" algn="l">
              <a:spcAft>
                <a:spcPct val="25000"/>
              </a:spcAft>
              <a:buClr>
                <a:schemeClr val="tx2"/>
              </a:buClr>
              <a:buChar char="–"/>
              <a:defRPr sz="2200">
                <a:solidFill>
                  <a:schemeClr val="tx1"/>
                </a:solidFill>
                <a:latin typeface="Times New Roman" panose="02020603050405020304" pitchFamily="18" charset="0"/>
              </a:defRPr>
            </a:lvl2pPr>
            <a:lvl3pPr marL="1143000" indent="-228600" algn="l">
              <a:spcBef>
                <a:spcPct val="5000"/>
              </a:spcBef>
              <a:spcAft>
                <a:spcPct val="10000"/>
              </a:spcAft>
              <a:buClr>
                <a:schemeClr val="tx2"/>
              </a:buClr>
              <a:buSzPct val="55000"/>
              <a:buFont typeface="Monotype Sorts" pitchFamily="2" charset="2"/>
              <a:buChar char="u"/>
              <a:defRPr sz="2000" i="1">
                <a:solidFill>
                  <a:schemeClr val="tx1"/>
                </a:solidFill>
                <a:latin typeface="Georgia" panose="02040502050405020303" pitchFamily="18" charset="0"/>
              </a:defRPr>
            </a:lvl3pPr>
            <a:lvl4pPr marL="1600200" indent="-228600" algn="l">
              <a:spcBef>
                <a:spcPct val="10000"/>
              </a:spcBef>
              <a:buClr>
                <a:schemeClr val="tx2"/>
              </a:buClr>
              <a:buSzPct val="50000"/>
              <a:buFont typeface="Monotype Sorts" pitchFamily="2" charset="2"/>
              <a:buChar char="l"/>
              <a:defRPr>
                <a:solidFill>
                  <a:schemeClr val="tx1"/>
                </a:solidFill>
                <a:latin typeface="Arial" panose="020B0604020202020204" pitchFamily="34" charset="0"/>
              </a:defRPr>
            </a:lvl4pPr>
            <a:lvl5pPr marL="2057400" indent="-228600" algn="l">
              <a:spcBef>
                <a:spcPct val="1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9pPr>
          </a:lstStyle>
          <a:p>
            <a:pPr algn="ctr">
              <a:lnSpc>
                <a:spcPct val="100000"/>
              </a:lnSpc>
              <a:spcBef>
                <a:spcPct val="0"/>
              </a:spcBef>
              <a:spcAft>
                <a:spcPct val="0"/>
              </a:spcAft>
              <a:buClrTx/>
              <a:buSzTx/>
              <a:buFontTx/>
              <a:buNone/>
            </a:pPr>
            <a:r>
              <a:rPr lang="en-US" altLang="en-US" sz="2000"/>
              <a:t>D/A</a:t>
            </a:r>
          </a:p>
        </p:txBody>
      </p:sp>
      <p:sp>
        <p:nvSpPr>
          <p:cNvPr id="34" name="Line 31"/>
          <p:cNvSpPr>
            <a:spLocks noChangeShapeType="1"/>
          </p:cNvSpPr>
          <p:nvPr/>
        </p:nvSpPr>
        <p:spPr bwMode="auto">
          <a:xfrm>
            <a:off x="9403080" y="2865120"/>
            <a:ext cx="533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35" name="Rectangle 32"/>
          <p:cNvSpPr>
            <a:spLocks noChangeArrowheads="1"/>
          </p:cNvSpPr>
          <p:nvPr/>
        </p:nvSpPr>
        <p:spPr bwMode="auto">
          <a:xfrm>
            <a:off x="9936480" y="5455920"/>
            <a:ext cx="685800" cy="762000"/>
          </a:xfrm>
          <a:prstGeom prst="rect">
            <a:avLst/>
          </a:prstGeom>
          <a:solidFill>
            <a:srgbClr val="FF99CC"/>
          </a:solidFill>
          <a:ln w="12700">
            <a:solidFill>
              <a:schemeClr val="tx1"/>
            </a:solidFill>
            <a:miter lim="800000"/>
            <a:headEnd/>
            <a:tailEnd/>
          </a:ln>
        </p:spPr>
        <p:txBody>
          <a:bodyPr wrap="none" anchor="ctr"/>
          <a:lstStyle>
            <a:lvl1pPr algn="l">
              <a:lnSpc>
                <a:spcPct val="95000"/>
              </a:lnSpc>
              <a:spcBef>
                <a:spcPct val="25000"/>
              </a:spcBef>
              <a:spcAft>
                <a:spcPct val="15000"/>
              </a:spcAft>
              <a:buClr>
                <a:schemeClr val="tx2"/>
              </a:buClr>
              <a:buSzPct val="75000"/>
              <a:buFont typeface="Wingdings" panose="05000000000000000000" pitchFamily="2" charset="2"/>
              <a:buChar char="l"/>
              <a:defRPr sz="2400">
                <a:solidFill>
                  <a:schemeClr val="tx1"/>
                </a:solidFill>
                <a:latin typeface="Times New Roman" panose="02020603050405020304" pitchFamily="18" charset="0"/>
              </a:defRPr>
            </a:lvl1pPr>
            <a:lvl2pPr marL="742950" indent="-285750" algn="l">
              <a:spcAft>
                <a:spcPct val="25000"/>
              </a:spcAft>
              <a:buClr>
                <a:schemeClr val="tx2"/>
              </a:buClr>
              <a:buChar char="–"/>
              <a:defRPr sz="2200">
                <a:solidFill>
                  <a:schemeClr val="tx1"/>
                </a:solidFill>
                <a:latin typeface="Times New Roman" panose="02020603050405020304" pitchFamily="18" charset="0"/>
              </a:defRPr>
            </a:lvl2pPr>
            <a:lvl3pPr marL="1143000" indent="-228600" algn="l">
              <a:spcBef>
                <a:spcPct val="5000"/>
              </a:spcBef>
              <a:spcAft>
                <a:spcPct val="10000"/>
              </a:spcAft>
              <a:buClr>
                <a:schemeClr val="tx2"/>
              </a:buClr>
              <a:buSzPct val="55000"/>
              <a:buFont typeface="Monotype Sorts" pitchFamily="2" charset="2"/>
              <a:buChar char="u"/>
              <a:defRPr sz="2000" i="1">
                <a:solidFill>
                  <a:schemeClr val="tx1"/>
                </a:solidFill>
                <a:latin typeface="Georgia" panose="02040502050405020303" pitchFamily="18" charset="0"/>
              </a:defRPr>
            </a:lvl3pPr>
            <a:lvl4pPr marL="1600200" indent="-228600" algn="l">
              <a:spcBef>
                <a:spcPct val="10000"/>
              </a:spcBef>
              <a:buClr>
                <a:schemeClr val="tx2"/>
              </a:buClr>
              <a:buSzPct val="50000"/>
              <a:buFont typeface="Monotype Sorts" pitchFamily="2" charset="2"/>
              <a:buChar char="l"/>
              <a:defRPr>
                <a:solidFill>
                  <a:schemeClr val="tx1"/>
                </a:solidFill>
                <a:latin typeface="Arial" panose="020B0604020202020204" pitchFamily="34" charset="0"/>
              </a:defRPr>
            </a:lvl4pPr>
            <a:lvl5pPr marL="2057400" indent="-228600" algn="l">
              <a:spcBef>
                <a:spcPct val="1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10000"/>
              </a:spcBef>
              <a:spcAft>
                <a:spcPct val="0"/>
              </a:spcAft>
              <a:buClr>
                <a:schemeClr val="tx2"/>
              </a:buClr>
              <a:buChar char="–"/>
              <a:defRPr>
                <a:solidFill>
                  <a:schemeClr val="tx1"/>
                </a:solidFill>
                <a:latin typeface="Arial" panose="020B0604020202020204" pitchFamily="34" charset="0"/>
              </a:defRPr>
            </a:lvl9pPr>
          </a:lstStyle>
          <a:p>
            <a:pPr algn="ctr">
              <a:lnSpc>
                <a:spcPct val="100000"/>
              </a:lnSpc>
              <a:spcBef>
                <a:spcPct val="0"/>
              </a:spcBef>
              <a:spcAft>
                <a:spcPct val="0"/>
              </a:spcAft>
              <a:buClrTx/>
              <a:buSzTx/>
              <a:buFontTx/>
              <a:buNone/>
            </a:pPr>
            <a:r>
              <a:rPr lang="en-US" altLang="en-US" sz="2000"/>
              <a:t>A/D</a:t>
            </a:r>
          </a:p>
        </p:txBody>
      </p:sp>
      <p:sp>
        <p:nvSpPr>
          <p:cNvPr id="36" name="Line 33"/>
          <p:cNvSpPr>
            <a:spLocks noChangeShapeType="1"/>
          </p:cNvSpPr>
          <p:nvPr/>
        </p:nvSpPr>
        <p:spPr bwMode="auto">
          <a:xfrm>
            <a:off x="10317480" y="4617720"/>
            <a:ext cx="0" cy="838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323393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pPr>
              <a:defRPr/>
            </a:pPr>
            <a:r>
              <a:rPr lang="en-US" sz="3800" dirty="0"/>
              <a:t>Communication </a:t>
            </a:r>
            <a:r>
              <a:rPr lang="en-US" sz="3800" dirty="0" smtClean="0"/>
              <a:t>Process (Recap)</a:t>
            </a:r>
            <a:endParaRPr lang="en-US" sz="3800" dirty="0"/>
          </a:p>
        </p:txBody>
      </p:sp>
      <p:sp>
        <p:nvSpPr>
          <p:cNvPr id="27652" name="Rectangle 3"/>
          <p:cNvSpPr>
            <a:spLocks noGrp="1" noChangeArrowheads="1"/>
          </p:cNvSpPr>
          <p:nvPr>
            <p:ph type="body" idx="1"/>
          </p:nvPr>
        </p:nvSpPr>
        <p:spPr>
          <a:xfrm>
            <a:off x="2705153" y="1676400"/>
            <a:ext cx="8229600" cy="5181600"/>
          </a:xfrm>
        </p:spPr>
        <p:txBody>
          <a:bodyPr/>
          <a:lstStyle/>
          <a:p>
            <a:r>
              <a:rPr lang="en-US" altLang="en-US" dirty="0" smtClean="0"/>
              <a:t>Message Signal</a:t>
            </a:r>
          </a:p>
          <a:p>
            <a:r>
              <a:rPr lang="en-US" altLang="en-US" dirty="0" smtClean="0"/>
              <a:t>Symbol</a:t>
            </a:r>
          </a:p>
          <a:p>
            <a:r>
              <a:rPr lang="en-US" altLang="en-US" dirty="0" smtClean="0"/>
              <a:t>Encoding</a:t>
            </a:r>
          </a:p>
          <a:p>
            <a:r>
              <a:rPr lang="en-US" altLang="en-US" dirty="0" smtClean="0"/>
              <a:t>Transmission</a:t>
            </a:r>
          </a:p>
          <a:p>
            <a:r>
              <a:rPr lang="en-US" altLang="en-US" dirty="0" smtClean="0"/>
              <a:t>Decoding</a:t>
            </a:r>
          </a:p>
          <a:p>
            <a:r>
              <a:rPr lang="en-US" altLang="en-US" dirty="0" smtClean="0"/>
              <a:t>Re-creation</a:t>
            </a:r>
          </a:p>
          <a:p>
            <a:r>
              <a:rPr lang="en-US" altLang="en-US" dirty="0" smtClean="0"/>
              <a:t>Broadcast</a:t>
            </a:r>
          </a:p>
          <a:p>
            <a:r>
              <a:rPr lang="en-US" altLang="en-US" dirty="0" smtClean="0"/>
              <a:t>Point to Point</a:t>
            </a:r>
          </a:p>
        </p:txBody>
      </p:sp>
    </p:spTree>
    <p:extLst>
      <p:ext uri="{BB962C8B-B14F-4D97-AF65-F5344CB8AC3E}">
        <p14:creationId xmlns:p14="http://schemas.microsoft.com/office/powerpoint/2010/main" val="29863362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pPr>
              <a:defRPr/>
            </a:pPr>
            <a:r>
              <a:rPr lang="en-US" sz="3800" dirty="0" smtClean="0"/>
              <a:t>Telecommunication (Recap)</a:t>
            </a:r>
            <a:endParaRPr lang="en-US" sz="3800" dirty="0"/>
          </a:p>
        </p:txBody>
      </p:sp>
      <p:sp>
        <p:nvSpPr>
          <p:cNvPr id="28676" name="Rectangle 3"/>
          <p:cNvSpPr>
            <a:spLocks noGrp="1" noChangeArrowheads="1"/>
          </p:cNvSpPr>
          <p:nvPr>
            <p:ph type="body" idx="1"/>
          </p:nvPr>
        </p:nvSpPr>
        <p:spPr>
          <a:xfrm>
            <a:off x="2933968" y="1676400"/>
            <a:ext cx="8229600" cy="3581400"/>
          </a:xfrm>
        </p:spPr>
        <p:txBody>
          <a:bodyPr/>
          <a:lstStyle/>
          <a:p>
            <a:r>
              <a:rPr lang="en-US" altLang="en-US" dirty="0" smtClean="0"/>
              <a:t>Telegraph</a:t>
            </a:r>
          </a:p>
          <a:p>
            <a:r>
              <a:rPr lang="en-US" altLang="en-US" dirty="0" smtClean="0"/>
              <a:t>Fixed line telephone</a:t>
            </a:r>
          </a:p>
          <a:p>
            <a:r>
              <a:rPr lang="en-US" altLang="en-US" dirty="0" smtClean="0"/>
              <a:t>Cable</a:t>
            </a:r>
          </a:p>
          <a:p>
            <a:r>
              <a:rPr lang="en-US" altLang="en-US" dirty="0" smtClean="0"/>
              <a:t>Wired networks</a:t>
            </a:r>
          </a:p>
          <a:p>
            <a:r>
              <a:rPr lang="en-US" altLang="en-US" dirty="0" smtClean="0"/>
              <a:t>Internet</a:t>
            </a:r>
          </a:p>
          <a:p>
            <a:r>
              <a:rPr lang="en-US" altLang="en-US" dirty="0" smtClean="0"/>
              <a:t>Fiber communications</a:t>
            </a:r>
          </a:p>
          <a:p>
            <a:r>
              <a:rPr lang="en-US" altLang="en-US" dirty="0" smtClean="0"/>
              <a:t>Communication bus inside computers to communicate between CPU and </a:t>
            </a:r>
            <a:r>
              <a:rPr lang="en-US" altLang="en-US" dirty="0" smtClean="0"/>
              <a:t>memory</a:t>
            </a:r>
            <a:endParaRPr lang="en-US" altLang="en-US" dirty="0" smtClean="0"/>
          </a:p>
        </p:txBody>
      </p:sp>
    </p:spTree>
    <p:extLst>
      <p:ext uri="{BB962C8B-B14F-4D97-AF65-F5344CB8AC3E}">
        <p14:creationId xmlns:p14="http://schemas.microsoft.com/office/powerpoint/2010/main" val="11260408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pPr>
              <a:defRPr/>
            </a:pPr>
            <a:r>
              <a:rPr lang="en-US" sz="3800" dirty="0"/>
              <a:t>Wireless </a:t>
            </a:r>
            <a:r>
              <a:rPr lang="en-US" sz="3800" dirty="0" smtClean="0"/>
              <a:t>Communications (Recap)</a:t>
            </a:r>
            <a:br>
              <a:rPr lang="en-US" sz="3800" dirty="0" smtClean="0"/>
            </a:br>
            <a:endParaRPr lang="en-US" sz="3800" dirty="0"/>
          </a:p>
        </p:txBody>
      </p:sp>
      <p:sp>
        <p:nvSpPr>
          <p:cNvPr id="29700" name="Rectangle 3"/>
          <p:cNvSpPr>
            <a:spLocks noGrp="1" noChangeArrowheads="1"/>
          </p:cNvSpPr>
          <p:nvPr>
            <p:ph type="body" idx="1"/>
          </p:nvPr>
        </p:nvSpPr>
        <p:spPr>
          <a:xfrm>
            <a:off x="2933753" y="1676400"/>
            <a:ext cx="8001000" cy="5181600"/>
          </a:xfrm>
        </p:spPr>
        <p:txBody>
          <a:bodyPr/>
          <a:lstStyle/>
          <a:p>
            <a:r>
              <a:rPr lang="en-US" altLang="en-US" sz="2000" dirty="0"/>
              <a:t>Satellite </a:t>
            </a:r>
          </a:p>
          <a:p>
            <a:r>
              <a:rPr lang="en-US" altLang="en-US" sz="2000" dirty="0"/>
              <a:t>TV</a:t>
            </a:r>
          </a:p>
          <a:p>
            <a:r>
              <a:rPr lang="en-US" altLang="en-US" sz="2000" dirty="0"/>
              <a:t>Cordless phone</a:t>
            </a:r>
          </a:p>
          <a:p>
            <a:r>
              <a:rPr lang="en-US" altLang="en-US" sz="2000" dirty="0"/>
              <a:t>Cellular phone</a:t>
            </a:r>
          </a:p>
          <a:p>
            <a:r>
              <a:rPr lang="en-US" altLang="en-US" sz="2000" dirty="0"/>
              <a:t>Wireless LAN, WIFI</a:t>
            </a:r>
          </a:p>
          <a:p>
            <a:r>
              <a:rPr lang="en-US" altLang="en-US" sz="2000" dirty="0"/>
              <a:t>Wireless MAN, WIMAX</a:t>
            </a:r>
          </a:p>
          <a:p>
            <a:r>
              <a:rPr lang="en-US" altLang="en-US" sz="2000" dirty="0"/>
              <a:t>Bluetooth</a:t>
            </a:r>
          </a:p>
          <a:p>
            <a:r>
              <a:rPr lang="en-US" altLang="en-US" sz="2000" dirty="0"/>
              <a:t>Ultra Wide Band</a:t>
            </a:r>
          </a:p>
          <a:p>
            <a:r>
              <a:rPr lang="en-US" altLang="en-US" sz="2000" dirty="0"/>
              <a:t>Wireless Laser</a:t>
            </a:r>
          </a:p>
          <a:p>
            <a:r>
              <a:rPr lang="en-US" altLang="en-US" sz="2000" dirty="0"/>
              <a:t>Microwave</a:t>
            </a:r>
          </a:p>
          <a:p>
            <a:r>
              <a:rPr lang="en-US" altLang="en-US" sz="2000" dirty="0"/>
              <a:t>GPS</a:t>
            </a:r>
          </a:p>
          <a:p>
            <a:r>
              <a:rPr lang="en-US" altLang="en-US" sz="2000" dirty="0"/>
              <a:t>Ad hoc/Sensor Networks</a:t>
            </a:r>
          </a:p>
        </p:txBody>
      </p:sp>
    </p:spTree>
    <p:extLst>
      <p:ext uri="{BB962C8B-B14F-4D97-AF65-F5344CB8AC3E}">
        <p14:creationId xmlns:p14="http://schemas.microsoft.com/office/powerpoint/2010/main" val="15340218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altLang="en-US" dirty="0"/>
              <a:t>Common Misunderstanding: </a:t>
            </a:r>
            <a:r>
              <a:rPr lang="en-US" altLang="en-US" b="1" dirty="0" smtClean="0"/>
              <a:t>All of the </a:t>
            </a:r>
            <a:r>
              <a:rPr lang="en-US" altLang="en-US" b="1" dirty="0"/>
              <a:t>transmitted signals </a:t>
            </a:r>
            <a:r>
              <a:rPr lang="en-US" altLang="en-US" b="1" dirty="0" smtClean="0"/>
              <a:t>are analog.</a:t>
            </a:r>
            <a:r>
              <a:rPr lang="en-US" altLang="en-US" dirty="0" smtClean="0"/>
              <a:t>  We don’t do digital transmission over the air</a:t>
            </a:r>
          </a:p>
          <a:p>
            <a:r>
              <a:rPr lang="en-US" altLang="en-US" dirty="0" smtClean="0"/>
              <a:t> </a:t>
            </a:r>
            <a:r>
              <a:rPr lang="en-US" altLang="en-US" dirty="0"/>
              <a:t>Analog-to-Digital Conversion (ADC) and Digital-to-Analog Conversion (DAC) are the processes that allow digital computers to interact with these everyday signals.</a:t>
            </a:r>
          </a:p>
          <a:p>
            <a:r>
              <a:rPr lang="en-US" altLang="en-US" dirty="0"/>
              <a:t>Digital information is different from its continuous counterpart in two important respects: it is </a:t>
            </a:r>
            <a:r>
              <a:rPr lang="en-US" altLang="en-US" i="1" dirty="0">
                <a:solidFill>
                  <a:srgbClr val="FF0000"/>
                </a:solidFill>
              </a:rPr>
              <a:t>sampled</a:t>
            </a:r>
            <a:r>
              <a:rPr lang="en-US" altLang="en-US" dirty="0">
                <a:solidFill>
                  <a:srgbClr val="FF0000"/>
                </a:solidFill>
              </a:rPr>
              <a:t>,</a:t>
            </a:r>
            <a:r>
              <a:rPr lang="en-US" altLang="en-US" dirty="0"/>
              <a:t> and it is </a:t>
            </a:r>
            <a:r>
              <a:rPr lang="en-US" altLang="en-US" i="1" dirty="0">
                <a:solidFill>
                  <a:srgbClr val="FF0000"/>
                </a:solidFill>
              </a:rPr>
              <a:t>quantized</a:t>
            </a:r>
          </a:p>
          <a:p>
            <a:endParaRPr lang="en-GB" dirty="0"/>
          </a:p>
        </p:txBody>
      </p:sp>
      <p:sp>
        <p:nvSpPr>
          <p:cNvPr id="4" name="Rectangle 2"/>
          <p:cNvSpPr>
            <a:spLocks noGrp="1" noChangeArrowheads="1"/>
          </p:cNvSpPr>
          <p:nvPr>
            <p:ph type="title"/>
          </p:nvPr>
        </p:nvSpPr>
        <p:spPr/>
        <p:txBody>
          <a:bodyPr/>
          <a:lstStyle/>
          <a:p>
            <a:pPr>
              <a:defRPr/>
            </a:pPr>
            <a:r>
              <a:rPr lang="en-US" sz="3800" dirty="0" smtClean="0"/>
              <a:t>Analog </a:t>
            </a:r>
            <a:r>
              <a:rPr lang="en-US" sz="3800" dirty="0" err="1" smtClean="0"/>
              <a:t>v.s</a:t>
            </a:r>
            <a:r>
              <a:rPr lang="en-US" sz="3800" dirty="0" smtClean="0"/>
              <a:t>. Digital</a:t>
            </a:r>
            <a:br>
              <a:rPr lang="en-US" sz="3800" dirty="0" smtClean="0"/>
            </a:br>
            <a:r>
              <a:rPr lang="en-US" sz="3800" dirty="0" smtClean="0"/>
              <a:t>ADC/DAC</a:t>
            </a:r>
            <a:endParaRPr lang="en-US" sz="3800" dirty="0" smtClean="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6080" y="4495172"/>
            <a:ext cx="788035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6264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331720" y="622935"/>
            <a:ext cx="8305800" cy="581025"/>
          </a:xfrm>
        </p:spPr>
        <p:txBody>
          <a:bodyPr>
            <a:normAutofit fontScale="90000"/>
          </a:bodyPr>
          <a:lstStyle/>
          <a:p>
            <a:pPr>
              <a:defRPr/>
            </a:pPr>
            <a:r>
              <a:rPr lang="en-US" sz="3800" dirty="0" smtClean="0"/>
              <a:t>Source Coder</a:t>
            </a:r>
          </a:p>
        </p:txBody>
      </p:sp>
      <p:sp>
        <p:nvSpPr>
          <p:cNvPr id="5" name="Rectangle 3"/>
          <p:cNvSpPr txBox="1">
            <a:spLocks noChangeArrowheads="1"/>
          </p:cNvSpPr>
          <p:nvPr/>
        </p:nvSpPr>
        <p:spPr>
          <a:xfrm>
            <a:off x="2287270" y="1432560"/>
            <a:ext cx="4137025" cy="51816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altLang="en-US" smtClean="0"/>
              <a:t>Examples</a:t>
            </a:r>
          </a:p>
          <a:p>
            <a:pPr lvl="1"/>
            <a:r>
              <a:rPr lang="en-US" altLang="en-US" sz="2000" smtClean="0"/>
              <a:t>Digital camera: encoder; TV/computer: decoder</a:t>
            </a:r>
          </a:p>
          <a:p>
            <a:pPr lvl="1"/>
            <a:r>
              <a:rPr lang="en-US" altLang="en-US" sz="2000" smtClean="0"/>
              <a:t>Camcorder </a:t>
            </a:r>
          </a:p>
          <a:p>
            <a:pPr lvl="1"/>
            <a:r>
              <a:rPr lang="en-US" altLang="en-US" sz="2000" smtClean="0"/>
              <a:t>Phone</a:t>
            </a:r>
          </a:p>
          <a:p>
            <a:pPr lvl="1"/>
            <a:r>
              <a:rPr lang="en-US" altLang="en-US" sz="2000" smtClean="0"/>
              <a:t>Read the book</a:t>
            </a:r>
          </a:p>
          <a:p>
            <a:r>
              <a:rPr lang="en-US" altLang="en-US" smtClean="0"/>
              <a:t>Theorem</a:t>
            </a:r>
          </a:p>
          <a:p>
            <a:pPr lvl="1"/>
            <a:r>
              <a:rPr lang="en-US" altLang="en-US" sz="2000" smtClean="0"/>
              <a:t>How much information is measured by </a:t>
            </a:r>
            <a:r>
              <a:rPr lang="en-US" altLang="en-US" sz="2000" smtClean="0">
                <a:solidFill>
                  <a:srgbClr val="FF0000"/>
                </a:solidFill>
              </a:rPr>
              <a:t>Entropy</a:t>
            </a:r>
          </a:p>
          <a:p>
            <a:pPr lvl="1"/>
            <a:r>
              <a:rPr lang="en-US" altLang="en-US" sz="2000" smtClean="0"/>
              <a:t>More randomness, high entropy and more information</a:t>
            </a:r>
          </a:p>
          <a:p>
            <a:pPr lvl="1"/>
            <a:endParaRPr lang="en-US" altLang="en-US" sz="2000" smtClean="0"/>
          </a:p>
          <a:p>
            <a:pPr>
              <a:buFont typeface="Wingdings" pitchFamily="2" charset="2"/>
              <a:buNone/>
            </a:pPr>
            <a:endParaRPr lang="en-US" altLang="en-US" sz="2000" smtClean="0"/>
          </a:p>
        </p:txBody>
      </p:sp>
      <p:pic>
        <p:nvPicPr>
          <p:cNvPr id="6" name="Picture 5" descr="entropy"/>
          <p:cNvPicPr>
            <a:picLocks noChangeAspect="1" noChangeArrowheads="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a:xfrm>
            <a:off x="6675120" y="1813560"/>
            <a:ext cx="4240213" cy="3963988"/>
          </a:xfrm>
          <a:prstGeom prst="rect">
            <a:avLst/>
          </a:prstGeom>
          <a:noFill/>
        </p:spPr>
      </p:pic>
      <p:pic>
        <p:nvPicPr>
          <p:cNvPr id="7" name="Picture 7"/>
          <p:cNvPicPr>
            <a:picLocks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2712720" y="5706110"/>
            <a:ext cx="4648200" cy="679450"/>
          </a:xfrm>
          <a:prstGeom prst="rect">
            <a:avLst/>
          </a:prstGeom>
          <a:noFill/>
        </p:spPr>
      </p:pic>
    </p:spTree>
    <p:extLst>
      <p:ext uri="{BB962C8B-B14F-4D97-AF65-F5344CB8AC3E}">
        <p14:creationId xmlns:p14="http://schemas.microsoft.com/office/powerpoint/2010/main" val="1237782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121190"/>
            <a:ext cx="8911687" cy="1280890"/>
          </a:xfrm>
        </p:spPr>
        <p:txBody>
          <a:bodyPr/>
          <a:lstStyle/>
          <a:p>
            <a:r>
              <a:rPr lang="en-GB" dirty="0" smtClean="0"/>
              <a:t>Communication Channels</a:t>
            </a:r>
            <a:endParaRPr lang="en-GB" dirty="0"/>
          </a:p>
        </p:txBody>
      </p:sp>
      <mc:AlternateContent xmlns:mc="http://schemas.openxmlformats.org/markup-compatibility/2006">
        <mc:Choice xmlns:a14="http://schemas.microsoft.com/office/drawing/2010/main" Requires="a14">
          <p:sp>
            <p:nvSpPr>
              <p:cNvPr id="3" name="İçerik Yer Tutucusu 2"/>
              <p:cNvSpPr>
                <a:spLocks noGrp="1"/>
              </p:cNvSpPr>
              <p:nvPr>
                <p:ph idx="1"/>
              </p:nvPr>
            </p:nvSpPr>
            <p:spPr>
              <a:xfrm>
                <a:off x="2589212" y="868680"/>
                <a:ext cx="8915400" cy="5989320"/>
              </a:xfrm>
            </p:spPr>
            <p:txBody>
              <a:bodyPr>
                <a:normAutofit fontScale="92500" lnSpcReduction="10000"/>
              </a:bodyPr>
              <a:lstStyle/>
              <a:p>
                <a:r>
                  <a:rPr lang="en-GB" b="1" dirty="0" smtClean="0"/>
                  <a:t>Wireless Electromagnetic Channels</a:t>
                </a:r>
              </a:p>
              <a:p>
                <a:pPr lvl="1"/>
                <a:r>
                  <a:rPr lang="en-GB" b="1" dirty="0" smtClean="0"/>
                  <a:t>Electromagnetic energy coupled to the propagation medium by an ANTENNA.</a:t>
                </a:r>
              </a:p>
              <a:p>
                <a:pPr lvl="1"/>
                <a:r>
                  <a:rPr lang="en-GB" b="1" dirty="0" smtClean="0"/>
                  <a:t>There is a relation between the antenna aperture size and the signal frequency.</a:t>
                </a:r>
              </a:p>
              <a:p>
                <a:pPr lvl="1"/>
                <a:r>
                  <a:rPr lang="en-GB" b="1" dirty="0" smtClean="0"/>
                  <a:t>And antenna must be </a:t>
                </a:r>
                <a:r>
                  <a:rPr lang="en-GB" b="1" i="1" u="sng" dirty="0" smtClean="0">
                    <a:solidFill>
                      <a:srgbClr val="FF0000"/>
                    </a:solidFill>
                  </a:rPr>
                  <a:t>longer than the 1/10</a:t>
                </a:r>
                <a:r>
                  <a:rPr lang="en-GB" b="1" i="1" u="sng" baseline="30000" dirty="0" smtClean="0">
                    <a:solidFill>
                      <a:srgbClr val="FF0000"/>
                    </a:solidFill>
                  </a:rPr>
                  <a:t>th</a:t>
                </a:r>
                <a:r>
                  <a:rPr lang="en-GB" b="1" i="1" u="sng" dirty="0" smtClean="0">
                    <a:solidFill>
                      <a:srgbClr val="FF0000"/>
                    </a:solidFill>
                  </a:rPr>
                  <a:t> of the wavelength</a:t>
                </a:r>
                <a:r>
                  <a:rPr lang="en-GB" b="1" dirty="0" smtClean="0"/>
                  <a:t>.</a:t>
                </a:r>
              </a:p>
              <a:p>
                <a:pPr lvl="1"/>
                <a:r>
                  <a:rPr lang="en-GB" b="1" dirty="0" smtClean="0"/>
                  <a:t>Example</a:t>
                </a:r>
              </a:p>
              <a:p>
                <a:pPr lvl="2"/>
                <a:r>
                  <a:rPr lang="en-GB" b="1" dirty="0" smtClean="0"/>
                  <a:t>If f = 1 </a:t>
                </a:r>
                <a:r>
                  <a:rPr lang="en-GB" b="1" dirty="0" err="1" smtClean="0"/>
                  <a:t>Mhz</a:t>
                </a:r>
                <a:r>
                  <a:rPr lang="en-GB" b="1" dirty="0" smtClean="0"/>
                  <a:t>  the corresponding wavelength is c/fc = 300 m.</a:t>
                </a:r>
              </a:p>
              <a:p>
                <a:pPr lvl="2"/>
                <a:r>
                  <a:rPr lang="en-GB" b="1" dirty="0" smtClean="0"/>
                  <a:t>What would be the minimum antenna height for such am electromagnetic wave.</a:t>
                </a:r>
              </a:p>
              <a:p>
                <a:pPr lvl="1"/>
                <a:r>
                  <a:rPr lang="en-GB" b="1" dirty="0" smtClean="0"/>
                  <a:t>Three modes of propagation in the atmosphere. </a:t>
                </a:r>
              </a:p>
              <a:p>
                <a:pPr lvl="2"/>
                <a:r>
                  <a:rPr lang="en-GB" b="1" dirty="0" smtClean="0"/>
                  <a:t>Ground-wave  propagation</a:t>
                </a:r>
              </a:p>
              <a:p>
                <a:pPr lvl="2"/>
                <a:r>
                  <a:rPr lang="en-GB" b="1" dirty="0" smtClean="0"/>
                  <a:t>Sky-wave </a:t>
                </a:r>
              </a:p>
              <a:p>
                <a:pPr lvl="2"/>
                <a:r>
                  <a:rPr lang="en-GB" b="1" dirty="0" smtClean="0"/>
                  <a:t>Line-of-Sight (LOS)</a:t>
                </a:r>
              </a:p>
              <a:p>
                <a:pPr lvl="1"/>
                <a:r>
                  <a:rPr lang="en-GB" b="1" dirty="0" smtClean="0"/>
                  <a:t>Signal suffers from Several Channel impairments during Propagation</a:t>
                </a:r>
              </a:p>
              <a:p>
                <a:pPr lvl="2"/>
                <a:r>
                  <a:rPr lang="en-GB" b="1" dirty="0" smtClean="0"/>
                  <a:t>Multi-path : When the transmitted signal arrives at the destination through </a:t>
                </a:r>
                <a:r>
                  <a:rPr lang="en-GB" b="1" dirty="0" smtClean="0">
                    <a:solidFill>
                      <a:srgbClr val="FF0000"/>
                    </a:solidFill>
                  </a:rPr>
                  <a:t>multiple propagation paths at different delays</a:t>
                </a:r>
                <a:r>
                  <a:rPr lang="en-GB" b="1" dirty="0" smtClean="0"/>
                  <a:t>.</a:t>
                </a:r>
              </a:p>
              <a:p>
                <a:pPr lvl="2"/>
                <a:r>
                  <a:rPr lang="en-GB" b="1" dirty="0" smtClean="0"/>
                  <a:t>Multi-Path-Fading : If the multi-path signal components adds destructively, this results in </a:t>
                </a:r>
                <a:r>
                  <a:rPr lang="en-GB" b="1" dirty="0" smtClean="0">
                    <a:solidFill>
                      <a:srgbClr val="FF0000"/>
                    </a:solidFill>
                  </a:rPr>
                  <a:t>fading</a:t>
                </a:r>
                <a:r>
                  <a:rPr lang="en-GB" b="1" dirty="0" smtClean="0"/>
                  <a:t>.</a:t>
                </a:r>
              </a:p>
              <a:p>
                <a:pPr lvl="2"/>
                <a:r>
                  <a:rPr lang="en-GB" b="1" dirty="0" smtClean="0"/>
                  <a:t>Atmospheric noise and thermal noise</a:t>
                </a:r>
              </a:p>
              <a:p>
                <a:pPr lvl="1"/>
                <a:r>
                  <a:rPr lang="en-GB" b="1" dirty="0" smtClean="0"/>
                  <a:t>In general LOS propagation of signal in LF is limited by the curvature of the earth.</a:t>
                </a:r>
              </a:p>
              <a:p>
                <a:pPr lvl="2"/>
                <a:r>
                  <a:rPr lang="en-GB" b="1" dirty="0" smtClean="0"/>
                  <a:t>The signal propagation limit is related to the height of the antenna assuming no physical obstructions. And it </a:t>
                </a:r>
                <a:r>
                  <a:rPr lang="en-GB" sz="1700" b="1" dirty="0" smtClean="0"/>
                  <a:t>is </a:t>
                </a:r>
                <a14:m>
                  <m:oMath xmlns:m="http://schemas.openxmlformats.org/officeDocument/2006/math">
                    <m:r>
                      <a:rPr lang="en-GB" sz="1700" b="1" i="1" smtClean="0">
                        <a:solidFill>
                          <a:srgbClr val="FF0000"/>
                        </a:solidFill>
                        <a:latin typeface="Cambria Math" panose="02040503050406030204" pitchFamily="18" charset="0"/>
                      </a:rPr>
                      <m:t>𝒅</m:t>
                    </m:r>
                    <m:r>
                      <a:rPr lang="en-GB" sz="1700" b="1" i="1" smtClean="0">
                        <a:solidFill>
                          <a:srgbClr val="FF0000"/>
                        </a:solidFill>
                        <a:latin typeface="Cambria Math" panose="02040503050406030204" pitchFamily="18" charset="0"/>
                      </a:rPr>
                      <m:t>= </m:t>
                    </m:r>
                    <m:rad>
                      <m:radPr>
                        <m:degHide m:val="on"/>
                        <m:ctrlPr>
                          <a:rPr lang="en-GB" sz="1700" b="1" i="1" smtClean="0">
                            <a:solidFill>
                              <a:srgbClr val="FF0000"/>
                            </a:solidFill>
                            <a:latin typeface="Cambria Math" panose="02040503050406030204" pitchFamily="18" charset="0"/>
                          </a:rPr>
                        </m:ctrlPr>
                      </m:radPr>
                      <m:deg/>
                      <m:e>
                        <m:r>
                          <a:rPr lang="en-GB" sz="1700" b="1" i="1" smtClean="0">
                            <a:solidFill>
                              <a:srgbClr val="FF0000"/>
                            </a:solidFill>
                            <a:latin typeface="Cambria Math" panose="02040503050406030204" pitchFamily="18" charset="0"/>
                          </a:rPr>
                          <m:t>𝟏𝟓</m:t>
                        </m:r>
                        <m:r>
                          <a:rPr lang="en-GB" sz="1700" b="1" i="1" smtClean="0">
                            <a:solidFill>
                              <a:srgbClr val="FF0000"/>
                            </a:solidFill>
                            <a:latin typeface="Cambria Math" panose="02040503050406030204" pitchFamily="18" charset="0"/>
                          </a:rPr>
                          <m:t>𝒉</m:t>
                        </m:r>
                        <m:r>
                          <a:rPr lang="en-GB" sz="1700" b="1" i="1" smtClean="0">
                            <a:solidFill>
                              <a:srgbClr val="FF0000"/>
                            </a:solidFill>
                            <a:latin typeface="Cambria Math" panose="02040503050406030204" pitchFamily="18" charset="0"/>
                          </a:rPr>
                          <m:t> </m:t>
                        </m:r>
                      </m:e>
                    </m:rad>
                  </m:oMath>
                </a14:m>
                <a:r>
                  <a:rPr lang="en-GB" sz="1700" b="1" dirty="0" smtClean="0">
                    <a:solidFill>
                      <a:srgbClr val="FF0000"/>
                    </a:solidFill>
                  </a:rPr>
                  <a:t> km.</a:t>
                </a:r>
                <a:endParaRPr lang="en-GB" sz="1700" b="1" dirty="0">
                  <a:solidFill>
                    <a:srgbClr val="FF0000"/>
                  </a:solidFill>
                </a:endParaRPr>
              </a:p>
            </p:txBody>
          </p:sp>
        </mc:Choice>
        <mc:Fallback>
          <p:sp>
            <p:nvSpPr>
              <p:cNvPr id="3" name="İçerik Yer Tutucusu 2"/>
              <p:cNvSpPr>
                <a:spLocks noGrp="1" noRot="1" noChangeAspect="1" noMove="1" noResize="1" noEditPoints="1" noAdjustHandles="1" noChangeArrowheads="1" noChangeShapeType="1" noTextEdit="1"/>
              </p:cNvSpPr>
              <p:nvPr>
                <p:ph idx="1"/>
              </p:nvPr>
            </p:nvSpPr>
            <p:spPr>
              <a:xfrm>
                <a:off x="2589212" y="868680"/>
                <a:ext cx="8915400" cy="5989320"/>
              </a:xfrm>
              <a:blipFill rotWithShape="0">
                <a:blip r:embed="rId2"/>
                <a:stretch>
                  <a:fillRect l="-342" t="-713" r="-205"/>
                </a:stretch>
              </a:blipFill>
            </p:spPr>
            <p:txBody>
              <a:bodyPr/>
              <a:lstStyle/>
              <a:p>
                <a:r>
                  <a:rPr lang="en-GB">
                    <a:noFill/>
                  </a:rPr>
                  <a:t> </a:t>
                </a:r>
              </a:p>
            </p:txBody>
          </p:sp>
        </mc:Fallback>
      </mc:AlternateContent>
    </p:spTree>
    <p:extLst>
      <p:ext uri="{BB962C8B-B14F-4D97-AF65-F5344CB8AC3E}">
        <p14:creationId xmlns:p14="http://schemas.microsoft.com/office/powerpoint/2010/main" val="290221476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15804</TotalTime>
  <Words>1097</Words>
  <Application>Microsoft Office PowerPoint</Application>
  <PresentationFormat>Geniş ekran</PresentationFormat>
  <Paragraphs>218</Paragraphs>
  <Slides>21</Slides>
  <Notes>11</Notes>
  <HiddenSlides>0</HiddenSlides>
  <MMClips>0</MMClips>
  <ScaleCrop>false</ScaleCrop>
  <HeadingPairs>
    <vt:vector size="8" baseType="variant">
      <vt:variant>
        <vt:lpstr>Kullanılan Yazı Tipleri</vt:lpstr>
      </vt:variant>
      <vt:variant>
        <vt:i4>8</vt:i4>
      </vt:variant>
      <vt:variant>
        <vt:lpstr>Tema</vt:lpstr>
      </vt:variant>
      <vt:variant>
        <vt:i4>1</vt:i4>
      </vt:variant>
      <vt:variant>
        <vt:lpstr>Eklenmiş OLE Hizmet Programları</vt:lpstr>
      </vt:variant>
      <vt:variant>
        <vt:i4>1</vt:i4>
      </vt:variant>
      <vt:variant>
        <vt:lpstr>Slayt Başlıkları</vt:lpstr>
      </vt:variant>
      <vt:variant>
        <vt:i4>21</vt:i4>
      </vt:variant>
    </vt:vector>
  </HeadingPairs>
  <TitlesOfParts>
    <vt:vector size="31" baseType="lpstr">
      <vt:lpstr>Arial</vt:lpstr>
      <vt:lpstr>Calibri</vt:lpstr>
      <vt:lpstr>Cambria Math</vt:lpstr>
      <vt:lpstr>Century Gothic</vt:lpstr>
      <vt:lpstr>Symbol</vt:lpstr>
      <vt:lpstr>Times New Roman</vt:lpstr>
      <vt:lpstr>Wingdings</vt:lpstr>
      <vt:lpstr>Wingdings 3</vt:lpstr>
      <vt:lpstr>Duman</vt:lpstr>
      <vt:lpstr>Microsoft Equation 3.0</vt:lpstr>
      <vt:lpstr>Digital Communications: Introduction</vt:lpstr>
      <vt:lpstr>Outline</vt:lpstr>
      <vt:lpstr>Communication System Components (Recap)</vt:lpstr>
      <vt:lpstr>Communication Process (Recap)</vt:lpstr>
      <vt:lpstr>Telecommunication (Recap)</vt:lpstr>
      <vt:lpstr>Wireless Communications (Recap) </vt:lpstr>
      <vt:lpstr>Analog v.s. Digital ADC/DAC</vt:lpstr>
      <vt:lpstr>Source Coder</vt:lpstr>
      <vt:lpstr>Communication Channels</vt:lpstr>
      <vt:lpstr>Acoustic Channels </vt:lpstr>
      <vt:lpstr>Storage Channels</vt:lpstr>
      <vt:lpstr>Mathematical Models for Communication Channels</vt:lpstr>
      <vt:lpstr>Mathematical Models for Communication Channels</vt:lpstr>
      <vt:lpstr>Mathematical Models for Communication Channels</vt:lpstr>
      <vt:lpstr>The Linear Time-Variant Filter Channel  (Cont.)</vt:lpstr>
      <vt:lpstr>PowerPoint Sunusu</vt:lpstr>
      <vt:lpstr>PowerPoint Sunusu</vt:lpstr>
      <vt:lpstr>Example</vt:lpstr>
      <vt:lpstr>Channel Coding</vt:lpstr>
      <vt:lpstr>Quality of a Link (service, QoS)</vt:lpstr>
      <vt:lpstr>Thank You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of Things : What is it about? and What are the hot topics?</dc:title>
  <dc:creator>sedat gormus</dc:creator>
  <cp:lastModifiedBy>sedat gormus</cp:lastModifiedBy>
  <cp:revision>362</cp:revision>
  <dcterms:created xsi:type="dcterms:W3CDTF">2014-12-25T07:55:36Z</dcterms:created>
  <dcterms:modified xsi:type="dcterms:W3CDTF">2015-09-29T10:57:21Z</dcterms:modified>
</cp:coreProperties>
</file>