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1"/>
  </p:notesMasterIdLst>
  <p:sldIdLst>
    <p:sldId id="256" r:id="rId2"/>
    <p:sldId id="307" r:id="rId3"/>
    <p:sldId id="306" r:id="rId4"/>
    <p:sldId id="308" r:id="rId5"/>
    <p:sldId id="341" r:id="rId6"/>
    <p:sldId id="343" r:id="rId7"/>
    <p:sldId id="342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285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8940" autoAdjust="0"/>
  </p:normalViewPr>
  <p:slideViewPr>
    <p:cSldViewPr snapToGrid="0">
      <p:cViewPr varScale="1">
        <p:scale>
          <a:sx n="63" d="100"/>
          <a:sy n="63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BB06F-1B85-4C19-A685-88AAF3BAED63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3FD0C-58BC-42A7-8E86-5EA7430DEF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44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87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Hence, congestion control is an important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 of the transport layer to achieve the required reliability. Furthermore, congestion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not only increases the network efficiency, but also helps conserve scarce sensor resources.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/>
              <a:t>2)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Similarly, the programming/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retasking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for sensor operation,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command, and queries should be reliably delivered to the target sensor nodes to assure the proper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functioning of the WSNs.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exist several transport layer solutions developed for conventional wireless networks [3].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these solutions may be relevant, they are not suitable for WSNs, In particular, to satisfy the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above objectives and to accommodate the unique characteristics of WSNs, significant modifications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existing transport layer protocols are needed. The majority of existing solutions focuses on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reliable data transport following the end-to-end TCP semantics and addresses the challenges posed by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 link errors and mobility [4].</a:t>
            </a:r>
            <a:endParaRPr lang="en-GB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75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energy, processing, and hardware limitations of the wireless sensor nodes bring further challenges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design of the transport layer protocol. The development of transport layer protocols is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considerable effort because the limitations of the sensor nodes and the specific application requirements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primarily determine the design principles. In this respect, the main objectives and challenges of the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transport layer are stated next. Moreover, the essential features to address the unique questions posed by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characteristics of the WSNs are also indicated.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Conventional transport layer solutions such as TCP adopt end-to-end retransmission-based error control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window-based additive-increase multiplicative-decrease (AIMD) congestion control mechanisms.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mechanisms provide end-to-end and point-to-point reliability and congestion control solutions.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specifically, the packet losses and congestion mitigation are performed through communication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a source and a destination without any involvement from the intermediate parties. Essentially,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transport control mechanisms reside only on the source and destination. Furthermore, each flow is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considered independently to provide a point-to-point communication solution.</a:t>
            </a:r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end-to-end control mechanisms used for conventional transport layer protocols usually lead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resource wastage in WSNs, where collective information from a group of sensors is much more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than the individual information from each sensor node. Therefore, conventional end-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toend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point-to-point transport layer techniques may lead to waste of scarce wireless sensor resources.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Instead, local measures for reliability and congestion control are usually exploited to improve the energy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efficiency of the transport layer protocols. Similarly, reliability of the collective information from a group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sensors is controlled instead of the reliability of information from each individual sensor node.</a:t>
            </a:r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b="1" dirty="0" smtClean="0"/>
              <a:t>2)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the focus of the transport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layer solutions should be tailored to the application. Moreover, the application can be developed for 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 range of purposes in the military, environment, health, space exploration, and disaster relief areas.</a:t>
            </a:r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Scarce energy resources affect the design of transport layer solutions.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Consequently, the transport layer functionalities should be energy aware, i.e., the error and congestion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objectives must be achieved with the minimum possible energy expenditure.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if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reliability levels at the sink are found to be in excess of that required for event detection, the source nodes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conserve energy by reducing the amount of information sent out or temporarily powering down.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Similarly, end-to-end measures, which are successfully used for conventional networking for reliability,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 require significant energy consumption in a multi-hop network.</a:t>
            </a:r>
            <a:endParaRPr lang="en-GB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935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4)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the traffic in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theWSNs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exhibits significantly different characteristics depending on the flow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direction. While the flow in the sensors-to-sink direction may require timely delivery with loss-tolerant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operation, the sink-to-sensors direction usually requires a high delivery ratio. Consequently, transport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protocols should be designed also by considering these biases in traffic.</a:t>
            </a:r>
            <a:endParaRPr lang="en-GB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94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Error recovery in non-caching mode is illustrated in Figure 8.2, where a sensor node is trying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transmit a series of packets to the sink through the multi-hop route. The sequence number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last received packet at the sink is also shown in each case. In non-caching mode,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endto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retransmissions are performed to provide reliability. In Figure 8.2(a), packet 4 is lost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reaching the sink. The sink can only recognize the packet loss after it receives packet 5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(Figure 8.2(b)). Then, the sink transmits a NACK packet back to the source node as shown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8.2(c). The lost packet is then retransmitted to the sink through the multi-hop route as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 in Figure 8.2(d).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caching mode, RMST essentially creates reliable segments between two consecutive caching nodes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retransmissions are performed inside these segments instead of through the end-to-end route.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the cost associated with end-to-end retransmissions is minimized. Moreover, RMST aims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guaranteed delivery for each flow in the WSN. This is helpful for applications where individual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node information is important, such as in network management solutions as discussed in Chapter 9.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RMST may incur additional overhead since caching requires additional processing and memory at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caching nodes. This may increase the overall complexity and energy consumption of the network. Most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related to event detection/tracking may not require 100% reliability since the individual data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flows are correlated and loss tolerant. However, RMST treats each flow separately, which may lead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overutilization of the resources in WSNs. Moreover, guaranteed reliability via in-network caching may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 significant overhead for WSNs with power and processing limitations. Finally, RMST focuses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080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congestion mitigation mechanism of CODA is illustrated in Figure 8.5, where a sensor node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trying to transmit a packet to the sink through a congested area.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congestion is detected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one of the nodes inside the congested area (Figure 8.5(a)), the receiver broadcasts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suppression</a:t>
            </a:r>
            <a:r>
              <a:rPr lang="tr-TR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toward the source node in the reverse path as shown in Figure 8.5(b). The suppression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 is used to inform the upstream nodes about congestion. Upon receiving the suppression,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upstream nodes decrease their sending rates or drop packets to relieve the congestion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forward path. Moreover, the suppression message is rebroadcast until a non-congested node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the message as shown in Figure 8.5(b). This type of congestion control is referred to as</a:t>
            </a:r>
          </a:p>
          <a:p>
            <a:r>
              <a:rPr lang="en-GB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open-loop hop-by-hop backpressure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as shown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Figure 8.5(c), using cross-layer routing techniques the forward path can be rerouted to avoid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hot spots.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local congestion that may occur as a result of the dynamics in the network, the traffic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generated by the source nodes can create network-wide congestion. More specifically, if a source node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injects a traffic load larger than the network can handle, the local congestion control mechanism cannot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relieve the congestion. For this case, CODA uses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closed-loop multi-source regulation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mechanism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shown in Figure 8.6. This mechanism is similar to conventional end-to-end congestion control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mechanisms. Each source node monitors the source rate,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If the source rate exceeds a threshold,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≥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νS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is a fraction of the maximum theoretical throughput of the channel, the source node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enters closed-loop control. In this case, a regulation bit is set in the header of the packets to inform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sink. Consequently, the sink begins sending periodic ACK messages for each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packets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received. If the source cannot receive the ACK messages, it determines network-wide congestion and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decreases its source rate.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48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role of the application layer is to abstract the physical topology of the WSN for the applications.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the application layer provides necessary interfaces to the user to interact with the physical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 through the WSN. We will describe the application layer solutions in three categories: source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coding, query processing, and network management. An overview of the application layer protocols is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 in Figure 9.1.</a:t>
            </a:r>
            <a:endParaRPr lang="en-GB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81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processing power available in sensor nodes provides potential solutions for the challenges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encountered in WSN query processing. It is clear that the queries sent by the sink can be easily replied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by sending the raw sensor observation to the sink. This approach is referred to as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warehousing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[3],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 processing of sensor queries and access to the sensor network are separated. As a result,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centralized DBMS can be developed to provide access to the collected data through classical database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techniques.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warehousing approach, however, leads to both overutilization of communication resources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WSN and accumulation of highly redundant data at the sink. As an example, if an application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interested in the average value of specific information at a specific location, it would be more</a:t>
            </a:r>
            <a:endParaRPr lang="tr-T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efficient for nodes at this location to calculate the average locally and send this information as a single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to the sink instead of sending all the individual information. Hence, exploiting existing techniques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query processing in WSNs leads to inefficient solutions. Instead, novel approaches tailored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WSN paradigm are required. In this section, we describe these solutions, which have been developed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WSNs.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25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FD0C-58BC-42A7-8E86-5EA7430DEF95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93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63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96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590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616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36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860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98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16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508001" y="836613"/>
            <a:ext cx="11156951" cy="54721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GB" altLang="ja-JP" dirty="0" smtClean="0"/>
              <a:t>Bullets</a:t>
            </a:r>
            <a:endParaRPr lang="ja-JP" altLang="en-US" dirty="0" smtClean="0"/>
          </a:p>
          <a:p>
            <a:pPr lvl="1"/>
            <a:r>
              <a:rPr lang="en-GB" altLang="ja-JP" dirty="0" smtClean="0"/>
              <a:t>Level 2</a:t>
            </a:r>
            <a:endParaRPr lang="ja-JP" altLang="en-US" dirty="0" smtClean="0"/>
          </a:p>
          <a:p>
            <a:pPr lvl="2"/>
            <a:r>
              <a:rPr lang="en-GB" altLang="ja-JP" dirty="0" smtClean="0"/>
              <a:t>Level 3</a:t>
            </a:r>
            <a:endParaRPr lang="ja-JP" altLang="en-US" dirty="0" smtClean="0"/>
          </a:p>
          <a:p>
            <a:pPr lvl="3"/>
            <a:r>
              <a:rPr lang="en-GB" altLang="ja-JP" dirty="0" smtClean="0"/>
              <a:t>Level 3</a:t>
            </a:r>
            <a:endParaRPr lang="ja-JP" altLang="en-US" dirty="0" smtClean="0"/>
          </a:p>
          <a:p>
            <a:pPr lvl="4"/>
            <a:r>
              <a:rPr lang="en-GB" altLang="ja-JP" dirty="0" smtClean="0"/>
              <a:t>Level 4</a:t>
            </a:r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>
          <a:xfrm>
            <a:off x="505885" y="1"/>
            <a:ext cx="11159067" cy="620713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Title</a:t>
            </a:r>
            <a:endParaRPr lang="ja-JP" altLang="en-US" dirty="0"/>
          </a:p>
        </p:txBody>
      </p:sp>
      <p:sp>
        <p:nvSpPr>
          <p:cNvPr id="4" name="フッター プレースホルダ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err="1"/>
            </a:lvl1pPr>
          </a:lstStyle>
          <a:p>
            <a:pPr>
              <a:defRPr/>
            </a:pPr>
            <a:r>
              <a:rPr lang="en-US" altLang="ja-JP" dirty="0" smtClean="0"/>
              <a:t>INSERT TITLE HERE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930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29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0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84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6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28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04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43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9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  <a:alpha val="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B738-09A5-43E4-8289-1CEE8871FA11}" type="datetimeFigureOut">
              <a:rPr lang="tr-TR" smtClean="0"/>
              <a:t>12.5.2015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6E1D05-F730-42D0-957C-3FA949C68E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8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4" y="1885950"/>
            <a:ext cx="8915399" cy="226278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Arial"/>
              </a:rPr>
              <a:t>Wireless Sensor Networks</a:t>
            </a:r>
            <a:r>
              <a:rPr lang="en-GB" dirty="0" smtClean="0">
                <a:solidFill>
                  <a:srgbClr val="000000"/>
                </a:solidFill>
                <a:latin typeface="Arial"/>
              </a:rPr>
              <a:t>:</a:t>
            </a:r>
            <a:br>
              <a:rPr lang="en-GB" dirty="0" smtClean="0">
                <a:solidFill>
                  <a:srgbClr val="000000"/>
                </a:solidFill>
                <a:latin typeface="Arial"/>
              </a:rPr>
            </a:br>
            <a:r>
              <a:rPr lang="tr-TR" dirty="0" smtClean="0">
                <a:solidFill>
                  <a:srgbClr val="000000"/>
                </a:solidFill>
                <a:latin typeface="Arial"/>
              </a:rPr>
              <a:t>Transport </a:t>
            </a:r>
            <a:r>
              <a:rPr lang="tr-TR" dirty="0" err="1" smtClean="0">
                <a:solidFill>
                  <a:srgbClr val="000000"/>
                </a:solidFill>
                <a:latin typeface="Arial"/>
              </a:rPr>
              <a:t>Layer</a:t>
            </a:r>
            <a:r>
              <a:rPr lang="tr-TR" dirty="0" smtClean="0">
                <a:solidFill>
                  <a:srgbClr val="000000"/>
                </a:solidFill>
                <a:latin typeface="Arial"/>
              </a:rPr>
              <a:t> &amp; </a:t>
            </a:r>
            <a:r>
              <a:rPr lang="tr-TR" dirty="0" err="1" smtClean="0">
                <a:solidFill>
                  <a:srgbClr val="000000"/>
                </a:solidFill>
                <a:latin typeface="Arial"/>
              </a:rPr>
              <a:t>Research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05000" y="4305301"/>
            <a:ext cx="9599613" cy="226695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Sedat Görmüş, </a:t>
            </a:r>
            <a:r>
              <a:rPr lang="tr-TR" dirty="0" err="1" smtClean="0"/>
              <a:t>PhD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7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Congestion Detection and Avoidance (CODA) Protocol</a:t>
            </a:r>
            <a:endParaRPr lang="en-GB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5885" y="1071404"/>
            <a:ext cx="5543550" cy="51244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880" y="1071404"/>
            <a:ext cx="53340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2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 </a:t>
            </a:r>
            <a:r>
              <a:rPr lang="tr-TR" dirty="0" err="1" smtClean="0"/>
              <a:t>Layer</a:t>
            </a:r>
            <a:endParaRPr lang="en-GB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0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Some</a:t>
            </a:r>
            <a:r>
              <a:rPr lang="tr-TR" b="1" dirty="0" smtClean="0"/>
              <a:t> Application </a:t>
            </a:r>
            <a:r>
              <a:rPr lang="tr-TR" b="1" dirty="0" err="1" smtClean="0"/>
              <a:t>Layer</a:t>
            </a:r>
            <a:r>
              <a:rPr lang="tr-TR" b="1" dirty="0" smtClean="0"/>
              <a:t> </a:t>
            </a:r>
            <a:r>
              <a:rPr lang="tr-TR" b="1" dirty="0" err="1" smtClean="0"/>
              <a:t>Protocols</a:t>
            </a:r>
            <a:endParaRPr lang="en-GB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435" y="1905000"/>
            <a:ext cx="5472113" cy="2396153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2474435" y="4450080"/>
            <a:ext cx="6090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COAP : Constrained Application Protocol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8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CoAP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02080"/>
            <a:ext cx="8915400" cy="5120640"/>
          </a:xfrm>
        </p:spPr>
        <p:txBody>
          <a:bodyPr>
            <a:normAutofit/>
          </a:bodyPr>
          <a:lstStyle/>
          <a:p>
            <a:r>
              <a:rPr lang="en-US" dirty="0"/>
              <a:t>The Constrained Application Protocol (</a:t>
            </a:r>
            <a:r>
              <a:rPr lang="en-US" dirty="0" err="1"/>
              <a:t>CoAP</a:t>
            </a:r>
            <a:r>
              <a:rPr lang="en-US" dirty="0"/>
              <a:t>) is a specialized web transfer protocol for use with constrained nodes and constrained networks in the </a:t>
            </a:r>
            <a:r>
              <a:rPr lang="en-US" b="1" dirty="0"/>
              <a:t>Internet of </a:t>
            </a:r>
            <a:r>
              <a:rPr lang="en-US" b="1" dirty="0" smtClean="0"/>
              <a:t>Things</a:t>
            </a:r>
            <a:endParaRPr lang="tr-TR" b="1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protocol is designed for machine-to-machine (M2M) applications such as smart energy and building automation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Like HTTP, </a:t>
            </a:r>
            <a:r>
              <a:rPr lang="en-US" dirty="0" err="1"/>
              <a:t>CoAP</a:t>
            </a:r>
            <a:r>
              <a:rPr lang="en-US" dirty="0"/>
              <a:t> is based on the wildly successful REST model: Servers make resources available under a URL, and clients access these resources using methods such as GET, PUT, POST, and DELETE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From a developer point of view, </a:t>
            </a:r>
            <a:r>
              <a:rPr lang="en-US" dirty="0" err="1"/>
              <a:t>CoAP</a:t>
            </a:r>
            <a:r>
              <a:rPr lang="en-US" dirty="0"/>
              <a:t> feels very much like HTTP. Obtaining a value from a sensor is not much different from obtaining a value from a Web API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Since HTTP and </a:t>
            </a:r>
            <a:r>
              <a:rPr lang="en-US" dirty="0" err="1"/>
              <a:t>CoAP</a:t>
            </a:r>
            <a:r>
              <a:rPr lang="en-US" dirty="0"/>
              <a:t> share the REST model, they can easily be connected using application-agnostic cross-protocol proxies. A Web client may not even notice that it just accessed a sensor resource</a:t>
            </a:r>
            <a:r>
              <a:rPr lang="en-US" dirty="0" smtClean="0"/>
              <a:t>!</a:t>
            </a:r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96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 b="1" dirty="0"/>
              <a:t>Source Coding (Data Compression)</a:t>
            </a:r>
            <a:endParaRPr lang="en-GB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70760" y="1508760"/>
            <a:ext cx="9843452" cy="5212080"/>
          </a:xfrm>
        </p:spPr>
        <p:txBody>
          <a:bodyPr>
            <a:normAutofit/>
          </a:bodyPr>
          <a:lstStyle/>
          <a:p>
            <a:r>
              <a:rPr lang="en-US" dirty="0"/>
              <a:t>As explained </a:t>
            </a:r>
            <a:r>
              <a:rPr lang="tr-TR" dirty="0" smtClean="0"/>
              <a:t>in </a:t>
            </a:r>
            <a:r>
              <a:rPr lang="tr-TR" dirty="0" err="1" smtClean="0"/>
              <a:t>earlier</a:t>
            </a:r>
            <a:r>
              <a:rPr lang="tr-TR" dirty="0" smtClean="0"/>
              <a:t> </a:t>
            </a:r>
            <a:r>
              <a:rPr lang="tr-TR" dirty="0" err="1" smtClean="0"/>
              <a:t>weeks</a:t>
            </a:r>
            <a:r>
              <a:rPr lang="en-US" dirty="0" smtClean="0"/>
              <a:t>, </a:t>
            </a:r>
            <a:r>
              <a:rPr lang="en-US" dirty="0"/>
              <a:t>source coding is the first step in information delivery through </a:t>
            </a:r>
            <a:r>
              <a:rPr lang="en-US" dirty="0" smtClean="0"/>
              <a:t>wireless</a:t>
            </a:r>
            <a:r>
              <a:rPr lang="tr-TR" dirty="0" smtClean="0"/>
              <a:t> </a:t>
            </a:r>
            <a:r>
              <a:rPr lang="en-US" dirty="0" smtClean="0"/>
              <a:t>communication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Whenever </a:t>
            </a:r>
            <a:r>
              <a:rPr lang="en-US" dirty="0"/>
              <a:t>a sensor node has information to transmit, the information source is </a:t>
            </a:r>
            <a:r>
              <a:rPr lang="en-US" dirty="0" smtClean="0"/>
              <a:t>first</a:t>
            </a:r>
            <a:r>
              <a:rPr lang="tr-TR" dirty="0" smtClean="0"/>
              <a:t> </a:t>
            </a:r>
            <a:r>
              <a:rPr lang="en-US" dirty="0" smtClean="0"/>
              <a:t>encoded </a:t>
            </a:r>
            <a:r>
              <a:rPr lang="en-US" dirty="0"/>
              <a:t>with a source encoder.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effect, source coding exploits the information statistics to </a:t>
            </a:r>
            <a:r>
              <a:rPr lang="en-US" dirty="0" smtClean="0"/>
              <a:t>represent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source with fewer bits, i.e., source </a:t>
            </a:r>
            <a:r>
              <a:rPr lang="en-US" dirty="0" err="1"/>
              <a:t>codeword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basic compression solutions can be classified into two based on the preservation of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after </a:t>
            </a:r>
            <a:r>
              <a:rPr lang="en-US" dirty="0"/>
              <a:t>coding: </a:t>
            </a:r>
            <a:endParaRPr lang="tr-TR" dirty="0" smtClean="0"/>
          </a:p>
          <a:p>
            <a:pPr lvl="1"/>
            <a:r>
              <a:rPr lang="tr-TR" i="1" dirty="0" smtClean="0"/>
              <a:t>L</a:t>
            </a:r>
            <a:r>
              <a:rPr lang="en-US" i="1" dirty="0" err="1" smtClean="0"/>
              <a:t>ossless</a:t>
            </a:r>
            <a:r>
              <a:rPr lang="en-US" i="1" dirty="0" smtClean="0"/>
              <a:t> </a:t>
            </a:r>
            <a:r>
              <a:rPr lang="en-US" i="1" dirty="0"/>
              <a:t>compression </a:t>
            </a:r>
            <a:endParaRPr lang="tr-TR" dirty="0" smtClean="0"/>
          </a:p>
          <a:p>
            <a:pPr lvl="1"/>
            <a:r>
              <a:rPr lang="tr-TR" i="1" dirty="0" err="1"/>
              <a:t>L</a:t>
            </a:r>
            <a:r>
              <a:rPr lang="en-US" i="1" dirty="0" err="1" smtClean="0"/>
              <a:t>ossy</a:t>
            </a:r>
            <a:r>
              <a:rPr lang="en-US" i="1" dirty="0" smtClean="0"/>
              <a:t> </a:t>
            </a:r>
            <a:r>
              <a:rPr lang="en-US" i="1" dirty="0"/>
              <a:t>compression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Due </a:t>
            </a:r>
            <a:r>
              <a:rPr lang="en-US" dirty="0"/>
              <a:t>to the higher complexity required for </a:t>
            </a:r>
            <a:r>
              <a:rPr lang="tr-TR" b="1" dirty="0" err="1"/>
              <a:t>L</a:t>
            </a:r>
            <a:r>
              <a:rPr lang="en-US" b="1" dirty="0" err="1" smtClean="0"/>
              <a:t>ossy</a:t>
            </a:r>
            <a:r>
              <a:rPr lang="en-US" dirty="0" smtClean="0"/>
              <a:t> </a:t>
            </a:r>
            <a:r>
              <a:rPr lang="en-US" dirty="0"/>
              <a:t>compression, lossless compression </a:t>
            </a:r>
            <a:r>
              <a:rPr lang="en-US" dirty="0" smtClean="0"/>
              <a:t>techniques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generally adopted in WSNs.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12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Sensor </a:t>
            </a:r>
            <a:r>
              <a:rPr lang="en-GB" i="1" dirty="0" smtClean="0"/>
              <a:t>LZW</a:t>
            </a:r>
            <a:r>
              <a:rPr lang="tr-TR" i="1" dirty="0" smtClean="0"/>
              <a:t> : </a:t>
            </a:r>
            <a:r>
              <a:rPr lang="tr-TR" i="1" dirty="0" err="1" smtClean="0"/>
              <a:t>Example</a:t>
            </a:r>
            <a:r>
              <a:rPr lang="tr-TR" i="1" dirty="0" smtClean="0"/>
              <a:t> </a:t>
            </a:r>
            <a:r>
              <a:rPr lang="tr-TR" i="1" dirty="0" err="1" smtClean="0"/>
              <a:t>source</a:t>
            </a:r>
            <a:r>
              <a:rPr lang="tr-TR" i="1" dirty="0" smtClean="0"/>
              <a:t> </a:t>
            </a:r>
            <a:r>
              <a:rPr lang="tr-TR" i="1" dirty="0" err="1" smtClean="0"/>
              <a:t>coding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Sensor LZW(S-LZW</a:t>
            </a:r>
            <a:r>
              <a:rPr lang="en-US" dirty="0" smtClean="0"/>
              <a:t>) </a:t>
            </a:r>
            <a:r>
              <a:rPr lang="en-US" dirty="0"/>
              <a:t>is a variant of the Lempel–</a:t>
            </a:r>
            <a:r>
              <a:rPr lang="en-US" dirty="0" err="1"/>
              <a:t>Ziv</a:t>
            </a:r>
            <a:r>
              <a:rPr lang="en-US" dirty="0"/>
              <a:t>–Welch (LZW) compression algorithm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tailored to the resource constraints of wireless sensor nodes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LZW is a dictionary-based method, which encodes strings of symbols as a </a:t>
            </a:r>
            <a:r>
              <a:rPr lang="en-US" i="1" dirty="0"/>
              <a:t>token </a:t>
            </a:r>
            <a:r>
              <a:rPr lang="en-US" dirty="0"/>
              <a:t>in a dictionary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dictionary is partly initialized before encoding and is populated based on the sequence of </a:t>
            </a:r>
            <a:r>
              <a:rPr lang="en-US" dirty="0" smtClean="0"/>
              <a:t>symbols</a:t>
            </a:r>
            <a:r>
              <a:rPr lang="tr-TR" dirty="0" smtClean="0"/>
              <a:t> </a:t>
            </a:r>
            <a:r>
              <a:rPr lang="en-US" dirty="0" smtClean="0"/>
              <a:t>encountered </a:t>
            </a:r>
            <a:r>
              <a:rPr lang="en-US" dirty="0"/>
              <a:t>during encoding.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main challenge for exploiting the LZW algorithm for WSNs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adverse </a:t>
            </a:r>
            <a:r>
              <a:rPr lang="en-US" dirty="0"/>
              <a:t>effects of wireless channel errors. LZW decoding cannot be performed if the encoder </a:t>
            </a:r>
            <a:r>
              <a:rPr lang="en-US" dirty="0" smtClean="0"/>
              <a:t>output</a:t>
            </a:r>
            <a:r>
              <a:rPr lang="tr-TR" dirty="0" smtClean="0"/>
              <a:t> </a:t>
            </a:r>
            <a:r>
              <a:rPr lang="en-US" dirty="0" smtClean="0"/>
              <a:t>stream </a:t>
            </a:r>
            <a:r>
              <a:rPr lang="en-US" dirty="0"/>
              <a:t>is not completely received at the decoder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data to be compressed should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limited </a:t>
            </a:r>
            <a:r>
              <a:rPr lang="en-US" dirty="0"/>
              <a:t>to small blocks so that retransmissions can be performed without large data loss and </a:t>
            </a:r>
            <a:r>
              <a:rPr lang="en-US" dirty="0" smtClean="0"/>
              <a:t>energy</a:t>
            </a:r>
            <a:r>
              <a:rPr lang="tr-TR" dirty="0" smtClean="0"/>
              <a:t> </a:t>
            </a:r>
            <a:r>
              <a:rPr lang="en-GB" dirty="0" smtClean="0"/>
              <a:t>consumption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D</a:t>
            </a:r>
            <a:r>
              <a:rPr lang="en-US" dirty="0" err="1" smtClean="0"/>
              <a:t>ue</a:t>
            </a:r>
            <a:r>
              <a:rPr lang="en-US" dirty="0" smtClean="0"/>
              <a:t> </a:t>
            </a:r>
            <a:r>
              <a:rPr lang="en-US" dirty="0"/>
              <a:t>to memory constraints, the dictionary size should be </a:t>
            </a:r>
            <a:r>
              <a:rPr lang="en-US" dirty="0" smtClean="0"/>
              <a:t>limited</a:t>
            </a:r>
            <a:r>
              <a:rPr lang="tr-TR" dirty="0" smtClean="0"/>
              <a:t>.</a:t>
            </a:r>
          </a:p>
          <a:p>
            <a:r>
              <a:rPr lang="en-GB" dirty="0" smtClean="0"/>
              <a:t>S-LZW was designed to address these issues.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29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Sensor </a:t>
            </a:r>
            <a:r>
              <a:rPr lang="en-GB" i="1" dirty="0" smtClean="0"/>
              <a:t>LZW</a:t>
            </a:r>
            <a:r>
              <a:rPr lang="tr-TR" i="1" dirty="0" smtClean="0"/>
              <a:t> : </a:t>
            </a:r>
            <a:r>
              <a:rPr lang="tr-TR" i="1" dirty="0" err="1" smtClean="0"/>
              <a:t>Example</a:t>
            </a:r>
            <a:r>
              <a:rPr lang="tr-TR" i="1" dirty="0" smtClean="0"/>
              <a:t> </a:t>
            </a:r>
            <a:r>
              <a:rPr lang="tr-TR" i="1" dirty="0" err="1" smtClean="0"/>
              <a:t>source</a:t>
            </a:r>
            <a:r>
              <a:rPr lang="tr-TR" i="1" dirty="0" smtClean="0"/>
              <a:t> </a:t>
            </a:r>
            <a:r>
              <a:rPr lang="tr-TR" i="1" dirty="0" err="1" smtClean="0"/>
              <a:t>coding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Sensor LZW(S-LZW</a:t>
            </a:r>
            <a:r>
              <a:rPr lang="en-US" dirty="0" smtClean="0"/>
              <a:t>) </a:t>
            </a:r>
            <a:r>
              <a:rPr lang="en-US" dirty="0"/>
              <a:t>is a variant of the Lempel–</a:t>
            </a:r>
            <a:r>
              <a:rPr lang="en-US" dirty="0" err="1"/>
              <a:t>Ziv</a:t>
            </a:r>
            <a:r>
              <a:rPr lang="en-US" dirty="0"/>
              <a:t>–Welch (LZW) compression algorithm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tailored to the resource constraints of wireless sensor nodes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LZW is a dictionary-based method, which encodes strings of symbols as a </a:t>
            </a:r>
            <a:r>
              <a:rPr lang="en-US" i="1" dirty="0"/>
              <a:t>token </a:t>
            </a:r>
            <a:r>
              <a:rPr lang="en-US" dirty="0"/>
              <a:t>in a dictionary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The dictionary is partly initialized before encoding and is populated based on the sequence of </a:t>
            </a:r>
            <a:r>
              <a:rPr lang="en-US" dirty="0" smtClean="0"/>
              <a:t>symbols</a:t>
            </a:r>
            <a:r>
              <a:rPr lang="tr-TR" dirty="0" smtClean="0"/>
              <a:t> </a:t>
            </a:r>
            <a:r>
              <a:rPr lang="en-US" dirty="0" smtClean="0"/>
              <a:t>encountered </a:t>
            </a:r>
            <a:r>
              <a:rPr lang="en-US" dirty="0"/>
              <a:t>during encoding.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main challenge for exploiting the LZW algorithm for WSNs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adverse </a:t>
            </a:r>
            <a:r>
              <a:rPr lang="en-US" dirty="0"/>
              <a:t>effects of wireless channel errors. LZW decoding cannot be performed if the encoder </a:t>
            </a:r>
            <a:r>
              <a:rPr lang="en-US" dirty="0" smtClean="0"/>
              <a:t>output</a:t>
            </a:r>
            <a:r>
              <a:rPr lang="tr-TR" dirty="0" smtClean="0"/>
              <a:t> </a:t>
            </a:r>
            <a:r>
              <a:rPr lang="en-US" dirty="0" smtClean="0"/>
              <a:t>stream </a:t>
            </a:r>
            <a:r>
              <a:rPr lang="en-US" dirty="0"/>
              <a:t>is not completely received at the decoder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data to be compressed should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limited </a:t>
            </a:r>
            <a:r>
              <a:rPr lang="en-US" dirty="0"/>
              <a:t>to small blocks so that retransmissions can be performed without large data loss and </a:t>
            </a:r>
            <a:r>
              <a:rPr lang="en-US" dirty="0" smtClean="0"/>
              <a:t>energy</a:t>
            </a:r>
            <a:r>
              <a:rPr lang="tr-TR" dirty="0" smtClean="0"/>
              <a:t> </a:t>
            </a:r>
            <a:r>
              <a:rPr lang="en-GB" dirty="0" smtClean="0"/>
              <a:t>consumption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D</a:t>
            </a:r>
            <a:r>
              <a:rPr lang="en-US" dirty="0" err="1" smtClean="0"/>
              <a:t>ue</a:t>
            </a:r>
            <a:r>
              <a:rPr lang="en-US" dirty="0" smtClean="0"/>
              <a:t> </a:t>
            </a:r>
            <a:r>
              <a:rPr lang="en-US" dirty="0"/>
              <a:t>to memory constraints, the dictionary size should be </a:t>
            </a:r>
            <a:r>
              <a:rPr lang="en-US" dirty="0" smtClean="0"/>
              <a:t>limited</a:t>
            </a:r>
            <a:r>
              <a:rPr lang="tr-TR" dirty="0" smtClean="0"/>
              <a:t>.</a:t>
            </a:r>
          </a:p>
          <a:p>
            <a:r>
              <a:rPr lang="en-GB" dirty="0" smtClean="0"/>
              <a:t>S-LZW was designed to address these issues.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8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Distributed Source Coding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32560"/>
            <a:ext cx="8915400" cy="44786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Node-centric compression schemes such as S-LZW improve energy efficiency by decreasing the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content </a:t>
            </a:r>
            <a:r>
              <a:rPr lang="en-US" dirty="0"/>
              <a:t>at each sensor node </a:t>
            </a:r>
            <a:r>
              <a:rPr lang="en-US" dirty="0" smtClean="0"/>
              <a:t>locally</a:t>
            </a:r>
            <a:r>
              <a:rPr lang="tr-TR" dirty="0" smtClean="0"/>
              <a:t>.</a:t>
            </a:r>
          </a:p>
          <a:p>
            <a:r>
              <a:rPr lang="en-US" dirty="0"/>
              <a:t>The temporal relations between consecutive observations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GB" dirty="0" smtClean="0"/>
              <a:t>utilized </a:t>
            </a:r>
            <a:r>
              <a:rPr lang="en-GB" dirty="0"/>
              <a:t>for local </a:t>
            </a:r>
            <a:r>
              <a:rPr lang="en-GB" dirty="0" smtClean="0"/>
              <a:t>compression</a:t>
            </a:r>
            <a:r>
              <a:rPr lang="tr-TR" dirty="0" smtClean="0"/>
              <a:t>.</a:t>
            </a:r>
          </a:p>
          <a:p>
            <a:r>
              <a:rPr lang="en-US" dirty="0"/>
              <a:t>However, most applications may not require very high sampling </a:t>
            </a:r>
            <a:r>
              <a:rPr lang="en-US" dirty="0" smtClean="0"/>
              <a:t>rates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will lead to high temporal </a:t>
            </a:r>
            <a:r>
              <a:rPr lang="en-US" dirty="0" smtClean="0"/>
              <a:t>correlation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B</a:t>
            </a:r>
            <a:r>
              <a:rPr lang="en-US" dirty="0" err="1" smtClean="0"/>
              <a:t>ecause</a:t>
            </a:r>
            <a:r>
              <a:rPr lang="en-US" dirty="0" smtClean="0"/>
              <a:t> </a:t>
            </a:r>
            <a:r>
              <a:rPr lang="en-US" dirty="0"/>
              <a:t>of the high density in sensor </a:t>
            </a:r>
            <a:r>
              <a:rPr lang="en-US" dirty="0" smtClean="0"/>
              <a:t>deployment,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information content observed by closely located sensors is highly </a:t>
            </a:r>
            <a:r>
              <a:rPr lang="en-US" dirty="0" smtClean="0"/>
              <a:t>correlated</a:t>
            </a:r>
            <a:r>
              <a:rPr lang="tr-TR" dirty="0" smtClean="0"/>
              <a:t>.</a:t>
            </a:r>
          </a:p>
          <a:p>
            <a:r>
              <a:rPr lang="en-GB" dirty="0"/>
              <a:t>This correlation can </a:t>
            </a:r>
            <a:r>
              <a:rPr lang="en-GB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exploited </a:t>
            </a:r>
            <a:r>
              <a:rPr lang="en-US" dirty="0"/>
              <a:t>to significantly decrease the data content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GB" dirty="0"/>
              <a:t>Distributed </a:t>
            </a:r>
            <a:r>
              <a:rPr lang="en-GB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coding </a:t>
            </a:r>
            <a:r>
              <a:rPr lang="en-US" dirty="0"/>
              <a:t>refers to the compression of multiple correlated sensor outputs that do not communicate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GB" dirty="0" smtClean="0"/>
              <a:t>each other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information at a sensor node is compressed assuming </a:t>
            </a:r>
            <a:r>
              <a:rPr lang="en-US" dirty="0" smtClean="0"/>
              <a:t>correlation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another node without exchanging any </a:t>
            </a:r>
            <a:r>
              <a:rPr lang="en-US" dirty="0" smtClean="0"/>
              <a:t>information</a:t>
            </a:r>
            <a:r>
              <a:rPr lang="tr-TR" dirty="0" smtClean="0"/>
              <a:t>.</a:t>
            </a:r>
          </a:p>
          <a:p>
            <a:r>
              <a:rPr lang="en-US" dirty="0"/>
              <a:t>This information is sent to the sink and </a:t>
            </a:r>
            <a:r>
              <a:rPr lang="en-US" dirty="0" smtClean="0"/>
              <a:t>joint</a:t>
            </a:r>
            <a:r>
              <a:rPr lang="tr-TR" dirty="0" smtClean="0"/>
              <a:t> </a:t>
            </a:r>
            <a:r>
              <a:rPr lang="en-US" dirty="0" smtClean="0"/>
              <a:t>decoding </a:t>
            </a:r>
            <a:r>
              <a:rPr lang="en-US" dirty="0"/>
              <a:t>is performed by the sink that receives data independently compressed by different </a:t>
            </a:r>
            <a:r>
              <a:rPr lang="en-US" dirty="0" smtClean="0"/>
              <a:t>sensors</a:t>
            </a:r>
            <a:r>
              <a:rPr lang="tr-T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09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Query Processing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WSNs consist of many sensor nodes that monitor the physical phenomenon according to the </a:t>
            </a:r>
            <a:r>
              <a:rPr lang="en-US" dirty="0" smtClean="0"/>
              <a:t>requirements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application.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sink ensures the delivery of the data of interest through queries sent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nodes </a:t>
            </a:r>
            <a:r>
              <a:rPr lang="en-US" dirty="0"/>
              <a:t>containing information about the requested information.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query replies can be made simply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sending </a:t>
            </a:r>
            <a:r>
              <a:rPr lang="en-US" dirty="0"/>
              <a:t>the requested raw data immediately to the sink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However, the processing capabilities of </a:t>
            </a:r>
            <a:r>
              <a:rPr lang="en-US" dirty="0" smtClean="0"/>
              <a:t>sensor</a:t>
            </a:r>
            <a:r>
              <a:rPr lang="tr-TR" dirty="0" smtClean="0"/>
              <a:t> </a:t>
            </a:r>
            <a:r>
              <a:rPr lang="en-US" dirty="0" smtClean="0"/>
              <a:t>nodes </a:t>
            </a:r>
            <a:r>
              <a:rPr lang="en-US" dirty="0"/>
              <a:t>provide alternative ways of processing these queries inside the network leading to </a:t>
            </a:r>
            <a:r>
              <a:rPr lang="en-US" dirty="0" smtClean="0"/>
              <a:t>significant</a:t>
            </a:r>
            <a:r>
              <a:rPr lang="tr-TR" dirty="0" smtClean="0"/>
              <a:t> </a:t>
            </a:r>
            <a:r>
              <a:rPr lang="en-GB" dirty="0" smtClean="0"/>
              <a:t>energy conservation</a:t>
            </a:r>
            <a:r>
              <a:rPr lang="tr-TR" dirty="0" smtClean="0"/>
              <a:t>.</a:t>
            </a:r>
          </a:p>
          <a:p>
            <a:r>
              <a:rPr lang="en-US" dirty="0"/>
              <a:t>This phenomenon is referred to as </a:t>
            </a:r>
            <a:r>
              <a:rPr lang="en-US" i="1" dirty="0"/>
              <a:t>query processing</a:t>
            </a:r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06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Query Processing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7840" y="1249680"/>
            <a:ext cx="1042416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unique characteristics of the </a:t>
            </a:r>
            <a:r>
              <a:rPr lang="en-US" dirty="0" smtClean="0"/>
              <a:t>WSN</a:t>
            </a:r>
            <a:r>
              <a:rPr lang="tr-TR" dirty="0" smtClean="0"/>
              <a:t> as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DBMSs</a:t>
            </a:r>
            <a:r>
              <a:rPr lang="en-US" dirty="0" smtClean="0"/>
              <a:t> </a:t>
            </a:r>
            <a:r>
              <a:rPr lang="en-US" dirty="0"/>
              <a:t>can be listed as follows:</a:t>
            </a:r>
          </a:p>
          <a:p>
            <a:r>
              <a:rPr lang="en-US" dirty="0"/>
              <a:t>• </a:t>
            </a:r>
            <a:r>
              <a:rPr lang="en-US" b="1" dirty="0"/>
              <a:t>Streaming data: </a:t>
            </a:r>
            <a:r>
              <a:rPr lang="en-US" dirty="0"/>
              <a:t>Sensor nodes produce data continuously, usually at well-defined time </a:t>
            </a:r>
            <a:r>
              <a:rPr lang="en-US" dirty="0" smtClean="0"/>
              <a:t>intervals,</a:t>
            </a:r>
            <a:r>
              <a:rPr lang="tr-TR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having been explicitly asked for those </a:t>
            </a:r>
            <a:r>
              <a:rPr lang="en-US" dirty="0" smtClean="0"/>
              <a:t>data.</a:t>
            </a:r>
            <a:endParaRPr lang="en-US" dirty="0"/>
          </a:p>
          <a:p>
            <a:r>
              <a:rPr lang="en-US" dirty="0"/>
              <a:t>• </a:t>
            </a:r>
            <a:r>
              <a:rPr lang="en-US" b="1" dirty="0"/>
              <a:t>Real-time processing: </a:t>
            </a:r>
            <a:r>
              <a:rPr lang="en-US" dirty="0"/>
              <a:t>Sensor data usually represent real-time events. Moreover, it is </a:t>
            </a:r>
            <a:r>
              <a:rPr lang="en-US" dirty="0" smtClean="0"/>
              <a:t>often</a:t>
            </a:r>
            <a:r>
              <a:rPr lang="tr-TR" dirty="0" smtClean="0"/>
              <a:t> </a:t>
            </a:r>
            <a:r>
              <a:rPr lang="en-US" dirty="0" smtClean="0"/>
              <a:t>expensive </a:t>
            </a:r>
            <a:r>
              <a:rPr lang="en-US" dirty="0"/>
              <a:t>to save raw sensor streams to disk at the sink. Hence, queries over streams need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processed in real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/>
              <a:t>• </a:t>
            </a:r>
            <a:r>
              <a:rPr lang="en-US" b="1" dirty="0"/>
              <a:t>Communication errors: </a:t>
            </a:r>
            <a:r>
              <a:rPr lang="en-US" dirty="0"/>
              <a:t>Since sensors deliver data through multi-hop wireless </a:t>
            </a:r>
            <a:r>
              <a:rPr lang="en-US" dirty="0" smtClean="0"/>
              <a:t>communication,</a:t>
            </a:r>
            <a:r>
              <a:rPr lang="tr-TR" dirty="0" smtClean="0"/>
              <a:t> </a:t>
            </a:r>
            <a:r>
              <a:rPr lang="en-US" dirty="0" smtClean="0"/>
              <a:t>wireless </a:t>
            </a:r>
            <a:r>
              <a:rPr lang="en-US" dirty="0"/>
              <a:t>errors affect the reliability and delay of the distributed information reaching the sink.</a:t>
            </a:r>
          </a:p>
          <a:p>
            <a:r>
              <a:rPr lang="en-US" dirty="0"/>
              <a:t>• </a:t>
            </a:r>
            <a:r>
              <a:rPr lang="en-US" b="1" dirty="0"/>
              <a:t>Uncertainty: </a:t>
            </a:r>
            <a:r>
              <a:rPr lang="en-US" dirty="0"/>
              <a:t>The information gathered by the sensors contains noise from the </a:t>
            </a:r>
            <a:r>
              <a:rPr lang="en-US" dirty="0" smtClean="0"/>
              <a:t>environment.</a:t>
            </a:r>
            <a:r>
              <a:rPr lang="tr-TR" dirty="0" smtClean="0"/>
              <a:t> </a:t>
            </a:r>
            <a:r>
              <a:rPr lang="en-US" dirty="0" smtClean="0"/>
              <a:t>Moreover</a:t>
            </a:r>
            <a:r>
              <a:rPr lang="en-US" dirty="0"/>
              <a:t>, factors such as sensor malfunction and sensor placement might bias </a:t>
            </a:r>
            <a:r>
              <a:rPr lang="en-US" dirty="0" smtClean="0"/>
              <a:t>individual</a:t>
            </a:r>
            <a:r>
              <a:rPr lang="tr-TR" dirty="0" smtClean="0"/>
              <a:t> </a:t>
            </a:r>
            <a:r>
              <a:rPr lang="en-GB" dirty="0" smtClean="0"/>
              <a:t>readings.</a:t>
            </a:r>
            <a:endParaRPr lang="en-GB" dirty="0"/>
          </a:p>
          <a:p>
            <a:r>
              <a:rPr lang="en-US" dirty="0"/>
              <a:t>• </a:t>
            </a:r>
            <a:r>
              <a:rPr lang="en-US" b="1" dirty="0"/>
              <a:t>Limited disk space: </a:t>
            </a:r>
            <a:r>
              <a:rPr lang="en-US" dirty="0"/>
              <a:t>Sensor nodes have strictly limited disk space. Hence, the information </a:t>
            </a:r>
            <a:r>
              <a:rPr lang="en-US" dirty="0" smtClean="0"/>
              <a:t>sent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sensors may not be queried later.</a:t>
            </a:r>
          </a:p>
          <a:p>
            <a:r>
              <a:rPr lang="en-US" dirty="0"/>
              <a:t>• </a:t>
            </a:r>
            <a:r>
              <a:rPr lang="en-US" b="1" dirty="0"/>
              <a:t>Processing vs. communication: </a:t>
            </a:r>
            <a:r>
              <a:rPr lang="en-US" dirty="0"/>
              <a:t>As explained in </a:t>
            </a:r>
            <a:r>
              <a:rPr lang="tr-TR" dirty="0" err="1"/>
              <a:t>e</a:t>
            </a:r>
            <a:r>
              <a:rPr lang="tr-TR" dirty="0" err="1" smtClean="0"/>
              <a:t>arlier</a:t>
            </a:r>
            <a:r>
              <a:rPr lang="en-US" dirty="0" smtClean="0"/>
              <a:t>, </a:t>
            </a:r>
            <a:r>
              <a:rPr lang="en-US" dirty="0"/>
              <a:t>energy expenditure in data </a:t>
            </a:r>
            <a:r>
              <a:rPr lang="en-US" dirty="0" smtClean="0"/>
              <a:t>processing</a:t>
            </a:r>
            <a:r>
              <a:rPr lang="tr-TR" dirty="0" smtClean="0"/>
              <a:t>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WSN </a:t>
            </a:r>
            <a:r>
              <a:rPr lang="en-US" dirty="0"/>
              <a:t>is much less than that in data communication. Hence, the data processing </a:t>
            </a:r>
            <a:r>
              <a:rPr lang="en-US" dirty="0" smtClean="0"/>
              <a:t>capabilities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sensor nodes should be exploited in query processing.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0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0" y="1187133"/>
            <a:ext cx="9257032" cy="5472112"/>
          </a:xfrm>
        </p:spPr>
        <p:txBody>
          <a:bodyPr>
            <a:normAutofit fontScale="92500" lnSpcReduction="10000"/>
          </a:bodyPr>
          <a:lstStyle/>
          <a:p>
            <a:endParaRPr lang="en-US" altLang="en-US" dirty="0" smtClean="0"/>
          </a:p>
          <a:p>
            <a:r>
              <a:rPr lang="tr-TR" b="1" dirty="0" smtClean="0"/>
              <a:t>Transport </a:t>
            </a:r>
            <a:r>
              <a:rPr lang="tr-TR" b="1" dirty="0" err="1" smtClean="0"/>
              <a:t>Layer</a:t>
            </a:r>
            <a:endParaRPr lang="tr-TR" b="1" dirty="0" smtClean="0"/>
          </a:p>
          <a:p>
            <a:pPr lvl="1"/>
            <a:r>
              <a:rPr lang="en-GB" b="1" dirty="0" smtClean="0"/>
              <a:t>Challenges </a:t>
            </a:r>
            <a:r>
              <a:rPr lang="en-GB" b="1" dirty="0"/>
              <a:t>for Transport </a:t>
            </a:r>
            <a:r>
              <a:rPr lang="en-GB" b="1" dirty="0" smtClean="0"/>
              <a:t>Layer</a:t>
            </a:r>
            <a:endParaRPr lang="tr-TR" b="1" dirty="0" smtClean="0"/>
          </a:p>
          <a:p>
            <a:pPr lvl="1"/>
            <a:r>
              <a:rPr lang="en-GB" b="1" dirty="0"/>
              <a:t>Reliable Multi-Segment Transport (RMST) </a:t>
            </a:r>
            <a:r>
              <a:rPr lang="en-GB" b="1" dirty="0" smtClean="0"/>
              <a:t>Protocol</a:t>
            </a:r>
            <a:endParaRPr lang="tr-TR" b="1" dirty="0" smtClean="0"/>
          </a:p>
          <a:p>
            <a:pPr lvl="1"/>
            <a:r>
              <a:rPr lang="en-GB" b="1" dirty="0"/>
              <a:t>Congestion Detection and Avoidance (CODA) </a:t>
            </a:r>
            <a:r>
              <a:rPr lang="en-GB" b="1" dirty="0" smtClean="0"/>
              <a:t>Protocol</a:t>
            </a:r>
            <a:endParaRPr lang="tr-TR" b="1" dirty="0" smtClean="0"/>
          </a:p>
          <a:p>
            <a:r>
              <a:rPr lang="tr-TR" altLang="en-US" b="1" dirty="0" smtClean="0"/>
              <a:t>Application </a:t>
            </a:r>
            <a:r>
              <a:rPr lang="tr-TR" altLang="en-US" b="1" dirty="0" err="1" smtClean="0"/>
              <a:t>Layer</a:t>
            </a:r>
            <a:endParaRPr lang="tr-TR" altLang="en-US" b="1" dirty="0" smtClean="0"/>
          </a:p>
          <a:p>
            <a:pPr lvl="1"/>
            <a:r>
              <a:rPr lang="en-GB" b="1" dirty="0"/>
              <a:t>Source Coding (Data Compression</a:t>
            </a:r>
            <a:r>
              <a:rPr lang="en-GB" b="1" dirty="0" smtClean="0"/>
              <a:t>)</a:t>
            </a:r>
            <a:endParaRPr lang="tr-TR" b="1" dirty="0" smtClean="0"/>
          </a:p>
          <a:p>
            <a:pPr lvl="1"/>
            <a:r>
              <a:rPr lang="en-GB" b="1" dirty="0"/>
              <a:t>Query </a:t>
            </a:r>
            <a:r>
              <a:rPr lang="en-GB" b="1" dirty="0" smtClean="0"/>
              <a:t>Processing</a:t>
            </a:r>
            <a:endParaRPr lang="tr-TR" b="1" dirty="0" smtClean="0"/>
          </a:p>
          <a:p>
            <a:pPr lvl="1"/>
            <a:r>
              <a:rPr lang="en-GB" b="1" dirty="0"/>
              <a:t>Network </a:t>
            </a:r>
            <a:r>
              <a:rPr lang="en-GB" b="1" dirty="0" smtClean="0"/>
              <a:t>Management</a:t>
            </a:r>
            <a:endParaRPr lang="tr-TR" b="1" dirty="0" smtClean="0"/>
          </a:p>
          <a:p>
            <a:r>
              <a:rPr lang="tr-TR" altLang="en-US" b="1" dirty="0" smtClean="0"/>
              <a:t>Grand </a:t>
            </a:r>
            <a:r>
              <a:rPr lang="tr-TR" altLang="en-US" b="1" dirty="0" err="1" smtClean="0"/>
              <a:t>Challenges</a:t>
            </a:r>
            <a:endParaRPr lang="tr-TR" altLang="en-US" b="1" dirty="0" smtClean="0"/>
          </a:p>
          <a:p>
            <a:pPr lvl="1"/>
            <a:r>
              <a:rPr lang="en-US" b="1" dirty="0"/>
              <a:t>Integration of Sensor Networks and the </a:t>
            </a:r>
            <a:r>
              <a:rPr lang="en-US" b="1" dirty="0" smtClean="0"/>
              <a:t>Internet</a:t>
            </a:r>
            <a:endParaRPr lang="tr-TR" b="1" dirty="0" smtClean="0"/>
          </a:p>
          <a:p>
            <a:pPr lvl="1"/>
            <a:r>
              <a:rPr lang="en-GB" b="1" dirty="0"/>
              <a:t>Real-Time and Multimedia </a:t>
            </a:r>
            <a:r>
              <a:rPr lang="en-GB" b="1" dirty="0" smtClean="0"/>
              <a:t>Communication</a:t>
            </a:r>
            <a:endParaRPr lang="tr-TR" b="1" dirty="0" smtClean="0"/>
          </a:p>
          <a:p>
            <a:pPr lvl="1"/>
            <a:r>
              <a:rPr lang="en-GB" b="1" dirty="0"/>
              <a:t>Protocol </a:t>
            </a:r>
            <a:r>
              <a:rPr lang="en-GB" b="1" dirty="0" smtClean="0"/>
              <a:t>Stack</a:t>
            </a:r>
            <a:endParaRPr lang="tr-TR" b="1" dirty="0" smtClean="0"/>
          </a:p>
          <a:p>
            <a:pPr lvl="1"/>
            <a:r>
              <a:rPr lang="en-GB" b="1" dirty="0"/>
              <a:t>Synchronization and </a:t>
            </a:r>
            <a:r>
              <a:rPr lang="en-GB" b="1" dirty="0" smtClean="0"/>
              <a:t>Localization</a:t>
            </a:r>
            <a:endParaRPr lang="tr-TR" b="1" dirty="0" smtClean="0"/>
          </a:p>
          <a:p>
            <a:pPr lvl="1"/>
            <a:r>
              <a:rPr lang="en-GB" b="1" dirty="0"/>
              <a:t>WSNs in Challenging </a:t>
            </a:r>
            <a:r>
              <a:rPr lang="en-GB" b="1" dirty="0" smtClean="0"/>
              <a:t>Environments</a:t>
            </a:r>
            <a:endParaRPr lang="tr-TR" b="1" dirty="0" smtClean="0"/>
          </a:p>
          <a:p>
            <a:pPr lvl="1"/>
            <a:r>
              <a:rPr lang="en-GB" b="1" dirty="0"/>
              <a:t>Wireless Nano-sensor Networks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Query Processing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1200" y="1402080"/>
            <a:ext cx="6400800" cy="5111118"/>
          </a:xfrm>
        </p:spPr>
        <p:txBody>
          <a:bodyPr>
            <a:normAutofit fontScale="70000" lnSpcReduction="20000"/>
          </a:bodyPr>
          <a:lstStyle/>
          <a:p>
            <a:r>
              <a:rPr lang="en-GB" i="1" dirty="0"/>
              <a:t>Query </a:t>
            </a:r>
            <a:r>
              <a:rPr lang="en-GB" i="1" dirty="0" smtClean="0"/>
              <a:t>Representation</a:t>
            </a:r>
            <a:endParaRPr lang="tr-TR" i="1" dirty="0" smtClean="0"/>
          </a:p>
          <a:p>
            <a:pPr lvl="1"/>
            <a:r>
              <a:rPr lang="en-US" sz="1200" dirty="0"/>
              <a:t>type = four-legged animal // detect animal location</a:t>
            </a:r>
          </a:p>
          <a:p>
            <a:pPr lvl="1"/>
            <a:r>
              <a:rPr lang="en-US" sz="1200" dirty="0"/>
              <a:t>interval = 20 </a:t>
            </a:r>
            <a:r>
              <a:rPr lang="en-US" sz="1200" dirty="0" err="1"/>
              <a:t>ms</a:t>
            </a:r>
            <a:r>
              <a:rPr lang="en-US" sz="1200" dirty="0"/>
              <a:t> // send back events every 20 </a:t>
            </a:r>
            <a:r>
              <a:rPr lang="en-US" sz="1200" dirty="0" err="1"/>
              <a:t>ms</a:t>
            </a:r>
            <a:endParaRPr lang="en-US" sz="1200" dirty="0"/>
          </a:p>
          <a:p>
            <a:pPr lvl="1"/>
            <a:r>
              <a:rPr lang="en-US" sz="1200" dirty="0"/>
              <a:t>duration = 10 seconds // for the next 10 seconds</a:t>
            </a:r>
          </a:p>
          <a:p>
            <a:pPr lvl="1"/>
            <a:r>
              <a:rPr lang="en-US" sz="1200" dirty="0" err="1"/>
              <a:t>rect</a:t>
            </a:r>
            <a:r>
              <a:rPr lang="en-US" sz="1200" dirty="0"/>
              <a:t> = [-100, 100, 200, 400] // from sensors within </a:t>
            </a:r>
            <a:r>
              <a:rPr lang="en-US" sz="1200" dirty="0" smtClean="0"/>
              <a:t>rectangle</a:t>
            </a:r>
            <a:endParaRPr lang="tr-TR" sz="1200" dirty="0" smtClean="0"/>
          </a:p>
          <a:p>
            <a:r>
              <a:rPr lang="tr-TR" dirty="0" err="1" smtClean="0"/>
              <a:t>Reply</a:t>
            </a:r>
            <a:endParaRPr lang="tr-TR" dirty="0" smtClean="0"/>
          </a:p>
          <a:p>
            <a:pPr lvl="1"/>
            <a:r>
              <a:rPr lang="en-US" sz="1200" dirty="0"/>
              <a:t>type = four-legged animal // detect animal location</a:t>
            </a:r>
          </a:p>
          <a:p>
            <a:pPr lvl="1"/>
            <a:r>
              <a:rPr lang="en-US" sz="1200" dirty="0"/>
              <a:t>instance = elephant // instance of this type</a:t>
            </a:r>
          </a:p>
          <a:p>
            <a:pPr lvl="1"/>
            <a:r>
              <a:rPr lang="en-GB" sz="1200" dirty="0"/>
              <a:t>location = [125,220] // mote location</a:t>
            </a:r>
          </a:p>
          <a:p>
            <a:pPr lvl="1"/>
            <a:r>
              <a:rPr lang="en-US" sz="1200" dirty="0"/>
              <a:t>intensity = 0.6 // signal amplitude measure</a:t>
            </a:r>
          </a:p>
          <a:p>
            <a:pPr lvl="1"/>
            <a:r>
              <a:rPr lang="en-US" sz="1200" dirty="0"/>
              <a:t>confidence = 0.85 // confidence in the match</a:t>
            </a:r>
          </a:p>
          <a:p>
            <a:pPr lvl="1"/>
            <a:r>
              <a:rPr lang="en-GB" sz="1200" dirty="0"/>
              <a:t>timestamp = </a:t>
            </a:r>
            <a:r>
              <a:rPr lang="en-GB" sz="1200" dirty="0" smtClean="0"/>
              <a:t>01:20:40</a:t>
            </a:r>
            <a:endParaRPr lang="tr-TR" sz="1200" dirty="0" smtClean="0"/>
          </a:p>
          <a:p>
            <a:r>
              <a:rPr lang="en-US" dirty="0"/>
              <a:t>The </a:t>
            </a:r>
            <a:r>
              <a:rPr lang="en-US" b="1" dirty="0"/>
              <a:t>Sensor Query and Tasking Language (SQTL) </a:t>
            </a:r>
            <a:r>
              <a:rPr lang="en-US" dirty="0"/>
              <a:t>has been </a:t>
            </a:r>
            <a:r>
              <a:rPr lang="en-US" dirty="0" smtClean="0"/>
              <a:t>developed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address this challenge through a procedural scripting </a:t>
            </a:r>
            <a:r>
              <a:rPr lang="en-US" dirty="0" smtClean="0"/>
              <a:t>language</a:t>
            </a:r>
            <a:endParaRPr lang="tr-TR" dirty="0" smtClean="0"/>
          </a:p>
          <a:p>
            <a:pPr lvl="1"/>
            <a:r>
              <a:rPr lang="en-GB" sz="1200" b="1" dirty="0"/>
              <a:t>(execute</a:t>
            </a:r>
          </a:p>
          <a:p>
            <a:pPr lvl="1"/>
            <a:r>
              <a:rPr lang="en-GB" sz="1200" b="1" dirty="0"/>
              <a:t>:sender SINK</a:t>
            </a:r>
          </a:p>
          <a:p>
            <a:pPr lvl="1"/>
            <a:r>
              <a:rPr lang="en-US" sz="1200" b="1" dirty="0"/>
              <a:t>:receiver (:group NODE(1) :criteria TRUE)</a:t>
            </a:r>
          </a:p>
          <a:p>
            <a:pPr lvl="1"/>
            <a:r>
              <a:rPr lang="en-GB" sz="1200" b="1" dirty="0"/>
              <a:t>:application-id 123</a:t>
            </a:r>
          </a:p>
          <a:p>
            <a:pPr lvl="1"/>
            <a:r>
              <a:rPr lang="en-GB" sz="1200" b="1" dirty="0"/>
              <a:t>:language SQL</a:t>
            </a:r>
          </a:p>
          <a:p>
            <a:pPr lvl="1"/>
            <a:r>
              <a:rPr lang="en-US" sz="1200" b="1" dirty="0"/>
              <a:t>:content ( SELECT Max(</a:t>
            </a:r>
            <a:r>
              <a:rPr lang="en-US" sz="1200" b="1" dirty="0" err="1"/>
              <a:t>getTemperature</a:t>
            </a:r>
            <a:r>
              <a:rPr lang="en-US" sz="1200" b="1" dirty="0"/>
              <a:t>()) FROM ALL_NODES </a:t>
            </a:r>
            <a:r>
              <a:rPr lang="en-US" sz="1200" b="1" dirty="0" smtClean="0"/>
              <a:t>))</a:t>
            </a:r>
            <a:endParaRPr lang="tr-TR" sz="1200" b="1" dirty="0" smtClean="0"/>
          </a:p>
          <a:p>
            <a:r>
              <a:rPr lang="tr-TR" sz="2000" b="1" dirty="0" err="1" smtClean="0">
                <a:solidFill>
                  <a:srgbClr val="FF0000"/>
                </a:solidFill>
              </a:rPr>
              <a:t>Examples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</a:rPr>
              <a:t>include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i="1" u="sng" dirty="0" err="1" smtClean="0">
                <a:solidFill>
                  <a:srgbClr val="FF0000"/>
                </a:solidFill>
              </a:rPr>
              <a:t>TinyDB</a:t>
            </a:r>
            <a:r>
              <a:rPr lang="tr-TR" sz="2000" b="1" dirty="0" smtClean="0">
                <a:solidFill>
                  <a:srgbClr val="FF0000"/>
                </a:solidFill>
              </a:rPr>
              <a:t>, COUGAR, </a:t>
            </a:r>
            <a:r>
              <a:rPr lang="tr-TR" sz="2000" b="1" dirty="0" err="1" smtClean="0">
                <a:solidFill>
                  <a:srgbClr val="FF0000"/>
                </a:solidFill>
              </a:rPr>
              <a:t>etc</a:t>
            </a:r>
            <a:r>
              <a:rPr lang="tr-TR" sz="2000" b="1" dirty="0" smtClean="0">
                <a:solidFill>
                  <a:srgbClr val="FF0000"/>
                </a:solidFill>
              </a:rPr>
              <a:t>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" y="1249680"/>
            <a:ext cx="5419729" cy="408432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821896" y="5318760"/>
            <a:ext cx="37673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TINYDB QUERY EXAMPLE: </a:t>
            </a:r>
          </a:p>
          <a:p>
            <a:r>
              <a:rPr lang="en-GB" sz="1400" b="1" dirty="0" smtClean="0"/>
              <a:t>ON </a:t>
            </a:r>
            <a:r>
              <a:rPr lang="en-GB" sz="1400" b="1" dirty="0"/>
              <a:t>EVENT bird-detect(</a:t>
            </a:r>
            <a:r>
              <a:rPr lang="en-GB" sz="1400" b="1" dirty="0" err="1"/>
              <a:t>loc</a:t>
            </a:r>
            <a:r>
              <a:rPr lang="en-GB" sz="1400" b="1" dirty="0"/>
              <a:t>):</a:t>
            </a:r>
          </a:p>
          <a:p>
            <a:r>
              <a:rPr lang="en-GB" sz="1400" b="1" dirty="0"/>
              <a:t>SELECT AVG(light), AVG(temp), </a:t>
            </a:r>
            <a:r>
              <a:rPr lang="en-GB" sz="1400" b="1" dirty="0" err="1"/>
              <a:t>event.loc</a:t>
            </a:r>
            <a:endParaRPr lang="en-GB" sz="1400" b="1" dirty="0"/>
          </a:p>
          <a:p>
            <a:r>
              <a:rPr lang="en-GB" sz="1400" b="1" dirty="0"/>
              <a:t>FROM sensors as s</a:t>
            </a:r>
          </a:p>
          <a:p>
            <a:r>
              <a:rPr lang="en-GB" sz="1400" b="1" dirty="0"/>
              <a:t>WHERE </a:t>
            </a:r>
            <a:r>
              <a:rPr lang="en-GB" sz="1400" b="1" dirty="0" err="1"/>
              <a:t>dist</a:t>
            </a:r>
            <a:r>
              <a:rPr lang="en-GB" sz="1400" b="1" dirty="0"/>
              <a:t>(</a:t>
            </a:r>
            <a:r>
              <a:rPr lang="en-GB" sz="1400" b="1" dirty="0" err="1"/>
              <a:t>s.loc</a:t>
            </a:r>
            <a:r>
              <a:rPr lang="en-GB" sz="1400" b="1" dirty="0"/>
              <a:t>, </a:t>
            </a:r>
            <a:r>
              <a:rPr lang="en-GB" sz="1400" b="1" dirty="0" err="1"/>
              <a:t>event.loc</a:t>
            </a:r>
            <a:r>
              <a:rPr lang="en-GB" sz="1400" b="1" dirty="0"/>
              <a:t>) &lt; 10m</a:t>
            </a:r>
          </a:p>
          <a:p>
            <a:r>
              <a:rPr lang="en-GB" sz="1400" b="1" dirty="0"/>
              <a:t>SAMPLE INTERVAL 2s FOR 30s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7766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Grand Challenges</a:t>
            </a:r>
            <a:endParaRPr lang="en-GB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15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challenge</a:t>
            </a:r>
            <a:r>
              <a:rPr lang="tr-TR" dirty="0" smtClean="0"/>
              <a:t> is	</a:t>
            </a:r>
            <a:endParaRPr lang="en-GB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ENERGY</a:t>
            </a:r>
            <a:endParaRPr lang="tr-TR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en-GB" b="1" dirty="0"/>
          </a:p>
          <a:p>
            <a:r>
              <a:rPr lang="en-GB" b="1" dirty="0" smtClean="0"/>
              <a:t>ENERGY</a:t>
            </a:r>
            <a:endParaRPr lang="tr-TR" b="1" dirty="0" smtClean="0"/>
          </a:p>
          <a:p>
            <a:endParaRPr lang="tr-TR" b="1" dirty="0" smtClean="0"/>
          </a:p>
          <a:p>
            <a:endParaRPr lang="tr-TR" b="1" dirty="0"/>
          </a:p>
          <a:p>
            <a:endParaRPr lang="en-GB" b="1" dirty="0"/>
          </a:p>
          <a:p>
            <a:r>
              <a:rPr lang="en-GB" b="1" dirty="0"/>
              <a:t>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33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Integration of Sensor Networks and the Internet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IETF 6LowPAN</a:t>
            </a:r>
          </a:p>
          <a:p>
            <a:endParaRPr lang="tr-TR" dirty="0" smtClean="0"/>
          </a:p>
          <a:p>
            <a:r>
              <a:rPr lang="tr-TR" dirty="0" smtClean="0"/>
              <a:t>IETF 6Tisch</a:t>
            </a:r>
          </a:p>
          <a:p>
            <a:endParaRPr lang="tr-TR" dirty="0"/>
          </a:p>
          <a:p>
            <a:r>
              <a:rPr lang="tr-TR" dirty="0" err="1" smtClean="0"/>
              <a:t>CoAP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PANA</a:t>
            </a:r>
          </a:p>
          <a:p>
            <a:endParaRPr lang="tr-TR" dirty="0"/>
          </a:p>
          <a:p>
            <a:r>
              <a:rPr lang="tr-TR" dirty="0" smtClean="0"/>
              <a:t>IPv6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WSNs</a:t>
            </a:r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339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Real-Time and Multimedia Communication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17920" y="2133600"/>
            <a:ext cx="5286692" cy="3777622"/>
          </a:xfrm>
        </p:spPr>
        <p:txBody>
          <a:bodyPr/>
          <a:lstStyle/>
          <a:p>
            <a:r>
              <a:rPr lang="tr-TR" dirty="0" err="1" smtClean="0"/>
              <a:t>Intelligent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</a:t>
            </a:r>
            <a:r>
              <a:rPr lang="tr-TR" dirty="0" err="1" smtClean="0"/>
              <a:t>aware</a:t>
            </a:r>
            <a:r>
              <a:rPr lang="tr-TR" dirty="0" smtClean="0"/>
              <a:t> </a:t>
            </a:r>
            <a:r>
              <a:rPr lang="tr-TR" dirty="0" err="1" smtClean="0"/>
              <a:t>camera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camera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Context</a:t>
            </a:r>
            <a:r>
              <a:rPr lang="tr-TR" dirty="0" smtClean="0"/>
              <a:t> </a:t>
            </a:r>
            <a:r>
              <a:rPr lang="tr-TR" dirty="0" err="1" smtClean="0"/>
              <a:t>extractıon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images</a:t>
            </a:r>
            <a:r>
              <a:rPr lang="tr-TR" dirty="0" smtClean="0"/>
              <a:t> (fire, </a:t>
            </a:r>
            <a:r>
              <a:rPr lang="tr-TR" dirty="0" err="1" smtClean="0"/>
              <a:t>crime</a:t>
            </a:r>
            <a:r>
              <a:rPr lang="tr-TR" dirty="0" smtClean="0"/>
              <a:t>, protest,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hazard</a:t>
            </a:r>
            <a:r>
              <a:rPr lang="tr-TR" dirty="0"/>
              <a:t>)</a:t>
            </a:r>
            <a:endParaRPr lang="en-GB" dirty="0"/>
          </a:p>
        </p:txBody>
      </p:sp>
      <p:pic>
        <p:nvPicPr>
          <p:cNvPr id="2050" name="Picture 2" descr="http://upload.wikimedia.org/wikipedia/commons/0/0a/City_tv_control_room_Doors_Open_Toronto_2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" y="2133600"/>
            <a:ext cx="5309305" cy="353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02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protocol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WSNs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6LowPAN</a:t>
            </a:r>
          </a:p>
          <a:p>
            <a:endParaRPr lang="tr-TR" dirty="0"/>
          </a:p>
          <a:p>
            <a:r>
              <a:rPr lang="tr-TR" dirty="0" smtClean="0"/>
              <a:t>6Tisch</a:t>
            </a:r>
          </a:p>
          <a:p>
            <a:endParaRPr lang="tr-TR" dirty="0"/>
          </a:p>
          <a:p>
            <a:r>
              <a:rPr lang="tr-TR" dirty="0" smtClean="0"/>
              <a:t>TSCH MAC</a:t>
            </a:r>
          </a:p>
          <a:p>
            <a:endParaRPr lang="tr-TR" dirty="0"/>
          </a:p>
          <a:p>
            <a:r>
              <a:rPr lang="tr-TR" dirty="0" err="1" smtClean="0"/>
              <a:t>CoAP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56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Synchronization and Localization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Efficient Synchronisation  techniques</a:t>
            </a:r>
          </a:p>
          <a:p>
            <a:endParaRPr lang="en-GB" dirty="0" smtClean="0"/>
          </a:p>
          <a:p>
            <a:r>
              <a:rPr lang="en-GB" dirty="0" smtClean="0"/>
              <a:t>Localisation for physical internet (beacons etc.)</a:t>
            </a:r>
          </a:p>
          <a:p>
            <a:endParaRPr lang="en-GB" dirty="0" smtClean="0"/>
          </a:p>
          <a:p>
            <a:r>
              <a:rPr lang="en-GB" dirty="0" smtClean="0"/>
              <a:t>Better routing with better localisation</a:t>
            </a:r>
          </a:p>
          <a:p>
            <a:endParaRPr lang="en-GB" dirty="0" smtClean="0"/>
          </a:p>
          <a:p>
            <a:r>
              <a:rPr lang="en-GB" dirty="0" smtClean="0"/>
              <a:t>In-door tracking and direction finding.</a:t>
            </a:r>
          </a:p>
          <a:p>
            <a:endParaRPr lang="en-GB" dirty="0" smtClean="0"/>
          </a:p>
          <a:p>
            <a:r>
              <a:rPr lang="en-GB" dirty="0" smtClean="0"/>
              <a:t>Mapping of unknown environments.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971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Biggest</a:t>
            </a:r>
            <a:r>
              <a:rPr lang="tr-TR" b="1" dirty="0" smtClean="0"/>
              <a:t> Challenge  </a:t>
            </a:r>
            <a:r>
              <a:rPr lang="tr-TR" b="1" dirty="0" err="1" smtClean="0">
                <a:solidFill>
                  <a:srgbClr val="FF0000"/>
                </a:solidFill>
              </a:rPr>
              <a:t>Making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IoT</a:t>
            </a:r>
            <a:r>
              <a:rPr lang="tr-TR" b="1" dirty="0" smtClean="0">
                <a:solidFill>
                  <a:srgbClr val="FF0000"/>
                </a:solidFill>
              </a:rPr>
              <a:t> a </a:t>
            </a:r>
            <a:r>
              <a:rPr lang="tr-TR" b="1" dirty="0" err="1" smtClean="0">
                <a:solidFill>
                  <a:srgbClr val="FF0000"/>
                </a:solidFill>
              </a:rPr>
              <a:t>reality</a:t>
            </a:r>
            <a:r>
              <a:rPr lang="tr-TR" b="1" dirty="0" smtClean="0"/>
              <a:t>.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660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38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Attention</a:t>
            </a:r>
            <a:r>
              <a:rPr lang="tr-TR" dirty="0" smtClean="0"/>
              <a:t>.</a:t>
            </a:r>
            <a:endParaRPr lang="en-GB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Transport Layer</a:t>
            </a:r>
            <a:endParaRPr lang="en-GB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3720" y="1028821"/>
            <a:ext cx="8876032" cy="54721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Congestion </a:t>
            </a:r>
            <a:r>
              <a:rPr lang="en-US" sz="2000" b="1" dirty="0"/>
              <a:t>control: </a:t>
            </a:r>
            <a:r>
              <a:rPr lang="en-US" sz="2000" dirty="0"/>
              <a:t>Packet losses due to congestion can impair reliability at the sink </a:t>
            </a:r>
            <a:r>
              <a:rPr lang="en-US" sz="2000" dirty="0" smtClean="0"/>
              <a:t>even</a:t>
            </a:r>
            <a:r>
              <a:rPr lang="tr-TR" sz="2000" dirty="0" smtClean="0"/>
              <a:t> </a:t>
            </a:r>
            <a:r>
              <a:rPr lang="en-US" sz="2000" dirty="0" smtClean="0"/>
              <a:t>when </a:t>
            </a:r>
            <a:r>
              <a:rPr lang="en-US" sz="2000" dirty="0"/>
              <a:t>enough information is sent out by the </a:t>
            </a:r>
            <a:r>
              <a:rPr lang="en-US" sz="2000" dirty="0" smtClean="0"/>
              <a:t>sources</a:t>
            </a:r>
            <a:r>
              <a:rPr lang="tr-T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tr-TR" sz="2000" b="1" dirty="0" smtClean="0"/>
          </a:p>
          <a:p>
            <a:pPr marL="457200" indent="-457200">
              <a:buFont typeface="+mj-lt"/>
              <a:buAutoNum type="arabicPeriod"/>
            </a:pPr>
            <a:endParaRPr lang="tr-T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Reliable </a:t>
            </a:r>
            <a:r>
              <a:rPr lang="en-US" sz="2000" b="1" dirty="0"/>
              <a:t>transport: </a:t>
            </a:r>
            <a:r>
              <a:rPr lang="en-US" sz="2000" dirty="0"/>
              <a:t>Based on the application requirements, the extracted event features </a:t>
            </a:r>
            <a:r>
              <a:rPr lang="en-US" sz="2000" dirty="0" smtClean="0"/>
              <a:t>should</a:t>
            </a:r>
            <a:r>
              <a:rPr lang="tr-TR" sz="2000" dirty="0" smtClean="0"/>
              <a:t> </a:t>
            </a:r>
            <a:r>
              <a:rPr lang="en-US" sz="2000" dirty="0" smtClean="0"/>
              <a:t>be </a:t>
            </a:r>
            <a:r>
              <a:rPr lang="en-US" sz="2000" dirty="0"/>
              <a:t>reliably transferred to the </a:t>
            </a:r>
            <a:r>
              <a:rPr lang="en-US" sz="2000" dirty="0" smtClean="0"/>
              <a:t>sink</a:t>
            </a:r>
            <a:r>
              <a:rPr lang="tr-TR" sz="2000" dirty="0" smtClean="0"/>
              <a:t> (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controls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opposite</a:t>
            </a:r>
            <a:r>
              <a:rPr lang="tr-TR" sz="2000" dirty="0" smtClean="0"/>
              <a:t> </a:t>
            </a:r>
            <a:r>
              <a:rPr lang="tr-TR" sz="2000" dirty="0" err="1" smtClean="0"/>
              <a:t>direction</a:t>
            </a:r>
            <a:r>
              <a:rPr lang="tr-TR" sz="2000" dirty="0" smtClean="0"/>
              <a:t>)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endParaRPr lang="tr-TR" sz="2000" b="1" dirty="0" smtClean="0"/>
          </a:p>
          <a:p>
            <a:endParaRPr lang="tr-TR" sz="2000" b="1" dirty="0"/>
          </a:p>
          <a:p>
            <a:r>
              <a:rPr lang="en-US" sz="2000" b="1" dirty="0" smtClean="0"/>
              <a:t>(</a:t>
            </a:r>
            <a:r>
              <a:rPr lang="en-US" sz="2000" b="1" dirty="0"/>
              <a:t>De)multiplexing: </a:t>
            </a:r>
            <a:r>
              <a:rPr lang="en-US" sz="2000" dirty="0"/>
              <a:t>Different applications can be served on sensor nodes through the </a:t>
            </a:r>
            <a:r>
              <a:rPr lang="en-US" sz="2000" dirty="0" smtClean="0"/>
              <a:t>same</a:t>
            </a:r>
            <a:r>
              <a:rPr lang="tr-TR" sz="2000" dirty="0" smtClean="0"/>
              <a:t> </a:t>
            </a:r>
            <a:r>
              <a:rPr lang="en-GB" sz="2000" dirty="0" smtClean="0"/>
              <a:t>network.</a:t>
            </a:r>
            <a:r>
              <a:rPr lang="tr-TR" sz="2000" dirty="0" smtClean="0"/>
              <a:t> </a:t>
            </a:r>
            <a:r>
              <a:rPr lang="en-US" sz="2000" dirty="0"/>
              <a:t>The transport layer should bridge the application and network layers by </a:t>
            </a:r>
            <a:r>
              <a:rPr lang="en-US" sz="2000" dirty="0" smtClean="0"/>
              <a:t>using</a:t>
            </a:r>
            <a:r>
              <a:rPr lang="tr-TR" sz="2000" dirty="0" smtClean="0"/>
              <a:t> </a:t>
            </a:r>
            <a:r>
              <a:rPr lang="en-GB" sz="2000" dirty="0" smtClean="0"/>
              <a:t>multiplexing </a:t>
            </a:r>
            <a:r>
              <a:rPr lang="en-GB" sz="2000" dirty="0"/>
              <a:t>and </a:t>
            </a:r>
            <a:r>
              <a:rPr lang="en-GB" sz="2000" dirty="0" smtClean="0"/>
              <a:t>de</a:t>
            </a:r>
            <a:r>
              <a:rPr lang="tr-TR" sz="2000" dirty="0" smtClean="0"/>
              <a:t>-</a:t>
            </a:r>
            <a:r>
              <a:rPr lang="en-GB" sz="2000" dirty="0" smtClean="0"/>
              <a:t>multiplexing</a:t>
            </a:r>
            <a:r>
              <a:rPr lang="en-GB" sz="2000" dirty="0"/>
              <a:t>.</a:t>
            </a:r>
            <a:endParaRPr lang="en-GB" alt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0685" y="167641"/>
            <a:ext cx="11159067" cy="620713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The</a:t>
            </a:r>
            <a:r>
              <a:rPr lang="tr-TR" b="1" dirty="0"/>
              <a:t> Main </a:t>
            </a:r>
            <a:r>
              <a:rPr lang="tr-TR" b="1" dirty="0" err="1"/>
              <a:t>Objectives</a:t>
            </a:r>
            <a:r>
              <a:rPr lang="tr-TR" b="1" dirty="0"/>
              <a:t> of Transport </a:t>
            </a:r>
            <a:r>
              <a:rPr lang="tr-TR" b="1" dirty="0" err="1"/>
              <a:t>Layer</a:t>
            </a:r>
            <a:r>
              <a:rPr lang="tr-TR" b="1" dirty="0"/>
              <a:t> in WSN </a:t>
            </a:r>
            <a:r>
              <a:rPr lang="tr-TR" b="1" dirty="0" err="1"/>
              <a:t>are</a:t>
            </a:r>
            <a:r>
              <a:rPr lang="tr-T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1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621280" y="851853"/>
            <a:ext cx="9043672" cy="547211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b="1" i="1" dirty="0"/>
              <a:t>End-to-End </a:t>
            </a:r>
            <a:r>
              <a:rPr lang="en-GB" b="1" i="1" dirty="0" smtClean="0"/>
              <a:t>Measures</a:t>
            </a:r>
            <a:r>
              <a:rPr lang="tr-TR" b="1" i="1" dirty="0" smtClean="0"/>
              <a:t> </a:t>
            </a:r>
          </a:p>
          <a:p>
            <a:pPr lvl="1">
              <a:buFont typeface="+mj-lt"/>
              <a:buAutoNum type="arabicPeriod"/>
            </a:pPr>
            <a:r>
              <a:rPr lang="tr-TR" b="1" i="1" dirty="0" smtClean="0"/>
              <a:t>How </a:t>
            </a:r>
            <a:r>
              <a:rPr lang="tr-TR" b="1" i="1" dirty="0" err="1" smtClean="0"/>
              <a:t>does</a:t>
            </a:r>
            <a:r>
              <a:rPr lang="tr-TR" b="1" i="1" dirty="0" smtClean="0"/>
              <a:t> TCP </a:t>
            </a:r>
            <a:r>
              <a:rPr lang="tr-TR" b="1" i="1" dirty="0" err="1" smtClean="0"/>
              <a:t>handle</a:t>
            </a:r>
            <a:r>
              <a:rPr lang="tr-TR" b="1" i="1" dirty="0" smtClean="0"/>
              <a:t> </a:t>
            </a:r>
            <a:r>
              <a:rPr lang="tr-TR" b="1" i="1" dirty="0" err="1" smtClean="0"/>
              <a:t>end-to-end</a:t>
            </a:r>
            <a:r>
              <a:rPr lang="tr-TR" b="1" i="1" dirty="0" smtClean="0"/>
              <a:t> </a:t>
            </a:r>
            <a:r>
              <a:rPr lang="tr-TR" b="1" i="1" dirty="0" err="1" smtClean="0"/>
              <a:t>reliability</a:t>
            </a:r>
            <a:r>
              <a:rPr lang="tr-TR" b="1" i="1" dirty="0" smtClean="0"/>
              <a:t>?</a:t>
            </a:r>
          </a:p>
          <a:p>
            <a:pPr lvl="1">
              <a:buFont typeface="+mj-lt"/>
              <a:buAutoNum type="arabicPeriod"/>
            </a:pPr>
            <a:r>
              <a:rPr lang="tr-TR" b="1" i="1" dirty="0" err="1" smtClean="0"/>
              <a:t>And</a:t>
            </a:r>
            <a:r>
              <a:rPr lang="tr-TR" b="1" i="1" dirty="0" smtClean="0"/>
              <a:t> </a:t>
            </a:r>
            <a:r>
              <a:rPr lang="tr-TR" b="1" i="1" dirty="0" err="1" smtClean="0"/>
              <a:t>why</a:t>
            </a:r>
            <a:r>
              <a:rPr lang="tr-TR" b="1" i="1" dirty="0" smtClean="0"/>
              <a:t> is it not a </a:t>
            </a:r>
            <a:r>
              <a:rPr lang="tr-TR" b="1" i="1" dirty="0" err="1" smtClean="0"/>
              <a:t>good</a:t>
            </a:r>
            <a:r>
              <a:rPr lang="tr-TR" b="1" i="1" dirty="0" smtClean="0"/>
              <a:t> idea </a:t>
            </a:r>
            <a:r>
              <a:rPr lang="tr-TR" b="1" i="1" dirty="0" err="1" smtClean="0"/>
              <a:t>to</a:t>
            </a:r>
            <a:r>
              <a:rPr lang="tr-TR" b="1" i="1" dirty="0" smtClean="0"/>
              <a:t> </a:t>
            </a:r>
            <a:r>
              <a:rPr lang="tr-TR" b="1" i="1" dirty="0" err="1" smtClean="0"/>
              <a:t>use</a:t>
            </a:r>
            <a:r>
              <a:rPr lang="tr-TR" b="1" i="1" dirty="0" smtClean="0"/>
              <a:t> TCP in </a:t>
            </a:r>
            <a:r>
              <a:rPr lang="tr-TR" b="1" i="1" dirty="0" err="1" smtClean="0"/>
              <a:t>WSNs</a:t>
            </a:r>
            <a:r>
              <a:rPr lang="tr-TR" b="1" i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GB" b="1" i="1" dirty="0"/>
              <a:t>Application-Dependent </a:t>
            </a:r>
            <a:r>
              <a:rPr lang="en-GB" b="1" i="1" dirty="0" smtClean="0"/>
              <a:t>Operation</a:t>
            </a:r>
            <a:endParaRPr lang="tr-TR" b="1" i="1" dirty="0" smtClean="0"/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WSNs </a:t>
            </a:r>
            <a:r>
              <a:rPr lang="en-US" dirty="0" smtClean="0">
                <a:solidFill>
                  <a:schemeClr val="tx1"/>
                </a:solidFill>
              </a:rPr>
              <a:t>are </a:t>
            </a:r>
            <a:r>
              <a:rPr lang="en-US" dirty="0">
                <a:solidFill>
                  <a:schemeClr val="tx1"/>
                </a:solidFill>
              </a:rPr>
              <a:t>deployed with a specific sensing application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objective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For example,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specific phenomenon such as temperature </a:t>
            </a:r>
            <a:r>
              <a:rPr lang="en-US" dirty="0" smtClean="0">
                <a:solidFill>
                  <a:schemeClr val="tx1"/>
                </a:solidFill>
              </a:rPr>
              <a:t>monitoring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+mj-lt"/>
              <a:buAutoNum type="arabicPeriod"/>
            </a:pPr>
            <a:r>
              <a:rPr lang="tr-TR" dirty="0" err="1" smtClean="0">
                <a:solidFill>
                  <a:schemeClr val="tx1"/>
                </a:solidFill>
              </a:rPr>
              <a:t>Or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another application may require multiple sensors to carry out event </a:t>
            </a:r>
            <a:r>
              <a:rPr lang="en-US" dirty="0" smtClean="0">
                <a:solidFill>
                  <a:schemeClr val="tx1"/>
                </a:solidFill>
              </a:rPr>
              <a:t>detection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Different applications have different requirements.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Hence, the design of the transport layer is influenced by the application scenario</a:t>
            </a:r>
          </a:p>
          <a:p>
            <a:pPr>
              <a:buFont typeface="+mj-lt"/>
              <a:buAutoNum type="arabicPeriod"/>
            </a:pPr>
            <a:r>
              <a:rPr lang="en-GB" b="1" i="1" dirty="0"/>
              <a:t>Energy Consumption</a:t>
            </a:r>
            <a:endParaRPr lang="tr-TR" b="1" i="1" dirty="0" smtClean="0"/>
          </a:p>
          <a:p>
            <a:pPr lvl="1">
              <a:buFont typeface="+mj-lt"/>
              <a:buAutoNum type="arabicPeriod"/>
            </a:pPr>
            <a:r>
              <a:rPr lang="tr-TR" b="1" i="1" dirty="0" smtClean="0"/>
              <a:t>As </a:t>
            </a:r>
            <a:r>
              <a:rPr lang="tr-TR" b="1" i="1" dirty="0" err="1" smtClean="0"/>
              <a:t>always</a:t>
            </a:r>
            <a:r>
              <a:rPr lang="tr-TR" b="1" i="1" dirty="0" smtClean="0"/>
              <a:t>, </a:t>
            </a:r>
            <a:r>
              <a:rPr lang="en-US" dirty="0"/>
              <a:t>Energy efficiency is the most important concern in the design of </a:t>
            </a:r>
            <a:r>
              <a:rPr lang="en-US" dirty="0" smtClean="0"/>
              <a:t>WSNs</a:t>
            </a:r>
            <a:endParaRPr lang="tr-TR" dirty="0" smtClean="0"/>
          </a:p>
          <a:p>
            <a:pPr lvl="1">
              <a:buFont typeface="+mj-lt"/>
              <a:buAutoNum type="arabicPeriod"/>
            </a:pPr>
            <a:r>
              <a:rPr lang="en-GB" i="1" dirty="0" smtClean="0"/>
              <a:t>This requirement also affects the transport layer design </a:t>
            </a:r>
            <a:r>
              <a:rPr lang="en-GB" b="1" i="1" dirty="0" smtClean="0"/>
              <a:t>(</a:t>
            </a:r>
            <a:r>
              <a:rPr lang="en-GB" i="1" dirty="0" smtClean="0"/>
              <a:t>Can you see </a:t>
            </a:r>
            <a:r>
              <a:rPr lang="en-GB" b="1" i="1" u="sng" dirty="0" smtClean="0"/>
              <a:t>why TCP is not such a good candidate</a:t>
            </a:r>
            <a:r>
              <a:rPr lang="en-GB" b="1" i="1" dirty="0" smtClean="0"/>
              <a:t> </a:t>
            </a:r>
            <a:r>
              <a:rPr lang="en-GB" i="1" dirty="0" smtClean="0"/>
              <a:t>from this perspective?</a:t>
            </a:r>
            <a:r>
              <a:rPr lang="en-GB" b="1" i="1" dirty="0" smtClean="0"/>
              <a:t>)</a:t>
            </a:r>
          </a:p>
          <a:p>
            <a:pPr lvl="1">
              <a:buFont typeface="+mj-lt"/>
              <a:buAutoNum type="arabicPeriod"/>
            </a:pPr>
            <a:endParaRPr lang="tr-TR" b="1" i="1" dirty="0" smtClean="0"/>
          </a:p>
          <a:p>
            <a:pPr>
              <a:buFont typeface="+mj-lt"/>
              <a:buAutoNum type="arabicPeriod"/>
            </a:pPr>
            <a:endParaRPr lang="en-GB" b="1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Challenges for Transport 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4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621280" y="851853"/>
            <a:ext cx="9043672" cy="547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4. </a:t>
            </a:r>
            <a:r>
              <a:rPr lang="en-GB" b="1" i="1" dirty="0" smtClean="0"/>
              <a:t>Biased Implementation</a:t>
            </a:r>
            <a:endParaRPr lang="tr-TR" b="1" i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WSNs are usually deployed with a large number of resource-constrained sensor nodes that are </a:t>
            </a:r>
            <a:r>
              <a:rPr lang="en-US" dirty="0" smtClean="0"/>
              <a:t>connected</a:t>
            </a:r>
            <a:r>
              <a:rPr lang="tr-TR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a resource-rich sink</a:t>
            </a:r>
            <a:r>
              <a:rPr lang="en-GB" dirty="0" smtClean="0"/>
              <a:t>.</a:t>
            </a:r>
            <a:endParaRPr lang="tr-T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The limited processing power and memory capacity of the sensor nodes </a:t>
            </a:r>
            <a:r>
              <a:rPr lang="en-US" dirty="0" smtClean="0"/>
              <a:t>prevent</a:t>
            </a:r>
            <a:r>
              <a:rPr lang="tr-TR" dirty="0" smtClean="0"/>
              <a:t> </a:t>
            </a:r>
            <a:r>
              <a:rPr lang="en-US" dirty="0" smtClean="0"/>
              <a:t>sophisticated </a:t>
            </a:r>
            <a:r>
              <a:rPr lang="en-US" dirty="0"/>
              <a:t>algorithms from being run </a:t>
            </a:r>
            <a:r>
              <a:rPr lang="en-US" dirty="0" smtClean="0"/>
              <a:t>locally</a:t>
            </a:r>
            <a:r>
              <a:rPr lang="tr-TR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Hence, the transport layer algorithms should be </a:t>
            </a:r>
            <a:r>
              <a:rPr lang="en-US" dirty="0" smtClean="0"/>
              <a:t>designed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that most of the functionalities are performed at the sink with minimum functionalities required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sensor nodes</a:t>
            </a:r>
            <a:r>
              <a:rPr lang="en-GB" dirty="0" smtClean="0"/>
              <a:t>.</a:t>
            </a:r>
            <a:endParaRPr lang="tr-T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More specifically, the intelligence should be passed to the sink instead of the </a:t>
            </a:r>
            <a:r>
              <a:rPr lang="en-US" dirty="0" smtClean="0"/>
              <a:t>sensors</a:t>
            </a:r>
            <a:endParaRPr lang="tr-TR" dirty="0" smtClean="0"/>
          </a:p>
          <a:p>
            <a:pPr marL="57150" indent="0">
              <a:buNone/>
            </a:pPr>
            <a:r>
              <a:rPr lang="tr-TR" b="1" i="1" dirty="0" smtClean="0"/>
              <a:t>5. </a:t>
            </a:r>
            <a:r>
              <a:rPr lang="en-GB" b="1" i="1" dirty="0"/>
              <a:t>Constrained </a:t>
            </a:r>
            <a:r>
              <a:rPr lang="en-GB" b="1" i="1" dirty="0" smtClean="0"/>
              <a:t>Routing/Addressing</a:t>
            </a:r>
            <a:endParaRPr lang="tr-TR" b="1" i="1" dirty="0" smtClean="0"/>
          </a:p>
          <a:p>
            <a:pPr lvl="1"/>
            <a:r>
              <a:rPr lang="en-US" dirty="0"/>
              <a:t>As explained </a:t>
            </a:r>
            <a:r>
              <a:rPr lang="tr-TR" dirty="0"/>
              <a:t> </a:t>
            </a:r>
            <a:r>
              <a:rPr lang="en-GB" dirty="0" smtClean="0"/>
              <a:t>earlier</a:t>
            </a:r>
            <a:r>
              <a:rPr lang="en-US" dirty="0" smtClean="0"/>
              <a:t>, </a:t>
            </a:r>
            <a:r>
              <a:rPr lang="en-US" dirty="0"/>
              <a:t>wireless sensor nodes may not be assigned unique addresses. </a:t>
            </a:r>
            <a:endParaRPr lang="tr-TR" dirty="0" smtClean="0"/>
          </a:p>
          <a:p>
            <a:pPr lvl="1"/>
            <a:r>
              <a:rPr lang="en-US" dirty="0" err="1" smtClean="0"/>
              <a:t>Therefore,unlike</a:t>
            </a:r>
            <a:r>
              <a:rPr lang="en-US" dirty="0" smtClean="0"/>
              <a:t> </a:t>
            </a:r>
            <a:r>
              <a:rPr lang="en-US" dirty="0"/>
              <a:t>protocols such as TCP, in the design of transport layer protocols for WSNs the existence of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end-to-end </a:t>
            </a:r>
            <a:r>
              <a:rPr lang="en-US" dirty="0"/>
              <a:t>global addressing </a:t>
            </a:r>
            <a:r>
              <a:rPr lang="en-US" b="1" dirty="0"/>
              <a:t>should not be</a:t>
            </a:r>
            <a:r>
              <a:rPr lang="en-US" dirty="0"/>
              <a:t> assumed. </a:t>
            </a:r>
            <a:endParaRPr lang="tr-TR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more likely to have attribute-based </a:t>
            </a:r>
            <a:r>
              <a:rPr lang="en-US" dirty="0" smtClean="0"/>
              <a:t>naming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data-centric routing, which call for different transport layer approaches.</a:t>
            </a:r>
            <a:endParaRPr lang="tr-TR" b="1" i="1" dirty="0" smtClean="0"/>
          </a:p>
          <a:p>
            <a:pPr marL="0" indent="0">
              <a:buNone/>
            </a:pPr>
            <a:endParaRPr lang="tr-TR" b="1" i="1" dirty="0" smtClean="0"/>
          </a:p>
          <a:p>
            <a:pPr>
              <a:buFont typeface="+mj-lt"/>
              <a:buAutoNum type="arabicPeriod"/>
            </a:pPr>
            <a:endParaRPr lang="en-GB" b="1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Challenges for Transport 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00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417320" y="836612"/>
            <a:ext cx="10247632" cy="6021387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Reliable Multi-Segment Transport (RMST) </a:t>
            </a:r>
            <a:r>
              <a:rPr lang="en-GB" b="1" dirty="0" smtClean="0"/>
              <a:t>Protocol</a:t>
            </a:r>
            <a:endParaRPr lang="tr-TR" b="1" dirty="0" smtClean="0"/>
          </a:p>
          <a:p>
            <a:pPr lvl="1"/>
            <a:r>
              <a:rPr lang="en-US" dirty="0"/>
              <a:t>The RMST protocol is one of the first transport layer protocols developed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WSNs</a:t>
            </a:r>
            <a:endParaRPr lang="tr-TR" dirty="0" smtClean="0"/>
          </a:p>
          <a:p>
            <a:pPr lvl="1"/>
            <a:r>
              <a:rPr lang="en-GB" dirty="0"/>
              <a:t>The main </a:t>
            </a:r>
            <a:r>
              <a:rPr lang="en-GB" dirty="0" smtClean="0"/>
              <a:t>goal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RMST is to provide end-to-end </a:t>
            </a:r>
            <a:r>
              <a:rPr lang="en-US" dirty="0" smtClean="0"/>
              <a:t>reliability</a:t>
            </a:r>
            <a:endParaRPr lang="tr-TR" dirty="0" smtClean="0"/>
          </a:p>
          <a:p>
            <a:pPr lvl="1"/>
            <a:r>
              <a:rPr lang="en-US" dirty="0"/>
              <a:t>RMST is built on top of the directed </a:t>
            </a:r>
            <a:r>
              <a:rPr lang="en-US" dirty="0" smtClean="0"/>
              <a:t>diffusion</a:t>
            </a:r>
            <a:r>
              <a:rPr lang="tr-TR" dirty="0" smtClean="0"/>
              <a:t> </a:t>
            </a:r>
            <a:r>
              <a:rPr lang="en-US" dirty="0" smtClean="0"/>
              <a:t>protocol </a:t>
            </a:r>
            <a:r>
              <a:rPr lang="tr-TR" dirty="0" smtClean="0"/>
              <a:t>(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remeber</a:t>
            </a:r>
            <a:r>
              <a:rPr lang="tr-TR" dirty="0" smtClean="0"/>
              <a:t>)</a:t>
            </a:r>
            <a:r>
              <a:rPr lang="en-US" dirty="0" smtClean="0"/>
              <a:t>[7], </a:t>
            </a:r>
            <a:r>
              <a:rPr lang="en-US" dirty="0"/>
              <a:t>and uses some of the </a:t>
            </a:r>
            <a:r>
              <a:rPr lang="en-US" dirty="0" smtClean="0"/>
              <a:t>functionalities</a:t>
            </a:r>
            <a:r>
              <a:rPr lang="tr-TR" dirty="0" smtClean="0"/>
              <a:t> </a:t>
            </a:r>
            <a:r>
              <a:rPr lang="en-GB" dirty="0"/>
              <a:t>of this </a:t>
            </a:r>
            <a:r>
              <a:rPr lang="en-GB" dirty="0" smtClean="0"/>
              <a:t>protocol</a:t>
            </a:r>
            <a:r>
              <a:rPr lang="tr-TR" dirty="0" smtClean="0"/>
              <a:t>.</a:t>
            </a:r>
          </a:p>
          <a:p>
            <a:pPr lvl="1"/>
            <a:r>
              <a:rPr lang="en-US" dirty="0"/>
              <a:t>RMST provides two of the three functionalities required for a transport layer </a:t>
            </a:r>
            <a:r>
              <a:rPr lang="en-US" dirty="0" smtClean="0"/>
              <a:t>protocol</a:t>
            </a:r>
            <a:r>
              <a:rPr lang="tr-TR" dirty="0" smtClean="0"/>
              <a:t>:</a:t>
            </a:r>
          </a:p>
          <a:p>
            <a:pPr lvl="2"/>
            <a:r>
              <a:rPr lang="en-GB" b="1" dirty="0" smtClean="0">
                <a:solidFill>
                  <a:srgbClr val="00B0F0"/>
                </a:solidFill>
              </a:rPr>
              <a:t>Reliable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transport </a:t>
            </a:r>
            <a:r>
              <a:rPr lang="en-GB" b="1" dirty="0">
                <a:solidFill>
                  <a:srgbClr val="00B0F0"/>
                </a:solidFill>
              </a:rPr>
              <a:t>and </a:t>
            </a:r>
            <a:r>
              <a:rPr lang="en-GB" b="1" dirty="0" smtClean="0">
                <a:solidFill>
                  <a:srgbClr val="00B0F0"/>
                </a:solidFill>
              </a:rPr>
              <a:t>multiplexing/</a:t>
            </a:r>
            <a:r>
              <a:rPr lang="en-GB" b="1" dirty="0" err="1" smtClean="0">
                <a:solidFill>
                  <a:srgbClr val="00B0F0"/>
                </a:solidFill>
              </a:rPr>
              <a:t>demultiplexing</a:t>
            </a:r>
            <a:endParaRPr lang="tr-TR" b="1" dirty="0" smtClean="0">
              <a:solidFill>
                <a:srgbClr val="00B0F0"/>
              </a:solidFill>
            </a:endParaRP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RMST provides mechanisms to handle </a:t>
            </a:r>
            <a:r>
              <a:rPr lang="en-US" b="1" dirty="0" smtClean="0">
                <a:solidFill>
                  <a:srgbClr val="FF0000"/>
                </a:solidFill>
              </a:rPr>
              <a:t>errors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throughout </a:t>
            </a:r>
            <a:r>
              <a:rPr lang="en-US" b="1" dirty="0">
                <a:solidFill>
                  <a:srgbClr val="FF0000"/>
                </a:solidFill>
              </a:rPr>
              <a:t>the routes in the </a:t>
            </a:r>
            <a:r>
              <a:rPr lang="en-US" b="1" dirty="0" smtClean="0">
                <a:solidFill>
                  <a:srgbClr val="FF0000"/>
                </a:solidFill>
              </a:rPr>
              <a:t>network</a:t>
            </a:r>
            <a:endParaRPr lang="tr-TR" b="1" dirty="0" smtClean="0">
              <a:solidFill>
                <a:srgbClr val="FF0000"/>
              </a:solidFill>
            </a:endParaRP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RMST utilizes in-network caching and </a:t>
            </a:r>
            <a:r>
              <a:rPr lang="en-US" b="1" dirty="0" smtClean="0">
                <a:solidFill>
                  <a:srgbClr val="FF0000"/>
                </a:solidFill>
              </a:rPr>
              <a:t>provides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guaranteed </a:t>
            </a:r>
            <a:r>
              <a:rPr lang="en-US" b="1" dirty="0">
                <a:solidFill>
                  <a:srgbClr val="FF0000"/>
                </a:solidFill>
              </a:rPr>
              <a:t>delivery of the data packets </a:t>
            </a:r>
            <a:r>
              <a:rPr lang="en-US" b="1" dirty="0" smtClean="0">
                <a:solidFill>
                  <a:srgbClr val="FF0000"/>
                </a:solidFill>
              </a:rPr>
              <a:t>generated </a:t>
            </a:r>
            <a:r>
              <a:rPr lang="en-US" b="1" dirty="0">
                <a:solidFill>
                  <a:srgbClr val="FF0000"/>
                </a:solidFill>
              </a:rPr>
              <a:t>by the event </a:t>
            </a:r>
            <a:r>
              <a:rPr lang="en-US" b="1" dirty="0" smtClean="0">
                <a:solidFill>
                  <a:srgbClr val="FF0000"/>
                </a:solidFill>
              </a:rPr>
              <a:t>flows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b="1" dirty="0" err="1" smtClean="0">
                <a:solidFill>
                  <a:srgbClr val="FF0000"/>
                </a:solidFill>
              </a:rPr>
              <a:t>Two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modes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operation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</a:p>
          <a:p>
            <a:pPr lvl="2"/>
            <a:r>
              <a:rPr lang="en-US" b="1" dirty="0"/>
              <a:t>Non-caching mode: </a:t>
            </a:r>
            <a:r>
              <a:rPr lang="en-US" dirty="0"/>
              <a:t>This mode of operation is very similar to conventional transport </a:t>
            </a:r>
            <a:r>
              <a:rPr lang="en-US" dirty="0" smtClean="0"/>
              <a:t>layer</a:t>
            </a:r>
            <a:r>
              <a:rPr lang="tr-TR" dirty="0" smtClean="0"/>
              <a:t> </a:t>
            </a:r>
            <a:r>
              <a:rPr lang="en-US" dirty="0" smtClean="0"/>
              <a:t>protocols</a:t>
            </a:r>
            <a:r>
              <a:rPr lang="en-US" dirty="0"/>
              <a:t>, where only the source and destination play a role in providing reliability. </a:t>
            </a:r>
            <a:r>
              <a:rPr lang="en-US" dirty="0" smtClean="0"/>
              <a:t>Consequently,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packet losses are detected at the sink and requested from the source node in an </a:t>
            </a:r>
            <a:r>
              <a:rPr lang="en-US" dirty="0" smtClean="0"/>
              <a:t>end-to-end</a:t>
            </a:r>
            <a:r>
              <a:rPr lang="tr-TR" dirty="0" smtClean="0"/>
              <a:t> </a:t>
            </a:r>
            <a:r>
              <a:rPr lang="en-US" dirty="0" smtClean="0"/>
              <a:t>fashion </a:t>
            </a:r>
            <a:r>
              <a:rPr lang="en-US" dirty="0"/>
              <a:t>through a NACK packet. </a:t>
            </a:r>
          </a:p>
          <a:p>
            <a:pPr lvl="2"/>
            <a:r>
              <a:rPr lang="en-US" b="1" dirty="0" smtClean="0"/>
              <a:t>Caching </a:t>
            </a:r>
            <a:r>
              <a:rPr lang="en-US" b="1" dirty="0"/>
              <a:t>mode: </a:t>
            </a:r>
            <a:r>
              <a:rPr lang="en-US" dirty="0"/>
              <a:t>In this mode, the intermediate nodes on the reinforced path cache the </a:t>
            </a:r>
            <a:r>
              <a:rPr lang="en-US" dirty="0" smtClean="0"/>
              <a:t>transmitted</a:t>
            </a:r>
            <a:r>
              <a:rPr lang="tr-TR" dirty="0" smtClean="0"/>
              <a:t> </a:t>
            </a:r>
            <a:r>
              <a:rPr lang="en-US" dirty="0" smtClean="0"/>
              <a:t>packets </a:t>
            </a:r>
            <a:r>
              <a:rPr lang="en-US" dirty="0"/>
              <a:t>to decrease the overhead in end-to-end retransmissions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In RMST, each packet of a flow is labeled by </a:t>
            </a:r>
            <a:r>
              <a:rPr lang="en-US" b="1" i="1" u="sng" dirty="0">
                <a:solidFill>
                  <a:srgbClr val="00B0F0"/>
                </a:solidFill>
              </a:rPr>
              <a:t>a unique sequence number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smtClean="0"/>
              <a:t>he packet</a:t>
            </a:r>
            <a:r>
              <a:rPr lang="tr-TR" dirty="0" smtClean="0"/>
              <a:t> </a:t>
            </a:r>
            <a:r>
              <a:rPr lang="en-US" dirty="0" smtClean="0"/>
              <a:t>errors </a:t>
            </a:r>
            <a:r>
              <a:rPr lang="en-US" dirty="0"/>
              <a:t>are detected whenever there is a hole in the sequence numbers received.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case of packet </a:t>
            </a:r>
            <a:r>
              <a:rPr lang="en-US" dirty="0" smtClean="0"/>
              <a:t>errors,</a:t>
            </a:r>
            <a:r>
              <a:rPr lang="tr-TR" dirty="0" smtClean="0"/>
              <a:t> </a:t>
            </a:r>
            <a:r>
              <a:rPr lang="en-US" dirty="0" smtClean="0"/>
              <a:t>nodes </a:t>
            </a:r>
            <a:r>
              <a:rPr lang="en-US" dirty="0"/>
              <a:t>request retransmission by sending a NACK packet toward the reverse route from the sink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sensor</a:t>
            </a:r>
            <a:r>
              <a:rPr lang="tr-TR" dirty="0" smtClean="0"/>
              <a:t>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Example</a:t>
            </a:r>
            <a:r>
              <a:rPr lang="tr-TR" dirty="0" smtClean="0"/>
              <a:t> WSN Transport </a:t>
            </a:r>
            <a:r>
              <a:rPr lang="tr-TR" dirty="0" err="1" smtClean="0"/>
              <a:t>Layer</a:t>
            </a:r>
            <a:r>
              <a:rPr lang="tr-TR" dirty="0" smtClean="0"/>
              <a:t> Protocol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08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392680" y="620714"/>
            <a:ext cx="9272272" cy="5472112"/>
          </a:xfrm>
        </p:spPr>
        <p:txBody>
          <a:bodyPr>
            <a:normAutofit/>
          </a:bodyPr>
          <a:lstStyle/>
          <a:p>
            <a:r>
              <a:rPr lang="en-GB" b="1" dirty="0"/>
              <a:t>Reliable Multi-Segment Transport (RMST) </a:t>
            </a:r>
            <a:r>
              <a:rPr lang="en-GB" b="1" dirty="0" smtClean="0"/>
              <a:t>Protocol</a:t>
            </a:r>
            <a:endParaRPr lang="tr-TR" b="1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Example</a:t>
            </a:r>
            <a:r>
              <a:rPr lang="tr-TR" dirty="0" smtClean="0"/>
              <a:t> WSN Transport </a:t>
            </a:r>
            <a:r>
              <a:rPr lang="tr-TR" dirty="0" err="1" smtClean="0"/>
              <a:t>Layer</a:t>
            </a:r>
            <a:r>
              <a:rPr lang="tr-TR" dirty="0" smtClean="0"/>
              <a:t> Protocol</a:t>
            </a: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50" y="1043752"/>
            <a:ext cx="5324068" cy="566978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5418" y="958722"/>
            <a:ext cx="5345624" cy="575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4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941320" y="836613"/>
            <a:ext cx="8723632" cy="5472112"/>
          </a:xfrm>
        </p:spPr>
        <p:txBody>
          <a:bodyPr>
            <a:normAutofit/>
          </a:bodyPr>
          <a:lstStyle/>
          <a:p>
            <a:r>
              <a:rPr lang="en-US" dirty="0"/>
              <a:t>The aim of CODA is to detect and avoid congestion in </a:t>
            </a:r>
            <a:r>
              <a:rPr lang="en-US" dirty="0" smtClean="0"/>
              <a:t>WSNs.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hree</a:t>
            </a:r>
            <a:r>
              <a:rPr lang="en-US" dirty="0" smtClean="0"/>
              <a:t> </a:t>
            </a:r>
            <a:r>
              <a:rPr lang="en-US" dirty="0"/>
              <a:t>main </a:t>
            </a:r>
            <a:r>
              <a:rPr lang="en-US" dirty="0" smtClean="0"/>
              <a:t>congestion</a:t>
            </a:r>
            <a:r>
              <a:rPr lang="tr-TR" dirty="0" smtClean="0"/>
              <a:t> </a:t>
            </a:r>
            <a:r>
              <a:rPr lang="en-US" dirty="0" smtClean="0"/>
              <a:t>scenarios </a:t>
            </a:r>
            <a:r>
              <a:rPr lang="en-US" dirty="0"/>
              <a:t>are considered. 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source nodes frequently generate </a:t>
            </a:r>
            <a:r>
              <a:rPr lang="en-US" dirty="0" smtClean="0"/>
              <a:t>traffic,</a:t>
            </a:r>
            <a:r>
              <a:rPr lang="tr-TR" dirty="0" smtClean="0"/>
              <a:t> </a:t>
            </a:r>
            <a:r>
              <a:rPr lang="en-US" b="1" dirty="0" smtClean="0"/>
              <a:t>congestion </a:t>
            </a:r>
            <a:r>
              <a:rPr lang="en-US" b="1" dirty="0"/>
              <a:t>builds up close to the source nodes </a:t>
            </a:r>
            <a:r>
              <a:rPr lang="en-US" dirty="0"/>
              <a:t>because of the contention in the wireless channel.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low-rate </a:t>
            </a:r>
            <a:r>
              <a:rPr lang="en-US" dirty="0"/>
              <a:t>traffic, congestion can occur </a:t>
            </a:r>
            <a:r>
              <a:rPr lang="en-US" b="1" dirty="0"/>
              <a:t>temporarily in </a:t>
            </a:r>
            <a:r>
              <a:rPr lang="en-US" b="1" i="1" dirty="0"/>
              <a:t>hot spots</a:t>
            </a:r>
            <a:r>
              <a:rPr lang="en-US" dirty="0"/>
              <a:t>, where multiple </a:t>
            </a:r>
            <a:r>
              <a:rPr lang="en-US" dirty="0" smtClean="0"/>
              <a:t>flows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served. </a:t>
            </a:r>
            <a:endParaRPr lang="tr-TR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these two types of congestion, CODA provides local congestion control mechanisms.</a:t>
            </a:r>
          </a:p>
          <a:p>
            <a:pPr lvl="1"/>
            <a:r>
              <a:rPr lang="tr-TR" dirty="0" err="1" smtClean="0"/>
              <a:t>And</a:t>
            </a:r>
            <a:r>
              <a:rPr lang="tr-TR" dirty="0" smtClean="0"/>
              <a:t>, b</a:t>
            </a:r>
            <a:r>
              <a:rPr lang="en-US" dirty="0" err="1" smtClean="0"/>
              <a:t>ecause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b="1" dirty="0"/>
              <a:t>the topology </a:t>
            </a:r>
            <a:r>
              <a:rPr lang="en-US" dirty="0"/>
              <a:t>and the capacity of the network, </a:t>
            </a:r>
            <a:r>
              <a:rPr lang="en-US" b="1" dirty="0"/>
              <a:t>certain persistent </a:t>
            </a:r>
            <a:r>
              <a:rPr lang="en-US" dirty="0"/>
              <a:t>hot spots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exist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requires end-to-end mechanisms to regulate the data rate of source nodes.</a:t>
            </a:r>
          </a:p>
          <a:p>
            <a:pPr lvl="1"/>
            <a:r>
              <a:rPr lang="en-US" dirty="0"/>
              <a:t>To address congestion and the different scenarios that cause it, CODA provides three mechanisms </a:t>
            </a:r>
            <a:r>
              <a:rPr lang="en-US" dirty="0" smtClean="0"/>
              <a:t>via</a:t>
            </a:r>
            <a:r>
              <a:rPr lang="tr-TR" dirty="0" smtClean="0"/>
              <a:t> </a:t>
            </a:r>
            <a:r>
              <a:rPr lang="en-US" b="1" i="1" dirty="0" smtClean="0"/>
              <a:t>receiver-based </a:t>
            </a:r>
            <a:r>
              <a:rPr lang="en-US" i="1" dirty="0"/>
              <a:t>congestion detection</a:t>
            </a:r>
            <a:r>
              <a:rPr lang="en-US" dirty="0"/>
              <a:t>, </a:t>
            </a:r>
            <a:r>
              <a:rPr lang="en-US" b="1" i="1" dirty="0"/>
              <a:t>open-loop hop-by-hop backpressure </a:t>
            </a:r>
            <a:r>
              <a:rPr lang="en-US" dirty="0"/>
              <a:t>signaling to inform the </a:t>
            </a:r>
            <a:r>
              <a:rPr lang="en-US" dirty="0" smtClean="0"/>
              <a:t>source</a:t>
            </a:r>
            <a:r>
              <a:rPr lang="tr-TR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congestion, and </a:t>
            </a:r>
            <a:r>
              <a:rPr lang="en-US" b="1" i="1" dirty="0"/>
              <a:t>closed-loop multi-source </a:t>
            </a:r>
            <a:r>
              <a:rPr lang="en-US" i="1" dirty="0"/>
              <a:t>regulation </a:t>
            </a:r>
            <a:r>
              <a:rPr lang="en-US" dirty="0"/>
              <a:t>for persistent and larger scale </a:t>
            </a:r>
            <a:r>
              <a:rPr lang="en-US" dirty="0" smtClean="0"/>
              <a:t>congestion</a:t>
            </a:r>
            <a:r>
              <a:rPr lang="tr-TR" dirty="0" smtClean="0"/>
              <a:t> </a:t>
            </a:r>
            <a:r>
              <a:rPr lang="en-GB" dirty="0" smtClean="0"/>
              <a:t>conditions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Congestion Detection and Avoidance (CODA) Protocol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7703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15944</TotalTime>
  <Words>3702</Words>
  <Application>Microsoft Office PowerPoint</Application>
  <PresentationFormat>Geniş ekran</PresentationFormat>
  <Paragraphs>297</Paragraphs>
  <Slides>29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メイリオ</vt:lpstr>
      <vt:lpstr>Arial</vt:lpstr>
      <vt:lpstr>Calibri</vt:lpstr>
      <vt:lpstr>Century Gothic</vt:lpstr>
      <vt:lpstr>Wingdings 3</vt:lpstr>
      <vt:lpstr>Duman</vt:lpstr>
      <vt:lpstr>Wireless Sensor Networks: Transport Layer &amp; Research</vt:lpstr>
      <vt:lpstr>Outline</vt:lpstr>
      <vt:lpstr>Transport Layer</vt:lpstr>
      <vt:lpstr>The Main Objectives of Transport Layer in WSN are </vt:lpstr>
      <vt:lpstr>Challenges for Transport Layer</vt:lpstr>
      <vt:lpstr>Challenges for Transport Layer</vt:lpstr>
      <vt:lpstr>Example WSN Transport Layer Protocol</vt:lpstr>
      <vt:lpstr>Example WSN Transport Layer Protocol</vt:lpstr>
      <vt:lpstr>Congestion Detection and Avoidance (CODA) Protocol</vt:lpstr>
      <vt:lpstr>Congestion Detection and Avoidance (CODA) Protocol</vt:lpstr>
      <vt:lpstr>Application Layer</vt:lpstr>
      <vt:lpstr>Some Application Layer Protocols</vt:lpstr>
      <vt:lpstr>CoAP</vt:lpstr>
      <vt:lpstr>Source Coding (Data Compression)</vt:lpstr>
      <vt:lpstr>Sensor LZW : Example source coding</vt:lpstr>
      <vt:lpstr>Sensor LZW : Example source coding</vt:lpstr>
      <vt:lpstr>Distributed Source Coding</vt:lpstr>
      <vt:lpstr>Query Processing</vt:lpstr>
      <vt:lpstr>Query Processing</vt:lpstr>
      <vt:lpstr>Query Processing</vt:lpstr>
      <vt:lpstr>Grand Challenges</vt:lpstr>
      <vt:lpstr>The main challenge is </vt:lpstr>
      <vt:lpstr>Integration of Sensor Networks and the Internet</vt:lpstr>
      <vt:lpstr>Real-Time and Multimedia Communication</vt:lpstr>
      <vt:lpstr>A better protocol stack for WSNs</vt:lpstr>
      <vt:lpstr>Synchronization and Localization</vt:lpstr>
      <vt:lpstr>Biggest Challenge  Making IoT a reality.</vt:lpstr>
      <vt:lpstr>PowerPoint Sunusu</vt:lpstr>
      <vt:lpstr>Thank You for Your Attention.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: What is it about? and What are the hot topics?</dc:title>
  <dc:creator>sedat gormus</dc:creator>
  <cp:lastModifiedBy>sedat gormus</cp:lastModifiedBy>
  <cp:revision>389</cp:revision>
  <dcterms:created xsi:type="dcterms:W3CDTF">2014-12-25T07:55:36Z</dcterms:created>
  <dcterms:modified xsi:type="dcterms:W3CDTF">2015-05-12T09:44:11Z</dcterms:modified>
</cp:coreProperties>
</file>