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34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15B64420-5667-42AB-9097-A8AEF740684E}" type="datetimeFigureOut">
              <a:rPr lang="tr-TR" smtClean="0"/>
              <a:t>12.12.2016</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EAFAD187-A982-4B7E-AFF9-1C7BCD3AA824}"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5B64420-5667-42AB-9097-A8AEF740684E}" type="datetimeFigureOut">
              <a:rPr lang="tr-TR" smtClean="0"/>
              <a:t>12.12.2016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FAD187-A982-4B7E-AFF9-1C7BCD3AA82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5B64420-5667-42AB-9097-A8AEF740684E}" type="datetimeFigureOut">
              <a:rPr lang="tr-TR" smtClean="0"/>
              <a:t>12.12.2016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FAD187-A982-4B7E-AFF9-1C7BCD3AA82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5B64420-5667-42AB-9097-A8AEF740684E}" type="datetimeFigureOut">
              <a:rPr lang="tr-TR" smtClean="0"/>
              <a:t>12.12.2016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FAD187-A982-4B7E-AFF9-1C7BCD3AA82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15B64420-5667-42AB-9097-A8AEF740684E}" type="datetimeFigureOut">
              <a:rPr lang="tr-TR" smtClean="0"/>
              <a:t>12.12.2016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FAD187-A982-4B7E-AFF9-1C7BCD3AA824}"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15B64420-5667-42AB-9097-A8AEF740684E}" type="datetimeFigureOut">
              <a:rPr lang="tr-TR" smtClean="0"/>
              <a:t>12.12.2016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FAD187-A982-4B7E-AFF9-1C7BCD3AA82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15B64420-5667-42AB-9097-A8AEF740684E}" type="datetimeFigureOut">
              <a:rPr lang="tr-TR" smtClean="0"/>
              <a:t>12.12.2016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AFAD187-A982-4B7E-AFF9-1C7BCD3AA82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15B64420-5667-42AB-9097-A8AEF740684E}" type="datetimeFigureOut">
              <a:rPr lang="tr-TR" smtClean="0"/>
              <a:t>12.12.2016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AFAD187-A982-4B7E-AFF9-1C7BCD3AA82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B64420-5667-42AB-9097-A8AEF740684E}" type="datetimeFigureOut">
              <a:rPr lang="tr-TR" smtClean="0"/>
              <a:t>12.12.2016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AFAD187-A982-4B7E-AFF9-1C7BCD3AA82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15B64420-5667-42AB-9097-A8AEF740684E}" type="datetimeFigureOut">
              <a:rPr lang="tr-TR" smtClean="0"/>
              <a:t>12.12.2016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FAD187-A982-4B7E-AFF9-1C7BCD3AA82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15B64420-5667-42AB-9097-A8AEF740684E}" type="datetimeFigureOut">
              <a:rPr lang="tr-TR" smtClean="0"/>
              <a:t>12.12.2016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EAFAD187-A982-4B7E-AFF9-1C7BCD3AA824}"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B64420-5667-42AB-9097-A8AEF740684E}" type="datetimeFigureOut">
              <a:rPr lang="tr-TR" smtClean="0"/>
              <a:t>12.12.2016</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FAD187-A982-4B7E-AFF9-1C7BCD3AA824}"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476673"/>
            <a:ext cx="7772400" cy="720079"/>
          </a:xfrm>
        </p:spPr>
        <p:txBody>
          <a:bodyPr>
            <a:normAutofit/>
          </a:bodyPr>
          <a:lstStyle/>
          <a:p>
            <a:r>
              <a:rPr lang="tr-TR" sz="4400" dirty="0" smtClean="0"/>
              <a:t>Avrupa Birliği ve Çevre Politikası</a:t>
            </a:r>
            <a:endParaRPr lang="tr-TR" sz="4400" dirty="0"/>
          </a:p>
        </p:txBody>
      </p:sp>
      <p:sp>
        <p:nvSpPr>
          <p:cNvPr id="3" name="Alt Başlık 2"/>
          <p:cNvSpPr>
            <a:spLocks noGrp="1"/>
          </p:cNvSpPr>
          <p:nvPr>
            <p:ph type="subTitle" idx="1"/>
          </p:nvPr>
        </p:nvSpPr>
        <p:spPr>
          <a:xfrm>
            <a:off x="611560" y="1556792"/>
            <a:ext cx="7848872" cy="4608512"/>
          </a:xfrm>
        </p:spPr>
        <p:txBody>
          <a:bodyPr>
            <a:normAutofit fontScale="77500" lnSpcReduction="20000"/>
          </a:bodyPr>
          <a:lstStyle/>
          <a:p>
            <a:pPr marL="457200" indent="-457200" algn="just">
              <a:buFont typeface="Wingdings" pitchFamily="2" charset="2"/>
              <a:buChar char="Ø"/>
            </a:pPr>
            <a:r>
              <a:rPr lang="tr-TR" dirty="0" smtClean="0">
                <a:solidFill>
                  <a:schemeClr val="tx1"/>
                </a:solidFill>
              </a:rPr>
              <a:t>Birliğin kurulmasında rol oynayan Roma Antlaşması ve Paris Antlaşmasında çevre konusu ve ortak çevre politikası noktasında herhangi bir düzenleme bulunmamaktadır</a:t>
            </a:r>
          </a:p>
          <a:p>
            <a:pPr algn="just"/>
            <a:endParaRPr lang="tr-TR" dirty="0" smtClean="0">
              <a:solidFill>
                <a:schemeClr val="tx1"/>
              </a:solidFill>
            </a:endParaRPr>
          </a:p>
          <a:p>
            <a:pPr marL="457200" indent="-457200" algn="just">
              <a:buFont typeface="Wingdings" pitchFamily="2" charset="2"/>
              <a:buChar char="Ø"/>
            </a:pPr>
            <a:r>
              <a:rPr lang="tr-TR" dirty="0" smtClean="0">
                <a:solidFill>
                  <a:schemeClr val="tx1"/>
                </a:solidFill>
              </a:rPr>
              <a:t>İkici dünya savaşı sonrası tahrip olmuş ekonomiyi onarmak ve tarımda kendi kendine yeterliliği önemsemesi, büyük çevresel felaketlerin ortaya çıkmamış olması ve çevrenin serbest bir mal olarak algılanması çevre konusunda düzenleme yapılmamasının nedenlerindendir</a:t>
            </a:r>
          </a:p>
          <a:p>
            <a:pPr algn="just"/>
            <a:endParaRPr lang="tr-TR" dirty="0" smtClean="0">
              <a:solidFill>
                <a:schemeClr val="tx1"/>
              </a:solidFill>
            </a:endParaRPr>
          </a:p>
          <a:p>
            <a:pPr marL="457200" indent="-457200" algn="just">
              <a:buFont typeface="Wingdings" pitchFamily="2" charset="2"/>
              <a:buChar char="Ø"/>
            </a:pPr>
            <a:r>
              <a:rPr lang="tr-TR" dirty="0" smtClean="0">
                <a:solidFill>
                  <a:schemeClr val="tx1"/>
                </a:solidFill>
              </a:rPr>
              <a:t>Uzun yıllar boyunca ekonominin yeniden yapılandırılması ve çevrenin korunması birbirine rakip politikalar olarak görülmüştü</a:t>
            </a:r>
          </a:p>
          <a:p>
            <a:pPr algn="just"/>
            <a:endParaRPr lang="tr-TR" dirty="0" smtClean="0">
              <a:solidFill>
                <a:schemeClr val="tx1"/>
              </a:solidFill>
            </a:endParaRPr>
          </a:p>
          <a:p>
            <a:pPr marL="457200" indent="-457200" algn="just">
              <a:buFont typeface="Wingdings" pitchFamily="2" charset="2"/>
              <a:buChar char="Ø"/>
            </a:pPr>
            <a:r>
              <a:rPr lang="tr-TR" dirty="0" smtClean="0">
                <a:solidFill>
                  <a:schemeClr val="tx1"/>
                </a:solidFill>
              </a:rPr>
              <a:t>Sürdürülebilir kalkınma politikası ve bu söylem 1999 yılında yürürlüğe giren Amsterdam Anlaşması sonrasında AB çevre politikasının geliştirilmesinin itici gücünü oluşturmuştur</a:t>
            </a:r>
          </a:p>
          <a:p>
            <a:pPr marL="457200" indent="-457200" algn="l">
              <a:buFont typeface="Wingdings" pitchFamily="2" charset="2"/>
              <a:buChar char="Ø"/>
            </a:pPr>
            <a:endParaRPr lang="tr-TR" dirty="0" smtClean="0"/>
          </a:p>
        </p:txBody>
      </p:sp>
    </p:spTree>
    <p:extLst>
      <p:ext uri="{BB962C8B-B14F-4D97-AF65-F5344CB8AC3E}">
        <p14:creationId xmlns:p14="http://schemas.microsoft.com/office/powerpoint/2010/main" val="3356960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576064"/>
          </a:xfrm>
        </p:spPr>
        <p:txBody>
          <a:bodyPr>
            <a:noAutofit/>
          </a:bodyPr>
          <a:lstStyle/>
          <a:p>
            <a:pPr algn="ctr"/>
            <a:r>
              <a:rPr lang="tr-TR" sz="3600" dirty="0"/>
              <a:t>Üçüncü </a:t>
            </a:r>
            <a:r>
              <a:rPr lang="tr-TR" sz="3600" dirty="0" smtClean="0"/>
              <a:t>Dönem ve AB çevre Politikası</a:t>
            </a:r>
            <a:endParaRPr lang="tr-TR" sz="3600" dirty="0"/>
          </a:p>
        </p:txBody>
      </p:sp>
      <p:sp>
        <p:nvSpPr>
          <p:cNvPr id="3" name="İçerik Yer Tutucusu 2"/>
          <p:cNvSpPr>
            <a:spLocks noGrp="1"/>
          </p:cNvSpPr>
          <p:nvPr>
            <p:ph idx="1"/>
          </p:nvPr>
        </p:nvSpPr>
        <p:spPr>
          <a:xfrm>
            <a:off x="457200" y="908720"/>
            <a:ext cx="8229600" cy="5415880"/>
          </a:xfrm>
        </p:spPr>
        <p:txBody>
          <a:bodyPr>
            <a:normAutofit fontScale="85000" lnSpcReduction="20000"/>
          </a:bodyPr>
          <a:lstStyle/>
          <a:p>
            <a:pPr algn="just">
              <a:buFont typeface="Wingdings" pitchFamily="2" charset="2"/>
              <a:buChar char="Ø"/>
            </a:pPr>
            <a:r>
              <a:rPr lang="tr-TR" dirty="0" smtClean="0"/>
              <a:t>AB çevre politikasının üçüncü dönemi 1987 yılında yürürlüğe giren Tek Avrupa Senedi ile başlamıştır</a:t>
            </a:r>
          </a:p>
          <a:p>
            <a:pPr algn="just">
              <a:buFont typeface="Wingdings" pitchFamily="2" charset="2"/>
              <a:buChar char="Ø"/>
            </a:pPr>
            <a:r>
              <a:rPr lang="tr-TR" dirty="0" smtClean="0"/>
              <a:t>Tek Avrupa Senedi ile çevre konusundaki hükümler AB anlaşmalarına eklenmiştir. Böylece çevre politikaları ekonomi politikalarından biri haline gelmiştir</a:t>
            </a:r>
          </a:p>
          <a:p>
            <a:pPr algn="just">
              <a:buFont typeface="Wingdings" pitchFamily="2" charset="2"/>
              <a:buChar char="Ø"/>
            </a:pPr>
            <a:endParaRPr lang="tr-TR" dirty="0" smtClean="0"/>
          </a:p>
          <a:p>
            <a:pPr algn="just">
              <a:buFont typeface="Wingdings" pitchFamily="2" charset="2"/>
              <a:buChar char="Ø"/>
            </a:pPr>
            <a:r>
              <a:rPr lang="tr-TR" dirty="0" smtClean="0"/>
              <a:t>Bu metine göre AB çevre politikalarının amaçları;</a:t>
            </a:r>
          </a:p>
          <a:p>
            <a:pPr algn="just">
              <a:buFont typeface="Arial" pitchFamily="34" charset="0"/>
              <a:buChar char="•"/>
            </a:pPr>
            <a:r>
              <a:rPr lang="tr-TR" dirty="0" smtClean="0"/>
              <a:t>Çevre kalitesini korumak ve yükseltmek</a:t>
            </a:r>
          </a:p>
          <a:p>
            <a:pPr algn="just">
              <a:buFont typeface="Arial" pitchFamily="34" charset="0"/>
              <a:buChar char="•"/>
            </a:pPr>
            <a:r>
              <a:rPr lang="tr-TR" dirty="0" smtClean="0"/>
              <a:t>Kişi sağlığının korunması için çalışmalar yapmak</a:t>
            </a:r>
          </a:p>
          <a:p>
            <a:pPr algn="just">
              <a:buFont typeface="Arial" pitchFamily="34" charset="0"/>
              <a:buChar char="•"/>
            </a:pPr>
            <a:r>
              <a:rPr lang="tr-TR" dirty="0" smtClean="0"/>
              <a:t>Doğal kaynakların rasyonel bir şekilde kullanılmasını sağlamak</a:t>
            </a:r>
          </a:p>
          <a:p>
            <a:pPr algn="just">
              <a:buFont typeface="Arial" pitchFamily="34" charset="0"/>
              <a:buChar char="•"/>
            </a:pPr>
            <a:endParaRPr lang="tr-TR" dirty="0" smtClean="0"/>
          </a:p>
          <a:p>
            <a:pPr marL="0" indent="0" algn="just">
              <a:buNone/>
            </a:pPr>
            <a:r>
              <a:rPr lang="tr-TR" dirty="0" smtClean="0"/>
              <a:t>Bu kapsamda AB çevre politikasının temel ilkeleri;</a:t>
            </a:r>
          </a:p>
          <a:p>
            <a:pPr algn="just">
              <a:buFont typeface="Arial" pitchFamily="34" charset="0"/>
              <a:buChar char="•"/>
            </a:pPr>
            <a:r>
              <a:rPr lang="tr-TR" dirty="0" smtClean="0"/>
              <a:t>Önceden önleme ilkesi</a:t>
            </a:r>
          </a:p>
          <a:p>
            <a:pPr algn="just">
              <a:buFont typeface="Arial" pitchFamily="34" charset="0"/>
              <a:buChar char="•"/>
            </a:pPr>
            <a:r>
              <a:rPr lang="tr-TR" dirty="0" smtClean="0"/>
              <a:t>Kaynağında düzeltme ilkesi</a:t>
            </a:r>
          </a:p>
          <a:p>
            <a:pPr algn="just">
              <a:buFont typeface="Arial" pitchFamily="34" charset="0"/>
              <a:buChar char="•"/>
            </a:pPr>
            <a:r>
              <a:rPr lang="tr-TR" dirty="0" smtClean="0"/>
              <a:t>Kirleten öder ilkesi</a:t>
            </a:r>
          </a:p>
          <a:p>
            <a:pPr algn="just">
              <a:buFont typeface="Arial" pitchFamily="34" charset="0"/>
              <a:buChar char="•"/>
            </a:pPr>
            <a:r>
              <a:rPr lang="tr-TR" dirty="0" smtClean="0"/>
              <a:t>Diğer politikalarla bütünleşme ilkesi</a:t>
            </a:r>
          </a:p>
          <a:p>
            <a:pPr>
              <a:buFont typeface="Arial" pitchFamily="34" charset="0"/>
              <a:buChar char="•"/>
            </a:pPr>
            <a:endParaRPr lang="tr-TR" dirty="0" smtClean="0"/>
          </a:p>
          <a:p>
            <a:pPr>
              <a:buFont typeface="Wingdings" pitchFamily="2" charset="2"/>
              <a:buChar char="Ø"/>
            </a:pPr>
            <a:endParaRPr lang="tr-TR" dirty="0" smtClean="0"/>
          </a:p>
          <a:p>
            <a:pPr>
              <a:buFont typeface="Wingdings" pitchFamily="2" charset="2"/>
              <a:buChar char="Ø"/>
            </a:pPr>
            <a:endParaRPr lang="tr-TR" dirty="0"/>
          </a:p>
        </p:txBody>
      </p:sp>
    </p:spTree>
    <p:extLst>
      <p:ext uri="{BB962C8B-B14F-4D97-AF65-F5344CB8AC3E}">
        <p14:creationId xmlns:p14="http://schemas.microsoft.com/office/powerpoint/2010/main" val="2646468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680991"/>
          </a:xfrm>
        </p:spPr>
        <p:txBody>
          <a:bodyPr>
            <a:normAutofit fontScale="90000"/>
          </a:bodyPr>
          <a:lstStyle/>
          <a:p>
            <a:pPr algn="ctr"/>
            <a:r>
              <a:rPr lang="tr-TR" dirty="0"/>
              <a:t>Üçüncü Dönem </a:t>
            </a:r>
          </a:p>
        </p:txBody>
      </p:sp>
      <p:sp>
        <p:nvSpPr>
          <p:cNvPr id="3" name="İçerik Yer Tutucusu 2"/>
          <p:cNvSpPr>
            <a:spLocks noGrp="1"/>
          </p:cNvSpPr>
          <p:nvPr>
            <p:ph idx="1"/>
          </p:nvPr>
        </p:nvSpPr>
        <p:spPr>
          <a:xfrm>
            <a:off x="457200" y="1052736"/>
            <a:ext cx="8229600" cy="5271864"/>
          </a:xfrm>
        </p:spPr>
        <p:txBody>
          <a:bodyPr>
            <a:normAutofit fontScale="92500" lnSpcReduction="10000"/>
          </a:bodyPr>
          <a:lstStyle/>
          <a:p>
            <a:pPr algn="just">
              <a:buFont typeface="Wingdings" pitchFamily="2" charset="2"/>
              <a:buChar char="Ø"/>
            </a:pPr>
            <a:r>
              <a:rPr lang="tr-TR" dirty="0" smtClean="0"/>
              <a:t> </a:t>
            </a:r>
            <a:r>
              <a:rPr lang="tr-TR" b="1" dirty="0" smtClean="0"/>
              <a:t>Dördüncü Çevre Eylem Programı (1987-1992): </a:t>
            </a:r>
            <a:r>
              <a:rPr lang="tr-TR" dirty="0" smtClean="0"/>
              <a:t>Tek Avrupa Senedi ile belirlenen ilkelere uyma noktasında hazırlanmıştır. Ekonominin bütün alanlarında çevresel etkilerin göz önünde tutulmasına odaklanmıştır. Ortak tarım politikası bu planın en önem verdiği konulardandır. Çevre korumasının kısa dönem maliyeti ve uzun dönem faydasının analiz edildiği dönemde çevre vergileri, çevre ile ilgili devlet yardımları gibi ekonomik araçlar kullanılmaya başlanmıştır.</a:t>
            </a:r>
          </a:p>
          <a:p>
            <a:pPr algn="just">
              <a:buFont typeface="Wingdings" pitchFamily="2" charset="2"/>
              <a:buChar char="Ø"/>
            </a:pPr>
            <a:r>
              <a:rPr lang="tr-TR" dirty="0" smtClean="0"/>
              <a:t>1992 yılında imzalanan Maastricht anlaşması AB çevre politikasının amaçlarını yeniden tanımlamıştır. İlk üç amaç aynen benimsenmiş ve bu amaçlar arasına çevre ilgili bölgesel ve küresel mücadele konusunda önlemler alınması vurgulanmıştır</a:t>
            </a:r>
          </a:p>
          <a:p>
            <a:pPr>
              <a:buFont typeface="Wingdings" pitchFamily="2" charset="2"/>
              <a:buChar char="Ø"/>
            </a:pPr>
            <a:endParaRPr lang="tr-TR" dirty="0" smtClean="0"/>
          </a:p>
          <a:p>
            <a:pPr>
              <a:buFont typeface="Wingdings" pitchFamily="2" charset="2"/>
              <a:buChar char="Ø"/>
            </a:pPr>
            <a:endParaRPr lang="tr-TR" dirty="0"/>
          </a:p>
        </p:txBody>
      </p:sp>
    </p:spTree>
    <p:extLst>
      <p:ext uri="{BB962C8B-B14F-4D97-AF65-F5344CB8AC3E}">
        <p14:creationId xmlns:p14="http://schemas.microsoft.com/office/powerpoint/2010/main" val="405702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5541248"/>
          </a:xfrm>
        </p:spPr>
        <p:txBody>
          <a:bodyPr/>
          <a:lstStyle/>
          <a:p>
            <a:pPr algn="just"/>
            <a:r>
              <a:rPr lang="tr-TR" b="1" dirty="0" smtClean="0"/>
              <a:t>Beşinci </a:t>
            </a:r>
            <a:r>
              <a:rPr lang="tr-TR" b="1" dirty="0"/>
              <a:t>Çevre Eylem Programı (</a:t>
            </a:r>
            <a:r>
              <a:rPr lang="tr-TR" b="1" dirty="0" smtClean="0"/>
              <a:t>1993-2000): </a:t>
            </a:r>
            <a:r>
              <a:rPr lang="tr-TR" dirty="0" smtClean="0"/>
              <a:t>Ortak sorumluluk vurgulanmıştır</a:t>
            </a:r>
          </a:p>
          <a:p>
            <a:pPr marL="0" indent="0" algn="just">
              <a:buNone/>
            </a:pPr>
            <a:endParaRPr lang="tr-TR" dirty="0" smtClean="0"/>
          </a:p>
          <a:p>
            <a:pPr algn="just"/>
            <a:r>
              <a:rPr lang="tr-TR" b="1" dirty="0" smtClean="0"/>
              <a:t>Altıncı </a:t>
            </a:r>
            <a:r>
              <a:rPr lang="tr-TR" b="1" dirty="0"/>
              <a:t>Çevre Eylem Programı </a:t>
            </a:r>
            <a:r>
              <a:rPr lang="tr-TR" b="1" dirty="0" smtClean="0"/>
              <a:t>(2002-2012):</a:t>
            </a:r>
            <a:r>
              <a:rPr lang="tr-TR" dirty="0" smtClean="0"/>
              <a:t> İklim değişikliği, biyolojik çeşitlilik, çevre ve sağlık ile kaynakların sürdürülebilir kullanımına vurgu yapılmıştır</a:t>
            </a:r>
          </a:p>
          <a:p>
            <a:pPr marL="0" indent="0" algn="just">
              <a:buNone/>
            </a:pPr>
            <a:endParaRPr lang="tr-TR" dirty="0" smtClean="0"/>
          </a:p>
          <a:p>
            <a:pPr algn="just"/>
            <a:r>
              <a:rPr lang="tr-TR" dirty="0" smtClean="0"/>
              <a:t>Altıncı planın diğer planlardan şartı serbest piyasayı baz alıp çevresel standartlar koymamasıdır. Çevre vergilerinin aktif olarak kullanımı benimsenmiştir.</a:t>
            </a:r>
            <a:endParaRPr lang="tr-TR" dirty="0"/>
          </a:p>
        </p:txBody>
      </p:sp>
    </p:spTree>
    <p:extLst>
      <p:ext uri="{BB962C8B-B14F-4D97-AF65-F5344CB8AC3E}">
        <p14:creationId xmlns:p14="http://schemas.microsoft.com/office/powerpoint/2010/main" val="3469588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88640"/>
            <a:ext cx="8291264" cy="576064"/>
          </a:xfrm>
        </p:spPr>
        <p:txBody>
          <a:bodyPr>
            <a:normAutofit fontScale="90000"/>
          </a:bodyPr>
          <a:lstStyle/>
          <a:p>
            <a:r>
              <a:rPr lang="tr-TR" sz="2800" dirty="0" smtClean="0"/>
              <a:t>Türkiye’de Çevre Korumasına Yönelik Mevcut Yönetsel Yapı</a:t>
            </a:r>
            <a:endParaRPr lang="tr-TR" sz="2800" dirty="0"/>
          </a:p>
        </p:txBody>
      </p:sp>
      <p:sp>
        <p:nvSpPr>
          <p:cNvPr id="3" name="İçerik Yer Tutucusu 2"/>
          <p:cNvSpPr>
            <a:spLocks noGrp="1"/>
          </p:cNvSpPr>
          <p:nvPr>
            <p:ph idx="1"/>
          </p:nvPr>
        </p:nvSpPr>
        <p:spPr>
          <a:xfrm>
            <a:off x="539552" y="980728"/>
            <a:ext cx="8229600" cy="5400600"/>
          </a:xfrm>
        </p:spPr>
        <p:txBody>
          <a:bodyPr>
            <a:normAutofit fontScale="70000" lnSpcReduction="20000"/>
          </a:bodyPr>
          <a:lstStyle/>
          <a:p>
            <a:pPr>
              <a:buFont typeface="Wingdings" pitchFamily="2" charset="2"/>
              <a:buChar char="Ø"/>
            </a:pPr>
            <a:r>
              <a:rPr lang="tr-TR" dirty="0" smtClean="0"/>
              <a:t>Merkezi Düzey- Yerel Düzey</a:t>
            </a:r>
          </a:p>
          <a:p>
            <a:pPr>
              <a:buFont typeface="Wingdings" pitchFamily="2" charset="2"/>
              <a:buChar char="Ø"/>
            </a:pPr>
            <a:r>
              <a:rPr lang="tr-TR" dirty="0" smtClean="0"/>
              <a:t>Merkezi Düzeyde; Çevre ve Şehircilik Bakanlığı</a:t>
            </a:r>
          </a:p>
          <a:p>
            <a:pPr>
              <a:buFont typeface="Wingdings" pitchFamily="2" charset="2"/>
              <a:buChar char="Ø"/>
            </a:pPr>
            <a:r>
              <a:rPr lang="tr-TR" dirty="0" smtClean="0"/>
              <a:t>Yerel Düzeyde; Valilik, il özel idaresi, belediye, köy</a:t>
            </a:r>
          </a:p>
          <a:p>
            <a:pPr marL="0" indent="0">
              <a:buNone/>
            </a:pPr>
            <a:endParaRPr lang="tr-TR" b="1" dirty="0"/>
          </a:p>
          <a:p>
            <a:pPr marL="0" indent="0">
              <a:buNone/>
            </a:pPr>
            <a:r>
              <a:rPr lang="tr-TR" b="1" dirty="0" smtClean="0"/>
              <a:t>Merkezi Yönetim:</a:t>
            </a:r>
          </a:p>
          <a:p>
            <a:pPr>
              <a:buFont typeface="Wingdings" pitchFamily="2" charset="2"/>
              <a:buChar char="Ø"/>
            </a:pPr>
            <a:r>
              <a:rPr lang="tr-TR" dirty="0" smtClean="0"/>
              <a:t>Çevre yönetimiyle ilgili ilk kuruluş Başbakanlık Çevre Müsteşarlığıdır (1978)</a:t>
            </a:r>
          </a:p>
          <a:p>
            <a:pPr>
              <a:buFont typeface="Wingdings" pitchFamily="2" charset="2"/>
              <a:buChar char="Ø"/>
            </a:pPr>
            <a:r>
              <a:rPr lang="tr-TR" dirty="0" smtClean="0"/>
              <a:t>Çevre Bakanlığı (1991)</a:t>
            </a:r>
          </a:p>
          <a:p>
            <a:pPr>
              <a:buFont typeface="Wingdings" pitchFamily="2" charset="2"/>
              <a:buChar char="Ø"/>
            </a:pPr>
            <a:r>
              <a:rPr lang="tr-TR" dirty="0" smtClean="0"/>
              <a:t>Çevre ve Orman Bakanlığı (2003)</a:t>
            </a:r>
          </a:p>
          <a:p>
            <a:pPr>
              <a:buFont typeface="Wingdings" pitchFamily="2" charset="2"/>
              <a:buChar char="Ø"/>
            </a:pPr>
            <a:r>
              <a:rPr lang="tr-TR" dirty="0" smtClean="0"/>
              <a:t>Çevre ve Şehircilik Bakanlığı (2011)</a:t>
            </a:r>
          </a:p>
          <a:p>
            <a:pPr marL="0" indent="0">
              <a:buNone/>
            </a:pPr>
            <a:endParaRPr lang="tr-TR" dirty="0" smtClean="0"/>
          </a:p>
          <a:p>
            <a:pPr marL="0" indent="0">
              <a:buNone/>
            </a:pPr>
            <a:r>
              <a:rPr lang="tr-TR" dirty="0" smtClean="0"/>
              <a:t>Çevre ve Şehircilik Bakanlığının kuruluş amaçları;</a:t>
            </a:r>
          </a:p>
          <a:p>
            <a:pPr>
              <a:buFont typeface="Wingdings" pitchFamily="2" charset="2"/>
              <a:buChar char="v"/>
            </a:pPr>
            <a:r>
              <a:rPr lang="tr-TR" dirty="0" smtClean="0"/>
              <a:t>Çevrenin korunması ve iyileştirilmesi</a:t>
            </a:r>
          </a:p>
          <a:p>
            <a:pPr>
              <a:buFont typeface="Wingdings" pitchFamily="2" charset="2"/>
              <a:buChar char="v"/>
            </a:pPr>
            <a:r>
              <a:rPr lang="tr-TR" dirty="0" smtClean="0"/>
              <a:t>Doğal kaynakların etkin kullanımının sağlanması</a:t>
            </a:r>
          </a:p>
          <a:p>
            <a:pPr>
              <a:buFont typeface="Wingdings" pitchFamily="2" charset="2"/>
              <a:buChar char="v"/>
            </a:pPr>
            <a:r>
              <a:rPr lang="tr-TR" dirty="0" smtClean="0"/>
              <a:t>Biyolojik çeşitliliğin korunması</a:t>
            </a:r>
          </a:p>
          <a:p>
            <a:pPr>
              <a:buFont typeface="Wingdings" pitchFamily="2" charset="2"/>
              <a:buChar char="v"/>
            </a:pPr>
            <a:r>
              <a:rPr lang="tr-TR" dirty="0" smtClean="0"/>
              <a:t>Her türlü çevre kirliğinin önlenmesi</a:t>
            </a:r>
          </a:p>
          <a:p>
            <a:pPr>
              <a:buFont typeface="Wingdings" pitchFamily="2" charset="2"/>
              <a:buChar char="v"/>
            </a:pPr>
            <a:r>
              <a:rPr lang="tr-TR" dirty="0" smtClean="0"/>
              <a:t>Ormanların korunması ve arttırılması</a:t>
            </a:r>
          </a:p>
          <a:p>
            <a:pPr>
              <a:buFont typeface="Wingdings" pitchFamily="2" charset="2"/>
              <a:buChar char="v"/>
            </a:pPr>
            <a:r>
              <a:rPr lang="tr-TR" dirty="0" smtClean="0"/>
              <a:t>Orman ürünleri sanayisinin geliştirilmesi</a:t>
            </a:r>
          </a:p>
          <a:p>
            <a:pPr>
              <a:buFont typeface="Wingdings" pitchFamily="2" charset="2"/>
              <a:buChar char="v"/>
            </a:pPr>
            <a:r>
              <a:rPr lang="tr-TR" dirty="0" smtClean="0"/>
              <a:t>İmar ve iskan işlerinin düzenlenmesi</a:t>
            </a:r>
          </a:p>
          <a:p>
            <a:pPr>
              <a:buFont typeface="Wingdings" pitchFamily="2" charset="2"/>
              <a:buChar char="Ø"/>
            </a:pPr>
            <a:endParaRPr lang="tr-TR" dirty="0" smtClean="0"/>
          </a:p>
          <a:p>
            <a:pPr>
              <a:buFont typeface="Wingdings" pitchFamily="2" charset="2"/>
              <a:buChar char="Ø"/>
            </a:pPr>
            <a:endParaRPr lang="tr-TR" dirty="0" smtClean="0"/>
          </a:p>
          <a:p>
            <a:pPr marL="0" indent="0">
              <a:buNone/>
            </a:pPr>
            <a:endParaRPr lang="tr-TR" dirty="0"/>
          </a:p>
        </p:txBody>
      </p:sp>
    </p:spTree>
    <p:extLst>
      <p:ext uri="{BB962C8B-B14F-4D97-AF65-F5344CB8AC3E}">
        <p14:creationId xmlns:p14="http://schemas.microsoft.com/office/powerpoint/2010/main" val="401869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631904"/>
          </a:xfrm>
        </p:spPr>
        <p:txBody>
          <a:bodyPr>
            <a:normAutofit fontScale="85000" lnSpcReduction="20000"/>
          </a:bodyPr>
          <a:lstStyle/>
          <a:p>
            <a:pPr>
              <a:buFont typeface="Wingdings" pitchFamily="2" charset="2"/>
              <a:buChar char="Ø"/>
            </a:pPr>
            <a:r>
              <a:rPr lang="tr-TR" dirty="0" smtClean="0"/>
              <a:t> Çevre ile ilgili görev üstlenmiş diğer bakanlıklar;</a:t>
            </a:r>
          </a:p>
          <a:p>
            <a:pPr>
              <a:buFont typeface="Wingdings" pitchFamily="2" charset="2"/>
              <a:buChar char="Ø"/>
            </a:pPr>
            <a:r>
              <a:rPr lang="tr-TR" dirty="0" smtClean="0"/>
              <a:t>Tarım Bakanlığı</a:t>
            </a:r>
          </a:p>
          <a:p>
            <a:pPr>
              <a:buFont typeface="Wingdings" pitchFamily="2" charset="2"/>
              <a:buChar char="Ø"/>
            </a:pPr>
            <a:r>
              <a:rPr lang="tr-TR" dirty="0" smtClean="0"/>
              <a:t>Enerji ve Tabi Kaynaklar Bakanlığı</a:t>
            </a:r>
          </a:p>
          <a:p>
            <a:pPr>
              <a:buFont typeface="Wingdings" pitchFamily="2" charset="2"/>
              <a:buChar char="Ø"/>
            </a:pPr>
            <a:r>
              <a:rPr lang="tr-TR" dirty="0" smtClean="0"/>
              <a:t>Sanayi ve Ticaret Bakanlığı</a:t>
            </a:r>
          </a:p>
          <a:p>
            <a:pPr>
              <a:buFont typeface="Wingdings" pitchFamily="2" charset="2"/>
              <a:buChar char="Ø"/>
            </a:pPr>
            <a:r>
              <a:rPr lang="tr-TR" dirty="0" smtClean="0"/>
              <a:t>Sağlık Bakanlığı </a:t>
            </a:r>
          </a:p>
          <a:p>
            <a:pPr marL="0" indent="0">
              <a:buNone/>
            </a:pPr>
            <a:endParaRPr lang="tr-TR" dirty="0"/>
          </a:p>
          <a:p>
            <a:pPr marL="0" indent="0" algn="just">
              <a:buNone/>
            </a:pPr>
            <a:r>
              <a:rPr lang="tr-TR" dirty="0" smtClean="0"/>
              <a:t>Çevre ve Şehircilik Bakanlığı kısıtlı bütçesi nedeniyle görevlerini tam olarak yerine getirememektedir</a:t>
            </a:r>
          </a:p>
          <a:p>
            <a:pPr marL="0" indent="0" algn="just">
              <a:buNone/>
            </a:pPr>
            <a:r>
              <a:rPr lang="tr-TR" dirty="0" smtClean="0"/>
              <a:t>Çevre kirliliğini önlemeye yönelik mali mekanizmaların eksikliği bu bakanlığın bütçesini tamamen merkezi idareye bağlı kılmaktadır. Avrupa ülkelerinde sadece kirlilik nedeniyle alınan vergilerin toplamı ülkemizdeki Çevre ve Şehircilik </a:t>
            </a:r>
            <a:r>
              <a:rPr lang="tr-TR" smtClean="0"/>
              <a:t>Bakanlığının bütçesinden fazladır</a:t>
            </a:r>
            <a:endParaRPr lang="tr-TR" dirty="0" smtClean="0"/>
          </a:p>
          <a:p>
            <a:pPr marL="0" indent="0" algn="just">
              <a:buNone/>
            </a:pPr>
            <a:endParaRPr lang="tr-TR" dirty="0"/>
          </a:p>
          <a:p>
            <a:pPr marL="0" indent="0" algn="just">
              <a:buNone/>
            </a:pPr>
            <a:r>
              <a:rPr lang="tr-TR" dirty="0" smtClean="0"/>
              <a:t>Hava kirliliğinin önlenmesinde; Sağlık Bakanlığı ve Valilikler</a:t>
            </a:r>
          </a:p>
          <a:p>
            <a:pPr marL="0" indent="0" algn="just">
              <a:buNone/>
            </a:pPr>
            <a:r>
              <a:rPr lang="tr-TR" dirty="0" smtClean="0"/>
              <a:t>Su kirliğinin önlenmesinde; Sağlık Bakanlığı, DSİ, Valilik ve Belediyeler etkin rol oynamaktadır</a:t>
            </a:r>
            <a:endParaRPr lang="tr-TR" dirty="0"/>
          </a:p>
        </p:txBody>
      </p:sp>
    </p:spTree>
    <p:extLst>
      <p:ext uri="{BB962C8B-B14F-4D97-AF65-F5344CB8AC3E}">
        <p14:creationId xmlns:p14="http://schemas.microsoft.com/office/powerpoint/2010/main" val="3743213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631904"/>
          </a:xfrm>
        </p:spPr>
        <p:txBody>
          <a:bodyPr>
            <a:normAutofit fontScale="85000" lnSpcReduction="20000"/>
          </a:bodyPr>
          <a:lstStyle/>
          <a:p>
            <a:pPr marL="0" indent="0">
              <a:buNone/>
            </a:pPr>
            <a:r>
              <a:rPr lang="tr-TR" b="1" dirty="0" smtClean="0"/>
              <a:t>Mahalli Yönetim</a:t>
            </a:r>
          </a:p>
          <a:p>
            <a:pPr algn="just">
              <a:buFont typeface="Wingdings" pitchFamily="2" charset="2"/>
              <a:buChar char="Ø"/>
            </a:pPr>
            <a:r>
              <a:rPr lang="tr-TR" b="1" dirty="0" smtClean="0"/>
              <a:t> </a:t>
            </a:r>
            <a:r>
              <a:rPr lang="tr-TR" dirty="0" smtClean="0"/>
              <a:t>Ülkemizde merkezi idare ve mahalli idareler arasında çevresel açıdan hangi hizmetlerin yapılacağı noktasında kesin bir ayrım koyan genel kural yoktur</a:t>
            </a:r>
          </a:p>
          <a:p>
            <a:pPr algn="just">
              <a:buFont typeface="Wingdings" pitchFamily="2" charset="2"/>
              <a:buChar char="Ø"/>
            </a:pPr>
            <a:r>
              <a:rPr lang="tr-TR" dirty="0" smtClean="0"/>
              <a:t>Çevrenin korunması ve kuralların ortaya konulması merkezi yönetim tarafından üstlenilirken, merkezi yönetim tarafından çerçevesi çizilen çevre politikasına ilişkin araçların kullanımı yerel yönetimler tarafından gerçekleştirilmektedir </a:t>
            </a:r>
          </a:p>
          <a:p>
            <a:pPr algn="just">
              <a:buFont typeface="Wingdings" pitchFamily="2" charset="2"/>
              <a:buChar char="Ø"/>
            </a:pPr>
            <a:r>
              <a:rPr lang="tr-TR" dirty="0" smtClean="0"/>
              <a:t>Yerellik ilkesi kapsamında belediyeler ve il özel idareleri önemli roller üstlenmiştir</a:t>
            </a:r>
          </a:p>
          <a:p>
            <a:pPr algn="just">
              <a:buFont typeface="Wingdings" pitchFamily="2" charset="2"/>
              <a:buChar char="Ø"/>
            </a:pPr>
            <a:r>
              <a:rPr lang="tr-TR" dirty="0" smtClean="0"/>
              <a:t>Çevreyle ilgili en fazla ve en önemli görevi üstlenmiş birimler Belediyelerdir</a:t>
            </a:r>
          </a:p>
          <a:p>
            <a:pPr algn="just">
              <a:buFont typeface="Wingdings" pitchFamily="2" charset="2"/>
              <a:buChar char="Ø"/>
            </a:pPr>
            <a:r>
              <a:rPr lang="tr-TR" dirty="0" smtClean="0"/>
              <a:t>Kent planlaması, alt yapı hizmetleri, kıyı ve su kaynaklarının korunması, çöp ve benzeri katı atıkların toplanması ve kullanımı, yiyecek ve içecek maddelerin kontrolü, zararlı haşerelerle mücadele belediyelerin çevresel hizmetleri arasındadır</a:t>
            </a:r>
          </a:p>
          <a:p>
            <a:pPr algn="just">
              <a:buFont typeface="Wingdings" pitchFamily="2" charset="2"/>
              <a:buChar char="Ø"/>
            </a:pPr>
            <a:r>
              <a:rPr lang="tr-TR" dirty="0" smtClean="0"/>
              <a:t>Yerel yönetimlerin çevresel hizmetler için mali politika araçları ile müdahale noktasında merkezi yönetimin yetki vermemesi ve kaynak yetersizliği bu noktadaki etkinliklerini azaltmaktadır</a:t>
            </a:r>
          </a:p>
          <a:p>
            <a:pPr marL="0" indent="0">
              <a:buNone/>
            </a:pPr>
            <a:endParaRPr lang="tr-TR" b="1" dirty="0"/>
          </a:p>
        </p:txBody>
      </p:sp>
    </p:spTree>
    <p:extLst>
      <p:ext uri="{BB962C8B-B14F-4D97-AF65-F5344CB8AC3E}">
        <p14:creationId xmlns:p14="http://schemas.microsoft.com/office/powerpoint/2010/main" val="3241525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576064"/>
          </a:xfrm>
        </p:spPr>
        <p:txBody>
          <a:bodyPr>
            <a:normAutofit/>
          </a:bodyPr>
          <a:lstStyle/>
          <a:p>
            <a:r>
              <a:rPr lang="tr-TR" sz="3200" dirty="0" smtClean="0"/>
              <a:t>Çevrenin Korunmasında Hukuksal Yapı</a:t>
            </a:r>
            <a:endParaRPr lang="tr-TR" sz="3200" dirty="0"/>
          </a:p>
        </p:txBody>
      </p:sp>
      <p:sp>
        <p:nvSpPr>
          <p:cNvPr id="3" name="İçerik Yer Tutucusu 2"/>
          <p:cNvSpPr>
            <a:spLocks noGrp="1"/>
          </p:cNvSpPr>
          <p:nvPr>
            <p:ph idx="1"/>
          </p:nvPr>
        </p:nvSpPr>
        <p:spPr>
          <a:xfrm>
            <a:off x="457200" y="908720"/>
            <a:ext cx="8229600" cy="5415880"/>
          </a:xfrm>
        </p:spPr>
        <p:txBody>
          <a:bodyPr>
            <a:normAutofit fontScale="92500"/>
          </a:bodyPr>
          <a:lstStyle/>
          <a:p>
            <a:pPr>
              <a:buFont typeface="Wingdings" pitchFamily="2" charset="2"/>
              <a:buChar char="Ø"/>
            </a:pPr>
            <a:r>
              <a:rPr lang="tr-TR" dirty="0" smtClean="0"/>
              <a:t>Çevreye yönelik hukuki düzenlemeler dağınık bir yapı göstermektedir</a:t>
            </a:r>
          </a:p>
          <a:p>
            <a:pPr>
              <a:buFont typeface="Wingdings" pitchFamily="2" charset="2"/>
              <a:buChar char="Ø"/>
            </a:pPr>
            <a:r>
              <a:rPr lang="tr-TR" dirty="0" smtClean="0"/>
              <a:t>Ortak özellik emir ve kontrol yaklaşımlarının yoğunluğu ve mali mekanizmaların neredeyse hiç kullanılmamamasındır </a:t>
            </a:r>
          </a:p>
          <a:p>
            <a:pPr marL="0" indent="0">
              <a:buNone/>
            </a:pPr>
            <a:r>
              <a:rPr lang="tr-TR" b="1" dirty="0" smtClean="0"/>
              <a:t>Anayasa</a:t>
            </a:r>
          </a:p>
          <a:p>
            <a:pPr algn="just">
              <a:buFont typeface="Wingdings" pitchFamily="2" charset="2"/>
              <a:buChar char="Ø"/>
            </a:pPr>
            <a:r>
              <a:rPr lang="tr-TR" dirty="0" smtClean="0"/>
              <a:t>Çevre korumasının anayasa ile yapılmasını savunan görüş- çevre korumasının yasalarla yapılmasını savunan görüş</a:t>
            </a:r>
          </a:p>
          <a:p>
            <a:pPr algn="just">
              <a:buFont typeface="Wingdings" pitchFamily="2" charset="2"/>
              <a:buChar char="Ø"/>
            </a:pPr>
            <a:r>
              <a:rPr lang="tr-TR" dirty="0" smtClean="0"/>
              <a:t>82 Anayasasından önce Anayasa'da çevre ile ilgili hüküm bulunmamaktadır. Çevre tehdidinin büyük denli ön plana çıkmamış olması bunda etkendir</a:t>
            </a:r>
          </a:p>
          <a:p>
            <a:pPr algn="just">
              <a:buFont typeface="Wingdings" pitchFamily="2" charset="2"/>
              <a:buChar char="Ø"/>
            </a:pPr>
            <a:r>
              <a:rPr lang="tr-TR" dirty="0" smtClean="0"/>
              <a:t>82 Anayasasında 56. madde ’de  « Herkes sağlıklı ve dengeli bir çevrede yaşama hakkına sahiptir « denilerek kaliteli bir çevrede yaşam hak kabul edilmiştir</a:t>
            </a:r>
            <a:endParaRPr lang="tr-TR" dirty="0"/>
          </a:p>
        </p:txBody>
      </p:sp>
    </p:spTree>
    <p:extLst>
      <p:ext uri="{BB962C8B-B14F-4D97-AF65-F5344CB8AC3E}">
        <p14:creationId xmlns:p14="http://schemas.microsoft.com/office/powerpoint/2010/main" val="1176970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559896"/>
          </a:xfrm>
        </p:spPr>
        <p:txBody>
          <a:bodyPr/>
          <a:lstStyle/>
          <a:p>
            <a:pPr marL="0" indent="0">
              <a:buNone/>
            </a:pPr>
            <a:r>
              <a:rPr lang="tr-TR" b="1" dirty="0" smtClean="0"/>
              <a:t>Uluslararası Anlaşmalar</a:t>
            </a:r>
          </a:p>
          <a:p>
            <a:pPr algn="just">
              <a:buFont typeface="Wingdings" pitchFamily="2" charset="2"/>
              <a:buChar char="Ø"/>
            </a:pPr>
            <a:r>
              <a:rPr lang="tr-TR" dirty="0" smtClean="0"/>
              <a:t> Kanunlardan daha güçlü niteliğe sahiptir</a:t>
            </a:r>
          </a:p>
          <a:p>
            <a:pPr algn="just">
              <a:buFont typeface="Wingdings" pitchFamily="2" charset="2"/>
              <a:buChar char="Ø"/>
            </a:pPr>
            <a:r>
              <a:rPr lang="tr-TR" dirty="0" smtClean="0"/>
              <a:t>Bu anlaşmalarının yaptırımının olmaması ve mali yük getirmesi nedeniyle az sayıda çevre anlaşmasına taraf olunuştur</a:t>
            </a:r>
          </a:p>
          <a:p>
            <a:pPr algn="just">
              <a:buFont typeface="Wingdings" pitchFamily="2" charset="2"/>
              <a:buChar char="Ø"/>
            </a:pPr>
            <a:r>
              <a:rPr lang="tr-TR" dirty="0" smtClean="0"/>
              <a:t>AB kriterleri kapsamında çevresel şartlar (Kopenhag kriterleri) getirilmekte ancak ilerleme raporlarında Türkiye.2nin bu noktada önemli bir mesafe kaydedemediği vurgulanmaktadır </a:t>
            </a:r>
          </a:p>
          <a:p>
            <a:pPr>
              <a:buFont typeface="Wingdings" pitchFamily="2" charset="2"/>
              <a:buChar char="Ø"/>
            </a:pPr>
            <a:endParaRPr lang="tr-TR" dirty="0"/>
          </a:p>
        </p:txBody>
      </p:sp>
    </p:spTree>
    <p:extLst>
      <p:ext uri="{BB962C8B-B14F-4D97-AF65-F5344CB8AC3E}">
        <p14:creationId xmlns:p14="http://schemas.microsoft.com/office/powerpoint/2010/main" val="3251753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648072"/>
          </a:xfrm>
        </p:spPr>
        <p:txBody>
          <a:bodyPr>
            <a:normAutofit fontScale="90000"/>
          </a:bodyPr>
          <a:lstStyle/>
          <a:p>
            <a:r>
              <a:rPr lang="tr-TR" dirty="0" smtClean="0"/>
              <a:t>2872 Sayılı Çevre Yasası</a:t>
            </a:r>
            <a:endParaRPr lang="tr-TR" dirty="0"/>
          </a:p>
        </p:txBody>
      </p:sp>
      <p:sp>
        <p:nvSpPr>
          <p:cNvPr id="3" name="İçerik Yer Tutucusu 2"/>
          <p:cNvSpPr>
            <a:spLocks noGrp="1"/>
          </p:cNvSpPr>
          <p:nvPr>
            <p:ph idx="1"/>
          </p:nvPr>
        </p:nvSpPr>
        <p:spPr>
          <a:xfrm>
            <a:off x="457200" y="980728"/>
            <a:ext cx="8229600" cy="5343872"/>
          </a:xfrm>
        </p:spPr>
        <p:txBody>
          <a:bodyPr>
            <a:normAutofit fontScale="77500" lnSpcReduction="20000"/>
          </a:bodyPr>
          <a:lstStyle/>
          <a:p>
            <a:pPr algn="just"/>
            <a:r>
              <a:rPr lang="tr-TR" dirty="0" smtClean="0"/>
              <a:t>Bu yasa çevresel iyileşmeleri ekonomik ve sosyal kalkınma hedefleri ile uyumlu olarak belirli hukuki ve teknik esaslara göre düzenleme amacı taşımaktadır</a:t>
            </a:r>
          </a:p>
          <a:p>
            <a:pPr algn="just"/>
            <a:r>
              <a:rPr lang="tr-TR" b="1" dirty="0" smtClean="0"/>
              <a:t>Sorumluluk: </a:t>
            </a:r>
          </a:p>
          <a:p>
            <a:pPr algn="just">
              <a:buFont typeface="Wingdings" pitchFamily="2" charset="2"/>
              <a:buChar char="Ø"/>
            </a:pPr>
            <a:r>
              <a:rPr lang="tr-TR" dirty="0" smtClean="0"/>
              <a:t>Kusur prensibi, çevre yasası kusursuz sorumluluğu benimsemiştir</a:t>
            </a:r>
          </a:p>
          <a:p>
            <a:pPr algn="just">
              <a:buFont typeface="Wingdings" pitchFamily="2" charset="2"/>
              <a:buChar char="Ø"/>
            </a:pPr>
            <a:r>
              <a:rPr lang="tr-TR" dirty="0" smtClean="0"/>
              <a:t>Kasıt ve kusur gözetilmeden ihmal neticesinde meydana gelen zararlarda sorumluluk kapsamındadır</a:t>
            </a:r>
          </a:p>
          <a:p>
            <a:pPr algn="just">
              <a:buFont typeface="Wingdings" pitchFamily="2" charset="2"/>
              <a:buChar char="Ø"/>
            </a:pPr>
            <a:r>
              <a:rPr lang="tr-TR" dirty="0" smtClean="0"/>
              <a:t>Gerçek ve tüzel kişiler sorumlu oldukları gibi kamu tüzel kişileri de sorumludur</a:t>
            </a:r>
          </a:p>
          <a:p>
            <a:pPr algn="just">
              <a:buFont typeface="Wingdings" pitchFamily="2" charset="2"/>
              <a:buChar char="Ø"/>
            </a:pPr>
            <a:r>
              <a:rPr lang="tr-TR" dirty="0" smtClean="0"/>
              <a:t>Çevre yasasının 30. maddesine göre dava açma hakkı sadece zarar veren veya zarar görene değil bundan haberi olan herekse tanınmıştır. İdarenin bu konudaki duyarsızlığı da dava konusu olabilecektir</a:t>
            </a:r>
          </a:p>
          <a:p>
            <a:pPr algn="just">
              <a:buFont typeface="Wingdings" pitchFamily="2" charset="2"/>
              <a:buChar char="Ø"/>
            </a:pPr>
            <a:r>
              <a:rPr lang="tr-TR" dirty="0" smtClean="0"/>
              <a:t>Hava kirliliği, asit yağmurları, su kirliliği vb. olaylarda fiil ile zarar arasında ve fiille sorumlu tutulacak kişi arasında uygun illiyet bağı kurabilmek ve sağlıklı bir sonuca ulaşmak kolay değildir. Yasada bu belirlenmemiş, kapsamı belirleme mahkemelere bırakılmıştır</a:t>
            </a:r>
          </a:p>
          <a:p>
            <a:pPr algn="just">
              <a:buFont typeface="Wingdings" pitchFamily="2" charset="2"/>
              <a:buChar char="Ø"/>
            </a:pPr>
            <a:r>
              <a:rPr lang="tr-TR" dirty="0" smtClean="0"/>
              <a:t>Ekolojik vergiler yargısal süreçlerdeki adaletsizliği (dava masrafları, bilgi eksikliği, zararın kişisel ölçümü) önlemede alternatif bir araçtır</a:t>
            </a:r>
          </a:p>
          <a:p>
            <a:endParaRPr lang="tr-TR" dirty="0"/>
          </a:p>
        </p:txBody>
      </p:sp>
    </p:spTree>
    <p:extLst>
      <p:ext uri="{BB962C8B-B14F-4D97-AF65-F5344CB8AC3E}">
        <p14:creationId xmlns:p14="http://schemas.microsoft.com/office/powerpoint/2010/main" val="1558636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6120680"/>
          </a:xfrm>
        </p:spPr>
        <p:txBody>
          <a:bodyPr>
            <a:normAutofit/>
          </a:bodyPr>
          <a:lstStyle/>
          <a:p>
            <a:pPr marL="0" indent="0">
              <a:buNone/>
            </a:pPr>
            <a:r>
              <a:rPr lang="tr-TR" b="1" dirty="0" smtClean="0"/>
              <a:t>Tazmin (Kirleten Öder):</a:t>
            </a:r>
          </a:p>
          <a:p>
            <a:pPr algn="just">
              <a:buFont typeface="Wingdings" pitchFamily="2" charset="2"/>
              <a:buChar char="Ø"/>
            </a:pPr>
            <a:r>
              <a:rPr lang="tr-TR" dirty="0" smtClean="0"/>
              <a:t>Çevre Yasası 3. Madde; Kirlenmenin önlenmesi, sınırlandırılması ve mücadele için yapılan harcamaların kirleten tarafından karşılanması esastır. Kirletenin bu önlemleri almaması nedeniyle kamu kuruluşlarınca yapılan harcamalar 6183 sayılı Amme Alacaklarının Tahsili Usulü hakkında kanun hükümlerine göre kirletenden tahsil edilir</a:t>
            </a:r>
          </a:p>
          <a:p>
            <a:pPr algn="just">
              <a:buFont typeface="Wingdings" pitchFamily="2" charset="2"/>
              <a:buChar char="Ø"/>
            </a:pPr>
            <a:r>
              <a:rPr lang="tr-TR" dirty="0"/>
              <a:t>OECD ve Çevre yasasının kirleten öder prensipleri birbirinden farklıdır (nedene dayalı sorumluluk/kusurlu sorumluluk)</a:t>
            </a:r>
          </a:p>
          <a:p>
            <a:pPr algn="just">
              <a:buFont typeface="Wingdings" pitchFamily="2" charset="2"/>
              <a:buChar char="Ø"/>
            </a:pPr>
            <a:r>
              <a:rPr lang="tr-TR" dirty="0" smtClean="0"/>
              <a:t>Ancak kirletenler, kirlenmeyi önlemek için gerekli her türlü tedbiri aldıkları (standartlara uyulması)  taktirde ödeme yükümlülüğünden kurtulurlar</a:t>
            </a:r>
          </a:p>
        </p:txBody>
      </p:sp>
    </p:spTree>
    <p:extLst>
      <p:ext uri="{BB962C8B-B14F-4D97-AF65-F5344CB8AC3E}">
        <p14:creationId xmlns:p14="http://schemas.microsoft.com/office/powerpoint/2010/main" val="2846941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lstStyle/>
          <a:p>
            <a:pPr marL="0" indent="0" algn="just">
              <a:buNone/>
            </a:pPr>
            <a:r>
              <a:rPr lang="tr-TR" b="1" dirty="0" smtClean="0"/>
              <a:t>AB çevre politikasının gelişimi üç döneme ayrılarak incelenmektedir;</a:t>
            </a:r>
          </a:p>
          <a:p>
            <a:pPr marL="514350" indent="-514350" algn="just">
              <a:buFont typeface="+mj-lt"/>
              <a:buAutoNum type="arabicPeriod"/>
            </a:pPr>
            <a:r>
              <a:rPr lang="tr-TR" dirty="0" smtClean="0"/>
              <a:t>Roma Antlaşması- Stockholm Konferansı arası dönem (1957-1972)</a:t>
            </a:r>
          </a:p>
          <a:p>
            <a:pPr marL="514350" indent="-514350" algn="just">
              <a:buFont typeface="+mj-lt"/>
              <a:buAutoNum type="arabicPeriod"/>
            </a:pPr>
            <a:r>
              <a:rPr lang="tr-TR" dirty="0" smtClean="0"/>
              <a:t>AB birinci çevre eylem programın kabulü- Tek Avrupa senedinin yürürlüğe girmesi (1973-1987)</a:t>
            </a:r>
          </a:p>
          <a:p>
            <a:pPr marL="514350" indent="-514350" algn="just">
              <a:buFont typeface="+mj-lt"/>
              <a:buAutoNum type="arabicPeriod"/>
            </a:pPr>
            <a:r>
              <a:rPr lang="tr-TR" dirty="0" smtClean="0"/>
              <a:t>Tek Avrupa senedinden günümüze kadar olan dönem </a:t>
            </a:r>
          </a:p>
          <a:p>
            <a:pPr marL="0" indent="0">
              <a:buNone/>
            </a:pPr>
            <a:endParaRPr lang="tr-TR" dirty="0" smtClean="0"/>
          </a:p>
        </p:txBody>
      </p:sp>
    </p:spTree>
    <p:extLst>
      <p:ext uri="{BB962C8B-B14F-4D97-AF65-F5344CB8AC3E}">
        <p14:creationId xmlns:p14="http://schemas.microsoft.com/office/powerpoint/2010/main" val="19657357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631904"/>
          </a:xfrm>
        </p:spPr>
        <p:txBody>
          <a:bodyPr/>
          <a:lstStyle/>
          <a:p>
            <a:pPr marL="0" indent="0">
              <a:buNone/>
            </a:pPr>
            <a:r>
              <a:rPr lang="tr-TR" b="1" dirty="0" smtClean="0"/>
              <a:t>Yaptırım:</a:t>
            </a:r>
          </a:p>
          <a:p>
            <a:pPr algn="just">
              <a:buFont typeface="Wingdings" pitchFamily="2" charset="2"/>
              <a:buChar char="Ø"/>
            </a:pPr>
            <a:r>
              <a:rPr lang="tr-TR" dirty="0"/>
              <a:t>Para cezası</a:t>
            </a:r>
          </a:p>
          <a:p>
            <a:pPr algn="just">
              <a:buFont typeface="Wingdings" pitchFamily="2" charset="2"/>
              <a:buChar char="Ø"/>
            </a:pPr>
            <a:r>
              <a:rPr lang="tr-TR" dirty="0" smtClean="0"/>
              <a:t>Mahallin en büyük amiri kirlilik yaratan durumun düzeltilmesini istemekte ve düzeltim gelmediği taktirde geçici veya sürekli olarak faaliyetleri durdurabilmektedir</a:t>
            </a:r>
          </a:p>
          <a:p>
            <a:pPr algn="just">
              <a:buFont typeface="Wingdings" pitchFamily="2" charset="2"/>
              <a:buChar char="Ø"/>
            </a:pPr>
            <a:r>
              <a:rPr lang="tr-TR" dirty="0" smtClean="0"/>
              <a:t>Faaliyetin durdurulması noktasında kirleticilere yeteri kadar süre verip aykırılıkların giderilmesinin istenmesi ve bu noktada mülki amire süre tayin etme yetkisi tanınması kirliliğe göz yummak manasına geldiğinden dolayı eleştirilmektedir</a:t>
            </a:r>
            <a:endParaRPr lang="tr-TR" dirty="0"/>
          </a:p>
        </p:txBody>
      </p:sp>
    </p:spTree>
    <p:extLst>
      <p:ext uri="{BB962C8B-B14F-4D97-AF65-F5344CB8AC3E}">
        <p14:creationId xmlns:p14="http://schemas.microsoft.com/office/powerpoint/2010/main" val="534258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Diğer Yasalar</a:t>
            </a:r>
            <a:endParaRPr lang="tr-TR" dirty="0"/>
          </a:p>
        </p:txBody>
      </p:sp>
      <p:sp>
        <p:nvSpPr>
          <p:cNvPr id="3" name="İçerik Yer Tutucusu 2"/>
          <p:cNvSpPr>
            <a:spLocks noGrp="1"/>
          </p:cNvSpPr>
          <p:nvPr>
            <p:ph idx="1"/>
          </p:nvPr>
        </p:nvSpPr>
        <p:spPr/>
        <p:txBody>
          <a:bodyPr/>
          <a:lstStyle/>
          <a:p>
            <a:pPr>
              <a:buFont typeface="Wingdings" pitchFamily="2" charset="2"/>
              <a:buChar char="Ø"/>
            </a:pPr>
            <a:r>
              <a:rPr lang="tr-TR" dirty="0" smtClean="0"/>
              <a:t>1930 tarihindeki Umumi </a:t>
            </a:r>
            <a:r>
              <a:rPr lang="tr-TR" dirty="0" err="1" smtClean="0"/>
              <a:t>Hıfzısıhha</a:t>
            </a:r>
            <a:r>
              <a:rPr lang="tr-TR" dirty="0" smtClean="0"/>
              <a:t> Yasası çevre korumasını geniş şekilde ele alan en eski ve en önemli yasadır.  Gelecek neslin sağlıklı yaşamasını temin etmek devletin genel hizmetlerinden sayılmıştır</a:t>
            </a:r>
          </a:p>
          <a:p>
            <a:pPr>
              <a:buFont typeface="Wingdings" pitchFamily="2" charset="2"/>
              <a:buChar char="Ø"/>
            </a:pPr>
            <a:r>
              <a:rPr lang="tr-TR" dirty="0" smtClean="0"/>
              <a:t>Kültür ve Doğa Varlıklarını Koruma Yasası: Kültür ve doğa varlıklarına ilişkin sit alanlarında yapılaşmayı engellemeye çalışmaktadır</a:t>
            </a:r>
          </a:p>
          <a:p>
            <a:pPr>
              <a:buFont typeface="Wingdings" pitchFamily="2" charset="2"/>
              <a:buChar char="Ø"/>
            </a:pPr>
            <a:r>
              <a:rPr lang="tr-TR" dirty="0" smtClean="0"/>
              <a:t>Kara Avcılığı Yasası</a:t>
            </a:r>
          </a:p>
          <a:p>
            <a:pPr>
              <a:buFont typeface="Wingdings" pitchFamily="2" charset="2"/>
              <a:buChar char="Ø"/>
            </a:pPr>
            <a:r>
              <a:rPr lang="tr-TR" dirty="0" smtClean="0"/>
              <a:t>Milli Ağaçlandırma ve Erozyon Kontrolü Yasası</a:t>
            </a:r>
          </a:p>
          <a:p>
            <a:pPr>
              <a:buFont typeface="Wingdings" pitchFamily="2" charset="2"/>
              <a:buChar char="Ø"/>
            </a:pPr>
            <a:r>
              <a:rPr lang="tr-TR" dirty="0" smtClean="0"/>
              <a:t>Su Ürünleri Yasası …</a:t>
            </a:r>
          </a:p>
          <a:p>
            <a:pPr>
              <a:buFont typeface="Wingdings" pitchFamily="2" charset="2"/>
              <a:buChar char="Ø"/>
            </a:pPr>
            <a:endParaRPr lang="tr-TR" dirty="0"/>
          </a:p>
        </p:txBody>
      </p:sp>
    </p:spTree>
    <p:extLst>
      <p:ext uri="{BB962C8B-B14F-4D97-AF65-F5344CB8AC3E}">
        <p14:creationId xmlns:p14="http://schemas.microsoft.com/office/powerpoint/2010/main" val="422010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507288" cy="564672"/>
          </a:xfrm>
        </p:spPr>
        <p:txBody>
          <a:bodyPr>
            <a:normAutofit/>
          </a:bodyPr>
          <a:lstStyle/>
          <a:p>
            <a:r>
              <a:rPr lang="tr-TR" sz="3200" b="1" dirty="0" smtClean="0"/>
              <a:t>Türk Vergi Sisteminde Çevre ile İlgili Düzenlemeler</a:t>
            </a:r>
            <a:endParaRPr lang="tr-TR" sz="3200" b="1" dirty="0"/>
          </a:p>
        </p:txBody>
      </p:sp>
      <p:sp>
        <p:nvSpPr>
          <p:cNvPr id="3" name="İçerik Yer Tutucusu 2"/>
          <p:cNvSpPr>
            <a:spLocks noGrp="1"/>
          </p:cNvSpPr>
          <p:nvPr>
            <p:ph idx="1"/>
          </p:nvPr>
        </p:nvSpPr>
        <p:spPr>
          <a:xfrm>
            <a:off x="457200" y="1124744"/>
            <a:ext cx="8229600" cy="5199856"/>
          </a:xfrm>
        </p:spPr>
        <p:txBody>
          <a:bodyPr>
            <a:normAutofit fontScale="85000" lnSpcReduction="20000"/>
          </a:bodyPr>
          <a:lstStyle/>
          <a:p>
            <a:pPr algn="just">
              <a:buFont typeface="Wingdings" pitchFamily="2" charset="2"/>
              <a:buChar char="Ø"/>
            </a:pPr>
            <a:r>
              <a:rPr lang="tr-TR" dirty="0" smtClean="0"/>
              <a:t> Türkiye’de tam anlamıyla ekolojik sistemin bozulması ve çevre kirliliğinin önlenmesi için </a:t>
            </a:r>
            <a:r>
              <a:rPr lang="tr-TR" dirty="0" err="1" smtClean="0"/>
              <a:t>insiyatif</a:t>
            </a:r>
            <a:r>
              <a:rPr lang="tr-TR" dirty="0" smtClean="0"/>
              <a:t> yaratma amacında olan bir verginin olduğu söylenemez. Diğer mali politika araçlarında da durum aynıdır</a:t>
            </a:r>
          </a:p>
          <a:p>
            <a:pPr algn="just">
              <a:buFont typeface="Wingdings" pitchFamily="2" charset="2"/>
              <a:buChar char="Ø"/>
            </a:pPr>
            <a:r>
              <a:rPr lang="tr-TR" dirty="0" smtClean="0"/>
              <a:t>Çevre ile ilgili doğrudan düzenlemeler içeren tek vergi türü Çevre Temizlik Vergisi’dir</a:t>
            </a:r>
          </a:p>
          <a:p>
            <a:pPr marL="0" indent="0" algn="just">
              <a:buNone/>
            </a:pPr>
            <a:endParaRPr lang="tr-TR" dirty="0" smtClean="0"/>
          </a:p>
          <a:p>
            <a:pPr algn="just">
              <a:buFont typeface="Wingdings" pitchFamily="2" charset="2"/>
              <a:buChar char="Ø"/>
            </a:pPr>
            <a:r>
              <a:rPr lang="tr-TR" dirty="0" smtClean="0"/>
              <a:t>Dolaylı yoldan:</a:t>
            </a:r>
          </a:p>
          <a:p>
            <a:pPr algn="just">
              <a:buFont typeface="Courier New" pitchFamily="49" charset="0"/>
              <a:buChar char="o"/>
            </a:pPr>
            <a:r>
              <a:rPr lang="tr-TR" dirty="0" smtClean="0"/>
              <a:t>Gelir ve Kurumlar Vergisi Açısından (Çevre Harcamaları, Ceza ve Tazminatlar, Muafiyet ve İstisnalar, Bağış ve Yardımlar)</a:t>
            </a:r>
          </a:p>
          <a:p>
            <a:pPr algn="just">
              <a:buFont typeface="Courier New" pitchFamily="49" charset="0"/>
              <a:buChar char="o"/>
            </a:pPr>
            <a:r>
              <a:rPr lang="tr-TR" dirty="0" smtClean="0"/>
              <a:t>KDV Açısından</a:t>
            </a:r>
          </a:p>
          <a:p>
            <a:pPr algn="just">
              <a:buFont typeface="Courier New" pitchFamily="49" charset="0"/>
              <a:buChar char="o"/>
            </a:pPr>
            <a:r>
              <a:rPr lang="tr-TR" dirty="0" smtClean="0"/>
              <a:t>ÖTV Açısından</a:t>
            </a:r>
          </a:p>
          <a:p>
            <a:pPr algn="just">
              <a:buFont typeface="Courier New" pitchFamily="49" charset="0"/>
              <a:buChar char="o"/>
            </a:pPr>
            <a:r>
              <a:rPr lang="tr-TR" dirty="0" smtClean="0"/>
              <a:t>MTV Açısından</a:t>
            </a:r>
          </a:p>
          <a:p>
            <a:pPr algn="just">
              <a:buFont typeface="Courier New" pitchFamily="49" charset="0"/>
              <a:buChar char="o"/>
            </a:pPr>
            <a:r>
              <a:rPr lang="tr-TR" dirty="0" smtClean="0"/>
              <a:t>Harçlar</a:t>
            </a:r>
          </a:p>
          <a:p>
            <a:pPr algn="just">
              <a:buFont typeface="Courier New" pitchFamily="49" charset="0"/>
              <a:buChar char="o"/>
            </a:pPr>
            <a:r>
              <a:rPr lang="tr-TR" dirty="0" smtClean="0"/>
              <a:t>Teşvikler</a:t>
            </a:r>
          </a:p>
          <a:p>
            <a:pPr>
              <a:buFont typeface="Courier New" pitchFamily="49" charset="0"/>
              <a:buChar char="o"/>
            </a:pPr>
            <a:endParaRPr lang="tr-TR" dirty="0"/>
          </a:p>
        </p:txBody>
      </p:sp>
    </p:spTree>
    <p:extLst>
      <p:ext uri="{BB962C8B-B14F-4D97-AF65-F5344CB8AC3E}">
        <p14:creationId xmlns:p14="http://schemas.microsoft.com/office/powerpoint/2010/main" val="5216140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631904"/>
          </a:xfrm>
        </p:spPr>
        <p:txBody>
          <a:bodyPr>
            <a:normAutofit fontScale="92500" lnSpcReduction="20000"/>
          </a:bodyPr>
          <a:lstStyle/>
          <a:p>
            <a:pPr marL="0" indent="0">
              <a:buNone/>
            </a:pPr>
            <a:r>
              <a:rPr lang="tr-TR" b="1" dirty="0" smtClean="0"/>
              <a:t>Çevre Harcamaları</a:t>
            </a:r>
          </a:p>
          <a:p>
            <a:pPr algn="just">
              <a:buFont typeface="Wingdings" pitchFamily="2" charset="2"/>
              <a:buChar char="Ø"/>
            </a:pPr>
            <a:r>
              <a:rPr lang="tr-TR" dirty="0" smtClean="0"/>
              <a:t>Çevre kirliliğini azaltmak için yapılan harcamaların vergi karşısındaki durumu önem arz etmektedir</a:t>
            </a:r>
          </a:p>
          <a:p>
            <a:pPr algn="just">
              <a:buFont typeface="Wingdings" pitchFamily="2" charset="2"/>
              <a:buChar char="Ø"/>
            </a:pPr>
            <a:r>
              <a:rPr lang="tr-TR" dirty="0" smtClean="0"/>
              <a:t>Birçok ülkede çevre kirliliğini önlemeye yönelik harcamalar vergi matrahından gider olarak düşülebilmektedir</a:t>
            </a:r>
          </a:p>
          <a:p>
            <a:pPr algn="just">
              <a:buFont typeface="Wingdings" pitchFamily="2" charset="2"/>
              <a:buChar char="Ø"/>
            </a:pPr>
            <a:r>
              <a:rPr lang="tr-TR" dirty="0" smtClean="0"/>
              <a:t>Türkiye’de GVK ve </a:t>
            </a:r>
            <a:r>
              <a:rPr lang="tr-TR" dirty="0" err="1" smtClean="0"/>
              <a:t>KVK’da</a:t>
            </a:r>
            <a:r>
              <a:rPr lang="tr-TR" dirty="0" smtClean="0"/>
              <a:t> çevre ile ilgili harcamalara ilişkin özel bir düzenleme mevcut değildir</a:t>
            </a:r>
          </a:p>
          <a:p>
            <a:pPr algn="just">
              <a:buFont typeface="Wingdings" pitchFamily="2" charset="2"/>
              <a:buChar char="Ø"/>
            </a:pPr>
            <a:r>
              <a:rPr lang="tr-TR" dirty="0" smtClean="0"/>
              <a:t>Ticari kazancın idame edilmesi amacıyla yapılan harcamalar ticari kazançtan indirilebilmektedir. Bu kapsamda ticari kazancın devamını sağlayan gerekli harcamalar içerisinde çevre harcamaları da varsa bu harcamalar gider olarak kaydedilebilir</a:t>
            </a:r>
          </a:p>
          <a:p>
            <a:pPr algn="just">
              <a:buFont typeface="Wingdings" pitchFamily="2" charset="2"/>
              <a:buChar char="Ø"/>
            </a:pPr>
            <a:r>
              <a:rPr lang="tr-TR" dirty="0" smtClean="0"/>
              <a:t>İhtiyari olarak çevre kalitesinin arttırılmasına yönelik harcamalar gider olarak yazılamaz</a:t>
            </a:r>
          </a:p>
          <a:p>
            <a:pPr algn="just">
              <a:buFont typeface="Wingdings" pitchFamily="2" charset="2"/>
              <a:buChar char="Ø"/>
            </a:pPr>
            <a:r>
              <a:rPr lang="tr-TR" dirty="0" err="1" smtClean="0"/>
              <a:t>VUK’da</a:t>
            </a:r>
            <a:r>
              <a:rPr lang="tr-TR" dirty="0" smtClean="0"/>
              <a:t> ki amortisman ayırma şartlarına göre çevresel mallara hızlandırılmış amortisman ve düşük vergi oranı uygulanabilir</a:t>
            </a:r>
            <a:endParaRPr lang="tr-TR" dirty="0"/>
          </a:p>
        </p:txBody>
      </p:sp>
    </p:spTree>
    <p:extLst>
      <p:ext uri="{BB962C8B-B14F-4D97-AF65-F5344CB8AC3E}">
        <p14:creationId xmlns:p14="http://schemas.microsoft.com/office/powerpoint/2010/main" val="23996587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631904"/>
          </a:xfrm>
        </p:spPr>
        <p:txBody>
          <a:bodyPr/>
          <a:lstStyle/>
          <a:p>
            <a:pPr marL="0" indent="0">
              <a:buNone/>
            </a:pPr>
            <a:r>
              <a:rPr lang="tr-TR" b="1" dirty="0" smtClean="0"/>
              <a:t>Ceza ve Tazminatlar</a:t>
            </a:r>
          </a:p>
          <a:p>
            <a:pPr algn="just">
              <a:buFont typeface="Wingdings" pitchFamily="2" charset="2"/>
              <a:buChar char="Ø"/>
            </a:pPr>
            <a:r>
              <a:rPr lang="tr-TR" dirty="0" smtClean="0"/>
              <a:t>GVK ve </a:t>
            </a:r>
            <a:r>
              <a:rPr lang="tr-TR" dirty="0" err="1" smtClean="0"/>
              <a:t>KVK’da</a:t>
            </a:r>
            <a:r>
              <a:rPr lang="tr-TR" dirty="0" smtClean="0"/>
              <a:t> işle ilgili olmak şartıyla ilama veya kanun emrine istinaden ödenen zarar, ziyan ve teminatlar işletme sahibinin şahsi kusuru olmadığı sürece kazançtan indirim konusu yapılabilmektedir</a:t>
            </a:r>
          </a:p>
          <a:p>
            <a:pPr algn="just">
              <a:buFont typeface="Wingdings" pitchFamily="2" charset="2"/>
              <a:buChar char="Ø"/>
            </a:pPr>
            <a:r>
              <a:rPr lang="tr-TR" dirty="0" smtClean="0"/>
              <a:t>Kusura dayalı çevresel zararlar nedeniyle ödenen tazminatlar gider olarak dikkate alınmaz </a:t>
            </a:r>
          </a:p>
          <a:p>
            <a:pPr algn="just">
              <a:buFont typeface="Wingdings" pitchFamily="2" charset="2"/>
              <a:buChar char="Ø"/>
            </a:pPr>
            <a:r>
              <a:rPr lang="tr-TR" dirty="0" smtClean="0"/>
              <a:t>Çevresel cezalar da gider olarak yazılamaz</a:t>
            </a:r>
          </a:p>
          <a:p>
            <a:pPr algn="just">
              <a:buFont typeface="Wingdings" pitchFamily="2" charset="2"/>
              <a:buChar char="Ø"/>
            </a:pPr>
            <a:r>
              <a:rPr lang="tr-TR" dirty="0" smtClean="0"/>
              <a:t>Ancak Bakanlığın öngördüğü tedbirlerin alınması için yapılan harcamalar vergi matrahının tespitinde dikkate alınacaktır</a:t>
            </a:r>
            <a:endParaRPr lang="tr-TR" dirty="0"/>
          </a:p>
        </p:txBody>
      </p:sp>
    </p:spTree>
    <p:extLst>
      <p:ext uri="{BB962C8B-B14F-4D97-AF65-F5344CB8AC3E}">
        <p14:creationId xmlns:p14="http://schemas.microsoft.com/office/powerpoint/2010/main" val="1868019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92500"/>
          </a:bodyPr>
          <a:lstStyle/>
          <a:p>
            <a:pPr marL="0" indent="0">
              <a:buNone/>
            </a:pPr>
            <a:r>
              <a:rPr lang="tr-TR" b="1" dirty="0" smtClean="0"/>
              <a:t>Muafiyet ve İstisnalar</a:t>
            </a:r>
          </a:p>
          <a:p>
            <a:pPr>
              <a:buFont typeface="Wingdings" pitchFamily="2" charset="2"/>
              <a:buChar char="Ø"/>
            </a:pPr>
            <a:r>
              <a:rPr lang="tr-TR" dirty="0" smtClean="0"/>
              <a:t>Genel insan ve hayvan sağlığının korumak amacıyla faaliyet gösteren işletmeler kurumlar vergisinden muaf tutulmaktadır</a:t>
            </a:r>
          </a:p>
          <a:p>
            <a:pPr>
              <a:buFont typeface="Wingdings" pitchFamily="2" charset="2"/>
              <a:buChar char="Ø"/>
            </a:pPr>
            <a:r>
              <a:rPr lang="tr-TR" dirty="0" smtClean="0"/>
              <a:t>Çevresel Ar-Ge harcamalarının %40’ı Ar-Ge indirimi kapsamında kazanç tespitinde dikkate alınacaktır</a:t>
            </a:r>
          </a:p>
          <a:p>
            <a:pPr>
              <a:buFont typeface="Wingdings" pitchFamily="2" charset="2"/>
              <a:buChar char="Ø"/>
            </a:pPr>
            <a:r>
              <a:rPr lang="tr-TR" dirty="0" smtClean="0"/>
              <a:t>Yatırım indirimi istisnası</a:t>
            </a:r>
            <a:endParaRPr lang="tr-TR" dirty="0"/>
          </a:p>
          <a:p>
            <a:pPr marL="0" indent="0">
              <a:buNone/>
            </a:pPr>
            <a:endParaRPr lang="tr-TR" dirty="0" smtClean="0"/>
          </a:p>
          <a:p>
            <a:pPr marL="0" indent="0">
              <a:buNone/>
            </a:pPr>
            <a:r>
              <a:rPr lang="tr-TR" b="1" dirty="0" smtClean="0"/>
              <a:t>Bağış ve Yardımlar</a:t>
            </a:r>
          </a:p>
          <a:p>
            <a:pPr algn="just">
              <a:buFont typeface="Wingdings" pitchFamily="2" charset="2"/>
              <a:buChar char="Ø"/>
            </a:pPr>
            <a:r>
              <a:rPr lang="tr-TR" dirty="0" smtClean="0"/>
              <a:t>GVK ve </a:t>
            </a:r>
            <a:r>
              <a:rPr lang="tr-TR" dirty="0" err="1" smtClean="0"/>
              <a:t>KVK’ya</a:t>
            </a:r>
            <a:r>
              <a:rPr lang="tr-TR" dirty="0" smtClean="0"/>
              <a:t> göre çevre örgütlerine ait dernek ve vakıflara yapılan bağışların %5’i ile sınırlı olmak üzere matrah tespitinde dikkate alınır</a:t>
            </a:r>
          </a:p>
          <a:p>
            <a:pPr algn="just">
              <a:buFont typeface="Wingdings" pitchFamily="2" charset="2"/>
              <a:buChar char="Ø"/>
            </a:pPr>
            <a:r>
              <a:rPr lang="tr-TR" dirty="0" smtClean="0"/>
              <a:t>Kültür varlıklarının korunmasına ilişkin yapılan harcamalar da sınırlı olarak matrahtan indirilebilmektedir</a:t>
            </a:r>
            <a:endParaRPr lang="tr-TR" dirty="0"/>
          </a:p>
        </p:txBody>
      </p:sp>
    </p:spTree>
    <p:extLst>
      <p:ext uri="{BB962C8B-B14F-4D97-AF65-F5344CB8AC3E}">
        <p14:creationId xmlns:p14="http://schemas.microsoft.com/office/powerpoint/2010/main" val="13237894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8229600" cy="576064"/>
          </a:xfrm>
        </p:spPr>
        <p:txBody>
          <a:bodyPr>
            <a:normAutofit fontScale="90000"/>
          </a:bodyPr>
          <a:lstStyle/>
          <a:p>
            <a:r>
              <a:rPr lang="tr-TR" dirty="0" smtClean="0"/>
              <a:t>KDV </a:t>
            </a:r>
            <a:endParaRPr lang="tr-TR" dirty="0"/>
          </a:p>
        </p:txBody>
      </p:sp>
      <p:sp>
        <p:nvSpPr>
          <p:cNvPr id="3" name="İçerik Yer Tutucusu 2"/>
          <p:cNvSpPr>
            <a:spLocks noGrp="1"/>
          </p:cNvSpPr>
          <p:nvPr>
            <p:ph idx="1"/>
          </p:nvPr>
        </p:nvSpPr>
        <p:spPr>
          <a:xfrm>
            <a:off x="457200" y="908720"/>
            <a:ext cx="8229600" cy="5415880"/>
          </a:xfrm>
        </p:spPr>
        <p:txBody>
          <a:bodyPr>
            <a:normAutofit fontScale="92500" lnSpcReduction="10000"/>
          </a:bodyPr>
          <a:lstStyle/>
          <a:p>
            <a:pPr algn="just">
              <a:buFont typeface="Wingdings" pitchFamily="2" charset="2"/>
              <a:buChar char="Ø"/>
            </a:pPr>
            <a:r>
              <a:rPr lang="tr-TR" dirty="0" err="1" smtClean="0"/>
              <a:t>KDVK’da</a:t>
            </a:r>
            <a:r>
              <a:rPr lang="tr-TR" dirty="0" smtClean="0"/>
              <a:t> çevre korumasına yönelik herhangi bir mali mekanizma söz konusu değildir</a:t>
            </a:r>
          </a:p>
          <a:p>
            <a:pPr algn="just">
              <a:buFont typeface="Wingdings" pitchFamily="2" charset="2"/>
              <a:buChar char="Ø"/>
            </a:pPr>
            <a:r>
              <a:rPr lang="tr-TR" dirty="0" smtClean="0"/>
              <a:t>Metal, plastik, cam, kağıt gibi dönüşümü mümkün olan malların hurda halinde teslimleri KDV’den istisna tutulmuştur</a:t>
            </a:r>
          </a:p>
          <a:p>
            <a:pPr algn="just">
              <a:buFont typeface="Wingdings" pitchFamily="2" charset="2"/>
              <a:buChar char="Ø"/>
            </a:pPr>
            <a:endParaRPr lang="tr-TR" dirty="0"/>
          </a:p>
          <a:p>
            <a:pPr marL="0" indent="0" algn="just">
              <a:buNone/>
            </a:pPr>
            <a:r>
              <a:rPr lang="tr-TR" b="1" dirty="0" smtClean="0"/>
              <a:t>ÖTV</a:t>
            </a:r>
            <a:endParaRPr lang="tr-TR" b="1" dirty="0"/>
          </a:p>
          <a:p>
            <a:pPr algn="just">
              <a:buFont typeface="Wingdings" pitchFamily="2" charset="2"/>
              <a:buChar char="Ø"/>
            </a:pPr>
            <a:r>
              <a:rPr lang="tr-TR" dirty="0" smtClean="0"/>
              <a:t>Sağlığa zararlı maddelerin, özellikle petrol türevi ürünlerin vergilenmesi suretiyle vergi adaleti sağlanmaya çalışılmaktadır</a:t>
            </a:r>
          </a:p>
          <a:p>
            <a:pPr algn="just">
              <a:buFont typeface="Wingdings" pitchFamily="2" charset="2"/>
              <a:buChar char="Ø"/>
            </a:pPr>
            <a:r>
              <a:rPr lang="tr-TR" dirty="0" smtClean="0"/>
              <a:t>Fosil yakıtlar üzerindeki ÖTV  dolaylı olarak taşıtların daha az kullanılmasına hizmet etmektedir</a:t>
            </a:r>
          </a:p>
          <a:p>
            <a:pPr algn="just">
              <a:buFont typeface="Wingdings" pitchFamily="2" charset="2"/>
              <a:buChar char="Ø"/>
            </a:pPr>
            <a:r>
              <a:rPr lang="tr-TR" dirty="0" smtClean="0"/>
              <a:t>Taşıt alımında motor silindir hacmine göre alınan ÖTV’de dolaylı yoldan çevresel amaçlara hizmet etmektedir</a:t>
            </a:r>
          </a:p>
        </p:txBody>
      </p:sp>
    </p:spTree>
    <p:extLst>
      <p:ext uri="{BB962C8B-B14F-4D97-AF65-F5344CB8AC3E}">
        <p14:creationId xmlns:p14="http://schemas.microsoft.com/office/powerpoint/2010/main" val="4405577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lstStyle/>
          <a:p>
            <a:pPr marL="0" indent="0">
              <a:buNone/>
            </a:pPr>
            <a:r>
              <a:rPr lang="tr-TR" b="1" dirty="0" smtClean="0"/>
              <a:t>Harçlar</a:t>
            </a:r>
          </a:p>
          <a:p>
            <a:pPr>
              <a:buFont typeface="Wingdings" pitchFamily="2" charset="2"/>
              <a:buChar char="Ø"/>
            </a:pPr>
            <a:r>
              <a:rPr lang="tr-TR" dirty="0" smtClean="0"/>
              <a:t>Vahşi hayatın korunmasına yönelik avcılık belgelerinin harca tabi olması dolaylı yoldan çevreye yönelik hizmet etmektedir</a:t>
            </a:r>
          </a:p>
          <a:p>
            <a:pPr>
              <a:buFont typeface="Wingdings" pitchFamily="2" charset="2"/>
              <a:buChar char="Ø"/>
            </a:pPr>
            <a:endParaRPr lang="tr-TR" dirty="0"/>
          </a:p>
          <a:p>
            <a:pPr marL="0" indent="0">
              <a:buNone/>
            </a:pPr>
            <a:r>
              <a:rPr lang="tr-TR" b="1" dirty="0" smtClean="0"/>
              <a:t>Teşvikler</a:t>
            </a:r>
          </a:p>
          <a:p>
            <a:pPr algn="just">
              <a:buFont typeface="Wingdings" pitchFamily="2" charset="2"/>
              <a:buChar char="Ø"/>
            </a:pPr>
            <a:r>
              <a:rPr lang="tr-TR" dirty="0" smtClean="0"/>
              <a:t>Çevre Maliyetlerinin Desteklenmesi Hakkında Tebliğ uyarınca Türk ürünlerinin uluslararası pazarlarda karşılaştıkları çevre, kalite ve insan sağlığına yönelik teknik mevzuata uyulmasına ilişkin harcamalar desteklenmektedir</a:t>
            </a:r>
          </a:p>
          <a:p>
            <a:pPr marL="0" indent="0" algn="just">
              <a:buNone/>
            </a:pPr>
            <a:endParaRPr lang="tr-TR" dirty="0" smtClean="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1340033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60648"/>
            <a:ext cx="8229600" cy="576064"/>
          </a:xfrm>
        </p:spPr>
        <p:txBody>
          <a:bodyPr>
            <a:normAutofit fontScale="90000"/>
          </a:bodyPr>
          <a:lstStyle/>
          <a:p>
            <a:pPr algn="ctr"/>
            <a:r>
              <a:rPr lang="tr-TR" dirty="0" smtClean="0"/>
              <a:t>Birinci Dönem (1957-1972)</a:t>
            </a:r>
            <a:endParaRPr lang="tr-TR" dirty="0"/>
          </a:p>
        </p:txBody>
      </p:sp>
      <p:sp>
        <p:nvSpPr>
          <p:cNvPr id="3" name="İçerik Yer Tutucusu 2"/>
          <p:cNvSpPr>
            <a:spLocks noGrp="1"/>
          </p:cNvSpPr>
          <p:nvPr>
            <p:ph idx="1"/>
          </p:nvPr>
        </p:nvSpPr>
        <p:spPr>
          <a:xfrm>
            <a:off x="457200" y="908720"/>
            <a:ext cx="8229600" cy="5760640"/>
          </a:xfrm>
        </p:spPr>
        <p:txBody>
          <a:bodyPr>
            <a:normAutofit fontScale="77500" lnSpcReduction="20000"/>
          </a:bodyPr>
          <a:lstStyle/>
          <a:p>
            <a:pPr algn="just">
              <a:buFont typeface="Wingdings" pitchFamily="2" charset="2"/>
              <a:buChar char="Ø"/>
            </a:pPr>
            <a:r>
              <a:rPr lang="tr-TR" dirty="0" smtClean="0"/>
              <a:t>Kuruluş anlaşması olan Roma Anlaşmasında çevre ile ilgili bir düzenleme bulunmamaktadır</a:t>
            </a:r>
          </a:p>
          <a:p>
            <a:pPr algn="just">
              <a:buFont typeface="Wingdings" pitchFamily="2" charset="2"/>
              <a:buChar char="Ø"/>
            </a:pPr>
            <a:r>
              <a:rPr lang="tr-TR" dirty="0"/>
              <a:t>Roma Antlaşması’nda çevrenin korunmasına ilişkin dolaylı bir hüküm yer almaktadır.  Antlaşma’nın 36. Maddesi’nde çevrenin korunması ticaret ile ilişkilendirilmiştir. İlgili </a:t>
            </a:r>
            <a:r>
              <a:rPr lang="tr-TR" dirty="0" err="1"/>
              <a:t>Madde’ye</a:t>
            </a:r>
            <a:r>
              <a:rPr lang="tr-TR" dirty="0"/>
              <a:t> göre</a:t>
            </a:r>
            <a:r>
              <a:rPr lang="tr-TR" dirty="0" smtClean="0"/>
              <a:t>;</a:t>
            </a:r>
          </a:p>
          <a:p>
            <a:pPr algn="just">
              <a:buFont typeface="Wingdings" pitchFamily="2" charset="2"/>
              <a:buChar char="Ø"/>
            </a:pPr>
            <a:endParaRPr lang="tr-TR" dirty="0"/>
          </a:p>
          <a:p>
            <a:pPr marL="0" indent="0" algn="just">
              <a:buNone/>
            </a:pPr>
            <a:r>
              <a:rPr lang="tr-TR" dirty="0" smtClean="0"/>
              <a:t>  </a:t>
            </a:r>
            <a:r>
              <a:rPr lang="tr-TR" b="1" i="1" dirty="0" smtClean="0"/>
              <a:t>Kamu sağlığı, kamu güvenliği, kamu politikası; insanların, hayvanların ve bitkilerin sağlığı ve hayatı; sanatsal, tarihî ve arkeolojik değeri olan </a:t>
            </a:r>
            <a:r>
              <a:rPr lang="tr-TR" b="1" i="1" dirty="0"/>
              <a:t>ulusal hazinelerin korunması söz konusu olduğunda, ithalatın ve ihracatın kısıtlanmasına izin verilir. </a:t>
            </a:r>
            <a:endParaRPr lang="tr-TR" b="1" i="1" dirty="0" smtClean="0"/>
          </a:p>
          <a:p>
            <a:pPr marL="0" indent="0" algn="just">
              <a:buNone/>
            </a:pPr>
            <a:endParaRPr lang="tr-TR" b="1" i="1" dirty="0" smtClean="0"/>
          </a:p>
          <a:p>
            <a:pPr algn="just">
              <a:buFont typeface="Wingdings" pitchFamily="2" charset="2"/>
              <a:buChar char="Ø"/>
            </a:pPr>
            <a:r>
              <a:rPr lang="tr-TR" dirty="0" smtClean="0"/>
              <a:t>İlk dönemde çevre ilgili düzenlemelerin yapılmasının önünde iki tür kısıtlama vardır. Bunlardan ilki yasal mevzuat diğeri ise ortak pazardır</a:t>
            </a:r>
          </a:p>
          <a:p>
            <a:pPr algn="just">
              <a:buFont typeface="Wingdings" pitchFamily="2" charset="2"/>
              <a:buChar char="Ø"/>
            </a:pPr>
            <a:r>
              <a:rPr lang="tr-TR" dirty="0" smtClean="0"/>
              <a:t>Roma Antlaşmasına dayanarak 1967 yılında kullanılmış petrolün yakılması veya yeniden üretilmesi için verilen sübvansiyonları önlemek için yapılan düzenlemeler, tehlikeli maddelerin sınıflandırılması-etiketlenmesi ve paketlenmesi noktasında yapılan yönetmelik, 1970 yılında motorlu araçlarının egzoz emisyon ve gürültü seviyeleri ile ilgili yapılan düzenlemeler bu dönem içerisindeki başlıca çevresel düzenlemelerdir</a:t>
            </a:r>
            <a:endParaRPr lang="tr-TR" dirty="0"/>
          </a:p>
          <a:p>
            <a:pPr>
              <a:buFont typeface="Wingdings" pitchFamily="2" charset="2"/>
              <a:buChar char="Ø"/>
            </a:pPr>
            <a:endParaRPr lang="tr-TR" dirty="0"/>
          </a:p>
          <a:p>
            <a:pPr>
              <a:buFont typeface="Wingdings" pitchFamily="2" charset="2"/>
              <a:buChar char="Ø"/>
            </a:pPr>
            <a:endParaRPr lang="tr-TR" dirty="0" smtClean="0"/>
          </a:p>
          <a:p>
            <a:pPr marL="0" indent="0">
              <a:buNone/>
            </a:pPr>
            <a:endParaRPr lang="tr-TR" dirty="0"/>
          </a:p>
          <a:p>
            <a:pPr>
              <a:buFont typeface="Wingdings" pitchFamily="2" charset="2"/>
              <a:buChar char="Ø"/>
            </a:pPr>
            <a:endParaRPr lang="tr-TR" dirty="0" smtClean="0"/>
          </a:p>
          <a:p>
            <a:pPr>
              <a:buFont typeface="Wingdings" pitchFamily="2" charset="2"/>
              <a:buChar char="Ø"/>
            </a:pPr>
            <a:endParaRPr lang="tr-TR" dirty="0"/>
          </a:p>
        </p:txBody>
      </p:sp>
    </p:spTree>
    <p:extLst>
      <p:ext uri="{BB962C8B-B14F-4D97-AF65-F5344CB8AC3E}">
        <p14:creationId xmlns:p14="http://schemas.microsoft.com/office/powerpoint/2010/main" val="31118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Birinci Dönem</a:t>
            </a:r>
            <a:endParaRPr lang="tr-TR" dirty="0"/>
          </a:p>
        </p:txBody>
      </p:sp>
      <p:sp>
        <p:nvSpPr>
          <p:cNvPr id="3" name="İçerik Yer Tutucusu 2"/>
          <p:cNvSpPr>
            <a:spLocks noGrp="1"/>
          </p:cNvSpPr>
          <p:nvPr>
            <p:ph idx="1"/>
          </p:nvPr>
        </p:nvSpPr>
        <p:spPr/>
        <p:txBody>
          <a:bodyPr/>
          <a:lstStyle/>
          <a:p>
            <a:pPr algn="just">
              <a:buFont typeface="Wingdings" pitchFamily="2" charset="2"/>
              <a:buChar char="Ø"/>
            </a:pPr>
            <a:r>
              <a:rPr lang="tr-TR" dirty="0"/>
              <a:t>1972 yılında yapılan Stockholm Konferansı çevre konusunda yaşanan uluslararası bir gelişmedir. Bu konferans ikinci dönemdeki politikaların şekillenmesinde etkili olmuştur</a:t>
            </a:r>
          </a:p>
          <a:p>
            <a:pPr algn="just">
              <a:buFont typeface="Wingdings" pitchFamily="2" charset="2"/>
              <a:buChar char="Ø"/>
            </a:pPr>
            <a:r>
              <a:rPr lang="tr-TR" dirty="0"/>
              <a:t>Stockholm’de çevreyi dışlamayan bir kalkınma stratejisinin önemine vurgu yapılmıştır</a:t>
            </a:r>
          </a:p>
          <a:p>
            <a:endParaRPr lang="tr-TR" dirty="0"/>
          </a:p>
        </p:txBody>
      </p:sp>
    </p:spTree>
    <p:extLst>
      <p:ext uri="{BB962C8B-B14F-4D97-AF65-F5344CB8AC3E}">
        <p14:creationId xmlns:p14="http://schemas.microsoft.com/office/powerpoint/2010/main" val="554775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636680"/>
          </a:xfrm>
        </p:spPr>
        <p:txBody>
          <a:bodyPr>
            <a:normAutofit fontScale="90000"/>
          </a:bodyPr>
          <a:lstStyle/>
          <a:p>
            <a:r>
              <a:rPr lang="tr-TR" dirty="0"/>
              <a:t>İkinci Dönem (1973-1987)</a:t>
            </a:r>
          </a:p>
        </p:txBody>
      </p:sp>
      <p:sp>
        <p:nvSpPr>
          <p:cNvPr id="3" name="İçerik Yer Tutucusu 2"/>
          <p:cNvSpPr>
            <a:spLocks noGrp="1"/>
          </p:cNvSpPr>
          <p:nvPr>
            <p:ph idx="1"/>
          </p:nvPr>
        </p:nvSpPr>
        <p:spPr>
          <a:xfrm>
            <a:off x="323528" y="908720"/>
            <a:ext cx="8363272" cy="5415880"/>
          </a:xfrm>
        </p:spPr>
        <p:txBody>
          <a:bodyPr>
            <a:normAutofit fontScale="92500" lnSpcReduction="10000"/>
          </a:bodyPr>
          <a:lstStyle/>
          <a:p>
            <a:pPr algn="just">
              <a:buFont typeface="Wingdings" pitchFamily="2" charset="2"/>
              <a:buChar char="Ø"/>
            </a:pPr>
            <a:r>
              <a:rPr lang="tr-TR" dirty="0" smtClean="0"/>
              <a:t>1972 yılında yapılan Paris Zirvesi toplantısı neticesinde 1973 yılında AB’nin Birinci Çevre Eylem Programı açıklanmıştır</a:t>
            </a:r>
          </a:p>
          <a:p>
            <a:pPr algn="just">
              <a:buFont typeface="Wingdings" pitchFamily="2" charset="2"/>
              <a:buChar char="Ø"/>
            </a:pPr>
            <a:r>
              <a:rPr lang="tr-TR" dirty="0" smtClean="0"/>
              <a:t>1973-1976 yılları arasını kapsayan Birinci Çevre Eylem Planı, AB’nin çevre konusundaki çabalarının ilk ürünü olarak değerlendirilmektedir</a:t>
            </a:r>
          </a:p>
          <a:p>
            <a:pPr algn="just">
              <a:buFont typeface="Wingdings" pitchFamily="2" charset="2"/>
              <a:buChar char="Ø"/>
            </a:pPr>
            <a:r>
              <a:rPr lang="tr-TR" dirty="0"/>
              <a:t>Birinci Çevre Eylem </a:t>
            </a:r>
            <a:r>
              <a:rPr lang="tr-TR" dirty="0" smtClean="0"/>
              <a:t>Programı, </a:t>
            </a:r>
            <a:r>
              <a:rPr lang="tr-TR" dirty="0"/>
              <a:t>aktif bir AB çevre </a:t>
            </a:r>
            <a:r>
              <a:rPr lang="tr-TR" dirty="0" smtClean="0"/>
              <a:t>politikasının amaçlarını, </a:t>
            </a:r>
            <a:r>
              <a:rPr lang="tr-TR" dirty="0"/>
              <a:t>ilkelerini, önceliklerini ve </a:t>
            </a:r>
            <a:r>
              <a:rPr lang="tr-TR" dirty="0" smtClean="0"/>
              <a:t>kapsadığı dönemde alınacak önlemleri açıkça ortaya koymuş olması </a:t>
            </a:r>
            <a:r>
              <a:rPr lang="tr-TR" dirty="0"/>
              <a:t>nedeniyle büyük önem </a:t>
            </a:r>
            <a:r>
              <a:rPr lang="tr-TR" dirty="0" smtClean="0"/>
              <a:t>taşımaktadır</a:t>
            </a:r>
            <a:r>
              <a:rPr lang="tr-TR" dirty="0"/>
              <a:t>.</a:t>
            </a:r>
          </a:p>
          <a:p>
            <a:pPr algn="just">
              <a:buFont typeface="Wingdings" pitchFamily="2" charset="2"/>
              <a:buChar char="Ø"/>
            </a:pPr>
            <a:r>
              <a:rPr lang="tr-TR" dirty="0"/>
              <a:t>Birinci Çevre Eylem </a:t>
            </a:r>
            <a:r>
              <a:rPr lang="tr-TR" dirty="0" smtClean="0"/>
              <a:t>Programı </a:t>
            </a:r>
            <a:r>
              <a:rPr lang="tr-TR" dirty="0"/>
              <a:t>üç bölümden </a:t>
            </a:r>
            <a:r>
              <a:rPr lang="tr-TR" dirty="0" smtClean="0"/>
              <a:t>oluşmuştur</a:t>
            </a:r>
            <a:r>
              <a:rPr lang="tr-TR" dirty="0"/>
              <a:t>. Bu bölümler;</a:t>
            </a:r>
          </a:p>
          <a:p>
            <a:pPr marL="0" indent="0" algn="just">
              <a:buNone/>
            </a:pPr>
            <a:r>
              <a:rPr lang="tr-TR" dirty="0"/>
              <a:t>• Gürültü ve </a:t>
            </a:r>
            <a:r>
              <a:rPr lang="tr-TR" dirty="0" smtClean="0"/>
              <a:t>kirliliği </a:t>
            </a:r>
            <a:r>
              <a:rPr lang="tr-TR" dirty="0"/>
              <a:t>önlemeye ve azaltmaya yönelik eylemler,</a:t>
            </a:r>
          </a:p>
          <a:p>
            <a:pPr marL="0" indent="0" algn="just">
              <a:buNone/>
            </a:pPr>
            <a:r>
              <a:rPr lang="tr-TR" dirty="0"/>
              <a:t>• </a:t>
            </a:r>
            <a:r>
              <a:rPr lang="tr-TR" dirty="0" smtClean="0"/>
              <a:t>Yaşam </a:t>
            </a:r>
            <a:r>
              <a:rPr lang="tr-TR" dirty="0"/>
              <a:t>seviyesini </a:t>
            </a:r>
            <a:r>
              <a:rPr lang="tr-TR" dirty="0" smtClean="0"/>
              <a:t>iyileştirmeye </a:t>
            </a:r>
            <a:r>
              <a:rPr lang="tr-TR" dirty="0"/>
              <a:t>yönelik eylemler,</a:t>
            </a:r>
          </a:p>
          <a:p>
            <a:pPr marL="0" indent="0" algn="just">
              <a:buNone/>
            </a:pPr>
            <a:r>
              <a:rPr lang="tr-TR" dirty="0"/>
              <a:t>• </a:t>
            </a:r>
            <a:r>
              <a:rPr lang="tr-TR" dirty="0" smtClean="0"/>
              <a:t>Uluslararası kuruluşlara katılımdır</a:t>
            </a:r>
          </a:p>
          <a:p>
            <a:pPr algn="just">
              <a:buFont typeface="Wingdings" pitchFamily="2" charset="2"/>
              <a:buChar char="Ø"/>
            </a:pPr>
            <a:endParaRPr lang="tr-TR" dirty="0" smtClean="0"/>
          </a:p>
          <a:p>
            <a:pPr>
              <a:buFont typeface="Wingdings" pitchFamily="2" charset="2"/>
              <a:buChar char="Ø"/>
            </a:pPr>
            <a:endParaRPr lang="tr-TR" dirty="0"/>
          </a:p>
        </p:txBody>
      </p:sp>
    </p:spTree>
    <p:extLst>
      <p:ext uri="{BB962C8B-B14F-4D97-AF65-F5344CB8AC3E}">
        <p14:creationId xmlns:p14="http://schemas.microsoft.com/office/powerpoint/2010/main" val="2581347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88640"/>
            <a:ext cx="8229600" cy="564672"/>
          </a:xfrm>
        </p:spPr>
        <p:txBody>
          <a:bodyPr>
            <a:normAutofit fontScale="90000"/>
          </a:bodyPr>
          <a:lstStyle/>
          <a:p>
            <a:pPr algn="ctr"/>
            <a:r>
              <a:rPr lang="tr-TR" dirty="0" smtClean="0"/>
              <a:t>İkinci Dönem</a:t>
            </a:r>
            <a:endParaRPr lang="tr-TR" dirty="0"/>
          </a:p>
        </p:txBody>
      </p:sp>
      <p:sp>
        <p:nvSpPr>
          <p:cNvPr id="3" name="İçerik Yer Tutucusu 2"/>
          <p:cNvSpPr>
            <a:spLocks noGrp="1"/>
          </p:cNvSpPr>
          <p:nvPr>
            <p:ph idx="1"/>
          </p:nvPr>
        </p:nvSpPr>
        <p:spPr>
          <a:xfrm>
            <a:off x="457200" y="764704"/>
            <a:ext cx="8229600" cy="5559896"/>
          </a:xfrm>
        </p:spPr>
        <p:txBody>
          <a:bodyPr>
            <a:normAutofit fontScale="85000" lnSpcReduction="20000"/>
          </a:bodyPr>
          <a:lstStyle/>
          <a:p>
            <a:pPr algn="just">
              <a:buFont typeface="Wingdings" pitchFamily="2" charset="2"/>
              <a:buChar char="Ø"/>
            </a:pPr>
            <a:r>
              <a:rPr lang="tr-TR" dirty="0" smtClean="0"/>
              <a:t>Plan kapsamında çevre politikalarının temel ilkeleri ise şunlardır;</a:t>
            </a:r>
          </a:p>
          <a:p>
            <a:pPr algn="just"/>
            <a:r>
              <a:rPr lang="tr-TR" dirty="0" smtClean="0"/>
              <a:t>Kirlilik ve gürültü yapıcılara kaynağında engel olma</a:t>
            </a:r>
          </a:p>
          <a:p>
            <a:pPr algn="just"/>
            <a:r>
              <a:rPr lang="tr-TR" dirty="0" smtClean="0"/>
              <a:t>Tüm eylemlerin çevre üzerindeki etkilerinin erken aşamalarda ele alınması</a:t>
            </a:r>
          </a:p>
          <a:p>
            <a:pPr algn="just"/>
            <a:r>
              <a:rPr lang="tr-TR" dirty="0" smtClean="0"/>
              <a:t>Doğanın kullanımında ekolojik dengeye zarar vermekten kaçınılması</a:t>
            </a:r>
          </a:p>
          <a:p>
            <a:pPr algn="just"/>
            <a:r>
              <a:rPr lang="tr-TR" dirty="0" smtClean="0"/>
              <a:t>Ekolojik bilgi düzeyinin geliştirilmesi</a:t>
            </a:r>
          </a:p>
          <a:p>
            <a:pPr algn="just"/>
            <a:r>
              <a:rPr lang="tr-TR" dirty="0" smtClean="0"/>
              <a:t>Gürültü yapıcıların ortadan kaldırılmasının maliyetlerinin kirleticilere ödettirilmesi</a:t>
            </a:r>
          </a:p>
          <a:p>
            <a:pPr algn="just"/>
            <a:r>
              <a:rPr lang="tr-TR" dirty="0" smtClean="0"/>
              <a:t>Stockholm konferansı kapsamında ülkelerin birbirlerinin çevresine zarar vermemesi</a:t>
            </a:r>
          </a:p>
          <a:p>
            <a:pPr algn="just"/>
            <a:r>
              <a:rPr lang="tr-TR" dirty="0" smtClean="0"/>
              <a:t>Üye ülkelerin çevre politikasında gelişmekte olan ülkeleri dikkate alması</a:t>
            </a:r>
          </a:p>
          <a:p>
            <a:pPr algn="just"/>
            <a:r>
              <a:rPr lang="tr-TR" dirty="0" smtClean="0"/>
              <a:t>Çevresel Ar-ge harcamalarının desteklenmesi</a:t>
            </a:r>
          </a:p>
          <a:p>
            <a:pPr algn="just"/>
            <a:r>
              <a:rPr lang="tr-TR" dirty="0" smtClean="0"/>
              <a:t>Birliğe üye olmada çevresel şartların etken olarak kabul edilmesi</a:t>
            </a:r>
          </a:p>
          <a:p>
            <a:pPr algn="just"/>
            <a:r>
              <a:rPr lang="tr-TR" dirty="0" smtClean="0"/>
              <a:t>Üye ülkelerin çevre politikalarının uyumlaştırılması</a:t>
            </a:r>
          </a:p>
          <a:p>
            <a:endParaRPr lang="tr-TR" dirty="0"/>
          </a:p>
        </p:txBody>
      </p:sp>
    </p:spTree>
    <p:extLst>
      <p:ext uri="{BB962C8B-B14F-4D97-AF65-F5344CB8AC3E}">
        <p14:creationId xmlns:p14="http://schemas.microsoft.com/office/powerpoint/2010/main" val="1061782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492664"/>
          </a:xfrm>
        </p:spPr>
        <p:txBody>
          <a:bodyPr>
            <a:normAutofit fontScale="90000"/>
          </a:bodyPr>
          <a:lstStyle/>
          <a:p>
            <a:pPr algn="ctr"/>
            <a:r>
              <a:rPr lang="tr-TR" dirty="0" smtClean="0"/>
              <a:t>İkinci Dönem</a:t>
            </a:r>
            <a:endParaRPr lang="tr-TR" dirty="0"/>
          </a:p>
        </p:txBody>
      </p:sp>
      <p:sp>
        <p:nvSpPr>
          <p:cNvPr id="3" name="İçerik Yer Tutucusu 2"/>
          <p:cNvSpPr>
            <a:spLocks noGrp="1"/>
          </p:cNvSpPr>
          <p:nvPr>
            <p:ph idx="1"/>
          </p:nvPr>
        </p:nvSpPr>
        <p:spPr>
          <a:xfrm>
            <a:off x="395536" y="980728"/>
            <a:ext cx="8445624" cy="5328592"/>
          </a:xfrm>
        </p:spPr>
        <p:txBody>
          <a:bodyPr/>
          <a:lstStyle/>
          <a:p>
            <a:pPr algn="just">
              <a:buFont typeface="Wingdings" pitchFamily="2" charset="2"/>
              <a:buChar char="Ø"/>
            </a:pPr>
            <a:r>
              <a:rPr lang="tr-TR" dirty="0"/>
              <a:t> </a:t>
            </a:r>
            <a:r>
              <a:rPr lang="tr-TR" dirty="0" smtClean="0"/>
              <a:t>İkinci </a:t>
            </a:r>
            <a:r>
              <a:rPr lang="tr-TR" dirty="0"/>
              <a:t>çevre eylem planı</a:t>
            </a:r>
            <a:r>
              <a:rPr lang="tr-TR" dirty="0" smtClean="0"/>
              <a:t>(1977-1981): Birinci eylem planındaki hedefler korunmakla beraber su ve hava kirliliğine önem verilmiştir</a:t>
            </a:r>
          </a:p>
          <a:p>
            <a:pPr algn="just">
              <a:buFont typeface="Wingdings" pitchFamily="2" charset="2"/>
              <a:buChar char="Ø"/>
            </a:pPr>
            <a:r>
              <a:rPr lang="tr-TR" dirty="0" smtClean="0"/>
              <a:t>Üçüncü çevre eylem planı (1982-1986): Çevresel etki değerlendirme (ÇED) yönergesi çıkarılmıştır. Bu yönerge özel veya kamusal projelerin çevre üzerindeki olası olumsuz etkilerini değerlendirmektedir</a:t>
            </a:r>
            <a:endParaRPr lang="tr-TR" dirty="0"/>
          </a:p>
        </p:txBody>
      </p:sp>
    </p:spTree>
    <p:extLst>
      <p:ext uri="{BB962C8B-B14F-4D97-AF65-F5344CB8AC3E}">
        <p14:creationId xmlns:p14="http://schemas.microsoft.com/office/powerpoint/2010/main" val="609149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564672"/>
          </a:xfrm>
        </p:spPr>
        <p:txBody>
          <a:bodyPr>
            <a:normAutofit fontScale="90000"/>
          </a:bodyPr>
          <a:lstStyle/>
          <a:p>
            <a:pPr algn="ctr"/>
            <a:r>
              <a:rPr lang="tr-TR" dirty="0" smtClean="0"/>
              <a:t>İkinci Dönem</a:t>
            </a:r>
            <a:endParaRPr lang="tr-TR" dirty="0"/>
          </a:p>
        </p:txBody>
      </p:sp>
      <p:sp>
        <p:nvSpPr>
          <p:cNvPr id="3" name="İçerik Yer Tutucusu 2"/>
          <p:cNvSpPr>
            <a:spLocks noGrp="1"/>
          </p:cNvSpPr>
          <p:nvPr>
            <p:ph idx="1"/>
          </p:nvPr>
        </p:nvSpPr>
        <p:spPr>
          <a:xfrm>
            <a:off x="457200" y="1124744"/>
            <a:ext cx="8229600" cy="5199856"/>
          </a:xfrm>
        </p:spPr>
        <p:txBody>
          <a:bodyPr/>
          <a:lstStyle/>
          <a:p>
            <a:pPr algn="just">
              <a:buFont typeface="Wingdings" pitchFamily="2" charset="2"/>
              <a:buChar char="Ø"/>
            </a:pPr>
            <a:r>
              <a:rPr lang="tr-TR" dirty="0" smtClean="0"/>
              <a:t>Bu dönemde yaşanan en büyük gelişme 1987 yılında yayınlanan </a:t>
            </a:r>
            <a:r>
              <a:rPr lang="tr-TR" dirty="0" err="1" smtClean="0"/>
              <a:t>Brundlant</a:t>
            </a:r>
            <a:r>
              <a:rPr lang="tr-TR" dirty="0" smtClean="0"/>
              <a:t> Raporu (Ortak Geleceğimiz) yayınlanmasıdır. Bu raporda ekonomik büyümenin dünyanın doğal sınırlarını aşmaması gerektiği yani sürdürülebilir bir büyümenin olması gerektiği vurgulanmıştır</a:t>
            </a:r>
          </a:p>
          <a:p>
            <a:pPr algn="just">
              <a:buFont typeface="Wingdings" pitchFamily="2" charset="2"/>
              <a:buChar char="Ø"/>
            </a:pPr>
            <a:r>
              <a:rPr lang="tr-TR" dirty="0" smtClean="0"/>
              <a:t>Bu raporda düzenlenen sürdürülebilir kalkınma politikası üçüncü dönemin politikalarının şekillenmesinde etkili olmuştur</a:t>
            </a:r>
          </a:p>
          <a:p>
            <a:pPr algn="just">
              <a:buFont typeface="Wingdings" pitchFamily="2" charset="2"/>
              <a:buChar char="Ø"/>
            </a:pPr>
            <a:endParaRPr lang="tr-TR" dirty="0" smtClean="0"/>
          </a:p>
          <a:p>
            <a:pPr>
              <a:buFont typeface="Wingdings" pitchFamily="2" charset="2"/>
              <a:buChar char="Ø"/>
            </a:pPr>
            <a:endParaRPr lang="tr-TR" dirty="0"/>
          </a:p>
        </p:txBody>
      </p:sp>
    </p:spTree>
    <p:extLst>
      <p:ext uri="{BB962C8B-B14F-4D97-AF65-F5344CB8AC3E}">
        <p14:creationId xmlns:p14="http://schemas.microsoft.com/office/powerpoint/2010/main" val="431228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60648"/>
            <a:ext cx="8229600" cy="636680"/>
          </a:xfrm>
        </p:spPr>
        <p:txBody>
          <a:bodyPr>
            <a:normAutofit fontScale="90000"/>
          </a:bodyPr>
          <a:lstStyle/>
          <a:p>
            <a:r>
              <a:rPr lang="tr-TR" dirty="0" smtClean="0"/>
              <a:t>Üçüncü Dönem (1987 ve sonrası)</a:t>
            </a:r>
            <a:endParaRPr lang="tr-TR" dirty="0"/>
          </a:p>
        </p:txBody>
      </p:sp>
      <p:sp>
        <p:nvSpPr>
          <p:cNvPr id="3" name="İçerik Yer Tutucusu 2"/>
          <p:cNvSpPr>
            <a:spLocks noGrp="1"/>
          </p:cNvSpPr>
          <p:nvPr>
            <p:ph idx="1"/>
          </p:nvPr>
        </p:nvSpPr>
        <p:spPr>
          <a:xfrm>
            <a:off x="457200" y="980728"/>
            <a:ext cx="8229600" cy="5343872"/>
          </a:xfrm>
        </p:spPr>
        <p:txBody>
          <a:bodyPr/>
          <a:lstStyle/>
          <a:p>
            <a:pPr algn="just">
              <a:buFont typeface="Wingdings" pitchFamily="2" charset="2"/>
              <a:buChar char="Ø"/>
            </a:pPr>
            <a:r>
              <a:rPr lang="tr-TR" dirty="0" smtClean="0"/>
              <a:t>1992 Rio konferansı</a:t>
            </a:r>
          </a:p>
          <a:p>
            <a:pPr algn="just">
              <a:buFont typeface="Wingdings" pitchFamily="2" charset="2"/>
              <a:buChar char="Ø"/>
            </a:pPr>
            <a:r>
              <a:rPr lang="tr-TR" dirty="0" smtClean="0"/>
              <a:t>Gündem 21</a:t>
            </a:r>
          </a:p>
          <a:p>
            <a:pPr algn="just">
              <a:buFont typeface="Wingdings" pitchFamily="2" charset="2"/>
              <a:buChar char="Ø"/>
            </a:pPr>
            <a:r>
              <a:rPr lang="tr-TR" b="1" dirty="0" smtClean="0"/>
              <a:t>Birleşmiş Milletler </a:t>
            </a:r>
            <a:r>
              <a:rPr lang="tr-TR" b="1" dirty="0"/>
              <a:t>Binyıl </a:t>
            </a:r>
            <a:r>
              <a:rPr lang="tr-TR" b="1" dirty="0" smtClean="0"/>
              <a:t>Zirvesi: </a:t>
            </a:r>
            <a:r>
              <a:rPr lang="tr-TR" dirty="0" smtClean="0"/>
              <a:t>Aşırı </a:t>
            </a:r>
            <a:r>
              <a:rPr lang="tr-TR" dirty="0"/>
              <a:t>yoksulluk ve </a:t>
            </a:r>
            <a:r>
              <a:rPr lang="tr-TR" dirty="0" smtClean="0"/>
              <a:t>açlıkla </a:t>
            </a:r>
            <a:r>
              <a:rPr lang="tr-TR" dirty="0"/>
              <a:t>mücadele, cinsiyetler </a:t>
            </a:r>
            <a:r>
              <a:rPr lang="tr-TR" dirty="0" smtClean="0"/>
              <a:t>arası eşitliğin teşvik </a:t>
            </a:r>
            <a:r>
              <a:rPr lang="tr-TR" dirty="0"/>
              <a:t>edilmesi, çocuk ölümlerinin </a:t>
            </a:r>
            <a:r>
              <a:rPr lang="tr-TR" dirty="0" smtClean="0"/>
              <a:t>azaltılması </a:t>
            </a:r>
            <a:r>
              <a:rPr lang="tr-TR" dirty="0"/>
              <a:t>gibi </a:t>
            </a:r>
            <a:r>
              <a:rPr lang="tr-TR" dirty="0" smtClean="0"/>
              <a:t>konuların yanı sıra çevresel sürdürülebilirliğin sağlanması </a:t>
            </a:r>
            <a:r>
              <a:rPr lang="tr-TR" dirty="0"/>
              <a:t>konusunu da </a:t>
            </a:r>
            <a:r>
              <a:rPr lang="tr-TR" dirty="0" smtClean="0"/>
              <a:t>kapsamaktadır.</a:t>
            </a:r>
          </a:p>
          <a:p>
            <a:pPr algn="just">
              <a:buFont typeface="Wingdings" pitchFamily="2" charset="2"/>
              <a:buChar char="Ø"/>
            </a:pPr>
            <a:r>
              <a:rPr lang="tr-TR" b="1" dirty="0" smtClean="0"/>
              <a:t>Rio+20 (2012): </a:t>
            </a:r>
            <a:r>
              <a:rPr lang="tr-TR" dirty="0" smtClean="0"/>
              <a:t>Sürdürülebilir kalkınma yönündeki kararlılık vurgulanmıştır</a:t>
            </a:r>
          </a:p>
        </p:txBody>
      </p:sp>
    </p:spTree>
    <p:extLst>
      <p:ext uri="{BB962C8B-B14F-4D97-AF65-F5344CB8AC3E}">
        <p14:creationId xmlns:p14="http://schemas.microsoft.com/office/powerpoint/2010/main" val="2574308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742</TotalTime>
  <Words>2068</Words>
  <Application>Microsoft Office PowerPoint</Application>
  <PresentationFormat>Ekran Gösterisi (4:3)</PresentationFormat>
  <Paragraphs>197</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Akış</vt:lpstr>
      <vt:lpstr>Avrupa Birliği ve Çevre Politikası</vt:lpstr>
      <vt:lpstr>PowerPoint Sunusu</vt:lpstr>
      <vt:lpstr>Birinci Dönem (1957-1972)</vt:lpstr>
      <vt:lpstr>Birinci Dönem</vt:lpstr>
      <vt:lpstr>İkinci Dönem (1973-1987)</vt:lpstr>
      <vt:lpstr>İkinci Dönem</vt:lpstr>
      <vt:lpstr>İkinci Dönem</vt:lpstr>
      <vt:lpstr>İkinci Dönem</vt:lpstr>
      <vt:lpstr>Üçüncü Dönem (1987 ve sonrası)</vt:lpstr>
      <vt:lpstr>Üçüncü Dönem ve AB çevre Politikası</vt:lpstr>
      <vt:lpstr>Üçüncü Dönem </vt:lpstr>
      <vt:lpstr>PowerPoint Sunusu</vt:lpstr>
      <vt:lpstr>Türkiye’de Çevre Korumasına Yönelik Mevcut Yönetsel Yapı</vt:lpstr>
      <vt:lpstr>PowerPoint Sunusu</vt:lpstr>
      <vt:lpstr>PowerPoint Sunusu</vt:lpstr>
      <vt:lpstr>Çevrenin Korunmasında Hukuksal Yapı</vt:lpstr>
      <vt:lpstr>PowerPoint Sunusu</vt:lpstr>
      <vt:lpstr>2872 Sayılı Çevre Yasası</vt:lpstr>
      <vt:lpstr>PowerPoint Sunusu</vt:lpstr>
      <vt:lpstr>PowerPoint Sunusu</vt:lpstr>
      <vt:lpstr>Diğer Yasalar</vt:lpstr>
      <vt:lpstr>Türk Vergi Sisteminde Çevre ile İlgili Düzenlemeler</vt:lpstr>
      <vt:lpstr>PowerPoint Sunusu</vt:lpstr>
      <vt:lpstr>PowerPoint Sunusu</vt:lpstr>
      <vt:lpstr>PowerPoint Sunusu</vt:lpstr>
      <vt:lpstr>KDV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Avrupa Birliği ve Çevre Politikası</dc:title>
  <dc:creator>ÖMER</dc:creator>
  <cp:lastModifiedBy>ÖMER</cp:lastModifiedBy>
  <cp:revision>32</cp:revision>
  <dcterms:created xsi:type="dcterms:W3CDTF">2016-12-08T13:00:47Z</dcterms:created>
  <dcterms:modified xsi:type="dcterms:W3CDTF">2016-12-12T14:25:52Z</dcterms:modified>
</cp:coreProperties>
</file>